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63" r:id="rId2"/>
    <p:sldId id="295" r:id="rId3"/>
    <p:sldId id="298" r:id="rId4"/>
    <p:sldId id="296" r:id="rId5"/>
    <p:sldId id="297" r:id="rId6"/>
    <p:sldId id="355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8" r:id="rId16"/>
    <p:sldId id="316" r:id="rId17"/>
    <p:sldId id="317" r:id="rId18"/>
    <p:sldId id="356" r:id="rId19"/>
    <p:sldId id="314" r:id="rId20"/>
    <p:sldId id="357" r:id="rId21"/>
    <p:sldId id="358" r:id="rId22"/>
    <p:sldId id="359" r:id="rId23"/>
    <p:sldId id="309" r:id="rId24"/>
    <p:sldId id="360" r:id="rId25"/>
    <p:sldId id="307" r:id="rId26"/>
    <p:sldId id="310" r:id="rId27"/>
    <p:sldId id="361" r:id="rId28"/>
    <p:sldId id="318" r:id="rId29"/>
    <p:sldId id="362" r:id="rId30"/>
    <p:sldId id="319" r:id="rId31"/>
    <p:sldId id="320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0" autoAdjust="0"/>
  </p:normalViewPr>
  <p:slideViewPr>
    <p:cSldViewPr snapToGrid="0">
      <p:cViewPr varScale="1">
        <p:scale>
          <a:sx n="120" d="100"/>
          <a:sy n="120" d="100"/>
        </p:scale>
        <p:origin x="6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4A493-14B1-4DCA-B7FC-706FF33C92AC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F3297-75E3-4BF7-A811-DA0A254A85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810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F3297-75E3-4BF7-A811-DA0A254A85B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7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664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88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58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652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67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50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53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03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9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52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868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3EB40-6540-428E-BDB2-A4ECDC2055D5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FB2D-AB2B-4BDE-98C0-219B17A86D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35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UaNx_RIglF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94-zjC9kqI&amp;ab_channel=GiannisManolakis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Or8l0u2Q-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rgbClr val="214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mapa, Svět, příroda, obloha&#10;&#10;Popis byl vytvořen automaticky">
            <a:extLst>
              <a:ext uri="{FF2B5EF4-FFF2-40B4-BE49-F238E27FC236}">
                <a16:creationId xmlns:a16="http://schemas.microsoft.com/office/drawing/2014/main" id="{A214B855-4DFE-150F-2A95-6F1F64A2C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38" y="639763"/>
            <a:ext cx="3290888" cy="3290888"/>
          </a:xfrm>
        </p:spPr>
      </p:pic>
      <p:pic>
        <p:nvPicPr>
          <p:cNvPr id="7" name="Obrázek 6" descr="Obsah obrázku snímek obrazovky, voda, mapa, příroda&#10;&#10;Popis byl vytvořen automaticky">
            <a:extLst>
              <a:ext uri="{FF2B5EF4-FFF2-40B4-BE49-F238E27FC236}">
                <a16:creationId xmlns:a16="http://schemas.microsoft.com/office/drawing/2014/main" id="{CDED1860-6DB8-39EB-A21C-9FC4FE958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38" y="3998913"/>
            <a:ext cx="3290888" cy="22193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0AF1130-7BD2-644B-16EC-2C0EB3DE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0080"/>
            <a:ext cx="4101411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Limnos - Chios</a:t>
            </a:r>
          </a:p>
        </p:txBody>
      </p:sp>
    </p:spTree>
    <p:extLst>
      <p:ext uri="{BB962C8B-B14F-4D97-AF65-F5344CB8AC3E}">
        <p14:creationId xmlns:p14="http://schemas.microsoft.com/office/powerpoint/2010/main" val="152163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exteriér, obloha, hora, skála&#10;&#10;Popis byl vytvořen automaticky">
            <a:extLst>
              <a:ext uri="{FF2B5EF4-FFF2-40B4-BE49-F238E27FC236}">
                <a16:creationId xmlns:a16="http://schemas.microsoft.com/office/drawing/2014/main" id="{B02771C8-978B-4BB7-86BB-38CAAF4F5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B4CFB0F-547E-407E-A2C8-46C911AEED80}"/>
              </a:ext>
            </a:extLst>
          </p:cNvPr>
          <p:cNvSpPr txBox="1"/>
          <p:nvPr/>
        </p:nvSpPr>
        <p:spPr>
          <a:xfrm flipH="1">
            <a:off x="5721304" y="197069"/>
            <a:ext cx="333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svatyně </a:t>
            </a:r>
            <a:r>
              <a:rPr lang="cs-CZ" sz="1400" dirty="0" err="1"/>
              <a:t>Kabeirů</a:t>
            </a:r>
            <a:r>
              <a:rPr lang="cs-CZ" sz="1400" dirty="0"/>
              <a:t>,  8./7. st. př. n.l. </a:t>
            </a:r>
            <a:endParaRPr lang="el-GR" sz="1400" dirty="0"/>
          </a:p>
          <a:p>
            <a:r>
              <a:rPr lang="el-GR" sz="1400" dirty="0"/>
              <a:t>ιερό των Καβείρων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81927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ostrov-lemnos">
            <a:extLst>
              <a:ext uri="{FF2B5EF4-FFF2-40B4-BE49-F238E27FC236}">
                <a16:creationId xmlns:a16="http://schemas.microsoft.com/office/drawing/2014/main" id="{48971104-EF0A-4211-B765-10B45C9F3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" y="3673534"/>
            <a:ext cx="6309821" cy="310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𝐋𝐈𝐌𝐍𝐎𝐒 𝐅𝐌 𝟏𝟎𝟎 𝐎𝐅𝐅𝐈𝐂𝐈𝐀𝐋 on Instagram: “Αμμοθίνες | Λήμνος  Φωτό: Εν Λήμνω #lemnos #limnos #limnosfm100 #limnosisland #…">
            <a:extLst>
              <a:ext uri="{FF2B5EF4-FFF2-40B4-BE49-F238E27FC236}">
                <a16:creationId xmlns:a16="http://schemas.microsoft.com/office/drawing/2014/main" id="{FA5C3115-0441-432F-B599-11A91C2D6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17" y="0"/>
            <a:ext cx="4008383" cy="400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mmothines of Limnos | Monuments &amp;amp; sights | Culture | Limnos | Regions |  WonderGreece.gr">
            <a:extLst>
              <a:ext uri="{FF2B5EF4-FFF2-40B4-BE49-F238E27FC236}">
                <a16:creationId xmlns:a16="http://schemas.microsoft.com/office/drawing/2014/main" id="{0AD8A4A1-0F57-4D23-B3D4-3B22D11C8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7" y="145169"/>
            <a:ext cx="4567250" cy="303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9FD26EA-B72A-4899-891E-D01DDF043AB8}"/>
              </a:ext>
            </a:extLst>
          </p:cNvPr>
          <p:cNvSpPr txBox="1"/>
          <p:nvPr/>
        </p:nvSpPr>
        <p:spPr>
          <a:xfrm>
            <a:off x="6544227" y="4351283"/>
            <a:ext cx="2360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poušť </a:t>
            </a:r>
            <a:r>
              <a:rPr lang="cs-CZ" sz="1600" dirty="0" err="1"/>
              <a:t>Pachies</a:t>
            </a:r>
            <a:r>
              <a:rPr lang="cs-CZ" sz="1600" dirty="0"/>
              <a:t> </a:t>
            </a:r>
            <a:r>
              <a:rPr lang="cs-CZ" sz="1600" dirty="0" err="1"/>
              <a:t>Ammudies</a:t>
            </a:r>
            <a:endParaRPr lang="cs-CZ" sz="1600" dirty="0"/>
          </a:p>
          <a:p>
            <a:r>
              <a:rPr lang="el-GR" sz="1600" dirty="0"/>
              <a:t>έρημος Παχιές Αμμουδιές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35619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508EE89-D06C-4527-B346-2799FE2E2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36766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Χάρτης Χίου – ΜΥΡΟΒΟΛΟΣ ΧΙΟΣ">
            <a:extLst>
              <a:ext uri="{FF2B5EF4-FFF2-40B4-BE49-F238E27FC236}">
                <a16:creationId xmlns:a16="http://schemas.microsoft.com/office/drawing/2014/main" id="{C29ADF29-2E54-4709-884E-4929602FB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79" y="45091"/>
            <a:ext cx="4871545" cy="681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34E4A84-DCFF-4FDF-B0C1-21821E9A3D79}"/>
              </a:ext>
            </a:extLst>
          </p:cNvPr>
          <p:cNvSpPr txBox="1"/>
          <p:nvPr/>
        </p:nvSpPr>
        <p:spPr>
          <a:xfrm flipH="1">
            <a:off x="102476" y="3626069"/>
            <a:ext cx="37048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C000"/>
                </a:solidFill>
                <a:latin typeface="Comic Sans MS" panose="030F0702030302020204" pitchFamily="66" charset="0"/>
                <a:cs typeface="Cavolini" panose="020B0502040204020203" pitchFamily="66" charset="0"/>
              </a:rPr>
              <a:t>Chios</a:t>
            </a:r>
            <a:r>
              <a:rPr lang="cs-CZ" sz="2400" b="1" dirty="0">
                <a:solidFill>
                  <a:srgbClr val="FFC000"/>
                </a:solidFill>
                <a:latin typeface="Comic Sans MS" panose="030F0702030302020204" pitchFamily="66" charset="0"/>
                <a:cs typeface="Cavolini" panose="020B0502040204020203" pitchFamily="66" charset="0"/>
              </a:rPr>
              <a:t>               </a:t>
            </a:r>
            <a:r>
              <a:rPr lang="el-GR" sz="2400" b="1" dirty="0">
                <a:solidFill>
                  <a:srgbClr val="FFC000"/>
                </a:solidFill>
                <a:latin typeface="Comic Sans MS" panose="030F0702030302020204" pitchFamily="66" charset="0"/>
                <a:cs typeface="Cavolini" panose="020B0502040204020203" pitchFamily="66" charset="0"/>
              </a:rPr>
              <a:t>Χίος</a:t>
            </a:r>
          </a:p>
          <a:p>
            <a:endParaRPr lang="el-GR" dirty="0">
              <a:latin typeface="Comic Sans MS" panose="030F0702030302020204" pitchFamily="66" charset="0"/>
              <a:cs typeface="Cavolini" panose="020B0502040204020203" pitchFamily="66" charset="0"/>
            </a:endParaRPr>
          </a:p>
          <a:p>
            <a:pPr marL="285750" indent="-285750">
              <a:buFontTx/>
              <a:buChar char="-"/>
            </a:pPr>
            <a:r>
              <a:rPr lang="el-GR" sz="1600" dirty="0">
                <a:latin typeface="**Calibri (Základní text)"/>
                <a:cs typeface="Cavolini" panose="020B0502040204020203" pitchFamily="66" charset="0"/>
              </a:rPr>
              <a:t>842 </a:t>
            </a:r>
            <a:r>
              <a:rPr lang="cs-CZ" sz="1600" dirty="0">
                <a:latin typeface="**Calibri (Základní text)"/>
                <a:cs typeface="Cavolini" panose="020B0502040204020203" pitchFamily="66" charset="0"/>
              </a:rPr>
              <a:t>km2 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latin typeface="**Calibri (Základní text)"/>
                <a:cs typeface="Cavolini" panose="020B0502040204020203" pitchFamily="66" charset="0"/>
              </a:rPr>
              <a:t>52 000 obyvatel</a:t>
            </a:r>
          </a:p>
          <a:p>
            <a:pPr marL="285750" indent="-285750">
              <a:buFontTx/>
              <a:buChar char="-"/>
            </a:pPr>
            <a:r>
              <a:rPr lang="cs-CZ" sz="1600" dirty="0">
                <a:latin typeface="**Calibri (Základní text)"/>
                <a:cs typeface="Cavolini" panose="020B0502040204020203" pitchFamily="66" charset="0"/>
              </a:rPr>
              <a:t>hl. město </a:t>
            </a:r>
            <a:r>
              <a:rPr lang="cs-CZ" sz="1600" dirty="0" err="1">
                <a:latin typeface="**Calibri (Základní text)"/>
                <a:cs typeface="Cavolini" panose="020B0502040204020203" pitchFamily="66" charset="0"/>
              </a:rPr>
              <a:t>Chios</a:t>
            </a:r>
            <a:endParaRPr lang="cs-CZ" sz="1600" dirty="0">
              <a:latin typeface="**Calibri (Základní text)"/>
              <a:cs typeface="Cavolini" panose="020B0502040204020203" pitchFamily="66" charset="0"/>
            </a:endParaRPr>
          </a:p>
          <a:p>
            <a:endParaRPr lang="el-GR" sz="1600" dirty="0">
              <a:latin typeface="**Calibri (Základní text)"/>
              <a:cs typeface="Cavolini" panose="020B0502040204020203" pitchFamily="66" charset="0"/>
            </a:endParaRPr>
          </a:p>
          <a:p>
            <a:endParaRPr lang="cs-CZ" dirty="0">
              <a:latin typeface="Comic Sans MS" panose="030F0702030302020204" pitchFamily="66" charset="0"/>
              <a:cs typeface="Cavolini" panose="020B0502040204020203" pitchFamily="66" charset="0"/>
            </a:endParaRPr>
          </a:p>
        </p:txBody>
      </p:sp>
      <p:pic>
        <p:nvPicPr>
          <p:cNvPr id="5" name="Picture 2" descr="Προσφυγικό: Ενημέρωση ΣΕΕΠΕΑ Βορείου Αιγαίου για την επικρατούσα κατάσταση  στα νησιά - especial.gr">
            <a:extLst>
              <a:ext uri="{FF2B5EF4-FFF2-40B4-BE49-F238E27FC236}">
                <a16:creationId xmlns:a16="http://schemas.microsoft.com/office/drawing/2014/main" id="{B784811C-57CE-47AC-8EEA-0A707EB9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4442662"/>
            <a:ext cx="3115896" cy="236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90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9888532-0E2A-470D-81D3-EC634EA5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38" y="1075997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E615751-634C-49E9-87F8-89AF11CBE903}"/>
              </a:ext>
            </a:extLst>
          </p:cNvPr>
          <p:cNvSpPr txBox="1"/>
          <p:nvPr/>
        </p:nvSpPr>
        <p:spPr>
          <a:xfrm>
            <a:off x="323193" y="260131"/>
            <a:ext cx="26252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pláž </a:t>
            </a:r>
            <a:r>
              <a:rPr lang="cs-CZ" sz="1600" b="1" dirty="0" err="1"/>
              <a:t>Mavra</a:t>
            </a:r>
            <a:r>
              <a:rPr lang="cs-CZ" sz="1600" b="1" dirty="0"/>
              <a:t> </a:t>
            </a:r>
            <a:r>
              <a:rPr lang="cs-CZ" sz="1600" b="1" dirty="0" err="1"/>
              <a:t>Volia</a:t>
            </a:r>
            <a:r>
              <a:rPr lang="el-GR" sz="1600" dirty="0"/>
              <a:t>, </a:t>
            </a:r>
            <a:r>
              <a:rPr lang="cs-CZ" sz="1600" dirty="0"/>
              <a:t>JV ostrova, </a:t>
            </a:r>
          </a:p>
          <a:p>
            <a:r>
              <a:rPr lang="el-GR" sz="1600" dirty="0"/>
              <a:t>παραλία </a:t>
            </a:r>
            <a:r>
              <a:rPr lang="el-GR" sz="1600" b="1" dirty="0"/>
              <a:t>Μαύρα Βόλια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185933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Anemos Chios - obchod s řeckou přírodní kosmetikou">
            <a:extLst>
              <a:ext uri="{FF2B5EF4-FFF2-40B4-BE49-F238E27FC236}">
                <a16:creationId xmlns:a16="http://schemas.microsoft.com/office/drawing/2014/main" id="{ABAE120F-D16B-47A7-B04D-4A766D9F3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4" r="10236"/>
          <a:stretch/>
        </p:blipFill>
        <p:spPr bwMode="auto">
          <a:xfrm>
            <a:off x="20" y="10"/>
            <a:ext cx="457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stic from Chios island: The miracle tear | Mibelle Biochemistry">
            <a:extLst>
              <a:ext uri="{FF2B5EF4-FFF2-40B4-BE49-F238E27FC236}">
                <a16:creationId xmlns:a16="http://schemas.microsoft.com/office/drawing/2014/main" id="{E39C7ABE-516F-4E6A-805C-D47D0849B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8" r="19638"/>
          <a:stretch/>
        </p:blipFill>
        <p:spPr bwMode="auto">
          <a:xfrm>
            <a:off x="4572000" y="10"/>
            <a:ext cx="457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ACC514F-10B8-4C30-B95B-63232F14B58C}"/>
              </a:ext>
            </a:extLst>
          </p:cNvPr>
          <p:cNvSpPr txBox="1"/>
          <p:nvPr/>
        </p:nvSpPr>
        <p:spPr>
          <a:xfrm>
            <a:off x="4840014" y="260131"/>
            <a:ext cx="14147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dirty="0" err="1">
                <a:solidFill>
                  <a:schemeClr val="bg1"/>
                </a:solidFill>
                <a:effectLst/>
              </a:rPr>
              <a:t>Pistacia</a:t>
            </a:r>
            <a:r>
              <a:rPr lang="cs-CZ" sz="1400" b="0" dirty="0">
                <a:solidFill>
                  <a:schemeClr val="bg1"/>
                </a:solidFill>
                <a:effectLst/>
              </a:rPr>
              <a:t> </a:t>
            </a:r>
            <a:r>
              <a:rPr lang="cs-CZ" sz="1400" b="0" dirty="0" err="1">
                <a:solidFill>
                  <a:schemeClr val="bg1"/>
                </a:solidFill>
                <a:effectLst/>
              </a:rPr>
              <a:t>lentiscus</a:t>
            </a:r>
            <a:endParaRPr lang="cs-CZ" sz="1400" b="0" dirty="0">
              <a:solidFill>
                <a:schemeClr val="bg1"/>
              </a:solidFill>
              <a:effectLst/>
            </a:endParaRPr>
          </a:p>
          <a:p>
            <a:r>
              <a:rPr lang="cs-CZ" sz="1400" dirty="0">
                <a:solidFill>
                  <a:schemeClr val="bg1"/>
                </a:solidFill>
              </a:rPr>
              <a:t>řečík lentišek</a:t>
            </a:r>
          </a:p>
          <a:p>
            <a:r>
              <a:rPr lang="el-GR" sz="1400" dirty="0">
                <a:solidFill>
                  <a:schemeClr val="bg1"/>
                </a:solidFill>
              </a:rPr>
              <a:t>μαστιχόδεντρο</a:t>
            </a:r>
            <a:endParaRPr lang="cs-CZ" sz="1400" dirty="0">
              <a:solidFill>
                <a:schemeClr val="bg1"/>
              </a:solidFill>
            </a:endParaRPr>
          </a:p>
          <a:p>
            <a:r>
              <a:rPr lang="el-GR" sz="1400" dirty="0">
                <a:solidFill>
                  <a:schemeClr val="bg1"/>
                </a:solidFill>
              </a:rPr>
              <a:t>μαστίχα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9228" name="Picture 12" descr="Ελμα 10 Τσίχλες με Γεύση Μαστίχα Χίου Χωρίς Ζάχαρη 13gr - Skroutz.gr">
            <a:extLst>
              <a:ext uri="{FF2B5EF4-FFF2-40B4-BE49-F238E27FC236}">
                <a16:creationId xmlns:a16="http://schemas.microsoft.com/office/drawing/2014/main" id="{0C5E8D55-9BC3-47D7-975B-D411F1C7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59" y="5059154"/>
            <a:ext cx="3531476" cy="179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D35E124-C0A0-4D3F-88C9-B2AF089EC4B4}"/>
              </a:ext>
            </a:extLst>
          </p:cNvPr>
          <p:cNvSpPr txBox="1"/>
          <p:nvPr/>
        </p:nvSpPr>
        <p:spPr>
          <a:xfrm>
            <a:off x="71291" y="6280384"/>
            <a:ext cx="28651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https://www.youtube.com/watch?v=2UFW6nFRu0M&amp;ab_channel=ggala1962</a:t>
            </a:r>
          </a:p>
        </p:txBody>
      </p:sp>
    </p:spTree>
    <p:extLst>
      <p:ext uri="{BB962C8B-B14F-4D97-AF65-F5344CB8AC3E}">
        <p14:creationId xmlns:p14="http://schemas.microsoft.com/office/powerpoint/2010/main" val="2139443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C276C4-6D6F-4F15-BAD7-04F50ADA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74"/>
            <a:ext cx="579501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1F7618F-313F-472F-82BA-D2E09A2BD444}"/>
              </a:ext>
            </a:extLst>
          </p:cNvPr>
          <p:cNvSpPr txBox="1"/>
          <p:nvPr/>
        </p:nvSpPr>
        <p:spPr>
          <a:xfrm>
            <a:off x="6030167" y="302999"/>
            <a:ext cx="16581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/>
              <a:t>Eug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è</a:t>
            </a:r>
            <a:r>
              <a:rPr lang="cs-CZ" sz="1600" dirty="0" err="1"/>
              <a:t>ne</a:t>
            </a:r>
            <a:r>
              <a:rPr lang="cs-CZ" sz="1600" dirty="0"/>
              <a:t> Delacroix</a:t>
            </a:r>
          </a:p>
          <a:p>
            <a:pPr algn="ctr"/>
            <a:r>
              <a:rPr lang="cs-CZ" sz="1600" b="1" dirty="0"/>
              <a:t>Vraždění na </a:t>
            </a:r>
            <a:r>
              <a:rPr lang="cs-CZ" sz="1600" b="1" dirty="0" err="1"/>
              <a:t>Chiu</a:t>
            </a:r>
            <a:r>
              <a:rPr lang="cs-CZ" sz="1600" dirty="0"/>
              <a:t>,</a:t>
            </a:r>
          </a:p>
          <a:p>
            <a:pPr algn="ctr"/>
            <a:r>
              <a:rPr lang="cs-CZ" sz="1600" dirty="0"/>
              <a:t>1824, Louvre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029875A-1D38-4922-93CE-31F93638132A}"/>
              </a:ext>
            </a:extLst>
          </p:cNvPr>
          <p:cNvSpPr txBox="1"/>
          <p:nvPr/>
        </p:nvSpPr>
        <p:spPr>
          <a:xfrm>
            <a:off x="5795011" y="2090057"/>
            <a:ext cx="33489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400" dirty="0"/>
              <a:t>osmanská nadvláda od r. 1566, obyvatelstvo však mělo řadu výsad díky zpracovávání </a:t>
            </a:r>
            <a:r>
              <a:rPr lang="cs-CZ" sz="1400" dirty="0" err="1"/>
              <a:t>mastichy</a:t>
            </a:r>
            <a:endParaRPr lang="cs-CZ" sz="1400" dirty="0"/>
          </a:p>
          <a:p>
            <a:pPr marL="171450" indent="-171450">
              <a:buFontTx/>
              <a:buChar char="-"/>
            </a:pPr>
            <a:r>
              <a:rPr lang="cs-CZ" sz="1400" dirty="0"/>
              <a:t>r. 1822 se obyvatelé ostrova pokusili přidat k řeckému povstání proti Turkům, povstání na ostrově potlačeno, Turci jako odvetu zabili část obyvatelstva (snad až 25 000 včetně žen a dětí), další prodáni do otroctví</a:t>
            </a:r>
          </a:p>
          <a:p>
            <a:pPr marL="171450" indent="-171450">
              <a:buFontTx/>
              <a:buChar char="-"/>
            </a:pPr>
            <a:r>
              <a:rPr lang="cs-CZ" sz="1400" dirty="0"/>
              <a:t>r. 1912 osvobození ostrova a připojení k řeckému státu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8359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obloha, cihla, exteriér&#10;&#10;Popis byl vytvořen automaticky">
            <a:extLst>
              <a:ext uri="{FF2B5EF4-FFF2-40B4-BE49-F238E27FC236}">
                <a16:creationId xmlns:a16="http://schemas.microsoft.com/office/drawing/2014/main" id="{F1123A98-4823-4331-B68E-E6B9D73BA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r="48775"/>
          <a:stretch/>
        </p:blipFill>
        <p:spPr>
          <a:xfrm>
            <a:off x="20" y="10"/>
            <a:ext cx="5527522" cy="6857990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B74B66CC-DD94-49ED-A91B-A39E1EDE0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21582" b="3"/>
          <a:stretch/>
        </p:blipFill>
        <p:spPr bwMode="auto">
          <a:xfrm>
            <a:off x="5650992" y="1"/>
            <a:ext cx="3493008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4882AC1D-F7C8-4218-BC10-D90261FB7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r="17327" b="1"/>
          <a:stretch/>
        </p:blipFill>
        <p:spPr bwMode="auto">
          <a:xfrm>
            <a:off x="5650990" y="3511296"/>
            <a:ext cx="3493010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E98BC07-1702-430C-8773-1B8038540E94}"/>
              </a:ext>
            </a:extLst>
          </p:cNvPr>
          <p:cNvSpPr txBox="1"/>
          <p:nvPr/>
        </p:nvSpPr>
        <p:spPr>
          <a:xfrm>
            <a:off x="7040954" y="0"/>
            <a:ext cx="190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Město </a:t>
            </a:r>
            <a:r>
              <a:rPr lang="cs-CZ" dirty="0" err="1"/>
              <a:t>Chios</a:t>
            </a:r>
            <a:r>
              <a:rPr lang="cs-CZ" dirty="0"/>
              <a:t>, hrad</a:t>
            </a:r>
          </a:p>
          <a:p>
            <a:r>
              <a:rPr lang="el-GR" dirty="0"/>
              <a:t>πόλη Χίος, κάστρο</a:t>
            </a:r>
            <a:endParaRPr lang="cs-CZ" dirty="0"/>
          </a:p>
        </p:txBody>
      </p:sp>
      <p:pic>
        <p:nvPicPr>
          <p:cNvPr id="6" name="Picture 4" descr="Χάρτης Χίου – ΜΥΡΟΒΟΛΟΣ ΧΙΟΣ">
            <a:extLst>
              <a:ext uri="{FF2B5EF4-FFF2-40B4-BE49-F238E27FC236}">
                <a16:creationId xmlns:a16="http://schemas.microsoft.com/office/drawing/2014/main" id="{3485AF50-8C61-4F64-B288-370E1D06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403" y="5125836"/>
            <a:ext cx="1238577" cy="17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6B11C14-6DBD-45E2-9364-8996063B7D16}"/>
              </a:ext>
            </a:extLst>
          </p:cNvPr>
          <p:cNvSpPr txBox="1"/>
          <p:nvPr/>
        </p:nvSpPr>
        <p:spPr>
          <a:xfrm>
            <a:off x="1746534" y="104165"/>
            <a:ext cx="28254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400" dirty="0"/>
              <a:t>27 000 obyvatel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největší přístav ostrova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význam už od starověku, hlídal úžinu která spojovala jižní a severní </a:t>
            </a:r>
            <a:r>
              <a:rPr lang="cs-CZ" sz="1400" dirty="0" err="1"/>
              <a:t>Egeidu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62151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obloha, exteriér, budova&#10;&#10;Popis byl vytvořen automaticky">
            <a:extLst>
              <a:ext uri="{FF2B5EF4-FFF2-40B4-BE49-F238E27FC236}">
                <a16:creationId xmlns:a16="http://schemas.microsoft.com/office/drawing/2014/main" id="{B134195D-B3CD-47D0-8FC4-E4DE4CF81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933"/>
            <a:ext cx="4201601" cy="560213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39E4306-2146-423C-AE74-6735D94FF0BE}"/>
              </a:ext>
            </a:extLst>
          </p:cNvPr>
          <p:cNvSpPr txBox="1"/>
          <p:nvPr/>
        </p:nvSpPr>
        <p:spPr>
          <a:xfrm>
            <a:off x="1379482" y="940556"/>
            <a:ext cx="1380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mešita</a:t>
            </a:r>
            <a:r>
              <a:rPr lang="el-GR" sz="1400" dirty="0">
                <a:solidFill>
                  <a:schemeClr val="bg1"/>
                </a:solidFill>
              </a:rPr>
              <a:t> Μ</a:t>
            </a:r>
            <a:r>
              <a:rPr lang="cs-CZ" sz="1400" dirty="0" err="1">
                <a:solidFill>
                  <a:schemeClr val="bg1"/>
                </a:solidFill>
              </a:rPr>
              <a:t>ecidiye</a:t>
            </a:r>
            <a:endParaRPr lang="el-GR" sz="1400" dirty="0">
              <a:solidFill>
                <a:schemeClr val="bg1"/>
              </a:solidFill>
            </a:endParaRPr>
          </a:p>
          <a:p>
            <a:r>
              <a:rPr lang="el-GR" sz="1400" dirty="0">
                <a:solidFill>
                  <a:schemeClr val="bg1"/>
                </a:solidFill>
              </a:rPr>
              <a:t>Μετζιτιέ τζαμί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F9BFB31F-312B-40AA-9924-BB977B519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693" y="31531"/>
            <a:ext cx="5194803" cy="34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1895483-A515-4A49-A60A-7F09331F4285}"/>
              </a:ext>
            </a:extLst>
          </p:cNvPr>
          <p:cNvSpPr txBox="1"/>
          <p:nvPr/>
        </p:nvSpPr>
        <p:spPr>
          <a:xfrm>
            <a:off x="417786" y="15731"/>
            <a:ext cx="10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město </a:t>
            </a:r>
            <a:r>
              <a:rPr lang="cs-CZ" sz="1400" dirty="0" err="1"/>
              <a:t>Chios</a:t>
            </a:r>
            <a:endParaRPr lang="cs-CZ" sz="1400" dirty="0"/>
          </a:p>
          <a:p>
            <a:r>
              <a:rPr lang="el-GR" sz="1400" dirty="0"/>
              <a:t>πόλη Χίος</a:t>
            </a:r>
            <a:endParaRPr lang="cs-CZ" sz="1400" dirty="0"/>
          </a:p>
        </p:txBody>
      </p:sp>
      <p:pic>
        <p:nvPicPr>
          <p:cNvPr id="18440" name="Picture 8" descr="Korais Library">
            <a:extLst>
              <a:ext uri="{FF2B5EF4-FFF2-40B4-BE49-F238E27FC236}">
                <a16:creationId xmlns:a16="http://schemas.microsoft.com/office/drawing/2014/main" id="{2AD21D6E-957F-4D3E-9A1B-938BA46C1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304" y="3365938"/>
            <a:ext cx="4740356" cy="34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C105241-C5EA-4F59-893E-D1F13211F1DA}"/>
              </a:ext>
            </a:extLst>
          </p:cNvPr>
          <p:cNvSpPr txBox="1"/>
          <p:nvPr/>
        </p:nvSpPr>
        <p:spPr>
          <a:xfrm>
            <a:off x="2539031" y="6319049"/>
            <a:ext cx="1595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Koraisova</a:t>
            </a:r>
            <a:r>
              <a:rPr lang="cs-CZ" sz="1400" dirty="0"/>
              <a:t> knihovna</a:t>
            </a:r>
          </a:p>
          <a:p>
            <a:r>
              <a:rPr lang="el-GR" sz="1400" dirty="0"/>
              <a:t>βιβλιοθήκη Κοραή</a:t>
            </a:r>
            <a:endParaRPr lang="cs-CZ" sz="1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B202D48-4F86-49BF-8A2D-556FEB4E4026}"/>
              </a:ext>
            </a:extLst>
          </p:cNvPr>
          <p:cNvSpPr txBox="1"/>
          <p:nvPr/>
        </p:nvSpPr>
        <p:spPr>
          <a:xfrm>
            <a:off x="4252304" y="321832"/>
            <a:ext cx="676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přístav</a:t>
            </a:r>
          </a:p>
          <a:p>
            <a:r>
              <a:rPr lang="el-GR" sz="1400" dirty="0">
                <a:solidFill>
                  <a:schemeClr val="bg1"/>
                </a:solidFill>
              </a:rPr>
              <a:t>λιμάνι</a:t>
            </a:r>
            <a:endParaRPr lang="cs-CZ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69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37DB67B-3F47-4FA1-A147-78283B089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5" b="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4BBAEEDE-62EA-4EE8-A49D-694A22C0A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88" y="5172272"/>
            <a:ext cx="1332391" cy="168444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3CD886E-A877-4455-997B-00C8080D6C6A}"/>
              </a:ext>
            </a:extLst>
          </p:cNvPr>
          <p:cNvSpPr txBox="1"/>
          <p:nvPr/>
        </p:nvSpPr>
        <p:spPr>
          <a:xfrm>
            <a:off x="7259564" y="60960"/>
            <a:ext cx="1218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χωριό Πυργί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012825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458" name="Picture 2" descr="Chios, Pyrgi, tomatoes stock photo. Image of blue, greece - 100150364">
            <a:extLst>
              <a:ext uri="{FF2B5EF4-FFF2-40B4-BE49-F238E27FC236}">
                <a16:creationId xmlns:a16="http://schemas.microsoft.com/office/drawing/2014/main" id="{73CAD150-17F7-404F-85D0-16F2F0E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3" y="843455"/>
            <a:ext cx="9112947" cy="601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01638D3-2553-4F81-8651-A9C58269EC87}"/>
              </a:ext>
            </a:extLst>
          </p:cNvPr>
          <p:cNvSpPr txBox="1"/>
          <p:nvPr/>
        </p:nvSpPr>
        <p:spPr>
          <a:xfrm>
            <a:off x="268014" y="165538"/>
            <a:ext cx="736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Pyrgi</a:t>
            </a:r>
            <a:endParaRPr lang="cs-CZ" dirty="0"/>
          </a:p>
          <a:p>
            <a:r>
              <a:rPr lang="el-GR" dirty="0"/>
              <a:t>Πυργί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4405D7E-F524-41CB-AC31-8F90C11FC8DC}"/>
              </a:ext>
            </a:extLst>
          </p:cNvPr>
          <p:cNvSpPr txBox="1"/>
          <p:nvPr/>
        </p:nvSpPr>
        <p:spPr>
          <a:xfrm>
            <a:off x="3193910" y="92287"/>
            <a:ext cx="59500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l-GR" b="1" dirty="0"/>
              <a:t>αστιχοχώρια  </a:t>
            </a:r>
            <a:r>
              <a:rPr lang="el-GR" dirty="0"/>
              <a:t>- </a:t>
            </a:r>
            <a:r>
              <a:rPr lang="cs-CZ" sz="1600" dirty="0"/>
              <a:t>asi 24 vesnic na J ostrova, jejichž obyvatelé se zabývají zpracováním </a:t>
            </a:r>
            <a:r>
              <a:rPr lang="cs-CZ" sz="1600" dirty="0" err="1"/>
              <a:t>mastichy</a:t>
            </a:r>
            <a:r>
              <a:rPr lang="cs-CZ" sz="1600" dirty="0"/>
              <a:t>, největší </a:t>
            </a:r>
            <a:r>
              <a:rPr lang="cs-CZ" sz="1600" dirty="0" err="1"/>
              <a:t>Pyrgi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1569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Πληροφορίες &amp;amp; Χάρτες - Σωματείο Ιδιοκτητών Ενοικιαζομένων Δωματίων Λήμνου,  Ενοικιαζόμενα δωμάτια Λήμνο | | 24h Rooms in Lemnos, Rooms for Rent Owners  Union in Lemnos and Agios Efstratios Rooms, Apartments and Studios in Lemnos">
            <a:extLst>
              <a:ext uri="{FF2B5EF4-FFF2-40B4-BE49-F238E27FC236}">
                <a16:creationId xmlns:a16="http://schemas.microsoft.com/office/drawing/2014/main" id="{CBB16C2C-0AF1-4AAE-ADEB-A120D29FC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" b="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0D73073-E12E-4908-9FBD-E14200839CE6}"/>
              </a:ext>
            </a:extLst>
          </p:cNvPr>
          <p:cNvSpPr txBox="1"/>
          <p:nvPr/>
        </p:nvSpPr>
        <p:spPr>
          <a:xfrm>
            <a:off x="4840014" y="228600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Limnos</a:t>
            </a:r>
            <a:r>
              <a:rPr lang="cs-CZ" sz="2400" dirty="0">
                <a:solidFill>
                  <a:srgbClr val="00B050"/>
                </a:solidFill>
                <a:latin typeface="Comic Sans MS" panose="030F0702030302020204" pitchFamily="66" charset="0"/>
              </a:rPr>
              <a:t>/</a:t>
            </a:r>
            <a:r>
              <a:rPr lang="cs-CZ" sz="24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Lémnos</a:t>
            </a:r>
            <a:endParaRPr lang="cs-CZ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00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42F1255-EC06-43BC-AB29-2DB770F3B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 r="13857" b="-2"/>
          <a:stretch/>
        </p:blipFill>
        <p:spPr bwMode="auto">
          <a:xfrm>
            <a:off x="4692078" y="835785"/>
            <a:ext cx="4256170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E117299-84B5-4C5A-A5D9-4E6CE2FE75C9}"/>
              </a:ext>
            </a:extLst>
          </p:cNvPr>
          <p:cNvSpPr txBox="1"/>
          <p:nvPr/>
        </p:nvSpPr>
        <p:spPr>
          <a:xfrm>
            <a:off x="343773" y="94727"/>
            <a:ext cx="750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Pyrgi</a:t>
            </a:r>
          </a:p>
          <a:p>
            <a:r>
              <a:rPr lang="el-GR" b="1"/>
              <a:t>Πυργί</a:t>
            </a:r>
            <a:endParaRPr lang="cs-CZ" b="1" dirty="0"/>
          </a:p>
        </p:txBody>
      </p:sp>
      <p:pic>
        <p:nvPicPr>
          <p:cNvPr id="3076" name="Picture 4" descr="Πυργούσικος χορός - ΜΗΧΑΝΗ ΤΟΥ ΧΡΟΝΟΥ">
            <a:extLst>
              <a:ext uri="{FF2B5EF4-FFF2-40B4-BE49-F238E27FC236}">
                <a16:creationId xmlns:a16="http://schemas.microsoft.com/office/drawing/2014/main" id="{9FC5B40F-2F75-4803-9CA5-0B0D10CC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7" y="835785"/>
            <a:ext cx="3791738" cy="57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23C1173-BAD1-471C-ADEC-ED6D6DFBC228}"/>
              </a:ext>
            </a:extLst>
          </p:cNvPr>
          <p:cNvSpPr txBox="1"/>
          <p:nvPr/>
        </p:nvSpPr>
        <p:spPr>
          <a:xfrm>
            <a:off x="3691054" y="217838"/>
            <a:ext cx="3792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hlinkClick r:id="rId4"/>
              </a:rPr>
              <a:t>https://www.youtube.com/watch?v=UaNx_RIglFs</a:t>
            </a:r>
            <a:endParaRPr lang="cs-CZ" sz="1400" dirty="0"/>
          </a:p>
          <a:p>
            <a:r>
              <a:rPr lang="cs-CZ" sz="1400" dirty="0"/>
              <a:t>tanec</a:t>
            </a:r>
          </a:p>
        </p:txBody>
      </p:sp>
    </p:spTree>
    <p:extLst>
      <p:ext uri="{BB962C8B-B14F-4D97-AF65-F5344CB8AC3E}">
        <p14:creationId xmlns:p14="http://schemas.microsoft.com/office/powerpoint/2010/main" val="372713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83BF3CD2-4862-4F87-9C9E-EB54F2CA0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/>
          <a:stretch/>
        </p:blipFill>
        <p:spPr bwMode="auto">
          <a:xfrm>
            <a:off x="241298" y="557189"/>
            <a:ext cx="425151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Χωριά Μεστά στο νησί Seo">
            <a:extLst>
              <a:ext uri="{FF2B5EF4-FFF2-40B4-BE49-F238E27FC236}">
                <a16:creationId xmlns:a16="http://schemas.microsoft.com/office/drawing/2014/main" id="{295FA099-3E48-4218-AB5A-122411086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r="35914" b="1"/>
          <a:stretch/>
        </p:blipFill>
        <p:spPr bwMode="auto">
          <a:xfrm>
            <a:off x="4646531" y="557189"/>
            <a:ext cx="4256170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7F852C8-42D5-4A59-8488-205E48FBA7CA}"/>
              </a:ext>
            </a:extLst>
          </p:cNvPr>
          <p:cNvSpPr txBox="1"/>
          <p:nvPr/>
        </p:nvSpPr>
        <p:spPr>
          <a:xfrm>
            <a:off x="274320" y="141316"/>
            <a:ext cx="240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Μαστιχοχώρια, </a:t>
            </a:r>
            <a:r>
              <a:rPr lang="el-GR" b="1" dirty="0"/>
              <a:t>Μεστά</a:t>
            </a:r>
            <a:endParaRPr lang="cs-CZ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3E77322-627B-43CF-AA0D-10A9398A87B5}"/>
              </a:ext>
            </a:extLst>
          </p:cNvPr>
          <p:cNvSpPr txBox="1"/>
          <p:nvPr/>
        </p:nvSpPr>
        <p:spPr>
          <a:xfrm>
            <a:off x="4044987" y="6508865"/>
            <a:ext cx="5097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https://www.youtube.com/watch?v=i1h_yJ8pzJU&amp;ab_channel=Chiosphotos.gr</a:t>
            </a:r>
          </a:p>
        </p:txBody>
      </p:sp>
    </p:spTree>
    <p:extLst>
      <p:ext uri="{BB962C8B-B14F-4D97-AF65-F5344CB8AC3E}">
        <p14:creationId xmlns:p14="http://schemas.microsoft.com/office/powerpoint/2010/main" val="2285867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6623" y="610728"/>
            <a:ext cx="569713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108327" y="343079"/>
            <a:ext cx="36199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3" y="340424"/>
            <a:ext cx="3472603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316747CA-28E3-A4CC-7417-DC079C3ED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2" y="1780036"/>
            <a:ext cx="2507401" cy="2400836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35" y="1071563"/>
            <a:ext cx="5467663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obloha, hora, příroda, s výhledem&#10;&#10;Popis byl vytvořen automaticky">
            <a:extLst>
              <a:ext uri="{FF2B5EF4-FFF2-40B4-BE49-F238E27FC236}">
                <a16:creationId xmlns:a16="http://schemas.microsoft.com/office/drawing/2014/main" id="{D1930C52-F213-58C8-0DF6-A1170D172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33" y="2191522"/>
            <a:ext cx="4515547" cy="301412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10685F9-F103-412C-6541-FA367538DBF2}"/>
              </a:ext>
            </a:extLst>
          </p:cNvPr>
          <p:cNvSpPr txBox="1"/>
          <p:nvPr/>
        </p:nvSpPr>
        <p:spPr>
          <a:xfrm>
            <a:off x="5326380" y="480060"/>
            <a:ext cx="219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</a:t>
            </a:r>
            <a:r>
              <a:rPr lang="cs-CZ" dirty="0" err="1"/>
              <a:t>vigles</a:t>
            </a:r>
            <a:r>
              <a:rPr lang="cs-CZ" dirty="0"/>
              <a:t>“ – strážní věže</a:t>
            </a:r>
          </a:p>
        </p:txBody>
      </p:sp>
    </p:spTree>
    <p:extLst>
      <p:ext uri="{BB962C8B-B14F-4D97-AF65-F5344CB8AC3E}">
        <p14:creationId xmlns:p14="http://schemas.microsoft.com/office/powerpoint/2010/main" val="2242696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EC67D27-CA77-4DB4-A3BB-9DF41A457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4" y="1415318"/>
            <a:ext cx="8243451" cy="54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14419FB-29CD-4338-9F3A-9A0751739E2C}"/>
              </a:ext>
            </a:extLst>
          </p:cNvPr>
          <p:cNvSpPr txBox="1"/>
          <p:nvPr/>
        </p:nvSpPr>
        <p:spPr>
          <a:xfrm>
            <a:off x="181303" y="78856"/>
            <a:ext cx="2601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klášter </a:t>
            </a:r>
            <a:r>
              <a:rPr lang="cs-CZ" b="1" dirty="0"/>
              <a:t>Nea </a:t>
            </a:r>
            <a:r>
              <a:rPr lang="cs-CZ" b="1" dirty="0" err="1"/>
              <a:t>Moni</a:t>
            </a:r>
            <a:endParaRPr lang="cs-CZ" b="1" dirty="0"/>
          </a:p>
          <a:p>
            <a:r>
              <a:rPr lang="el-GR" dirty="0"/>
              <a:t>μοναστήρι </a:t>
            </a:r>
            <a:r>
              <a:rPr lang="el-GR" b="1" dirty="0"/>
              <a:t>Νέα Μονή</a:t>
            </a:r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32A39FF-C257-4583-B27D-854373B55952}"/>
              </a:ext>
            </a:extLst>
          </p:cNvPr>
          <p:cNvSpPr txBox="1"/>
          <p:nvPr/>
        </p:nvSpPr>
        <p:spPr>
          <a:xfrm>
            <a:off x="3136586" y="96596"/>
            <a:ext cx="546275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400" dirty="0"/>
              <a:t>11. st., císař Konstantin IX. </a:t>
            </a:r>
            <a:r>
              <a:rPr lang="cs-CZ" sz="1400" dirty="0" err="1"/>
              <a:t>Monomachos</a:t>
            </a:r>
            <a:r>
              <a:rPr lang="cs-CZ" sz="1400" dirty="0"/>
              <a:t>, privilegia – nejvýznamnější náboženské centrum ostrova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zasvěcen Panně Marii, její svátek se tu oproti ostatním částem Řecka slaví 23. srpna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mozaiky z 11. st.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A77F6AE-4DD3-47F2-8AF1-D530093074E7}"/>
              </a:ext>
            </a:extLst>
          </p:cNvPr>
          <p:cNvSpPr txBox="1"/>
          <p:nvPr/>
        </p:nvSpPr>
        <p:spPr>
          <a:xfrm>
            <a:off x="-44421" y="786735"/>
            <a:ext cx="3320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400" dirty="0"/>
              <a:t>v centru ostrova, asi 12 km od h. města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UNESCO</a:t>
            </a:r>
          </a:p>
        </p:txBody>
      </p:sp>
    </p:spTree>
    <p:extLst>
      <p:ext uri="{BB962C8B-B14F-4D97-AF65-F5344CB8AC3E}">
        <p14:creationId xmlns:p14="http://schemas.microsoft.com/office/powerpoint/2010/main" val="1998244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E2B26A6-EB11-DAA9-CB0A-48D6F1CE9426}"/>
              </a:ext>
            </a:extLst>
          </p:cNvPr>
          <p:cNvSpPr txBox="1"/>
          <p:nvPr/>
        </p:nvSpPr>
        <p:spPr>
          <a:xfrm>
            <a:off x="697413" y="1551791"/>
            <a:ext cx="7749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ANAVATOS</a:t>
            </a:r>
          </a:p>
          <a:p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https://www.youtube.com/watch?v=x94-zjC9kqI&amp;ab_channel=GiannisManolakis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0385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EA7CFFE5-CEC7-44DB-A102-8ECFA8A9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9822"/>
          <a:stretch/>
        </p:blipFill>
        <p:spPr bwMode="auto">
          <a:xfrm>
            <a:off x="198081" y="1114382"/>
            <a:ext cx="425151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F806FDC-2D3E-4CAF-8954-D4ACA968A490}"/>
              </a:ext>
            </a:extLst>
          </p:cNvPr>
          <p:cNvSpPr txBox="1"/>
          <p:nvPr/>
        </p:nvSpPr>
        <p:spPr>
          <a:xfrm>
            <a:off x="630621" y="204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4E5DDAB4-9C64-40A5-BCE8-02841E58D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47" y="0"/>
            <a:ext cx="5310353" cy="365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572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63FB02F-AB1D-4D28-B47F-064CF3FDA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2" r="29700" b="1"/>
          <a:stretch/>
        </p:blipFill>
        <p:spPr bwMode="auto">
          <a:xfrm>
            <a:off x="241299" y="1114382"/>
            <a:ext cx="425151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 descr="Obsah obrázku interiér&#10;&#10;Popis byl vytvořen automaticky">
            <a:extLst>
              <a:ext uri="{FF2B5EF4-FFF2-40B4-BE49-F238E27FC236}">
                <a16:creationId xmlns:a16="http://schemas.microsoft.com/office/drawing/2014/main" id="{7B52230C-34B4-4973-A0D9-D8993FC2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6" r="20906" b="-2"/>
          <a:stretch/>
        </p:blipFill>
        <p:spPr>
          <a:xfrm>
            <a:off x="4732968" y="1114382"/>
            <a:ext cx="4256170" cy="574361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93578D3-E8B9-4961-874E-90EB33FC0543}"/>
              </a:ext>
            </a:extLst>
          </p:cNvPr>
          <p:cNvSpPr txBox="1"/>
          <p:nvPr/>
        </p:nvSpPr>
        <p:spPr>
          <a:xfrm>
            <a:off x="378372" y="299545"/>
            <a:ext cx="2873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Nea </a:t>
            </a:r>
            <a:r>
              <a:rPr lang="cs-CZ" sz="1400" dirty="0" err="1"/>
              <a:t>Moni</a:t>
            </a:r>
            <a:r>
              <a:rPr lang="cs-CZ" sz="1400" dirty="0"/>
              <a:t>, mozaiky z 11. st.</a:t>
            </a:r>
          </a:p>
          <a:p>
            <a:r>
              <a:rPr lang="el-GR" sz="1400" dirty="0"/>
              <a:t>Νέα Μονή, ψηφιδωτά, 11</a:t>
            </a:r>
            <a:r>
              <a:rPr lang="el-GR" sz="1400" baseline="30000" dirty="0"/>
              <a:t>ος</a:t>
            </a:r>
            <a:r>
              <a:rPr lang="el-GR" sz="1400" dirty="0"/>
              <a:t> αιώνας 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8896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skála, příroda, hora&#10;&#10;Popis byl vytvořen automaticky">
            <a:extLst>
              <a:ext uri="{FF2B5EF4-FFF2-40B4-BE49-F238E27FC236}">
                <a16:creationId xmlns:a16="http://schemas.microsoft.com/office/drawing/2014/main" id="{B14CF5F5-7195-1B04-3F95-C4FB8A704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610BCA9-496E-C40C-446A-AA56BD924471}"/>
              </a:ext>
            </a:extLst>
          </p:cNvPr>
          <p:cNvSpPr txBox="1"/>
          <p:nvPr/>
        </p:nvSpPr>
        <p:spPr>
          <a:xfrm>
            <a:off x="5463540" y="354330"/>
            <a:ext cx="1915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Pláž M</a:t>
            </a:r>
            <a:r>
              <a:rPr lang="el-GR" dirty="0"/>
              <a:t>αύρα Βόλια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3104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90" name="Picture 10" descr="Λικέρ Μαστίχα Ομηρικό - Στουπάκης 200ml">
            <a:extLst>
              <a:ext uri="{FF2B5EF4-FFF2-40B4-BE49-F238E27FC236}">
                <a16:creationId xmlns:a16="http://schemas.microsoft.com/office/drawing/2014/main" id="{787A5FD2-C829-45B7-BD78-5B0A644C4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r="17370" b="2"/>
          <a:stretch/>
        </p:blipFill>
        <p:spPr bwMode="auto">
          <a:xfrm>
            <a:off x="147548" y="170453"/>
            <a:ext cx="2846163" cy="651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7489697A-A461-47DD-93D9-1257875F7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r="24548"/>
          <a:stretch/>
        </p:blipFill>
        <p:spPr bwMode="auto">
          <a:xfrm>
            <a:off x="3348414" y="2461098"/>
            <a:ext cx="3467894" cy="383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Σαράντης Μαστίχα Υποβρύχιο 500 gr &amp;lt; Βανίλια | Bazaar">
            <a:extLst>
              <a:ext uri="{FF2B5EF4-FFF2-40B4-BE49-F238E27FC236}">
                <a16:creationId xmlns:a16="http://schemas.microsoft.com/office/drawing/2014/main" id="{CAA3F4BA-D603-467C-AA5D-E18740E11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r="6418" b="-1"/>
          <a:stretch/>
        </p:blipFill>
        <p:spPr bwMode="auto">
          <a:xfrm>
            <a:off x="6145494" y="159910"/>
            <a:ext cx="2870033" cy="318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3A15EC8-912D-45CC-B142-494202941DBA}"/>
              </a:ext>
            </a:extLst>
          </p:cNvPr>
          <p:cNvSpPr txBox="1"/>
          <p:nvPr/>
        </p:nvSpPr>
        <p:spPr>
          <a:xfrm>
            <a:off x="204952" y="6218777"/>
            <a:ext cx="11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λικέρ Χίου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BCACA3A-A24B-42E3-BD30-44526D25C266}"/>
              </a:ext>
            </a:extLst>
          </p:cNvPr>
          <p:cNvSpPr txBox="1"/>
          <p:nvPr/>
        </p:nvSpPr>
        <p:spPr>
          <a:xfrm>
            <a:off x="3247697" y="17045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ponorka</a:t>
            </a:r>
          </a:p>
          <a:p>
            <a:r>
              <a:rPr lang="el-GR" sz="1400" dirty="0">
                <a:solidFill>
                  <a:schemeClr val="bg1"/>
                </a:solidFill>
              </a:rPr>
              <a:t>υποβρύχιο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BCA5544-67D9-4114-91E0-1B4E69B86B85}"/>
              </a:ext>
            </a:extLst>
          </p:cNvPr>
          <p:cNvSpPr txBox="1"/>
          <p:nvPr/>
        </p:nvSpPr>
        <p:spPr>
          <a:xfrm>
            <a:off x="6145494" y="6080277"/>
            <a:ext cx="1444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pilaf s lilkem</a:t>
            </a:r>
          </a:p>
          <a:p>
            <a:r>
              <a:rPr lang="el-GR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</a:t>
            </a:r>
            <a:r>
              <a:rPr lang="el-GR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ελιτζανοπίλαφο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74D2CC7-F830-4A9B-9859-CE9748673572}"/>
              </a:ext>
            </a:extLst>
          </p:cNvPr>
          <p:cNvSpPr txBox="1"/>
          <p:nvPr/>
        </p:nvSpPr>
        <p:spPr>
          <a:xfrm>
            <a:off x="3412067" y="571064"/>
            <a:ext cx="3987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Chios</a:t>
            </a:r>
            <a:r>
              <a:rPr lang="cs-CZ" sz="1600" dirty="0"/>
              <a:t> – tradiční</a:t>
            </a:r>
            <a:r>
              <a:rPr lang="el-GR" sz="1600" dirty="0"/>
              <a:t> </a:t>
            </a:r>
            <a:r>
              <a:rPr lang="cs-CZ" sz="1600" dirty="0"/>
              <a:t>výrobky</a:t>
            </a:r>
            <a:r>
              <a:rPr lang="el-GR" sz="1600" dirty="0"/>
              <a:t>   </a:t>
            </a:r>
            <a:endParaRPr lang="cs-CZ" sz="1600" dirty="0"/>
          </a:p>
          <a:p>
            <a:r>
              <a:rPr lang="el-GR" sz="1600" dirty="0"/>
              <a:t>Χίος παραδοσιακά προϊόντα</a:t>
            </a:r>
            <a:r>
              <a:rPr lang="cs-CZ" sz="1600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9C2FB6-2F9C-967C-6F8F-AF28D4FC01B0}"/>
              </a:ext>
            </a:extLst>
          </p:cNvPr>
          <p:cNvSpPr txBox="1"/>
          <p:nvPr/>
        </p:nvSpPr>
        <p:spPr>
          <a:xfrm>
            <a:off x="3275328" y="6403443"/>
            <a:ext cx="489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Μελιτζανοπίλαφο</a:t>
            </a:r>
            <a:r>
              <a:rPr lang="el-GR" dirty="0"/>
              <a:t>: </a:t>
            </a:r>
            <a:r>
              <a:rPr lang="cs-CZ" sz="1200" dirty="0"/>
              <a:t>https://www.argiro.gr/recipe/melitzanopilafo/</a:t>
            </a:r>
          </a:p>
        </p:txBody>
      </p:sp>
    </p:spTree>
    <p:extLst>
      <p:ext uri="{BB962C8B-B14F-4D97-AF65-F5344CB8AC3E}">
        <p14:creationId xmlns:p14="http://schemas.microsoft.com/office/powerpoint/2010/main" val="2369970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3460017-32ED-3BA0-05DC-1D3CF22F176D}"/>
              </a:ext>
            </a:extLst>
          </p:cNvPr>
          <p:cNvSpPr txBox="1"/>
          <p:nvPr/>
        </p:nvSpPr>
        <p:spPr>
          <a:xfrm>
            <a:off x="441434" y="3108462"/>
            <a:ext cx="6416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https://www.youtube.com/watch?v=VOr8l0u2Q-g</a:t>
            </a:r>
            <a:r>
              <a:rPr lang="el-GR" dirty="0"/>
              <a:t>  </a:t>
            </a:r>
            <a:r>
              <a:rPr lang="cs-CZ" dirty="0"/>
              <a:t>RUKETOPOLEMOS</a:t>
            </a:r>
          </a:p>
        </p:txBody>
      </p:sp>
    </p:spTree>
    <p:extLst>
      <p:ext uri="{BB962C8B-B14F-4D97-AF65-F5344CB8AC3E}">
        <p14:creationId xmlns:p14="http://schemas.microsoft.com/office/powerpoint/2010/main" val="737502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9A897D82-DD4E-41D8-A24E-615AA45E0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5E95F35-BDF2-4247-9B29-EB4ACAB559A4}"/>
              </a:ext>
            </a:extLst>
          </p:cNvPr>
          <p:cNvSpPr txBox="1"/>
          <p:nvPr/>
        </p:nvSpPr>
        <p:spPr>
          <a:xfrm>
            <a:off x="1" y="148046"/>
            <a:ext cx="9083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400" dirty="0"/>
              <a:t>rozloha 470 km2, hlavní město </a:t>
            </a:r>
            <a:r>
              <a:rPr lang="cs-CZ" sz="1400" dirty="0" err="1"/>
              <a:t>Myrina</a:t>
            </a:r>
            <a:r>
              <a:rPr lang="cs-CZ" sz="1400" dirty="0"/>
              <a:t> na Z ostrova, 17 000 obyvatel (zemědělství, rybářství, turismus 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nejnížinatější ostrov Řecka, „obilnice starověkých Atén“, v </a:t>
            </a:r>
            <a:r>
              <a:rPr lang="cs-CZ" sz="1400" dirty="0" err="1"/>
              <a:t>byz</a:t>
            </a:r>
            <a:r>
              <a:rPr lang="cs-CZ" sz="1400" dirty="0"/>
              <a:t>. období obilí i pro císařský dvůr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obilí, vinice</a:t>
            </a:r>
          </a:p>
          <a:p>
            <a:pPr marL="285750" indent="-285750">
              <a:buFontTx/>
              <a:buChar char="-"/>
            </a:pPr>
            <a:r>
              <a:rPr lang="cs-CZ" sz="1400" dirty="0"/>
              <a:t>nejvyšší hora </a:t>
            </a:r>
            <a:r>
              <a:rPr lang="el-GR" sz="1400" dirty="0"/>
              <a:t>Σκοπιά</a:t>
            </a:r>
            <a:r>
              <a:rPr lang="cs-CZ" sz="1400" dirty="0"/>
              <a:t> nebo </a:t>
            </a:r>
            <a:r>
              <a:rPr lang="el-GR" sz="1400" dirty="0"/>
              <a:t>Βίγλα (σκοπιά</a:t>
            </a:r>
            <a:r>
              <a:rPr lang="cs-CZ" sz="1400" dirty="0"/>
              <a:t> = hlídka</a:t>
            </a:r>
            <a:r>
              <a:rPr lang="el-GR" sz="1400" dirty="0"/>
              <a:t>, βίγλα </a:t>
            </a:r>
            <a:r>
              <a:rPr lang="cs-CZ" sz="1400" dirty="0"/>
              <a:t>převzato z lat., pozorovatelna, název pro kamenné strážní věže, které sloužily jako pozorovatelny moře a pobřeží – piráti, systém předávání kouřových znamení</a:t>
            </a:r>
            <a:r>
              <a:rPr lang="el-GR" sz="1400" dirty="0"/>
              <a:t> ), </a:t>
            </a:r>
            <a:r>
              <a:rPr lang="cs-CZ" sz="1400" dirty="0"/>
              <a:t>SZ ostrova, 470 m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59816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>
            <a:extLst>
              <a:ext uri="{FF2B5EF4-FFF2-40B4-BE49-F238E27FC236}">
                <a16:creationId xmlns:a16="http://schemas.microsoft.com/office/drawing/2014/main" id="{5084B6B8-1D37-409A-A014-8471352A6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714"/>
            <a:ext cx="7462564" cy="613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ΟΙΝΟΥΣΣΕΣ">
            <a:extLst>
              <a:ext uri="{FF2B5EF4-FFF2-40B4-BE49-F238E27FC236}">
                <a16:creationId xmlns:a16="http://schemas.microsoft.com/office/drawing/2014/main" id="{7EEF1B01-E8E0-4CC6-B45F-FE5059B8A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3429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B0B3F74-A7F4-47B9-81B9-7CC37A0BF7A8}"/>
              </a:ext>
            </a:extLst>
          </p:cNvPr>
          <p:cNvSpPr txBox="1"/>
          <p:nvPr/>
        </p:nvSpPr>
        <p:spPr>
          <a:xfrm>
            <a:off x="540328" y="0"/>
            <a:ext cx="4904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Inusses</a:t>
            </a:r>
            <a:r>
              <a:rPr lang="cs-CZ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</a:t>
            </a:r>
            <a:r>
              <a:rPr lang="el-G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Οινούσσες</a:t>
            </a:r>
            <a:endParaRPr lang="cs-CZ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96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ÎÎ¹Î½Î¿ÏÏÏÎµÏ: ÎÎ½ÏÏÎ¯ÏÏÎµ ÏÎ¿ Î¼Î±Î³Î¹ÎºÏ... ÎºÎ±Î¹ ÏÏÎ¹ ÏÎ¿ÏÏÎ¹ÏÏÎ¹ÎºÏ ÏÎ·Î¼ÎµÎ¯Î¿ ÏÎ¿Ï ÎÎ¹Î³Î±Î¯Î¿Ï">
            <a:extLst>
              <a:ext uri="{FF2B5EF4-FFF2-40B4-BE49-F238E27FC236}">
                <a16:creationId xmlns:a16="http://schemas.microsoft.com/office/drawing/2014/main" id="{15383244-B1CF-47B9-B487-7402B88C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2" y="531720"/>
            <a:ext cx="8162375" cy="556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23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Traveler Hellas: Λήμνος: Η καλλονή του βορείου Αιγαίου">
            <a:extLst>
              <a:ext uri="{FF2B5EF4-FFF2-40B4-BE49-F238E27FC236}">
                <a16:creationId xmlns:a16="http://schemas.microsoft.com/office/drawing/2014/main" id="{0AF916F2-8D73-4F91-A337-77F064635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2" b="-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2DCB4E4-9363-4D81-B6B3-0B64CBD1FF88}"/>
              </a:ext>
            </a:extLst>
          </p:cNvPr>
          <p:cNvSpPr txBox="1"/>
          <p:nvPr/>
        </p:nvSpPr>
        <p:spPr>
          <a:xfrm>
            <a:off x="470263" y="444137"/>
            <a:ext cx="17882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πρωτεύουσα Μύρινα</a:t>
            </a:r>
          </a:p>
          <a:p>
            <a:r>
              <a:rPr lang="cs-CZ" sz="1400" b="1" dirty="0"/>
              <a:t>hl. město </a:t>
            </a:r>
            <a:r>
              <a:rPr lang="cs-CZ" sz="1400" b="1" dirty="0" err="1"/>
              <a:t>Myrina</a:t>
            </a:r>
            <a:endParaRPr lang="cs-CZ" sz="1400" b="1" dirty="0"/>
          </a:p>
          <a:p>
            <a:r>
              <a:rPr lang="cs-CZ" sz="1400" dirty="0"/>
              <a:t>hrad z 12. st.</a:t>
            </a:r>
          </a:p>
        </p:txBody>
      </p:sp>
    </p:spTree>
    <p:extLst>
      <p:ext uri="{BB962C8B-B14F-4D97-AF65-F5344CB8AC3E}">
        <p14:creationId xmlns:p14="http://schemas.microsoft.com/office/powerpoint/2010/main" val="3407522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9EA1CFB-8BCB-45D9-950C-1687522D7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8" r="9290"/>
          <a:stretch/>
        </p:blipFill>
        <p:spPr bwMode="auto"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0646BF1-B83E-4E3F-92A8-0C6CC4771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2" r="2" b="2"/>
          <a:stretch/>
        </p:blipFill>
        <p:spPr bwMode="auto"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9AEE537-2C95-4D29-A254-443FEF19F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5" r="31064"/>
          <a:stretch/>
        </p:blipFill>
        <p:spPr bwMode="auto">
          <a:xfrm>
            <a:off x="20" y="10"/>
            <a:ext cx="5627313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6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mnos, Limnos, Greece travel">
            <a:extLst>
              <a:ext uri="{FF2B5EF4-FFF2-40B4-BE49-F238E27FC236}">
                <a16:creationId xmlns:a16="http://schemas.microsoft.com/office/drawing/2014/main" id="{1E51CD0D-FCE9-4BB3-A903-AFB21F46C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137" y="3137234"/>
            <a:ext cx="52451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Πληροφορίες &amp;amp; Χάρτες - Σωματείο Ιδιοκτητών Ενοικιαζομένων Δωματίων Λήμνου,  Ενοικιαζόμενα δωμάτια Λήμνο | | 24h Rooms in Lemnos, Rooms for Rent Owners  Union in Lemnos and Agios Efstratios Rooms, Apartments and Studios in Lemnos">
            <a:extLst>
              <a:ext uri="{FF2B5EF4-FFF2-40B4-BE49-F238E27FC236}">
                <a16:creationId xmlns:a16="http://schemas.microsoft.com/office/drawing/2014/main" id="{1B3A4678-A390-49A9-81A5-6452F3352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" b="1"/>
          <a:stretch/>
        </p:blipFill>
        <p:spPr bwMode="auto">
          <a:xfrm>
            <a:off x="0" y="0"/>
            <a:ext cx="4704347" cy="352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8C49839-CDA7-4D2B-8199-C40A641DDF3F}"/>
              </a:ext>
            </a:extLst>
          </p:cNvPr>
          <p:cNvSpPr txBox="1"/>
          <p:nvPr/>
        </p:nvSpPr>
        <p:spPr>
          <a:xfrm>
            <a:off x="4811486" y="601269"/>
            <a:ext cx="43325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členité pobřeží, největší záliv Mudru </a:t>
            </a:r>
            <a:r>
              <a:rPr lang="el-GR" sz="1800" dirty="0"/>
              <a:t>(</a:t>
            </a:r>
            <a:r>
              <a:rPr lang="el-GR" sz="1800" b="1" dirty="0"/>
              <a:t>κόλπος Μούδρου</a:t>
            </a:r>
            <a:r>
              <a:rPr lang="el-GR" sz="1800" dirty="0"/>
              <a:t>) – </a:t>
            </a:r>
            <a:r>
              <a:rPr lang="cs-CZ" sz="1800" dirty="0"/>
              <a:t>záliv využívaný spojeneckými vojsky v </a:t>
            </a:r>
            <a:r>
              <a:rPr lang="cs-CZ" sz="1800" b="1" dirty="0"/>
              <a:t>bitvě o Gallipoli </a:t>
            </a:r>
            <a:r>
              <a:rPr lang="cs-CZ" sz="1800" dirty="0"/>
              <a:t>(1915, 1916)</a:t>
            </a:r>
          </a:p>
        </p:txBody>
      </p:sp>
    </p:spTree>
    <p:extLst>
      <p:ext uri="{BB962C8B-B14F-4D97-AF65-F5344CB8AC3E}">
        <p14:creationId xmlns:p14="http://schemas.microsoft.com/office/powerpoint/2010/main" val="2536526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27E367E-5CCB-4DF8-AE14-8B4385C28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r="4444" b="2"/>
          <a:stretch/>
        </p:blipFill>
        <p:spPr bwMode="auto">
          <a:xfrm>
            <a:off x="241299" y="375723"/>
            <a:ext cx="4256173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R4110006 Λήμνος: Λίμνες Χορταρόλιμνη και Αλυκή, Κόλπος Μούδρου, Έλος  Διαπόρι και Χερσόνησος Φακός» - Lemnos Nature">
            <a:extLst>
              <a:ext uri="{FF2B5EF4-FFF2-40B4-BE49-F238E27FC236}">
                <a16:creationId xmlns:a16="http://schemas.microsoft.com/office/drawing/2014/main" id="{354668E8-1D16-4C30-900B-AD054C48F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 r="11417" b="2"/>
          <a:stretch/>
        </p:blipFill>
        <p:spPr bwMode="auto">
          <a:xfrm>
            <a:off x="254162" y="3561647"/>
            <a:ext cx="4256173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útes, příroda, plavání, oceánské dno&#10;&#10;Popis byl vytvořen automaticky">
            <a:extLst>
              <a:ext uri="{FF2B5EF4-FFF2-40B4-BE49-F238E27FC236}">
                <a16:creationId xmlns:a16="http://schemas.microsoft.com/office/drawing/2014/main" id="{BBCB835C-E556-4A95-9704-34A38F2CA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r="7604" b="2"/>
          <a:stretch/>
        </p:blipFill>
        <p:spPr>
          <a:xfrm>
            <a:off x="4646529" y="321733"/>
            <a:ext cx="4256173" cy="597907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9CE5D2-B600-4958-A8CC-C0FFD44F2B46}"/>
              </a:ext>
            </a:extLst>
          </p:cNvPr>
          <p:cNvSpPr txBox="1"/>
          <p:nvPr/>
        </p:nvSpPr>
        <p:spPr>
          <a:xfrm>
            <a:off x="3058550" y="6334780"/>
            <a:ext cx="1467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záliv Mudru</a:t>
            </a:r>
          </a:p>
          <a:p>
            <a:r>
              <a:rPr lang="el-GR" sz="1400" dirty="0"/>
              <a:t>κόλπος Μούδρου</a:t>
            </a:r>
            <a:endParaRPr lang="cs-CZ" sz="1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3E36D34-80DA-4A34-994F-FEEA8131A3AD}"/>
              </a:ext>
            </a:extLst>
          </p:cNvPr>
          <p:cNvSpPr txBox="1"/>
          <p:nvPr/>
        </p:nvSpPr>
        <p:spPr>
          <a:xfrm>
            <a:off x="5990896" y="6351601"/>
            <a:ext cx="1235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Πρασονήσι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13312D9-5A80-49C6-A64B-39259BF51EE9}"/>
              </a:ext>
            </a:extLst>
          </p:cNvPr>
          <p:cNvSpPr txBox="1"/>
          <p:nvPr/>
        </p:nvSpPr>
        <p:spPr>
          <a:xfrm>
            <a:off x="599089" y="33973"/>
            <a:ext cx="1932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βραχονησίδες Διαβάτες</a:t>
            </a:r>
            <a:endParaRPr lang="cs-CZ" sz="1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213B703-68FE-492E-B3F7-8918A211655B}"/>
              </a:ext>
            </a:extLst>
          </p:cNvPr>
          <p:cNvSpPr txBox="1"/>
          <p:nvPr/>
        </p:nvSpPr>
        <p:spPr>
          <a:xfrm>
            <a:off x="3466011" y="-27582"/>
            <a:ext cx="2789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ostrůvky na J ostrova – Natura 2000</a:t>
            </a:r>
          </a:p>
        </p:txBody>
      </p:sp>
    </p:spTree>
    <p:extLst>
      <p:ext uri="{BB962C8B-B14F-4D97-AF65-F5344CB8AC3E}">
        <p14:creationId xmlns:p14="http://schemas.microsoft.com/office/powerpoint/2010/main" val="255128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ra, exteriér, příroda, obloha&#10;&#10;Popis byl vytvořen automaticky">
            <a:extLst>
              <a:ext uri="{FF2B5EF4-FFF2-40B4-BE49-F238E27FC236}">
                <a16:creationId xmlns:a16="http://schemas.microsoft.com/office/drawing/2014/main" id="{DBCD6695-0D17-4DD4-AFC7-AC863CD37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35" y="1866900"/>
            <a:ext cx="7620000" cy="49911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213C002-A4AB-4591-A24B-CBDAF7457E98}"/>
              </a:ext>
            </a:extLst>
          </p:cNvPr>
          <p:cNvSpPr txBox="1"/>
          <p:nvPr/>
        </p:nvSpPr>
        <p:spPr>
          <a:xfrm>
            <a:off x="4784834" y="520262"/>
            <a:ext cx="3472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Myrina</a:t>
            </a:r>
            <a:r>
              <a:rPr lang="cs-CZ" dirty="0"/>
              <a:t> – hlavní město ostrova</a:t>
            </a:r>
          </a:p>
          <a:p>
            <a:r>
              <a:rPr lang="el-GR" dirty="0"/>
              <a:t>Μύρινα – πρωτεύουσα του νησιού</a:t>
            </a:r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B2D7B83-B0A6-49A0-A538-5B5976C88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63107" cy="29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12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říroda, pobřeží, vysočina&#10;&#10;Popis byl vytvořen automaticky">
            <a:extLst>
              <a:ext uri="{FF2B5EF4-FFF2-40B4-BE49-F238E27FC236}">
                <a16:creationId xmlns:a16="http://schemas.microsoft.com/office/drawing/2014/main" id="{B22A8DB3-B723-47C8-9D9C-BA63A6D9B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8981AF-9507-4FDD-90C8-02F404D4464E}"/>
              </a:ext>
            </a:extLst>
          </p:cNvPr>
          <p:cNvSpPr txBox="1"/>
          <p:nvPr/>
        </p:nvSpPr>
        <p:spPr>
          <a:xfrm>
            <a:off x="0" y="1068169"/>
            <a:ext cx="6577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/>
              <a:t>Héfaistia</a:t>
            </a:r>
            <a:r>
              <a:rPr lang="cs-CZ" sz="1400" dirty="0"/>
              <a:t>, antické město na S ostrova, divadlo, helénistické období, přestavba v římském</a:t>
            </a:r>
          </a:p>
          <a:p>
            <a:r>
              <a:rPr lang="el-GR" sz="1400" dirty="0"/>
              <a:t>Ηφαίστια, αρχαίο θέατρο</a:t>
            </a:r>
            <a:endParaRPr lang="cs-CZ" sz="1400" dirty="0"/>
          </a:p>
        </p:txBody>
      </p:sp>
      <p:pic>
        <p:nvPicPr>
          <p:cNvPr id="2050" name="Picture 2" descr="Rubens - Vulcano forjando los rayos de Júpiter.jpg">
            <a:extLst>
              <a:ext uri="{FF2B5EF4-FFF2-40B4-BE49-F238E27FC236}">
                <a16:creationId xmlns:a16="http://schemas.microsoft.com/office/drawing/2014/main" id="{FE905E61-388E-45D5-9D91-C6F625FDC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93" y="0"/>
            <a:ext cx="2180411" cy="415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B3B7102-B620-48FE-AC74-86A5F53D05A6}"/>
              </a:ext>
            </a:extLst>
          </p:cNvPr>
          <p:cNvSpPr txBox="1"/>
          <p:nvPr/>
        </p:nvSpPr>
        <p:spPr>
          <a:xfrm>
            <a:off x="5715000" y="312821"/>
            <a:ext cx="11769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Ήφαιστος</a:t>
            </a:r>
          </a:p>
          <a:p>
            <a:r>
              <a:rPr lang="cs-CZ" sz="1400" b="1" dirty="0" err="1"/>
              <a:t>Héfaistos</a:t>
            </a:r>
            <a:r>
              <a:rPr lang="cs-CZ" sz="1400" b="1" dirty="0"/>
              <a:t>,</a:t>
            </a:r>
          </a:p>
          <a:p>
            <a:r>
              <a:rPr lang="cs-CZ" sz="1400" dirty="0" err="1"/>
              <a:t>Rubens</a:t>
            </a:r>
            <a:r>
              <a:rPr lang="cs-CZ" sz="1400" dirty="0"/>
              <a:t>, 1636</a:t>
            </a:r>
          </a:p>
        </p:txBody>
      </p:sp>
    </p:spTree>
    <p:extLst>
      <p:ext uri="{BB962C8B-B14F-4D97-AF65-F5344CB8AC3E}">
        <p14:creationId xmlns:p14="http://schemas.microsoft.com/office/powerpoint/2010/main" val="5588399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577</Words>
  <Application>Microsoft Office PowerPoint</Application>
  <PresentationFormat>Předvádění na obrazovce (4:3)</PresentationFormat>
  <Paragraphs>92</Paragraphs>
  <Slides>31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**Calibri (Základní text)</vt:lpstr>
      <vt:lpstr>Arial</vt:lpstr>
      <vt:lpstr>Calibri</vt:lpstr>
      <vt:lpstr>Calibri Light</vt:lpstr>
      <vt:lpstr>Comic Sans MS</vt:lpstr>
      <vt:lpstr>Motiv Office</vt:lpstr>
      <vt:lpstr>Limnos - Chios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Simone Sumelidu</dc:creator>
  <cp:lastModifiedBy>Nicole Sumelidu</cp:lastModifiedBy>
  <cp:revision>28</cp:revision>
  <dcterms:created xsi:type="dcterms:W3CDTF">2022-01-03T15:58:01Z</dcterms:created>
  <dcterms:modified xsi:type="dcterms:W3CDTF">2023-05-15T11:40:51Z</dcterms:modified>
</cp:coreProperties>
</file>