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1" r:id="rId1"/>
  </p:sldMasterIdLst>
  <p:notesMasterIdLst>
    <p:notesMasterId r:id="rId109"/>
  </p:notesMasterIdLst>
  <p:sldIdLst>
    <p:sldId id="292" r:id="rId2"/>
    <p:sldId id="291" r:id="rId3"/>
    <p:sldId id="389" r:id="rId4"/>
    <p:sldId id="256" r:id="rId5"/>
    <p:sldId id="435" r:id="rId6"/>
    <p:sldId id="308" r:id="rId7"/>
    <p:sldId id="439" r:id="rId8"/>
    <p:sldId id="436" r:id="rId9"/>
    <p:sldId id="438" r:id="rId10"/>
    <p:sldId id="440" r:id="rId11"/>
    <p:sldId id="441" r:id="rId12"/>
    <p:sldId id="442" r:id="rId13"/>
    <p:sldId id="443" r:id="rId14"/>
    <p:sldId id="444" r:id="rId15"/>
    <p:sldId id="445" r:id="rId16"/>
    <p:sldId id="446" r:id="rId17"/>
    <p:sldId id="447" r:id="rId18"/>
    <p:sldId id="448" r:id="rId19"/>
    <p:sldId id="450" r:id="rId20"/>
    <p:sldId id="451" r:id="rId21"/>
    <p:sldId id="452" r:id="rId22"/>
    <p:sldId id="453" r:id="rId23"/>
    <p:sldId id="454" r:id="rId24"/>
    <p:sldId id="455" r:id="rId25"/>
    <p:sldId id="465" r:id="rId26"/>
    <p:sldId id="466" r:id="rId27"/>
    <p:sldId id="467" r:id="rId28"/>
    <p:sldId id="468" r:id="rId29"/>
    <p:sldId id="469" r:id="rId30"/>
    <p:sldId id="470" r:id="rId31"/>
    <p:sldId id="472" r:id="rId32"/>
    <p:sldId id="473" r:id="rId33"/>
    <p:sldId id="471" r:id="rId34"/>
    <p:sldId id="481" r:id="rId35"/>
    <p:sldId id="474" r:id="rId36"/>
    <p:sldId id="526" r:id="rId37"/>
    <p:sldId id="475" r:id="rId38"/>
    <p:sldId id="476" r:id="rId39"/>
    <p:sldId id="480" r:id="rId40"/>
    <p:sldId id="483" r:id="rId41"/>
    <p:sldId id="482" r:id="rId42"/>
    <p:sldId id="484" r:id="rId43"/>
    <p:sldId id="485" r:id="rId44"/>
    <p:sldId id="486" r:id="rId45"/>
    <p:sldId id="502" r:id="rId46"/>
    <p:sldId id="487" r:id="rId47"/>
    <p:sldId id="488" r:id="rId48"/>
    <p:sldId id="489" r:id="rId49"/>
    <p:sldId id="496" r:id="rId50"/>
    <p:sldId id="490" r:id="rId51"/>
    <p:sldId id="491" r:id="rId52"/>
    <p:sldId id="492" r:id="rId53"/>
    <p:sldId id="493" r:id="rId54"/>
    <p:sldId id="494" r:id="rId55"/>
    <p:sldId id="503" r:id="rId56"/>
    <p:sldId id="495" r:id="rId57"/>
    <p:sldId id="497" r:id="rId58"/>
    <p:sldId id="498" r:id="rId59"/>
    <p:sldId id="499" r:id="rId60"/>
    <p:sldId id="500" r:id="rId61"/>
    <p:sldId id="506" r:id="rId62"/>
    <p:sldId id="505" r:id="rId63"/>
    <p:sldId id="504" r:id="rId64"/>
    <p:sldId id="478" r:id="rId65"/>
    <p:sldId id="479" r:id="rId66"/>
    <p:sldId id="509" r:id="rId67"/>
    <p:sldId id="513" r:id="rId68"/>
    <p:sldId id="507" r:id="rId69"/>
    <p:sldId id="508" r:id="rId70"/>
    <p:sldId id="510" r:id="rId71"/>
    <p:sldId id="511" r:id="rId72"/>
    <p:sldId id="512" r:id="rId73"/>
    <p:sldId id="520" r:id="rId74"/>
    <p:sldId id="521" r:id="rId75"/>
    <p:sldId id="514" r:id="rId76"/>
    <p:sldId id="515" r:id="rId77"/>
    <p:sldId id="516" r:id="rId78"/>
    <p:sldId id="517" r:id="rId79"/>
    <p:sldId id="518" r:id="rId80"/>
    <p:sldId id="519" r:id="rId81"/>
    <p:sldId id="522" r:id="rId82"/>
    <p:sldId id="523" r:id="rId83"/>
    <p:sldId id="524" r:id="rId84"/>
    <p:sldId id="525" r:id="rId85"/>
    <p:sldId id="527" r:id="rId86"/>
    <p:sldId id="528" r:id="rId87"/>
    <p:sldId id="529" r:id="rId88"/>
    <p:sldId id="530" r:id="rId89"/>
    <p:sldId id="531" r:id="rId90"/>
    <p:sldId id="532" r:id="rId91"/>
    <p:sldId id="449" r:id="rId92"/>
    <p:sldId id="534" r:id="rId93"/>
    <p:sldId id="533" r:id="rId94"/>
    <p:sldId id="535" r:id="rId95"/>
    <p:sldId id="536" r:id="rId96"/>
    <p:sldId id="537" r:id="rId97"/>
    <p:sldId id="538" r:id="rId98"/>
    <p:sldId id="539" r:id="rId99"/>
    <p:sldId id="540" r:id="rId100"/>
    <p:sldId id="541" r:id="rId101"/>
    <p:sldId id="542" r:id="rId102"/>
    <p:sldId id="543" r:id="rId103"/>
    <p:sldId id="544" r:id="rId104"/>
    <p:sldId id="547" r:id="rId105"/>
    <p:sldId id="548" r:id="rId106"/>
    <p:sldId id="546" r:id="rId107"/>
    <p:sldId id="545" r:id="rId10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120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EF8AFA-9C9E-4520-A963-7ED4F3B4ECDD}" type="datetimeFigureOut">
              <a:rPr lang="cs-CZ" smtClean="0"/>
              <a:t>18.05.2022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09ADBB-83A7-44F0-9168-FE28CBAD61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8073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81B7028-F21A-434E-A021-8A9B287FBD4E}" type="datetimeFigureOut">
              <a:rPr lang="cs-CZ" smtClean="0"/>
              <a:t>18.05.2022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2EB6553-75E2-4254-95FF-74D5C2857B91}" type="slidenum">
              <a:rPr lang="cs-CZ" smtClean="0"/>
              <a:t>‹#›</a:t>
            </a:fld>
            <a:endParaRPr lang="cs-CZ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1838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B7028-F21A-434E-A021-8A9B287FBD4E}" type="datetimeFigureOut">
              <a:rPr lang="cs-CZ" smtClean="0"/>
              <a:t>18.05.2022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B6553-75E2-4254-95FF-74D5C2857B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4906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B7028-F21A-434E-A021-8A9B287FBD4E}" type="datetimeFigureOut">
              <a:rPr lang="cs-CZ" smtClean="0"/>
              <a:t>18.05.2022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B6553-75E2-4254-95FF-74D5C2857B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0081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B7028-F21A-434E-A021-8A9B287FBD4E}" type="datetimeFigureOut">
              <a:rPr lang="cs-CZ" smtClean="0"/>
              <a:t>18.05.2022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B6553-75E2-4254-95FF-74D5C2857B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9812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B7028-F21A-434E-A021-8A9B287FBD4E}" type="datetimeFigureOut">
              <a:rPr lang="cs-CZ" smtClean="0"/>
              <a:t>18.05.2022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B6553-75E2-4254-95FF-74D5C2857B91}" type="slidenum">
              <a:rPr lang="cs-CZ" smtClean="0"/>
              <a:t>‹#›</a:t>
            </a:fld>
            <a:endParaRPr lang="cs-CZ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4868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B7028-F21A-434E-A021-8A9B287FBD4E}" type="datetimeFigureOut">
              <a:rPr lang="cs-CZ" smtClean="0"/>
              <a:t>18.05.2022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B6553-75E2-4254-95FF-74D5C2857B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7264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B7028-F21A-434E-A021-8A9B287FBD4E}" type="datetimeFigureOut">
              <a:rPr lang="cs-CZ" smtClean="0"/>
              <a:t>18.05.2022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B6553-75E2-4254-95FF-74D5C2857B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7182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B7028-F21A-434E-A021-8A9B287FBD4E}" type="datetimeFigureOut">
              <a:rPr lang="cs-CZ" smtClean="0"/>
              <a:t>18.05.2022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B6553-75E2-4254-95FF-74D5C2857B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0806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B7028-F21A-434E-A021-8A9B287FBD4E}" type="datetimeFigureOut">
              <a:rPr lang="cs-CZ" smtClean="0"/>
              <a:t>18.05.2022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B6553-75E2-4254-95FF-74D5C2857B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9688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B7028-F21A-434E-A021-8A9B287FBD4E}" type="datetimeFigureOut">
              <a:rPr lang="cs-CZ" smtClean="0"/>
              <a:t>18.05.2022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B6553-75E2-4254-95FF-74D5C2857B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7002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B7028-F21A-434E-A021-8A9B287FBD4E}" type="datetimeFigureOut">
              <a:rPr lang="cs-CZ" smtClean="0"/>
              <a:t>18.05.2022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B6553-75E2-4254-95FF-74D5C2857B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1947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F81B7028-F21A-434E-A021-8A9B287FBD4E}" type="datetimeFigureOut">
              <a:rPr lang="cs-CZ" smtClean="0"/>
              <a:t>18.05.2022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A2EB6553-75E2-4254-95FF-74D5C2857B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5796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g"/><Relationship Id="rId4" Type="http://schemas.openxmlformats.org/officeDocument/2006/relationships/image" Target="../media/image8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2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6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gif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g"/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01F73715-EF5A-49C1-A2EF-F84E650199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94569"/>
            <a:ext cx="8229600" cy="385618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cs-CZ" altLang="cs-CZ" sz="2400" dirty="0"/>
              <a:t>geografické členění Řecka</a:t>
            </a:r>
          </a:p>
        </p:txBody>
      </p:sp>
      <p:pic>
        <p:nvPicPr>
          <p:cNvPr id="11267" name="Picture 7" descr="http://gregzer.pbworks.com/f/1259864887/%CE%93%CE%B5%CF%89%CE%B3%CF%81%CE%B1%CF%86%CE%B9%CE%BA%CE%AC%20%CE%B4%CE%B9%CE%B1%CE%BC%CE%B5%CF%81%CE%AF%CF%83%CE%BC%CE%B1%CF%84%CE%B1%2001.jpg">
            <a:extLst>
              <a:ext uri="{FF2B5EF4-FFF2-40B4-BE49-F238E27FC236}">
                <a16:creationId xmlns:a16="http://schemas.microsoft.com/office/drawing/2014/main" id="{A95E558B-2E3A-4B43-B7C6-291EF919F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847436"/>
            <a:ext cx="59055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upload.wikimedia.org/wikipedia/commons/thumb/b/bc/Greece_topo.jpg/1024px-Greece_topo.jpg">
            <a:extLst>
              <a:ext uri="{FF2B5EF4-FFF2-40B4-BE49-F238E27FC236}">
                <a16:creationId xmlns:a16="http://schemas.microsoft.com/office/drawing/2014/main" id="{B7A420CA-38A2-4B36-A623-E5CA962EE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1" y="312602"/>
            <a:ext cx="5035556" cy="428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3ECB7323-ACEE-4532-A09D-9FB32F019820}"/>
              </a:ext>
            </a:extLst>
          </p:cNvPr>
          <p:cNvSpPr txBox="1"/>
          <p:nvPr/>
        </p:nvSpPr>
        <p:spPr>
          <a:xfrm>
            <a:off x="5476673" y="693583"/>
            <a:ext cx="335205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            </a:t>
            </a:r>
            <a:r>
              <a:rPr lang="el-GR" b="1" dirty="0"/>
              <a:t>Η</a:t>
            </a:r>
            <a:r>
              <a:rPr lang="cs-CZ" b="1" dirty="0" err="1"/>
              <a:t>ory</a:t>
            </a:r>
            <a:r>
              <a:rPr lang="cs-CZ" b="1" dirty="0"/>
              <a:t> a pohoří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500" dirty="0"/>
              <a:t>Makedonie je z 80 % hornatá</a:t>
            </a:r>
          </a:p>
          <a:p>
            <a:endParaRPr lang="cs-CZ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500" dirty="0"/>
              <a:t>západní Makedonie – pohoří </a:t>
            </a:r>
            <a:r>
              <a:rPr lang="cs-CZ" sz="1500" dirty="0" err="1"/>
              <a:t>Pindos</a:t>
            </a:r>
            <a:r>
              <a:rPr lang="cs-CZ" sz="1500" dirty="0"/>
              <a:t> (vrchol </a:t>
            </a:r>
            <a:r>
              <a:rPr lang="cs-CZ" sz="1500" dirty="0" err="1"/>
              <a:t>Grammos</a:t>
            </a:r>
            <a:r>
              <a:rPr lang="cs-CZ" sz="1500" dirty="0"/>
              <a:t>, 2520 m)</a:t>
            </a:r>
            <a:r>
              <a:rPr lang="el-GR" sz="1500" dirty="0"/>
              <a:t>, Ο</a:t>
            </a:r>
            <a:r>
              <a:rPr lang="cs-CZ" sz="1500" dirty="0" err="1"/>
              <a:t>lymp</a:t>
            </a:r>
            <a:r>
              <a:rPr lang="cs-CZ" sz="1500" dirty="0"/>
              <a:t> ad., poměrně hodně řek a přítoků (</a:t>
            </a:r>
            <a:r>
              <a:rPr lang="cs-CZ" sz="1500" dirty="0" err="1"/>
              <a:t>Aliakmonas</a:t>
            </a:r>
            <a:r>
              <a:rPr lang="cs-CZ" sz="1500" dirty="0"/>
              <a:t>)</a:t>
            </a:r>
          </a:p>
          <a:p>
            <a:endParaRPr lang="cs-CZ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500" dirty="0"/>
              <a:t>centrální Makedonie (ohraničená řekami </a:t>
            </a:r>
            <a:r>
              <a:rPr lang="cs-CZ" sz="1500" dirty="0" err="1"/>
              <a:t>Axios</a:t>
            </a:r>
            <a:r>
              <a:rPr lang="cs-CZ" sz="1500" dirty="0"/>
              <a:t> a </a:t>
            </a:r>
            <a:r>
              <a:rPr lang="cs-CZ" sz="1500" dirty="0" err="1"/>
              <a:t>Strymonas</a:t>
            </a:r>
            <a:r>
              <a:rPr lang="cs-CZ" sz="1500" dirty="0"/>
              <a:t>)  – pohoří obepínající úrodné nížiny, </a:t>
            </a:r>
            <a:r>
              <a:rPr lang="cs-CZ" sz="1500" dirty="0" err="1"/>
              <a:t>Vermio</a:t>
            </a:r>
            <a:r>
              <a:rPr lang="cs-CZ" sz="1500" dirty="0"/>
              <a:t> (2065 m), </a:t>
            </a:r>
            <a:r>
              <a:rPr lang="cs-CZ" sz="1500" dirty="0" err="1"/>
              <a:t>Chortiatis</a:t>
            </a:r>
            <a:r>
              <a:rPr lang="cs-CZ" sz="1500" dirty="0"/>
              <a:t> (1201 m) ad.</a:t>
            </a:r>
            <a:r>
              <a:rPr lang="el-GR" sz="1500" dirty="0"/>
              <a:t> </a:t>
            </a:r>
            <a:endParaRPr lang="cs-CZ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500" dirty="0"/>
              <a:t>východní Makedonie, opět pohoří a nížiny (</a:t>
            </a:r>
            <a:r>
              <a:rPr lang="cs-CZ" sz="1500" dirty="0" err="1"/>
              <a:t>Falakro</a:t>
            </a:r>
            <a:r>
              <a:rPr lang="cs-CZ" sz="1500" dirty="0"/>
              <a:t> 2232 m), Pangeo ad.</a:t>
            </a:r>
          </a:p>
        </p:txBody>
      </p:sp>
      <p:pic>
        <p:nvPicPr>
          <p:cNvPr id="4" name="Picture 7" descr="macedonia_thrace_map">
            <a:extLst>
              <a:ext uri="{FF2B5EF4-FFF2-40B4-BE49-F238E27FC236}">
                <a16:creationId xmlns:a16="http://schemas.microsoft.com/office/drawing/2014/main" id="{7094FBA8-25F7-4366-994E-0A7D28293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4695" y="4187391"/>
            <a:ext cx="5567557" cy="2435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957568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0" name="Rectangle 72">
            <a:extLst>
              <a:ext uri="{FF2B5EF4-FFF2-40B4-BE49-F238E27FC236}">
                <a16:creationId xmlns:a16="http://schemas.microsoft.com/office/drawing/2014/main" id="{06929DF5-54DA-4144-8CA1-4D587AA87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904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1991" name="Rectangle 74">
            <a:extLst>
              <a:ext uri="{FF2B5EF4-FFF2-40B4-BE49-F238E27FC236}">
                <a16:creationId xmlns:a16="http://schemas.microsoft.com/office/drawing/2014/main" id="{9555CF88-74D5-445D-8341-69B04151A4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1986" name="Picture 2" descr="Αμφίπολη: «Τρέχουν» οι εργασίες για να αναδειχθεί το μνημείο">
            <a:extLst>
              <a:ext uri="{FF2B5EF4-FFF2-40B4-BE49-F238E27FC236}">
                <a16:creationId xmlns:a16="http://schemas.microsoft.com/office/drawing/2014/main" id="{EB83B899-4683-4F14-BD63-05960F6FA0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4" r="-2" b="1918"/>
          <a:stretch/>
        </p:blipFill>
        <p:spPr bwMode="auto">
          <a:xfrm>
            <a:off x="482600" y="643467"/>
            <a:ext cx="3938587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Kasta Tomb - Wikipedia">
            <a:extLst>
              <a:ext uri="{FF2B5EF4-FFF2-40B4-BE49-F238E27FC236}">
                <a16:creationId xmlns:a16="http://schemas.microsoft.com/office/drawing/2014/main" id="{C40007D8-E50C-4363-BEBE-AB62399F97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25" r="25208" b="-1"/>
          <a:stretch/>
        </p:blipFill>
        <p:spPr bwMode="auto">
          <a:xfrm>
            <a:off x="4719003" y="643467"/>
            <a:ext cx="393858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10143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Αποκαλύφθηκαν ολόκληρες οι Καρυάτιδες στον τύμβο Καστά">
            <a:extLst>
              <a:ext uri="{FF2B5EF4-FFF2-40B4-BE49-F238E27FC236}">
                <a16:creationId xmlns:a16="http://schemas.microsoft.com/office/drawing/2014/main" id="{E73AEB2E-8FEC-479A-A224-3555286CD5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5" r="2" b="2"/>
          <a:stretch/>
        </p:blipFill>
        <p:spPr bwMode="auto">
          <a:xfrm>
            <a:off x="20" y="10"/>
            <a:ext cx="349070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7" name="Rectangle 72">
            <a:extLst>
              <a:ext uri="{FF2B5EF4-FFF2-40B4-BE49-F238E27FC236}">
                <a16:creationId xmlns:a16="http://schemas.microsoft.com/office/drawing/2014/main" id="{7F2429EB-E3CB-4A47-B595-43A5CFA79B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3153087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3010" name="Picture 2" descr="ΑΜΦΙΠΟΛΗ - Newsbomb">
            <a:extLst>
              <a:ext uri="{FF2B5EF4-FFF2-40B4-BE49-F238E27FC236}">
                <a16:creationId xmlns:a16="http://schemas.microsoft.com/office/drawing/2014/main" id="{A5C41FA4-5F9C-4F97-9496-18F6FA1D0E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5" r="17075"/>
          <a:stretch/>
        </p:blipFill>
        <p:spPr bwMode="auto">
          <a:xfrm>
            <a:off x="3490721" y="10"/>
            <a:ext cx="565327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65578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07AEA268-4493-432E-8E18-326479875CE8}"/>
              </a:ext>
            </a:extLst>
          </p:cNvPr>
          <p:cNvSpPr txBox="1"/>
          <p:nvPr/>
        </p:nvSpPr>
        <p:spPr>
          <a:xfrm>
            <a:off x="656947" y="275306"/>
            <a:ext cx="761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>
                <a:solidFill>
                  <a:schemeClr val="accent1"/>
                </a:solidFill>
              </a:rPr>
              <a:t>Vergina</a:t>
            </a:r>
            <a:r>
              <a:rPr lang="cs-CZ" sz="2400" dirty="0">
                <a:solidFill>
                  <a:schemeClr val="accent1"/>
                </a:solidFill>
              </a:rPr>
              <a:t>                                                                                         </a:t>
            </a:r>
            <a:r>
              <a:rPr lang="el-GR" sz="2400" dirty="0">
                <a:solidFill>
                  <a:schemeClr val="accent1"/>
                </a:solidFill>
              </a:rPr>
              <a:t>Βεργίνα</a:t>
            </a:r>
            <a:endParaRPr lang="cs-CZ" sz="2400" dirty="0">
              <a:solidFill>
                <a:schemeClr val="accent1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28BA185-0D93-44F6-BCF7-C412511D0787}"/>
              </a:ext>
            </a:extLst>
          </p:cNvPr>
          <p:cNvSpPr txBox="1"/>
          <p:nvPr/>
        </p:nvSpPr>
        <p:spPr>
          <a:xfrm>
            <a:off x="395046" y="870012"/>
            <a:ext cx="84441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starší hlavní město makedonského království (</a:t>
            </a:r>
            <a:r>
              <a:rPr lang="cs-CZ" sz="1600" dirty="0" err="1"/>
              <a:t>Aigai</a:t>
            </a:r>
            <a:r>
              <a:rPr lang="cs-CZ" sz="16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palác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r. 1976 objev hrobu Filipa II. (</a:t>
            </a:r>
            <a:r>
              <a:rPr lang="cs-CZ" sz="1600" dirty="0" err="1"/>
              <a:t>Manolis</a:t>
            </a:r>
            <a:r>
              <a:rPr lang="cs-CZ" sz="1600" dirty="0"/>
              <a:t> </a:t>
            </a:r>
            <a:r>
              <a:rPr lang="cs-CZ" sz="1600" dirty="0" err="1"/>
              <a:t>Andronikos</a:t>
            </a:r>
            <a:r>
              <a:rPr lang="cs-CZ" sz="1600" dirty="0"/>
              <a:t>), jeden z nejvýznamnějších archeologických objevů na území Řecka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bohatá pohřební výbava</a:t>
            </a:r>
          </a:p>
        </p:txBody>
      </p:sp>
      <p:pic>
        <p:nvPicPr>
          <p:cNvPr id="44034" name="Picture 2" descr="Vergina - Spactacular archelogical find">
            <a:extLst>
              <a:ext uri="{FF2B5EF4-FFF2-40B4-BE49-F238E27FC236}">
                <a16:creationId xmlns:a16="http://schemas.microsoft.com/office/drawing/2014/main" id="{65675078-C7A7-4E95-9E88-DA0914B8F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399" y="2574843"/>
            <a:ext cx="5343801" cy="400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6" name="Picture 4" descr="Το χρονικό της ανακάλυψης του τάφου του Φιλίππου Β' στη Βεργίνα από τον Μανόλη Ανδρόνικο">
            <a:extLst>
              <a:ext uri="{FF2B5EF4-FFF2-40B4-BE49-F238E27FC236}">
                <a16:creationId xmlns:a16="http://schemas.microsoft.com/office/drawing/2014/main" id="{8E341B61-D3BB-4ADF-B1BA-C9C4A6136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93451"/>
            <a:ext cx="3802741" cy="251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95775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Βεργίνα (Αιγές), Ο τάφος του Ρωμαίου - Vergina (Aigai), The Tomb of Roman |  Ancient greece, Greece, Macedonian">
            <a:extLst>
              <a:ext uri="{FF2B5EF4-FFF2-40B4-BE49-F238E27FC236}">
                <a16:creationId xmlns:a16="http://schemas.microsoft.com/office/drawing/2014/main" id="{4BBAD0F1-CF61-4C93-AAB4-4A1F3205B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958" y="2996889"/>
            <a:ext cx="4811697" cy="361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0" name="Picture 4" descr="Το χρονικό της ανακάλυψης του τάφου του Φιλίππου Β' στη Βεργίνα από τον Μανόλη Ανδρόνικο">
            <a:extLst>
              <a:ext uri="{FF2B5EF4-FFF2-40B4-BE49-F238E27FC236}">
                <a16:creationId xmlns:a16="http://schemas.microsoft.com/office/drawing/2014/main" id="{1AEDE5E3-8BA6-404D-AAEB-8EC45E84A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00" y="174179"/>
            <a:ext cx="5801281" cy="398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420809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80FA41C0-3D84-4312-8D1C-E7E783DA5678}"/>
              </a:ext>
            </a:extLst>
          </p:cNvPr>
          <p:cNvSpPr txBox="1"/>
          <p:nvPr/>
        </p:nvSpPr>
        <p:spPr>
          <a:xfrm>
            <a:off x="6094693" y="2365900"/>
            <a:ext cx="26613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Larnax</a:t>
            </a:r>
            <a:r>
              <a:rPr lang="cs-CZ" dirty="0"/>
              <a:t>  a královský věnec,</a:t>
            </a:r>
          </a:p>
          <a:p>
            <a:r>
              <a:rPr lang="cs-CZ" dirty="0"/>
              <a:t>Muzeum ve </a:t>
            </a:r>
            <a:r>
              <a:rPr lang="cs-CZ" dirty="0" err="1"/>
              <a:t>Vergině</a:t>
            </a:r>
            <a:endParaRPr lang="cs-CZ" dirty="0"/>
          </a:p>
        </p:txBody>
      </p:sp>
      <p:pic>
        <p:nvPicPr>
          <p:cNvPr id="48132" name="Picture 4" descr="Βεργίνα - Πέλλα - Europa Forum 2021">
            <a:extLst>
              <a:ext uri="{FF2B5EF4-FFF2-40B4-BE49-F238E27FC236}">
                <a16:creationId xmlns:a16="http://schemas.microsoft.com/office/drawing/2014/main" id="{28F813E9-2FAE-4DA1-9523-61B9F8AF6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11" y="435145"/>
            <a:ext cx="4762500" cy="620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68394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Τα ευρήματα στον τάφο του Φιλίππου Β&amp;#39; στη Βεργίνα (βίντεο)">
            <a:extLst>
              <a:ext uri="{FF2B5EF4-FFF2-40B4-BE49-F238E27FC236}">
                <a16:creationId xmlns:a16="http://schemas.microsoft.com/office/drawing/2014/main" id="{86029A13-C3AE-409C-8E7C-E8E8419D1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21" y="1277968"/>
            <a:ext cx="8149957" cy="476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358B948-31E1-43A3-BB89-A8C147E6B55B}"/>
              </a:ext>
            </a:extLst>
          </p:cNvPr>
          <p:cNvSpPr txBox="1"/>
          <p:nvPr/>
        </p:nvSpPr>
        <p:spPr>
          <a:xfrm>
            <a:off x="319596" y="656948"/>
            <a:ext cx="443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„Persefonina hrobka“, freska </a:t>
            </a:r>
            <a:r>
              <a:rPr lang="cs-CZ" i="1" dirty="0"/>
              <a:t>Únos Persefony</a:t>
            </a:r>
          </a:p>
        </p:txBody>
      </p:sp>
    </p:spTree>
    <p:extLst>
      <p:ext uri="{BB962C8B-B14F-4D97-AF65-F5344CB8AC3E}">
        <p14:creationId xmlns:p14="http://schemas.microsoft.com/office/powerpoint/2010/main" val="2871803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0" name="Picture 6" descr="Το χρονικό της ανακάλυψης του τάφου του Φιλίππου Β' στη Βεργίνα από τον Μανόλη Ανδρόνικο">
            <a:extLst>
              <a:ext uri="{FF2B5EF4-FFF2-40B4-BE49-F238E27FC236}">
                <a16:creationId xmlns:a16="http://schemas.microsoft.com/office/drawing/2014/main" id="{C98D7A81-41CC-464E-A816-09B874292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675" y="603682"/>
            <a:ext cx="6700650" cy="344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17148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>
            <a:extLst>
              <a:ext uri="{FF2B5EF4-FFF2-40B4-BE49-F238E27FC236}">
                <a16:creationId xmlns:a16="http://schemas.microsoft.com/office/drawing/2014/main" id="{AE1E6EE8-F190-4A13-920A-CF32ACA73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522" y="970859"/>
            <a:ext cx="6878946" cy="5691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76D92D4-4CCE-447C-A4A9-61EE87D222E9}"/>
              </a:ext>
            </a:extLst>
          </p:cNvPr>
          <p:cNvSpPr txBox="1"/>
          <p:nvPr/>
        </p:nvSpPr>
        <p:spPr>
          <a:xfrm>
            <a:off x="3879542" y="195310"/>
            <a:ext cx="80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nálezy</a:t>
            </a:r>
          </a:p>
        </p:txBody>
      </p:sp>
    </p:spTree>
    <p:extLst>
      <p:ext uri="{BB962C8B-B14F-4D97-AF65-F5344CB8AC3E}">
        <p14:creationId xmlns:p14="http://schemas.microsoft.com/office/powerpoint/2010/main" val="2853586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0C1C66B7-9644-4D9B-9A19-5FD3E30EF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A682EA3-E633-4081-9743-2D462CD5C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4C124DA-5665-462A-B4DD-5F5F33852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83995" y="3733800"/>
            <a:ext cx="61722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>
            <a:extLst>
              <a:ext uri="{FF2B5EF4-FFF2-40B4-BE49-F238E27FC236}">
                <a16:creationId xmlns:a16="http://schemas.microsoft.com/office/drawing/2014/main" id="{57BA9CA2-9443-46AA-A85A-DE3457463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1575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3D61270E-A515-443E-A133-2C680A7A2C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4708" y="246887"/>
            <a:ext cx="3298316" cy="6377939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2739D7FC-2223-439D-BA9B-0BA34CECD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77713" y="4405863"/>
            <a:ext cx="2072306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ovéPole 2">
            <a:extLst>
              <a:ext uri="{FF2B5EF4-FFF2-40B4-BE49-F238E27FC236}">
                <a16:creationId xmlns:a16="http://schemas.microsoft.com/office/drawing/2014/main" id="{AF9EEBF5-07AF-4067-9FAD-9D7A2B4F9A7A}"/>
              </a:ext>
            </a:extLst>
          </p:cNvPr>
          <p:cNvSpPr txBox="1"/>
          <p:nvPr/>
        </p:nvSpPr>
        <p:spPr>
          <a:xfrm>
            <a:off x="6146353" y="857675"/>
            <a:ext cx="2335025" cy="36228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cap="all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Olymp</a:t>
            </a:r>
            <a:endParaRPr lang="cs-CZ" sz="2400" b="1" cap="all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cap="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cap="all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nejvyšší</a:t>
            </a:r>
            <a:r>
              <a:rPr lang="en-US" sz="2000" b="1" cap="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cap="all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vrchol</a:t>
            </a:r>
            <a:r>
              <a:rPr lang="en-US" sz="2000" b="1" cap="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cap="all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Řecka</a:t>
            </a:r>
            <a:r>
              <a:rPr lang="en-US" sz="2000" b="1" cap="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– </a:t>
            </a:r>
            <a:r>
              <a:rPr lang="en-US" sz="2000" b="1" cap="all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Mytikas</a:t>
            </a:r>
            <a:r>
              <a:rPr lang="en-US" sz="2000" b="1" cap="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(2917 m)</a:t>
            </a:r>
          </a:p>
        </p:txBody>
      </p:sp>
      <p:pic>
        <p:nvPicPr>
          <p:cNvPr id="9218" name="Picture 2" descr="The gate of the Olympus National Park">
            <a:extLst>
              <a:ext uri="{FF2B5EF4-FFF2-40B4-BE49-F238E27FC236}">
                <a16:creationId xmlns:a16="http://schemas.microsoft.com/office/drawing/2014/main" id="{F6125670-5663-4831-BDDB-E10DA9A0E2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" r="-1" b="-1"/>
          <a:stretch/>
        </p:blipFill>
        <p:spPr bwMode="auto">
          <a:xfrm>
            <a:off x="172709" y="240792"/>
            <a:ext cx="2707651" cy="3130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Όλυμπος is located in Ελλάδα">
            <a:extLst>
              <a:ext uri="{FF2B5EF4-FFF2-40B4-BE49-F238E27FC236}">
                <a16:creationId xmlns:a16="http://schemas.microsoft.com/office/drawing/2014/main" id="{EC8C36C0-9452-4F88-AEC4-B0E6099EEA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" r="26413" b="-1"/>
          <a:stretch/>
        </p:blipFill>
        <p:spPr bwMode="auto">
          <a:xfrm>
            <a:off x="2910476" y="240793"/>
            <a:ext cx="2741959" cy="313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5" descr="OlympusOros">
            <a:extLst>
              <a:ext uri="{FF2B5EF4-FFF2-40B4-BE49-F238E27FC236}">
                <a16:creationId xmlns:a16="http://schemas.microsoft.com/office/drawing/2014/main" id="{9C3B2EA0-367C-4167-A883-7A34F7C771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9" r="2" b="723"/>
          <a:stretch/>
        </p:blipFill>
        <p:spPr bwMode="auto">
          <a:xfrm>
            <a:off x="171450" y="3397718"/>
            <a:ext cx="5481864" cy="322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C3387CD7-33C1-43A9-80E6-BB806FE95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5260" y="240031"/>
            <a:ext cx="8793480" cy="6377939"/>
          </a:xfrm>
          <a:prstGeom prst="rect">
            <a:avLst/>
          </a:prstGeom>
          <a:noFill/>
          <a:ln w="15875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17785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5586968B-8D4A-44F2-ACDF-C8ADE9436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1DC4344-81AB-417B-BE89-00F4322142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4153915" cy="5897880"/>
          </a:xfrm>
          <a:prstGeom prst="rect">
            <a:avLst/>
          </a:prstGeom>
          <a:solidFill>
            <a:srgbClr val="FFFFFF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ΟΛΥΜΠΟΣ: Το μυθικό βουνό των 12 Θεών | Ammon Express">
            <a:extLst>
              <a:ext uri="{FF2B5EF4-FFF2-40B4-BE49-F238E27FC236}">
                <a16:creationId xmlns:a16="http://schemas.microsoft.com/office/drawing/2014/main" id="{7FACE882-C376-49A5-A4B4-CD9D90B2A5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8" r="46607"/>
          <a:stretch/>
        </p:blipFill>
        <p:spPr bwMode="auto">
          <a:xfrm>
            <a:off x="482600" y="643467"/>
            <a:ext cx="390524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1801BD75-9184-4622-80BE-C13E2B3C6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372" y="480060"/>
            <a:ext cx="4158964" cy="5897880"/>
          </a:xfrm>
          <a:prstGeom prst="rect">
            <a:avLst/>
          </a:prstGeom>
          <a:solidFill>
            <a:srgbClr val="FFFFFF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2" name="Picture 4" descr="Οι Δώδεκα Θεοί του Ολύμπου&amp;gt;">
            <a:extLst>
              <a:ext uri="{FF2B5EF4-FFF2-40B4-BE49-F238E27FC236}">
                <a16:creationId xmlns:a16="http://schemas.microsoft.com/office/drawing/2014/main" id="{8D33F60F-B76B-4016-80BA-D3898B3C47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7" r="26568" b="-1"/>
          <a:stretch/>
        </p:blipFill>
        <p:spPr bwMode="auto">
          <a:xfrm>
            <a:off x="4754213" y="643467"/>
            <a:ext cx="390524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49457CB-AFC3-4C18-B8E8-30A06EF95653}"/>
              </a:ext>
            </a:extLst>
          </p:cNvPr>
          <p:cNvSpPr txBox="1"/>
          <p:nvPr/>
        </p:nvSpPr>
        <p:spPr>
          <a:xfrm>
            <a:off x="719847" y="836579"/>
            <a:ext cx="106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Diův trůn</a:t>
            </a:r>
          </a:p>
        </p:txBody>
      </p:sp>
    </p:spTree>
    <p:extLst>
      <p:ext uri="{BB962C8B-B14F-4D97-AF65-F5344CB8AC3E}">
        <p14:creationId xmlns:p14="http://schemas.microsoft.com/office/powerpoint/2010/main" val="26209493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tangle 138">
            <a:extLst>
              <a:ext uri="{FF2B5EF4-FFF2-40B4-BE49-F238E27FC236}">
                <a16:creationId xmlns:a16="http://schemas.microsoft.com/office/drawing/2014/main" id="{AB221CDE-5758-4F8A-8E5E-597B1D5AC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519094AA-B8CF-4CC5-A1F3-20079F29FD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6" r="19716" b="-1"/>
          <a:stretch/>
        </p:blipFill>
        <p:spPr bwMode="auto">
          <a:xfrm>
            <a:off x="167502" y="240145"/>
            <a:ext cx="2735127" cy="278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7624B274-993F-41F4-836A-2FB8AA04DC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6" r="31379" b="-2"/>
          <a:stretch/>
        </p:blipFill>
        <p:spPr bwMode="auto">
          <a:xfrm>
            <a:off x="167502" y="3347312"/>
            <a:ext cx="2735127" cy="327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8449F1C-AE45-4F42-9108-7F6FEFFC0370}"/>
              </a:ext>
            </a:extLst>
          </p:cNvPr>
          <p:cNvSpPr txBox="1"/>
          <p:nvPr/>
        </p:nvSpPr>
        <p:spPr>
          <a:xfrm>
            <a:off x="3331337" y="817123"/>
            <a:ext cx="5019796" cy="5278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dirty="0" err="1">
                <a:solidFill>
                  <a:schemeClr val="accent1"/>
                </a:solidFill>
              </a:rPr>
              <a:t>národní</a:t>
            </a:r>
            <a:r>
              <a:rPr lang="en-US" dirty="0">
                <a:solidFill>
                  <a:schemeClr val="accent1"/>
                </a:solidFill>
              </a:rPr>
              <a:t> park (1. </a:t>
            </a:r>
            <a:r>
              <a:rPr lang="en-US" dirty="0" err="1">
                <a:solidFill>
                  <a:schemeClr val="accent1"/>
                </a:solidFill>
              </a:rPr>
              <a:t>národní</a:t>
            </a:r>
            <a:r>
              <a:rPr lang="en-US" dirty="0">
                <a:solidFill>
                  <a:schemeClr val="accent1"/>
                </a:solidFill>
              </a:rPr>
              <a:t> park v </a:t>
            </a:r>
            <a:r>
              <a:rPr lang="en-US" dirty="0" err="1">
                <a:solidFill>
                  <a:schemeClr val="accent1"/>
                </a:solidFill>
              </a:rPr>
              <a:t>Řecku</a:t>
            </a:r>
            <a:r>
              <a:rPr lang="en-US" dirty="0">
                <a:solidFill>
                  <a:schemeClr val="accent1"/>
                </a:solidFill>
              </a:rPr>
              <a:t>, 1938)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NATURA 2000</a:t>
            </a:r>
            <a:endParaRPr lang="cs-CZ" dirty="0">
              <a:solidFill>
                <a:schemeClr val="accent1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</a:pPr>
            <a:endParaRPr lang="en-US" dirty="0">
              <a:solidFill>
                <a:schemeClr val="accent1"/>
              </a:solidFill>
            </a:endParaRP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cs-CZ" dirty="0">
                <a:solidFill>
                  <a:schemeClr val="accent1"/>
                </a:solidFill>
              </a:rPr>
              <a:t>b</a:t>
            </a:r>
            <a:r>
              <a:rPr lang="en-US" dirty="0" err="1">
                <a:solidFill>
                  <a:schemeClr val="accent1"/>
                </a:solidFill>
              </a:rPr>
              <a:t>ohatá</a:t>
            </a:r>
            <a:r>
              <a:rPr lang="en-US" dirty="0">
                <a:solidFill>
                  <a:schemeClr val="accent1"/>
                </a:solidFill>
              </a:rPr>
              <a:t> fauna a </a:t>
            </a:r>
            <a:r>
              <a:rPr lang="en-US" dirty="0" err="1">
                <a:solidFill>
                  <a:schemeClr val="accent1"/>
                </a:solidFill>
              </a:rPr>
              <a:t>flóra</a:t>
            </a:r>
            <a:r>
              <a:rPr lang="en-US" dirty="0">
                <a:solidFill>
                  <a:schemeClr val="accent1"/>
                </a:solidFill>
              </a:rPr>
              <a:t>, </a:t>
            </a:r>
            <a:r>
              <a:rPr lang="en-US" dirty="0" err="1">
                <a:solidFill>
                  <a:schemeClr val="accent1"/>
                </a:solidFill>
              </a:rPr>
              <a:t>řada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chráněných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druhů</a:t>
            </a:r>
            <a:endParaRPr lang="cs-CZ" dirty="0">
              <a:solidFill>
                <a:schemeClr val="accent1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</a:pPr>
            <a:endParaRPr lang="en-US" dirty="0">
              <a:solidFill>
                <a:schemeClr val="accent1"/>
              </a:solidFill>
            </a:endParaRP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dirty="0" err="1">
                <a:solidFill>
                  <a:schemeClr val="accent1"/>
                </a:solidFill>
              </a:rPr>
              <a:t>řada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turistických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cest</a:t>
            </a:r>
            <a:r>
              <a:rPr lang="en-US" dirty="0">
                <a:solidFill>
                  <a:schemeClr val="accent1"/>
                </a:solidFill>
              </a:rPr>
              <a:t>, </a:t>
            </a:r>
            <a:r>
              <a:rPr lang="en-US" dirty="0" err="1">
                <a:solidFill>
                  <a:schemeClr val="accent1"/>
                </a:solidFill>
              </a:rPr>
              <a:t>dobře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popsané</a:t>
            </a:r>
            <a:r>
              <a:rPr lang="en-US" dirty="0">
                <a:solidFill>
                  <a:schemeClr val="accent1"/>
                </a:solidFill>
              </a:rPr>
              <a:t> (internet)</a:t>
            </a:r>
            <a:endParaRPr lang="cs-CZ" dirty="0">
              <a:solidFill>
                <a:schemeClr val="accent1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</a:pPr>
            <a:endParaRPr lang="en-US" dirty="0">
              <a:solidFill>
                <a:schemeClr val="accent1"/>
              </a:solidFill>
            </a:endParaRP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dirty="0" err="1">
                <a:solidFill>
                  <a:schemeClr val="accent1"/>
                </a:solidFill>
              </a:rPr>
              <a:t>horské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chaty</a:t>
            </a:r>
            <a:r>
              <a:rPr lang="en-US" dirty="0">
                <a:solidFill>
                  <a:schemeClr val="accent1"/>
                </a:solidFill>
              </a:rPr>
              <a:t> (</a:t>
            </a:r>
            <a:r>
              <a:rPr lang="en-US" dirty="0" err="1">
                <a:solidFill>
                  <a:schemeClr val="accent1"/>
                </a:solidFill>
              </a:rPr>
              <a:t>útulny</a:t>
            </a:r>
            <a:r>
              <a:rPr lang="en-US" dirty="0">
                <a:solidFill>
                  <a:schemeClr val="accent1"/>
                </a:solidFill>
              </a:rPr>
              <a:t>) po </a:t>
            </a:r>
            <a:r>
              <a:rPr lang="en-US" dirty="0" err="1">
                <a:solidFill>
                  <a:schemeClr val="accent1"/>
                </a:solidFill>
              </a:rPr>
              <a:t>přenocování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turistů</a:t>
            </a:r>
            <a:endParaRPr lang="cs-CZ" dirty="0">
              <a:solidFill>
                <a:schemeClr val="accent1"/>
              </a:solidFill>
            </a:endParaRP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cs-CZ" dirty="0">
              <a:solidFill>
                <a:schemeClr val="accent1"/>
              </a:solidFill>
            </a:endParaRP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cs-CZ" dirty="0">
                <a:solidFill>
                  <a:schemeClr val="accent1"/>
                </a:solidFill>
              </a:rPr>
              <a:t>značení cest a vzdáleností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301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>
            <a:extLst>
              <a:ext uri="{FF2B5EF4-FFF2-40B4-BE49-F238E27FC236}">
                <a16:creationId xmlns:a16="http://schemas.microsoft.com/office/drawing/2014/main" id="{F251A8B8-B5C7-45D4-B806-60375BFFD2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17" r="-2" b="-2"/>
          <a:stretch/>
        </p:blipFill>
        <p:spPr bwMode="auto">
          <a:xfrm>
            <a:off x="3370077" y="243"/>
            <a:ext cx="5773923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Τα μονοπάτια του Ολύμπου">
            <a:extLst>
              <a:ext uri="{FF2B5EF4-FFF2-40B4-BE49-F238E27FC236}">
                <a16:creationId xmlns:a16="http://schemas.microsoft.com/office/drawing/2014/main" id="{520E8E6F-99D5-45A2-B065-6CB315CDF1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21" r="-3" b="26995"/>
          <a:stretch/>
        </p:blipFill>
        <p:spPr bwMode="auto">
          <a:xfrm>
            <a:off x="20" y="10"/>
            <a:ext cx="439482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Μια περιπατητική διαδρομή στον Όλυμπο που πρέπει να κάνεις τουλάχιστον μια  φορά στη ζωή σου!">
            <a:extLst>
              <a:ext uri="{FF2B5EF4-FFF2-40B4-BE49-F238E27FC236}">
                <a16:creationId xmlns:a16="http://schemas.microsoft.com/office/drawing/2014/main" id="{22F951C5-1ADC-4BE1-A398-CE5298DC98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2" r="-1" b="-1"/>
          <a:stretch/>
        </p:blipFill>
        <p:spPr bwMode="auto">
          <a:xfrm>
            <a:off x="4762566" y="3511295"/>
            <a:ext cx="4381434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>
            <a:extLst>
              <a:ext uri="{FF2B5EF4-FFF2-40B4-BE49-F238E27FC236}">
                <a16:creationId xmlns:a16="http://schemas.microsoft.com/office/drawing/2014/main" id="{5C459201-377C-48F5-A50C-1DAC24EA4B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4" r="2" b="2"/>
          <a:stretch/>
        </p:blipFill>
        <p:spPr bwMode="auto">
          <a:xfrm>
            <a:off x="20" y="3511295"/>
            <a:ext cx="5773903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6237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0000"/>
            <a:shade val="85000"/>
            <a:satMod val="160000"/>
            <a:lumMod val="1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9" name="Rectangle 148">
            <a:extLst>
              <a:ext uri="{FF2B5EF4-FFF2-40B4-BE49-F238E27FC236}">
                <a16:creationId xmlns:a16="http://schemas.microsoft.com/office/drawing/2014/main" id="{B1063757-73D0-470E-8760-18BB12DD6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70" name="Picture 10">
            <a:extLst>
              <a:ext uri="{FF2B5EF4-FFF2-40B4-BE49-F238E27FC236}">
                <a16:creationId xmlns:a16="http://schemas.microsoft.com/office/drawing/2014/main" id="{8166CD5F-8176-40FB-8F7C-77B30EA0E7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" r="-2" b="-2"/>
          <a:stretch/>
        </p:blipFill>
        <p:spPr bwMode="auto">
          <a:xfrm>
            <a:off x="482600" y="643467"/>
            <a:ext cx="390524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" name="Rectangle 150">
            <a:extLst>
              <a:ext uri="{FF2B5EF4-FFF2-40B4-BE49-F238E27FC236}">
                <a16:creationId xmlns:a16="http://schemas.microsoft.com/office/drawing/2014/main" id="{7ADAE085-FE50-4582-BE64-5DEA8EFBEB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4150740" cy="589788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8" name="Picture 8">
            <a:extLst>
              <a:ext uri="{FF2B5EF4-FFF2-40B4-BE49-F238E27FC236}">
                <a16:creationId xmlns:a16="http://schemas.microsoft.com/office/drawing/2014/main" id="{8C6CDC1F-1B54-441B-A33A-D23E9ABCB5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6" r="33403" b="-1"/>
          <a:stretch/>
        </p:blipFill>
        <p:spPr bwMode="auto">
          <a:xfrm>
            <a:off x="4755070" y="633305"/>
            <a:ext cx="390524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" name="Rectangle 152">
            <a:extLst>
              <a:ext uri="{FF2B5EF4-FFF2-40B4-BE49-F238E27FC236}">
                <a16:creationId xmlns:a16="http://schemas.microsoft.com/office/drawing/2014/main" id="{8649D396-7D00-4DDA-81C8-0A815349E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0229" y="469898"/>
            <a:ext cx="4150741" cy="589788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1132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slide-6-728">
            <a:extLst>
              <a:ext uri="{FF2B5EF4-FFF2-40B4-BE49-F238E27FC236}">
                <a16:creationId xmlns:a16="http://schemas.microsoft.com/office/drawing/2014/main" id="{390CA8B8-0E3D-496D-97B9-9004884CFA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5">
            <a:extLst>
              <a:ext uri="{FF2B5EF4-FFF2-40B4-BE49-F238E27FC236}">
                <a16:creationId xmlns:a16="http://schemas.microsoft.com/office/drawing/2014/main" id="{F557AC3B-63D5-4181-AD35-0D051F7C8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863148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" name="Rectangle 191">
            <a:extLst>
              <a:ext uri="{FF2B5EF4-FFF2-40B4-BE49-F238E27FC236}">
                <a16:creationId xmlns:a16="http://schemas.microsoft.com/office/drawing/2014/main" id="{0C1C66B7-9644-4D9B-9A19-5FD3E30EF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6392" name="Picture 8" descr="Αξιός – Βαρδάρης – Βαρδαριώτες – ΜΑΧΗΤΗΣ">
            <a:extLst>
              <a:ext uri="{FF2B5EF4-FFF2-40B4-BE49-F238E27FC236}">
                <a16:creationId xmlns:a16="http://schemas.microsoft.com/office/drawing/2014/main" id="{5D09F4E3-DCBE-4397-88B3-01357353D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3210"/>
          <a:stretch/>
        </p:blipFill>
        <p:spPr bwMode="auto">
          <a:xfrm>
            <a:off x="167502" y="240145"/>
            <a:ext cx="2735127" cy="213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Αξιός - Βικιπαίδεια">
            <a:extLst>
              <a:ext uri="{FF2B5EF4-FFF2-40B4-BE49-F238E27FC236}">
                <a16:creationId xmlns:a16="http://schemas.microsoft.com/office/drawing/2014/main" id="{E817FEE9-0E06-4445-BCD0-BF58B864A8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1"/>
          <a:stretch/>
        </p:blipFill>
        <p:spPr bwMode="auto">
          <a:xfrm>
            <a:off x="167502" y="2370697"/>
            <a:ext cx="2735127" cy="213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>
            <a:extLst>
              <a:ext uri="{FF2B5EF4-FFF2-40B4-BE49-F238E27FC236}">
                <a16:creationId xmlns:a16="http://schemas.microsoft.com/office/drawing/2014/main" id="{77E0BD62-13D9-4157-9860-FD538DBA87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4" r="14675" b="-2"/>
          <a:stretch/>
        </p:blipFill>
        <p:spPr bwMode="auto">
          <a:xfrm>
            <a:off x="167502" y="4501250"/>
            <a:ext cx="2735127" cy="212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9F68561-0ACC-45FC-BF27-707A71D3B211}"/>
              </a:ext>
            </a:extLst>
          </p:cNvPr>
          <p:cNvSpPr txBox="1"/>
          <p:nvPr/>
        </p:nvSpPr>
        <p:spPr>
          <a:xfrm>
            <a:off x="3350792" y="1305421"/>
            <a:ext cx="5019796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</a:pPr>
            <a:r>
              <a:rPr lang="en-US" sz="2000" b="1" dirty="0" err="1">
                <a:solidFill>
                  <a:schemeClr val="accent1"/>
                </a:solidFill>
              </a:rPr>
              <a:t>Αxios</a:t>
            </a:r>
            <a:r>
              <a:rPr lang="en-US" sz="2000" b="1" dirty="0">
                <a:solidFill>
                  <a:schemeClr val="accent1"/>
                </a:solidFill>
              </a:rPr>
              <a:t>                                                     </a:t>
            </a:r>
            <a:r>
              <a:rPr lang="cs-CZ" sz="2000" b="1" dirty="0">
                <a:solidFill>
                  <a:schemeClr val="accent1"/>
                </a:solidFill>
              </a:rPr>
              <a:t>                </a:t>
            </a:r>
            <a:r>
              <a:rPr lang="en-US" sz="2000" b="1" dirty="0" err="1">
                <a:solidFill>
                  <a:schemeClr val="accent1"/>
                </a:solidFill>
              </a:rPr>
              <a:t>Αξιός</a:t>
            </a:r>
            <a:endParaRPr lang="en-US" sz="2000" b="1" dirty="0">
              <a:solidFill>
                <a:schemeClr val="accent1"/>
              </a:solidFill>
            </a:endParaRPr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2. </a:t>
            </a:r>
            <a:r>
              <a:rPr lang="en-US" dirty="0" err="1">
                <a:solidFill>
                  <a:schemeClr val="accent1"/>
                </a:solidFill>
              </a:rPr>
              <a:t>největší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řeka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Balkánu</a:t>
            </a:r>
            <a:r>
              <a:rPr lang="en-US" dirty="0">
                <a:solidFill>
                  <a:schemeClr val="accent1"/>
                </a:solidFill>
              </a:rPr>
              <a:t> (</a:t>
            </a:r>
            <a:r>
              <a:rPr lang="en-US" dirty="0" err="1">
                <a:solidFill>
                  <a:schemeClr val="accent1"/>
                </a:solidFill>
              </a:rPr>
              <a:t>Βάρδ</a:t>
            </a:r>
            <a:r>
              <a:rPr lang="en-US" dirty="0">
                <a:solidFill>
                  <a:schemeClr val="accent1"/>
                </a:solidFill>
              </a:rPr>
              <a:t>αρης, Vardar, v řečtině severní vítr), 380 km</a:t>
            </a:r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dirty="0" err="1">
                <a:solidFill>
                  <a:schemeClr val="accent1"/>
                </a:solidFill>
              </a:rPr>
              <a:t>největší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řecká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řeka</a:t>
            </a:r>
            <a:r>
              <a:rPr lang="en-US" dirty="0">
                <a:solidFill>
                  <a:schemeClr val="accent1"/>
                </a:solidFill>
              </a:rPr>
              <a:t>, 76 km </a:t>
            </a:r>
            <a:r>
              <a:rPr lang="en-US" dirty="0" err="1">
                <a:solidFill>
                  <a:schemeClr val="accent1"/>
                </a:solidFill>
              </a:rPr>
              <a:t>na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řeckém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území</a:t>
            </a:r>
            <a:endParaRPr lang="en-US" dirty="0">
              <a:solidFill>
                <a:schemeClr val="accent1"/>
              </a:solidFill>
            </a:endParaRPr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dirty="0" err="1">
                <a:solidFill>
                  <a:schemeClr val="accent1"/>
                </a:solidFill>
              </a:rPr>
              <a:t>šířka</a:t>
            </a:r>
            <a:r>
              <a:rPr lang="en-US" dirty="0">
                <a:solidFill>
                  <a:schemeClr val="accent1"/>
                </a:solidFill>
              </a:rPr>
              <a:t> 50 – 600 m, </a:t>
            </a:r>
            <a:r>
              <a:rPr lang="en-US" dirty="0" err="1">
                <a:solidFill>
                  <a:schemeClr val="accent1"/>
                </a:solidFill>
              </a:rPr>
              <a:t>hloubka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až</a:t>
            </a:r>
            <a:r>
              <a:rPr lang="en-US" dirty="0">
                <a:solidFill>
                  <a:schemeClr val="accent1"/>
                </a:solidFill>
              </a:rPr>
              <a:t> 4 m</a:t>
            </a:r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dirty="0" err="1">
                <a:solidFill>
                  <a:schemeClr val="accent1"/>
                </a:solidFill>
              </a:rPr>
              <a:t>pramení</a:t>
            </a:r>
            <a:r>
              <a:rPr lang="en-US" dirty="0">
                <a:solidFill>
                  <a:schemeClr val="accent1"/>
                </a:solidFill>
              </a:rPr>
              <a:t> v </a:t>
            </a:r>
            <a:r>
              <a:rPr lang="en-US" dirty="0" err="1">
                <a:solidFill>
                  <a:schemeClr val="accent1"/>
                </a:solidFill>
              </a:rPr>
              <a:t>pohoří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Skardos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na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hranicích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Albánie</a:t>
            </a:r>
            <a:r>
              <a:rPr lang="en-US" dirty="0">
                <a:solidFill>
                  <a:schemeClr val="accent1"/>
                </a:solidFill>
              </a:rPr>
              <a:t> a </a:t>
            </a:r>
            <a:r>
              <a:rPr lang="en-US" dirty="0" err="1">
                <a:solidFill>
                  <a:schemeClr val="accent1"/>
                </a:solidFill>
              </a:rPr>
              <a:t>Kosova</a:t>
            </a:r>
            <a:endParaRPr lang="en-US" dirty="0">
              <a:solidFill>
                <a:schemeClr val="accent1"/>
              </a:solidFill>
            </a:endParaRPr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dirty="0" err="1">
                <a:solidFill>
                  <a:schemeClr val="accent1"/>
                </a:solidFill>
              </a:rPr>
              <a:t>vlévá</a:t>
            </a:r>
            <a:r>
              <a:rPr lang="en-US" dirty="0">
                <a:solidFill>
                  <a:schemeClr val="accent1"/>
                </a:solidFill>
              </a:rPr>
              <a:t> se do </a:t>
            </a:r>
            <a:r>
              <a:rPr lang="en-US" dirty="0" err="1">
                <a:solidFill>
                  <a:schemeClr val="accent1"/>
                </a:solidFill>
              </a:rPr>
              <a:t>Thermajského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zálivu</a:t>
            </a:r>
            <a:endParaRPr lang="en-US" dirty="0">
              <a:solidFill>
                <a:schemeClr val="accent1"/>
              </a:solidFill>
            </a:endParaRPr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cs-CZ" dirty="0">
                <a:solidFill>
                  <a:schemeClr val="accent1"/>
                </a:solidFill>
              </a:rPr>
              <a:t>s</a:t>
            </a:r>
            <a:r>
              <a:rPr lang="en-US" dirty="0" err="1">
                <a:solidFill>
                  <a:schemeClr val="accent1"/>
                </a:solidFill>
              </a:rPr>
              <a:t>polečně</a:t>
            </a:r>
            <a:r>
              <a:rPr lang="en-US" dirty="0">
                <a:solidFill>
                  <a:schemeClr val="accent1"/>
                </a:solidFill>
              </a:rPr>
              <a:t> s </a:t>
            </a:r>
            <a:r>
              <a:rPr lang="en-US" dirty="0" err="1">
                <a:solidFill>
                  <a:schemeClr val="accent1"/>
                </a:solidFill>
              </a:rPr>
              <a:t>řekami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Aliakmonas</a:t>
            </a:r>
            <a:r>
              <a:rPr lang="en-US" dirty="0">
                <a:solidFill>
                  <a:schemeClr val="accent1"/>
                </a:solidFill>
              </a:rPr>
              <a:t>, </a:t>
            </a:r>
            <a:r>
              <a:rPr lang="en-US" dirty="0" err="1">
                <a:solidFill>
                  <a:schemeClr val="accent1"/>
                </a:solidFill>
              </a:rPr>
              <a:t>Ludias</a:t>
            </a:r>
            <a:r>
              <a:rPr lang="en-US" dirty="0">
                <a:solidFill>
                  <a:schemeClr val="accent1"/>
                </a:solidFill>
              </a:rPr>
              <a:t> a </a:t>
            </a:r>
            <a:r>
              <a:rPr lang="en-US" dirty="0" err="1">
                <a:solidFill>
                  <a:schemeClr val="accent1"/>
                </a:solidFill>
              </a:rPr>
              <a:t>Gallikos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vytváří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mohutn</a:t>
            </a:r>
            <a:r>
              <a:rPr lang="cs-CZ" dirty="0">
                <a:solidFill>
                  <a:schemeClr val="accent1"/>
                </a:solidFill>
              </a:rPr>
              <a:t>ý systém několika delt</a:t>
            </a:r>
            <a:r>
              <a:rPr lang="en-US" dirty="0">
                <a:solidFill>
                  <a:schemeClr val="accent1"/>
                </a:solidFill>
              </a:rPr>
              <a:t> &gt; </a:t>
            </a:r>
            <a:r>
              <a:rPr lang="en-US" dirty="0" err="1">
                <a:solidFill>
                  <a:schemeClr val="accent1"/>
                </a:solidFill>
              </a:rPr>
              <a:t>národní</a:t>
            </a:r>
            <a:r>
              <a:rPr lang="en-US" dirty="0">
                <a:solidFill>
                  <a:schemeClr val="accent1"/>
                </a:solidFill>
              </a:rPr>
              <a:t> park</a:t>
            </a:r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dirty="0" err="1">
                <a:solidFill>
                  <a:schemeClr val="accent1"/>
                </a:solidFill>
              </a:rPr>
              <a:t>podél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toku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lesy</a:t>
            </a:r>
            <a:r>
              <a:rPr lang="en-US" dirty="0">
                <a:solidFill>
                  <a:schemeClr val="accent1"/>
                </a:solidFill>
              </a:rPr>
              <a:t> a </a:t>
            </a:r>
            <a:r>
              <a:rPr lang="en-US" dirty="0" err="1">
                <a:solidFill>
                  <a:schemeClr val="accent1"/>
                </a:solidFill>
              </a:rPr>
              <a:t>nížiny</a:t>
            </a:r>
            <a:endParaRPr lang="cs-CZ" dirty="0">
              <a:solidFill>
                <a:schemeClr val="accent1"/>
              </a:solidFill>
            </a:endParaRPr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cs-CZ" dirty="0">
                <a:solidFill>
                  <a:schemeClr val="accent1"/>
                </a:solidFill>
              </a:rPr>
              <a:t>bohatá flora a fauna (36 druhů ryb – pstruh,…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7928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2DF83DCC-952A-4794-B365-634768A389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9" r="17764"/>
          <a:stretch/>
        </p:blipFill>
        <p:spPr bwMode="auto">
          <a:xfrm>
            <a:off x="5845889" y="3506112"/>
            <a:ext cx="329811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>
            <a:extLst>
              <a:ext uri="{FF2B5EF4-FFF2-40B4-BE49-F238E27FC236}">
                <a16:creationId xmlns:a16="http://schemas.microsoft.com/office/drawing/2014/main" id="{980D5288-8618-406B-99A7-22A3D6B364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3" r="35585" b="1"/>
          <a:stretch/>
        </p:blipFill>
        <p:spPr bwMode="auto">
          <a:xfrm>
            <a:off x="20" y="10"/>
            <a:ext cx="6865999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>
            <a:extLst>
              <a:ext uri="{FF2B5EF4-FFF2-40B4-BE49-F238E27FC236}">
                <a16:creationId xmlns:a16="http://schemas.microsoft.com/office/drawing/2014/main" id="{309C6674-8679-40C9-92EC-26432DD94C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7" r="36391" b="1"/>
          <a:stretch/>
        </p:blipFill>
        <p:spPr bwMode="auto">
          <a:xfrm>
            <a:off x="4626141" y="10"/>
            <a:ext cx="4517859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2887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484" name="Picture 4" descr="Obsah obrázku příroda, kreslení&#10;&#10;Popis byl vytvořen automaticky">
            <a:extLst>
              <a:ext uri="{FF2B5EF4-FFF2-40B4-BE49-F238E27FC236}">
                <a16:creationId xmlns:a16="http://schemas.microsoft.com/office/drawing/2014/main" id="{7D909227-CC05-4835-B53F-514D4DAC36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2" r="31603" b="1"/>
          <a:stretch/>
        </p:blipFill>
        <p:spPr bwMode="auto">
          <a:xfrm>
            <a:off x="4216674" y="10"/>
            <a:ext cx="4927327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Obsah obrázku voda, exteriér, obloha, dům&#10;&#10;Popis byl vytvořen automaticky">
            <a:extLst>
              <a:ext uri="{FF2B5EF4-FFF2-40B4-BE49-F238E27FC236}">
                <a16:creationId xmlns:a16="http://schemas.microsoft.com/office/drawing/2014/main" id="{F9AA3E06-CE04-4786-8662-B92D531E10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6" r="14633"/>
          <a:stretch/>
        </p:blipFill>
        <p:spPr bwMode="auto">
          <a:xfrm>
            <a:off x="3136508" y="3887894"/>
            <a:ext cx="6007493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Ποταμός Αξιός #Μαρία Χασάπη Σιδερά# – ΜΑΧΗΤΗΣ">
            <a:extLst>
              <a:ext uri="{FF2B5EF4-FFF2-40B4-BE49-F238E27FC236}">
                <a16:creationId xmlns:a16="http://schemas.microsoft.com/office/drawing/2014/main" id="{65D7759F-460B-4832-9FDC-EF541907F2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0" r="24151"/>
          <a:stretch/>
        </p:blipFill>
        <p:spPr bwMode="auto">
          <a:xfrm>
            <a:off x="20" y="10"/>
            <a:ext cx="5627313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94A61AC-624B-4C2B-ABE1-256FD6C7D6DC}"/>
              </a:ext>
            </a:extLst>
          </p:cNvPr>
          <p:cNvSpPr txBox="1"/>
          <p:nvPr/>
        </p:nvSpPr>
        <p:spPr>
          <a:xfrm>
            <a:off x="8138437" y="3634648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delta</a:t>
            </a:r>
          </a:p>
        </p:txBody>
      </p:sp>
    </p:spTree>
    <p:extLst>
      <p:ext uri="{BB962C8B-B14F-4D97-AF65-F5344CB8AC3E}">
        <p14:creationId xmlns:p14="http://schemas.microsoft.com/office/powerpoint/2010/main" val="1742912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F9977285-DFC3-4444-AC03-156D6484F3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68680" y="77301"/>
            <a:ext cx="7406640" cy="666606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cs-CZ" altLang="cs-CZ" sz="2400" dirty="0"/>
              <a:t>administrativní členění Řecka</a:t>
            </a:r>
          </a:p>
        </p:txBody>
      </p:sp>
      <p:pic>
        <p:nvPicPr>
          <p:cNvPr id="12291" name="Picture 5" descr="280px-Kallikratis_dioikisi">
            <a:extLst>
              <a:ext uri="{FF2B5EF4-FFF2-40B4-BE49-F238E27FC236}">
                <a16:creationId xmlns:a16="http://schemas.microsoft.com/office/drawing/2014/main" id="{21FA6946-8B3C-4728-B8DF-51EA398DE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220" y="687100"/>
            <a:ext cx="6534535" cy="5929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466EA99-8287-4936-BF06-6ADAD3692AD3}"/>
              </a:ext>
            </a:extLst>
          </p:cNvPr>
          <p:cNvSpPr txBox="1"/>
          <p:nvPr/>
        </p:nvSpPr>
        <p:spPr>
          <a:xfrm>
            <a:off x="5939574" y="1101532"/>
            <a:ext cx="19711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Východní Makedonie</a:t>
            </a:r>
          </a:p>
          <a:p>
            <a:r>
              <a:rPr lang="cs-CZ" sz="1600" dirty="0"/>
              <a:t> a Thrákie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E4537EE-0914-4E26-A3A7-C2F7A57A8555}"/>
              </a:ext>
            </a:extLst>
          </p:cNvPr>
          <p:cNvSpPr txBox="1"/>
          <p:nvPr/>
        </p:nvSpPr>
        <p:spPr>
          <a:xfrm>
            <a:off x="2438399" y="916864"/>
            <a:ext cx="1796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Střední Makedonie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BC0A32A-D7C2-4EB4-B733-70E0AC3160BB}"/>
              </a:ext>
            </a:extLst>
          </p:cNvPr>
          <p:cNvSpPr txBox="1"/>
          <p:nvPr/>
        </p:nvSpPr>
        <p:spPr>
          <a:xfrm>
            <a:off x="1518154" y="1901933"/>
            <a:ext cx="7136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err="1"/>
              <a:t>Epirus</a:t>
            </a:r>
            <a:endParaRPr lang="cs-CZ" sz="16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6E68669-55F6-41FE-B393-6C440F1AC00D}"/>
              </a:ext>
            </a:extLst>
          </p:cNvPr>
          <p:cNvSpPr txBox="1"/>
          <p:nvPr/>
        </p:nvSpPr>
        <p:spPr>
          <a:xfrm>
            <a:off x="1154545" y="1304063"/>
            <a:ext cx="1871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Západní Makedonie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2DB315C-61D5-4E2E-AA18-F67A37D898A2}"/>
              </a:ext>
            </a:extLst>
          </p:cNvPr>
          <p:cNvSpPr txBox="1"/>
          <p:nvPr/>
        </p:nvSpPr>
        <p:spPr>
          <a:xfrm>
            <a:off x="319721" y="2867809"/>
            <a:ext cx="14357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Jónské ostrovy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6089F47-8E05-46F3-BEF5-BF4D7800810E}"/>
              </a:ext>
            </a:extLst>
          </p:cNvPr>
          <p:cNvSpPr txBox="1"/>
          <p:nvPr/>
        </p:nvSpPr>
        <p:spPr>
          <a:xfrm>
            <a:off x="3678809" y="2529255"/>
            <a:ext cx="8931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Thesálie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927EF2B-18D0-4193-A899-62AC883D6DDB}"/>
              </a:ext>
            </a:extLst>
          </p:cNvPr>
          <p:cNvSpPr txBox="1"/>
          <p:nvPr/>
        </p:nvSpPr>
        <p:spPr>
          <a:xfrm>
            <a:off x="231469" y="3776710"/>
            <a:ext cx="13833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Západní Řecko</a:t>
            </a:r>
          </a:p>
        </p:txBody>
      </p:sp>
      <p:pic>
        <p:nvPicPr>
          <p:cNvPr id="10" name="Grafický objekt 9" descr="Šipka doprava se souvislou výplní">
            <a:extLst>
              <a:ext uri="{FF2B5EF4-FFF2-40B4-BE49-F238E27FC236}">
                <a16:creationId xmlns:a16="http://schemas.microsoft.com/office/drawing/2014/main" id="{ABFBF1BF-AA02-478A-8555-3296FF2FD6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634382">
            <a:off x="1563751" y="3451027"/>
            <a:ext cx="1034473" cy="368007"/>
          </a:xfrm>
          <a:prstGeom prst="rect">
            <a:avLst/>
          </a:prstGeom>
        </p:spPr>
      </p:pic>
      <p:pic>
        <p:nvPicPr>
          <p:cNvPr id="12" name="Grafický objekt 11" descr="Šipka doprava se souvislou výplní">
            <a:extLst>
              <a:ext uri="{FF2B5EF4-FFF2-40B4-BE49-F238E27FC236}">
                <a16:creationId xmlns:a16="http://schemas.microsoft.com/office/drawing/2014/main" id="{4D665EC1-6CA4-4147-A283-0D1AF276B1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839456">
            <a:off x="1630375" y="3912074"/>
            <a:ext cx="1107701" cy="361901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545FBB66-3EBE-49B4-9AF1-C2E5E699BCDA}"/>
              </a:ext>
            </a:extLst>
          </p:cNvPr>
          <p:cNvSpPr txBox="1"/>
          <p:nvPr/>
        </p:nvSpPr>
        <p:spPr>
          <a:xfrm>
            <a:off x="2123996" y="4961209"/>
            <a:ext cx="1065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Peloponés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C83D82E5-9CB8-46B2-A945-6703B36DC3C6}"/>
              </a:ext>
            </a:extLst>
          </p:cNvPr>
          <p:cNvSpPr txBox="1"/>
          <p:nvPr/>
        </p:nvSpPr>
        <p:spPr>
          <a:xfrm flipH="1">
            <a:off x="3994478" y="3296474"/>
            <a:ext cx="16445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Střední Řecko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ABCC1FD-5384-45FB-BE60-FFE709E222E6}"/>
              </a:ext>
            </a:extLst>
          </p:cNvPr>
          <p:cNvSpPr txBox="1"/>
          <p:nvPr/>
        </p:nvSpPr>
        <p:spPr>
          <a:xfrm>
            <a:off x="5495636" y="2285202"/>
            <a:ext cx="1321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Severní </a:t>
            </a:r>
            <a:r>
              <a:rPr lang="cs-CZ" sz="1600" dirty="0" err="1"/>
              <a:t>Egeis</a:t>
            </a:r>
            <a:endParaRPr lang="cs-CZ" sz="1600" dirty="0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DE197716-48A9-4F03-92E3-1AB10E2FBDC1}"/>
              </a:ext>
            </a:extLst>
          </p:cNvPr>
          <p:cNvSpPr txBox="1"/>
          <p:nvPr/>
        </p:nvSpPr>
        <p:spPr>
          <a:xfrm>
            <a:off x="6817410" y="4849091"/>
            <a:ext cx="10036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Jižní </a:t>
            </a:r>
            <a:r>
              <a:rPr lang="cs-CZ" sz="1600" dirty="0" err="1"/>
              <a:t>Egeis</a:t>
            </a:r>
            <a:endParaRPr lang="cs-CZ" sz="1600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929E6F39-C1C8-4644-88CE-258C077884D9}"/>
              </a:ext>
            </a:extLst>
          </p:cNvPr>
          <p:cNvSpPr txBox="1"/>
          <p:nvPr/>
        </p:nvSpPr>
        <p:spPr>
          <a:xfrm>
            <a:off x="4643487" y="5643418"/>
            <a:ext cx="6240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Kréta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4022D8EA-05E5-4637-AE5E-F833E394B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91" y="899664"/>
            <a:ext cx="31242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31BA6446-0FB9-4A3B-A1F7-2A5C1CCDA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706" y="3156553"/>
            <a:ext cx="4365457" cy="327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22B43B1-B1C1-4802-A0D0-C1E76A65A217}"/>
              </a:ext>
            </a:extLst>
          </p:cNvPr>
          <p:cNvSpPr txBox="1"/>
          <p:nvPr/>
        </p:nvSpPr>
        <p:spPr>
          <a:xfrm>
            <a:off x="4207787" y="428625"/>
            <a:ext cx="47513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chemeClr val="accent5">
                    <a:lumMod val="75000"/>
                  </a:schemeClr>
                </a:solidFill>
              </a:rPr>
              <a:t>Aliakmonas</a:t>
            </a:r>
            <a:r>
              <a:rPr lang="cs-CZ" sz="2000" dirty="0">
                <a:solidFill>
                  <a:schemeClr val="accent5">
                    <a:lumMod val="75000"/>
                  </a:schemeClr>
                </a:solidFill>
              </a:rPr>
              <a:t>                               </a:t>
            </a:r>
            <a:r>
              <a:rPr lang="el-GR" sz="2000" dirty="0">
                <a:solidFill>
                  <a:schemeClr val="accent5">
                    <a:lumMod val="75000"/>
                  </a:schemeClr>
                </a:solidFill>
              </a:rPr>
              <a:t>     Αλιάκμονας</a:t>
            </a:r>
            <a:endParaRPr lang="cs-CZ" sz="2000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cs-CZ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5">
                    <a:lumMod val="75000"/>
                  </a:schemeClr>
                </a:solidFill>
              </a:rPr>
              <a:t>nejdelší řecká řeka - celá na řeckém území (322 (297) km)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5">
                    <a:lumMod val="75000"/>
                  </a:schemeClr>
                </a:solidFill>
              </a:rPr>
              <a:t>pramení v pohoří </a:t>
            </a:r>
            <a:r>
              <a:rPr lang="cs-CZ" dirty="0" err="1">
                <a:solidFill>
                  <a:schemeClr val="accent5">
                    <a:lumMod val="75000"/>
                  </a:schemeClr>
                </a:solidFill>
              </a:rPr>
              <a:t>Grammos</a:t>
            </a:r>
            <a:r>
              <a:rPr lang="cs-CZ" dirty="0">
                <a:solidFill>
                  <a:schemeClr val="accent5">
                    <a:lumMod val="75000"/>
                  </a:schemeClr>
                </a:solidFill>
              </a:rPr>
              <a:t> (u albánských hranic), vlévá se do </a:t>
            </a:r>
            <a:r>
              <a:rPr lang="cs-CZ" dirty="0" err="1">
                <a:solidFill>
                  <a:schemeClr val="accent5">
                    <a:lumMod val="75000"/>
                  </a:schemeClr>
                </a:solidFill>
              </a:rPr>
              <a:t>Thermajského</a:t>
            </a:r>
            <a:r>
              <a:rPr lang="cs-CZ" dirty="0">
                <a:solidFill>
                  <a:schemeClr val="accent5">
                    <a:lumMod val="75000"/>
                  </a:schemeClr>
                </a:solidFill>
              </a:rPr>
              <a:t> zálivu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5">
                    <a:lumMod val="75000"/>
                  </a:schemeClr>
                </a:solidFill>
              </a:rPr>
              <a:t>bohatá flóra a fauna (33 druhů ryb)</a:t>
            </a:r>
          </a:p>
        </p:txBody>
      </p:sp>
    </p:spTree>
    <p:extLst>
      <p:ext uri="{BB962C8B-B14F-4D97-AF65-F5344CB8AC3E}">
        <p14:creationId xmlns:p14="http://schemas.microsoft.com/office/powerpoint/2010/main" val="18172865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Αναξιοποίητη ομορφιά: Το άλσος στο φράγμα του Αλιάκμονα και τα παραποτάμια πλατάνια (φωτο)">
            <a:extLst>
              <a:ext uri="{FF2B5EF4-FFF2-40B4-BE49-F238E27FC236}">
                <a16:creationId xmlns:a16="http://schemas.microsoft.com/office/drawing/2014/main" id="{CA6B0335-216C-46C2-B8B6-A646B9676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53" y="1918145"/>
            <a:ext cx="8083685" cy="441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6FD1E8D-A654-4312-A19C-CCDC7F399550}"/>
              </a:ext>
            </a:extLst>
          </p:cNvPr>
          <p:cNvSpPr txBox="1"/>
          <p:nvPr/>
        </p:nvSpPr>
        <p:spPr>
          <a:xfrm>
            <a:off x="856034" y="544749"/>
            <a:ext cx="5023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1950 </a:t>
            </a:r>
            <a:r>
              <a:rPr lang="cs-CZ" dirty="0"/>
              <a:t>vybudována přehrada (dříve časté záplavy)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bohaté lesní porosty</a:t>
            </a:r>
            <a:r>
              <a:rPr lang="el-GR" dirty="0"/>
              <a:t> </a:t>
            </a:r>
            <a:r>
              <a:rPr lang="cs-CZ" dirty="0"/>
              <a:t>v okolí přehrady</a:t>
            </a:r>
          </a:p>
        </p:txBody>
      </p:sp>
    </p:spTree>
    <p:extLst>
      <p:ext uri="{BB962C8B-B14F-4D97-AF65-F5344CB8AC3E}">
        <p14:creationId xmlns:p14="http://schemas.microsoft.com/office/powerpoint/2010/main" val="24896810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70">
            <a:extLst>
              <a:ext uri="{FF2B5EF4-FFF2-40B4-BE49-F238E27FC236}">
                <a16:creationId xmlns:a16="http://schemas.microsoft.com/office/drawing/2014/main" id="{79CBD3C9-4E66-426D-948E-7CF47781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9271C28-7496-4447-8541-7B39F5E94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1BAADFBE-288B-4FFB-8DE3-7B5FA6A9A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048" y="1131152"/>
            <a:ext cx="3445286" cy="4593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FEF74EC2-876B-4CDD-9FAB-C1AA93A2BBB2}"/>
              </a:ext>
            </a:extLst>
          </p:cNvPr>
          <p:cNvSpPr txBox="1"/>
          <p:nvPr/>
        </p:nvSpPr>
        <p:spPr>
          <a:xfrm>
            <a:off x="4580027" y="370643"/>
            <a:ext cx="402333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</a:pPr>
            <a:r>
              <a:rPr lang="en-US" sz="2000" b="1" dirty="0" err="1">
                <a:solidFill>
                  <a:schemeClr val="accent1"/>
                </a:solidFill>
              </a:rPr>
              <a:t>Strymonas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cs-CZ" sz="2000" b="1" dirty="0">
                <a:solidFill>
                  <a:schemeClr val="accent1"/>
                </a:solidFill>
              </a:rPr>
              <a:t>                          </a:t>
            </a:r>
            <a:r>
              <a:rPr lang="en-US" sz="2000" b="1" dirty="0" err="1">
                <a:solidFill>
                  <a:schemeClr val="accent1"/>
                </a:solidFill>
              </a:rPr>
              <a:t>Στρυμόν</a:t>
            </a:r>
            <a:r>
              <a:rPr lang="en-US" sz="2000" b="1" dirty="0">
                <a:solidFill>
                  <a:schemeClr val="accent1"/>
                </a:solidFill>
              </a:rPr>
              <a:t>ας</a:t>
            </a:r>
            <a:endParaRPr lang="cs-CZ" sz="2000" b="1" dirty="0">
              <a:solidFill>
                <a:schemeClr val="accent1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</a:pPr>
            <a:r>
              <a:rPr lang="cs-CZ" sz="2000" b="1" dirty="0">
                <a:solidFill>
                  <a:schemeClr val="accent1"/>
                </a:solidFill>
              </a:rPr>
              <a:t> 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cs-CZ" sz="1600" dirty="0" err="1">
                <a:solidFill>
                  <a:schemeClr val="accent1"/>
                </a:solidFill>
              </a:rPr>
              <a:t>bulh</a:t>
            </a:r>
            <a:r>
              <a:rPr lang="cs-CZ" sz="1600" dirty="0">
                <a:solidFill>
                  <a:schemeClr val="accent1"/>
                </a:solidFill>
              </a:rPr>
              <a:t>. Struma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</a:pPr>
            <a:endParaRPr lang="en-US" sz="1600" dirty="0">
              <a:solidFill>
                <a:schemeClr val="accent1"/>
              </a:solidFill>
            </a:endParaRP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cs-CZ" sz="1600" dirty="0">
                <a:solidFill>
                  <a:schemeClr val="accent1"/>
                </a:solidFill>
              </a:rPr>
              <a:t>o</a:t>
            </a:r>
            <a:r>
              <a:rPr lang="en-US" sz="1600" dirty="0" err="1">
                <a:solidFill>
                  <a:schemeClr val="accent1"/>
                </a:solidFill>
              </a:rPr>
              <a:t>dděluje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centrální</a:t>
            </a:r>
            <a:r>
              <a:rPr lang="en-US" sz="1600" dirty="0">
                <a:solidFill>
                  <a:schemeClr val="accent1"/>
                </a:solidFill>
              </a:rPr>
              <a:t> a </a:t>
            </a:r>
            <a:r>
              <a:rPr lang="en-US" sz="1600" dirty="0" err="1">
                <a:solidFill>
                  <a:schemeClr val="accent1"/>
                </a:solidFill>
              </a:rPr>
              <a:t>východní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Makedonii</a:t>
            </a:r>
            <a:endParaRPr lang="cs-CZ" sz="1600" dirty="0">
              <a:solidFill>
                <a:schemeClr val="accent1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</a:pPr>
            <a:endParaRPr lang="cs-CZ" sz="1600" dirty="0">
              <a:solidFill>
                <a:schemeClr val="accent1"/>
              </a:solidFill>
            </a:endParaRP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cs-CZ" sz="1600" dirty="0">
                <a:solidFill>
                  <a:schemeClr val="accent1"/>
                </a:solidFill>
              </a:rPr>
              <a:t>délka 392 km, 118 km na řeckém území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cs-CZ" sz="1600" dirty="0">
                <a:solidFill>
                  <a:schemeClr val="accent1"/>
                </a:solidFill>
              </a:rPr>
              <a:t>pramení v bulharském pohoří </a:t>
            </a:r>
            <a:r>
              <a:rPr lang="cs-CZ" sz="1600" dirty="0" err="1">
                <a:solidFill>
                  <a:schemeClr val="accent1"/>
                </a:solidFill>
              </a:rPr>
              <a:t>Vitosa</a:t>
            </a:r>
            <a:endParaRPr lang="cs-CZ" sz="1600" dirty="0">
              <a:solidFill>
                <a:schemeClr val="accent1"/>
              </a:solidFill>
            </a:endParaRP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cs-CZ" sz="1600" dirty="0">
                <a:solidFill>
                  <a:schemeClr val="accent1"/>
                </a:solidFill>
              </a:rPr>
              <a:t>protéká jezerem </a:t>
            </a:r>
            <a:r>
              <a:rPr lang="cs-CZ" sz="1600" dirty="0" err="1">
                <a:solidFill>
                  <a:schemeClr val="accent1"/>
                </a:solidFill>
              </a:rPr>
              <a:t>Kerkini</a:t>
            </a:r>
            <a:endParaRPr lang="cs-CZ" sz="1600" dirty="0">
              <a:solidFill>
                <a:schemeClr val="accent1"/>
              </a:solidFill>
            </a:endParaRP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cs-CZ" sz="1600" dirty="0">
                <a:solidFill>
                  <a:schemeClr val="accent1"/>
                </a:solidFill>
              </a:rPr>
              <a:t>vlévá se do zálivu </a:t>
            </a:r>
            <a:r>
              <a:rPr lang="cs-CZ" sz="1600" dirty="0" err="1">
                <a:solidFill>
                  <a:schemeClr val="accent1"/>
                </a:solidFill>
              </a:rPr>
              <a:t>Orfanu</a:t>
            </a:r>
            <a:r>
              <a:rPr lang="cs-CZ" sz="1600" dirty="0">
                <a:solidFill>
                  <a:schemeClr val="accent1"/>
                </a:solidFill>
              </a:rPr>
              <a:t> (Egejské moře)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cs-CZ" sz="1600" dirty="0">
              <a:solidFill>
                <a:schemeClr val="accent1"/>
              </a:solidFill>
            </a:endParaRP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cs-CZ" sz="1600" dirty="0">
                <a:solidFill>
                  <a:schemeClr val="accent1"/>
                </a:solidFill>
              </a:rPr>
              <a:t>řada druhů ryb (kapr, úhoři,…)</a:t>
            </a:r>
            <a:r>
              <a:rPr lang="el-GR" sz="1600" dirty="0">
                <a:solidFill>
                  <a:schemeClr val="accent1"/>
                </a:solidFill>
              </a:rPr>
              <a:t>, ο</a:t>
            </a:r>
            <a:r>
              <a:rPr lang="cs-CZ" sz="1600" dirty="0" err="1">
                <a:solidFill>
                  <a:schemeClr val="accent1"/>
                </a:solidFill>
              </a:rPr>
              <a:t>blast</a:t>
            </a:r>
            <a:r>
              <a:rPr lang="cs-CZ" sz="1600" dirty="0">
                <a:solidFill>
                  <a:schemeClr val="accent1"/>
                </a:solidFill>
              </a:rPr>
              <a:t>, kde se vlévá do moře, je vzácným </a:t>
            </a:r>
            <a:r>
              <a:rPr lang="cs-CZ" sz="1600" dirty="0" err="1">
                <a:solidFill>
                  <a:schemeClr val="accent1"/>
                </a:solidFill>
              </a:rPr>
              <a:t>hydrobiotopem</a:t>
            </a:r>
            <a:endParaRPr lang="cs-CZ" sz="1600" dirty="0">
              <a:solidFill>
                <a:schemeClr val="accent1"/>
              </a:solidFill>
            </a:endParaRP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23558" name="Picture 6">
            <a:extLst>
              <a:ext uri="{FF2B5EF4-FFF2-40B4-BE49-F238E27FC236}">
                <a16:creationId xmlns:a16="http://schemas.microsoft.com/office/drawing/2014/main" id="{47C368AD-EA3C-4664-9E64-558459E62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635" y="4421504"/>
            <a:ext cx="2743200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7233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5D2F40B9-3AD4-4F3F-A3AD-AC7B1C613405}"/>
              </a:ext>
            </a:extLst>
          </p:cNvPr>
          <p:cNvSpPr txBox="1"/>
          <p:nvPr/>
        </p:nvSpPr>
        <p:spPr>
          <a:xfrm>
            <a:off x="350483" y="6144278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https://serraikanea.gr/koinonia/142859-serres-apithana-oikosystimata-konta-sti-limni-kerkini-vinteo.html</a:t>
            </a:r>
          </a:p>
        </p:txBody>
      </p:sp>
      <p:pic>
        <p:nvPicPr>
          <p:cNvPr id="24580" name="Picture 4" descr="Όαση» δροσιάς για τους νεροβούβαλους ο Στρυμόνας (ΒΙΝΤΕΟ) - Seleo news">
            <a:extLst>
              <a:ext uri="{FF2B5EF4-FFF2-40B4-BE49-F238E27FC236}">
                <a16:creationId xmlns:a16="http://schemas.microsoft.com/office/drawing/2014/main" id="{82D90B65-F702-4891-8950-2CB7AEAC1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83" y="921983"/>
            <a:ext cx="66675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E44B27BF-E866-454B-B24B-E5345F4E7F01}"/>
              </a:ext>
            </a:extLst>
          </p:cNvPr>
          <p:cNvSpPr txBox="1"/>
          <p:nvPr/>
        </p:nvSpPr>
        <p:spPr>
          <a:xfrm>
            <a:off x="843379" y="488272"/>
            <a:ext cx="8081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velká biodiverzita, ale také znečištění vod (velké množství továren podél břehů řeky</a:t>
            </a:r>
            <a:r>
              <a:rPr lang="el-GR" dirty="0"/>
              <a:t>)</a:t>
            </a:r>
            <a:endParaRPr lang="cs-CZ" dirty="0"/>
          </a:p>
        </p:txBody>
      </p:sp>
      <p:pic>
        <p:nvPicPr>
          <p:cNvPr id="24582" name="Picture 6" descr="Νούφαρα, βαρκάδες, νεροβούβαλοι, ψάρια: Ο «εναλλακτικός» φθινοπωρινός  προορισμός δίπλα στη Θεσσαλονίκη | Έθνος">
            <a:extLst>
              <a:ext uri="{FF2B5EF4-FFF2-40B4-BE49-F238E27FC236}">
                <a16:creationId xmlns:a16="http://schemas.microsoft.com/office/drawing/2014/main" id="{685885B0-9FD2-42D8-B1ED-7ADDE3AFA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72882"/>
            <a:ext cx="4572001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B5335EE-0776-4293-B105-C9B6857A6F37}"/>
              </a:ext>
            </a:extLst>
          </p:cNvPr>
          <p:cNvSpPr txBox="1"/>
          <p:nvPr/>
        </p:nvSpPr>
        <p:spPr>
          <a:xfrm>
            <a:off x="7199790" y="1358283"/>
            <a:ext cx="148489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buvol domácí</a:t>
            </a:r>
          </a:p>
          <a:p>
            <a:r>
              <a:rPr lang="cs-CZ" sz="1600" dirty="0"/>
              <a:t>(jezero </a:t>
            </a:r>
            <a:r>
              <a:rPr lang="cs-CZ" sz="1600" dirty="0" err="1"/>
              <a:t>Kerkini</a:t>
            </a:r>
            <a:r>
              <a:rPr lang="cs-CZ" dirty="0"/>
              <a:t>)</a:t>
            </a:r>
          </a:p>
        </p:txBody>
      </p:sp>
      <p:pic>
        <p:nvPicPr>
          <p:cNvPr id="24584" name="Picture 8" descr="Ο ελληνικός νεροβούβαλος Κερκίνης - YouTube">
            <a:extLst>
              <a:ext uri="{FF2B5EF4-FFF2-40B4-BE49-F238E27FC236}">
                <a16:creationId xmlns:a16="http://schemas.microsoft.com/office/drawing/2014/main" id="{09FE0A94-1D95-41A8-804E-2C618143A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37" y="3288074"/>
            <a:ext cx="4376691" cy="246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96543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79CBD3C9-4E66-426D-948E-7CF47781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A2EA6A6-CD0C-4CFD-8EC2-AA44F9870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5602" name="Picture 2" descr="20. Οι λίμνες της Ελλάδας">
            <a:extLst>
              <a:ext uri="{FF2B5EF4-FFF2-40B4-BE49-F238E27FC236}">
                <a16:creationId xmlns:a16="http://schemas.microsoft.com/office/drawing/2014/main" id="{E7E76319-6664-4AB1-AF2A-C9A9B5347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048" y="887852"/>
            <a:ext cx="4534182" cy="508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1657EF3-B1A6-49A7-AC33-D3BA826CA4CD}"/>
              </a:ext>
            </a:extLst>
          </p:cNvPr>
          <p:cNvSpPr txBox="1"/>
          <p:nvPr/>
        </p:nvSpPr>
        <p:spPr>
          <a:xfrm>
            <a:off x="5555515" y="1151877"/>
            <a:ext cx="2934437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</a:pPr>
            <a:r>
              <a:rPr lang="en-US" sz="2400" dirty="0" err="1">
                <a:solidFill>
                  <a:schemeClr val="accent1"/>
                </a:solidFill>
              </a:rPr>
              <a:t>Makedonie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endParaRPr lang="cs-CZ" sz="2400" dirty="0">
              <a:solidFill>
                <a:schemeClr val="accent1"/>
              </a:solidFill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</a:pPr>
            <a:r>
              <a:rPr lang="cs-CZ" sz="2400" dirty="0">
                <a:solidFill>
                  <a:schemeClr val="accent1"/>
                </a:solidFill>
              </a:rPr>
              <a:t>    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největší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jezera</a:t>
            </a:r>
            <a:endParaRPr lang="en-US" sz="2400" dirty="0">
              <a:solidFill>
                <a:schemeClr val="accent1"/>
              </a:solidFill>
            </a:endParaRP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en-US" dirty="0">
              <a:solidFill>
                <a:schemeClr val="accent1"/>
              </a:solidFill>
            </a:endParaRPr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dirty="0" err="1">
                <a:solidFill>
                  <a:schemeClr val="accent1"/>
                </a:solidFill>
              </a:rPr>
              <a:t>Malá</a:t>
            </a:r>
            <a:r>
              <a:rPr lang="en-US" dirty="0">
                <a:solidFill>
                  <a:schemeClr val="accent1"/>
                </a:solidFill>
              </a:rPr>
              <a:t> a </a:t>
            </a:r>
            <a:r>
              <a:rPr lang="en-US" dirty="0" err="1">
                <a:solidFill>
                  <a:schemeClr val="accent1"/>
                </a:solidFill>
              </a:rPr>
              <a:t>Velká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Prespa</a:t>
            </a:r>
            <a:endParaRPr lang="en-US" dirty="0">
              <a:solidFill>
                <a:schemeClr val="accent1"/>
              </a:solidFill>
            </a:endParaRPr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en-US" dirty="0">
              <a:solidFill>
                <a:schemeClr val="accent1"/>
              </a:solidFill>
            </a:endParaRPr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dirty="0" err="1">
                <a:solidFill>
                  <a:schemeClr val="accent1"/>
                </a:solidFill>
              </a:rPr>
              <a:t>Kerkini</a:t>
            </a:r>
            <a:endParaRPr lang="en-US" dirty="0">
              <a:solidFill>
                <a:schemeClr val="accent1"/>
              </a:solidFill>
            </a:endParaRPr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en-US" dirty="0">
              <a:solidFill>
                <a:schemeClr val="accent1"/>
              </a:solidFill>
            </a:endParaRPr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dirty="0" err="1">
                <a:solidFill>
                  <a:schemeClr val="accent1"/>
                </a:solidFill>
              </a:rPr>
              <a:t>Volvi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1079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F769010-93E8-4E04-9AA2-D9246AD88141}"/>
              </a:ext>
            </a:extLst>
          </p:cNvPr>
          <p:cNvSpPr txBox="1"/>
          <p:nvPr/>
        </p:nvSpPr>
        <p:spPr>
          <a:xfrm>
            <a:off x="284085" y="319596"/>
            <a:ext cx="4386300" cy="61966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</a:pPr>
            <a:r>
              <a:rPr lang="en-US" sz="2000" dirty="0" err="1">
                <a:solidFill>
                  <a:schemeClr val="accent1"/>
                </a:solidFill>
              </a:rPr>
              <a:t>Malá</a:t>
            </a:r>
            <a:r>
              <a:rPr lang="en-US" sz="2000" dirty="0">
                <a:solidFill>
                  <a:schemeClr val="accent1"/>
                </a:solidFill>
              </a:rPr>
              <a:t> a </a:t>
            </a:r>
            <a:r>
              <a:rPr lang="en-US" sz="2000" dirty="0" err="1">
                <a:solidFill>
                  <a:schemeClr val="accent1"/>
                </a:solidFill>
              </a:rPr>
              <a:t>Velká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Prespa</a:t>
            </a:r>
            <a:r>
              <a:rPr lang="cs-CZ" sz="2000" dirty="0">
                <a:solidFill>
                  <a:schemeClr val="accent1"/>
                </a:solidFill>
              </a:rPr>
              <a:t> (</a:t>
            </a:r>
            <a:r>
              <a:rPr lang="cs-CZ" sz="2000" dirty="0" err="1">
                <a:solidFill>
                  <a:schemeClr val="accent1"/>
                </a:solidFill>
              </a:rPr>
              <a:t>Prespanská</a:t>
            </a:r>
            <a:r>
              <a:rPr lang="cs-CZ" sz="2000" dirty="0">
                <a:solidFill>
                  <a:schemeClr val="accent1"/>
                </a:solidFill>
              </a:rPr>
              <a:t> jezera)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</a:pPr>
            <a:endParaRPr lang="en-US" sz="2000" dirty="0">
              <a:solidFill>
                <a:schemeClr val="accent1"/>
              </a:solidFill>
            </a:endParaRP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cs-CZ" sz="1600" dirty="0">
                <a:solidFill>
                  <a:schemeClr val="accent1"/>
                </a:solidFill>
              </a:rPr>
              <a:t>V. </a:t>
            </a:r>
            <a:r>
              <a:rPr lang="cs-CZ" sz="1600" dirty="0" err="1">
                <a:solidFill>
                  <a:schemeClr val="accent1"/>
                </a:solidFill>
              </a:rPr>
              <a:t>Prespa</a:t>
            </a:r>
            <a:r>
              <a:rPr lang="cs-CZ" sz="1600" dirty="0">
                <a:solidFill>
                  <a:schemeClr val="accent1"/>
                </a:solidFill>
              </a:rPr>
              <a:t>: </a:t>
            </a:r>
            <a:r>
              <a:rPr lang="en-US" sz="1600" dirty="0" err="1">
                <a:solidFill>
                  <a:schemeClr val="accent1"/>
                </a:solidFill>
              </a:rPr>
              <a:t>Řeck</a:t>
            </a:r>
            <a:r>
              <a:rPr lang="cs-CZ" sz="1600" dirty="0">
                <a:solidFill>
                  <a:schemeClr val="accent1"/>
                </a:solidFill>
              </a:rPr>
              <a:t>o</a:t>
            </a:r>
            <a:r>
              <a:rPr lang="en-US" sz="1600" dirty="0">
                <a:solidFill>
                  <a:schemeClr val="accent1"/>
                </a:solidFill>
              </a:rPr>
              <a:t>, </a:t>
            </a:r>
            <a:r>
              <a:rPr lang="en-US" sz="1600" dirty="0" err="1">
                <a:solidFill>
                  <a:schemeClr val="accent1"/>
                </a:solidFill>
              </a:rPr>
              <a:t>Albánie</a:t>
            </a:r>
            <a:r>
              <a:rPr lang="en-US" sz="1600" dirty="0">
                <a:solidFill>
                  <a:schemeClr val="accent1"/>
                </a:solidFill>
              </a:rPr>
              <a:t> a </a:t>
            </a:r>
            <a:r>
              <a:rPr lang="en-US" sz="1600" dirty="0" err="1">
                <a:solidFill>
                  <a:schemeClr val="accent1"/>
                </a:solidFill>
              </a:rPr>
              <a:t>Severní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Makedonie</a:t>
            </a:r>
            <a:r>
              <a:rPr lang="cs-CZ" sz="1600" dirty="0">
                <a:solidFill>
                  <a:schemeClr val="accent1"/>
                </a:solidFill>
              </a:rPr>
              <a:t>, 285  km2, hloubka max. 54 m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cs-CZ" sz="1600" dirty="0">
              <a:solidFill>
                <a:schemeClr val="accent1"/>
              </a:solidFill>
            </a:endParaRP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cs-CZ" sz="1600" dirty="0">
                <a:solidFill>
                  <a:schemeClr val="accent1"/>
                </a:solidFill>
              </a:rPr>
              <a:t>M. </a:t>
            </a:r>
            <a:r>
              <a:rPr lang="cs-CZ" sz="1600" dirty="0" err="1">
                <a:solidFill>
                  <a:schemeClr val="accent1"/>
                </a:solidFill>
              </a:rPr>
              <a:t>Prespa</a:t>
            </a:r>
            <a:r>
              <a:rPr lang="cs-CZ" sz="1600" dirty="0">
                <a:solidFill>
                  <a:schemeClr val="accent1"/>
                </a:solidFill>
              </a:rPr>
              <a:t>: Řecko a kousek v Albánii, 47 km2, max. hloubka 8 m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en-US" sz="1600" dirty="0">
              <a:solidFill>
                <a:schemeClr val="accent1"/>
              </a:solidFill>
            </a:endParaRP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cs-CZ" sz="1600" dirty="0">
                <a:solidFill>
                  <a:schemeClr val="accent1"/>
                </a:solidFill>
              </a:rPr>
              <a:t>v</a:t>
            </a:r>
            <a:r>
              <a:rPr lang="en-US" sz="1600" dirty="0">
                <a:solidFill>
                  <a:schemeClr val="accent1"/>
                </a:solidFill>
              </a:rPr>
              <a:t>e v</a:t>
            </a:r>
            <a:r>
              <a:rPr lang="cs-CZ" sz="1600" dirty="0" err="1">
                <a:solidFill>
                  <a:schemeClr val="accent1"/>
                </a:solidFill>
              </a:rPr>
              <a:t>ýšce</a:t>
            </a:r>
            <a:r>
              <a:rPr lang="cs-CZ" sz="1600" dirty="0">
                <a:solidFill>
                  <a:schemeClr val="accent1"/>
                </a:solidFill>
              </a:rPr>
              <a:t> asi 853 m nad mořem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cs-CZ" sz="1600" dirty="0">
              <a:solidFill>
                <a:schemeClr val="accent1"/>
              </a:solidFill>
            </a:endParaRP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cs-CZ" sz="1600" dirty="0">
                <a:solidFill>
                  <a:schemeClr val="accent1"/>
                </a:solidFill>
              </a:rPr>
              <a:t>obklopené vysokými horami (až 2000m)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cs-CZ" sz="1600" dirty="0">
              <a:solidFill>
                <a:schemeClr val="accent1"/>
              </a:solidFill>
            </a:endParaRP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cs-CZ" sz="1600" dirty="0">
                <a:solidFill>
                  <a:schemeClr val="accent1"/>
                </a:solidFill>
              </a:rPr>
              <a:t>Na základě dohody vlád tří států vznikl Přírodní park </a:t>
            </a:r>
            <a:r>
              <a:rPr lang="cs-CZ" sz="1600" dirty="0" err="1">
                <a:solidFill>
                  <a:schemeClr val="accent1"/>
                </a:solidFill>
              </a:rPr>
              <a:t>Prespa</a:t>
            </a:r>
            <a:r>
              <a:rPr lang="cs-CZ" sz="1600" dirty="0">
                <a:solidFill>
                  <a:schemeClr val="accent1"/>
                </a:solidFill>
              </a:rPr>
              <a:t> (</a:t>
            </a:r>
            <a:r>
              <a:rPr lang="cs-CZ" sz="1600" dirty="0" err="1">
                <a:solidFill>
                  <a:schemeClr val="accent1"/>
                </a:solidFill>
              </a:rPr>
              <a:t>přehraniční</a:t>
            </a:r>
            <a:r>
              <a:rPr lang="cs-CZ" sz="1600" dirty="0">
                <a:solidFill>
                  <a:schemeClr val="accent1"/>
                </a:solidFill>
              </a:rPr>
              <a:t> chráněná oblast, od r. 2000)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cs-CZ" sz="1600" dirty="0">
              <a:solidFill>
                <a:schemeClr val="accent1"/>
              </a:solidFill>
            </a:endParaRP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cs-CZ" sz="1600" dirty="0">
                <a:solidFill>
                  <a:schemeClr val="accent1"/>
                </a:solidFill>
              </a:rPr>
              <a:t>Krásná krajina, vzácné ptactvo, tradiční vesnice, byzantské památky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cs-CZ" sz="1600" dirty="0">
              <a:solidFill>
                <a:schemeClr val="accent1"/>
              </a:solidFill>
            </a:endParaRP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cs-CZ" sz="1600" dirty="0">
                <a:solidFill>
                  <a:schemeClr val="accent1"/>
                </a:solidFill>
              </a:rPr>
              <a:t>Velké množství druhů zvířat i rostlin na malém území</a:t>
            </a:r>
            <a:endParaRPr lang="en-US" sz="1600" dirty="0">
              <a:solidFill>
                <a:schemeClr val="accent1"/>
              </a:solidFill>
            </a:endParaRPr>
          </a:p>
        </p:txBody>
      </p:sp>
      <p:pic>
        <p:nvPicPr>
          <p:cNvPr id="10242" name="Picture 2" descr="Πρέσπες. Prespes lake | The natural border of 3 countries, h… | Flickr">
            <a:extLst>
              <a:ext uri="{FF2B5EF4-FFF2-40B4-BE49-F238E27FC236}">
                <a16:creationId xmlns:a16="http://schemas.microsoft.com/office/drawing/2014/main" id="{54791F48-D8AC-4FB2-93F7-9E98E6D3FE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7" r="24923"/>
          <a:stretch/>
        </p:blipFill>
        <p:spPr bwMode="auto">
          <a:xfrm>
            <a:off x="4730909" y="2121100"/>
            <a:ext cx="3555840" cy="449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28AD4D8-D7DC-4853-83A4-4BDB24998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29" y="0"/>
            <a:ext cx="2632784" cy="3744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8174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7238A50-56F8-4AC5-A158-5CCBB0BB3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73" y="702100"/>
            <a:ext cx="3713825" cy="164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ABD4DA5-DBC6-4D6C-8A52-ADDB7910132E}"/>
              </a:ext>
            </a:extLst>
          </p:cNvPr>
          <p:cNvSpPr txBox="1"/>
          <p:nvPr/>
        </p:nvSpPr>
        <p:spPr>
          <a:xfrm>
            <a:off x="115409" y="261747"/>
            <a:ext cx="43219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Salmo </a:t>
            </a:r>
            <a:r>
              <a:rPr lang="cs-CZ" sz="1400" dirty="0" err="1"/>
              <a:t>peristericus</a:t>
            </a:r>
            <a:r>
              <a:rPr lang="cs-CZ" sz="1400" dirty="0"/>
              <a:t> (pstruh </a:t>
            </a:r>
            <a:r>
              <a:rPr lang="cs-CZ" sz="1400" dirty="0" err="1"/>
              <a:t>prespanský</a:t>
            </a:r>
            <a:r>
              <a:rPr lang="cs-CZ" sz="1400" dirty="0"/>
              <a:t>, endemický druh)</a:t>
            </a:r>
          </a:p>
        </p:txBody>
      </p:sp>
      <p:pic>
        <p:nvPicPr>
          <p:cNvPr id="2052" name="Picture 4" descr="Prespa National Park » Centaurea prespana Rech. fil.">
            <a:extLst>
              <a:ext uri="{FF2B5EF4-FFF2-40B4-BE49-F238E27FC236}">
                <a16:creationId xmlns:a16="http://schemas.microsoft.com/office/drawing/2014/main" id="{67ABD1F7-2267-421B-9D21-5F627D05D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843" y="549381"/>
            <a:ext cx="3713826" cy="306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AA9F536-68D5-47A2-B731-B864774E243B}"/>
              </a:ext>
            </a:extLst>
          </p:cNvPr>
          <p:cNvSpPr txBox="1"/>
          <p:nvPr/>
        </p:nvSpPr>
        <p:spPr>
          <a:xfrm>
            <a:off x="4572000" y="213618"/>
            <a:ext cx="4388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/>
              <a:t>Centaurea</a:t>
            </a:r>
            <a:r>
              <a:rPr lang="cs-CZ" sz="1400" dirty="0"/>
              <a:t> </a:t>
            </a:r>
            <a:r>
              <a:rPr lang="cs-CZ" sz="1400" dirty="0" err="1"/>
              <a:t>prespana</a:t>
            </a:r>
            <a:r>
              <a:rPr lang="cs-CZ" sz="1400" dirty="0"/>
              <a:t> (chrpa </a:t>
            </a:r>
            <a:r>
              <a:rPr lang="cs-CZ" sz="1400" dirty="0" err="1"/>
              <a:t>prespanská</a:t>
            </a:r>
            <a:r>
              <a:rPr lang="el-GR" sz="1400" dirty="0"/>
              <a:t>, </a:t>
            </a:r>
            <a:r>
              <a:rPr lang="cs-CZ" sz="1400" dirty="0"/>
              <a:t>endemický druh)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643C2BC-FF94-47A4-A2D7-05FEFB110CC4}"/>
              </a:ext>
            </a:extLst>
          </p:cNvPr>
          <p:cNvSpPr txBox="1"/>
          <p:nvPr/>
        </p:nvSpPr>
        <p:spPr>
          <a:xfrm>
            <a:off x="825623" y="2840854"/>
            <a:ext cx="2499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/>
              <a:t>Betula</a:t>
            </a:r>
            <a:r>
              <a:rPr lang="cs-CZ" sz="1400" dirty="0"/>
              <a:t> </a:t>
            </a:r>
            <a:r>
              <a:rPr lang="cs-CZ" sz="1400" dirty="0" err="1"/>
              <a:t>pendula</a:t>
            </a:r>
            <a:r>
              <a:rPr lang="cs-CZ" sz="1400" dirty="0"/>
              <a:t> (bříza bělokorá)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C27BA342-7F4A-4078-8442-585164B7E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73" y="3239443"/>
            <a:ext cx="3713827" cy="278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3D55EB2C-7A75-4641-A939-FC5186A90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843" y="3859012"/>
            <a:ext cx="4054261" cy="278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B6D5656-3758-4D15-A4B3-6657A0901B31}"/>
              </a:ext>
            </a:extLst>
          </p:cNvPr>
          <p:cNvSpPr txBox="1"/>
          <p:nvPr/>
        </p:nvSpPr>
        <p:spPr>
          <a:xfrm>
            <a:off x="5485438" y="3550033"/>
            <a:ext cx="2874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/>
              <a:t>Pelecanus</a:t>
            </a:r>
            <a:r>
              <a:rPr lang="cs-CZ" sz="1400" dirty="0"/>
              <a:t> </a:t>
            </a:r>
            <a:r>
              <a:rPr lang="cs-CZ" sz="1400" dirty="0" err="1"/>
              <a:t>crispus</a:t>
            </a:r>
            <a:r>
              <a:rPr lang="cs-CZ" sz="1400" dirty="0"/>
              <a:t> (pelikán kadeřavý)</a:t>
            </a:r>
          </a:p>
        </p:txBody>
      </p:sp>
    </p:spTree>
    <p:extLst>
      <p:ext uri="{BB962C8B-B14F-4D97-AF65-F5344CB8AC3E}">
        <p14:creationId xmlns:p14="http://schemas.microsoft.com/office/powerpoint/2010/main" val="27042337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8" name="Picture 6" descr="Παραδοσιακός οικισμός χαρακτηρίστηκε ο Άγιος Γερμανός Πρεσπών - OlaDeka">
            <a:extLst>
              <a:ext uri="{FF2B5EF4-FFF2-40B4-BE49-F238E27FC236}">
                <a16:creationId xmlns:a16="http://schemas.microsoft.com/office/drawing/2014/main" id="{7A1CA148-395C-4519-B612-1B3D22DF7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5" r="3" b="3"/>
          <a:stretch/>
        </p:blipFill>
        <p:spPr bwMode="auto">
          <a:xfrm>
            <a:off x="241297" y="321732"/>
            <a:ext cx="4256173" cy="301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001-agios-germanos">
            <a:extLst>
              <a:ext uri="{FF2B5EF4-FFF2-40B4-BE49-F238E27FC236}">
                <a16:creationId xmlns:a16="http://schemas.microsoft.com/office/drawing/2014/main" id="{23AB039E-C492-421F-A7DA-C3085750FC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" r="4" b="4"/>
          <a:stretch/>
        </p:blipFill>
        <p:spPr bwMode="auto">
          <a:xfrm>
            <a:off x="241297" y="3510853"/>
            <a:ext cx="4256173" cy="278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gios Germanos Prespes, Florina, map, accommodation, hotels, rooms,  guesthouses">
            <a:extLst>
              <a:ext uri="{FF2B5EF4-FFF2-40B4-BE49-F238E27FC236}">
                <a16:creationId xmlns:a16="http://schemas.microsoft.com/office/drawing/2014/main" id="{6074D5EA-59E2-4E0A-9F8A-2A6F1C987B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79" r="33787"/>
          <a:stretch/>
        </p:blipFill>
        <p:spPr bwMode="auto">
          <a:xfrm>
            <a:off x="4646529" y="321733"/>
            <a:ext cx="4256173" cy="597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34AC497F-3B9E-4FB0-A579-CBA3D1818B5E}"/>
              </a:ext>
            </a:extLst>
          </p:cNvPr>
          <p:cNvSpPr txBox="1"/>
          <p:nvPr/>
        </p:nvSpPr>
        <p:spPr>
          <a:xfrm>
            <a:off x="2441359" y="6437874"/>
            <a:ext cx="3815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Tradiční architektura, </a:t>
            </a:r>
            <a:r>
              <a:rPr lang="cs-CZ" dirty="0" err="1"/>
              <a:t>Agios</a:t>
            </a:r>
            <a:r>
              <a:rPr lang="cs-CZ" dirty="0"/>
              <a:t> </a:t>
            </a:r>
            <a:r>
              <a:rPr lang="cs-CZ" dirty="0" err="1"/>
              <a:t>Germanos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23833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06929DF5-54DA-4144-8CA1-4D587AA87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D5D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9555CF88-74D5-445D-8341-69B04151A4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102" name="Picture 6" descr="Πρέσπα ασκηταριό Ελεούσας">
            <a:extLst>
              <a:ext uri="{FF2B5EF4-FFF2-40B4-BE49-F238E27FC236}">
                <a16:creationId xmlns:a16="http://schemas.microsoft.com/office/drawing/2014/main" id="{6A4C481C-5B0D-4774-AEDB-5B581D8F9B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" r="30146" b="2"/>
          <a:stretch/>
        </p:blipFill>
        <p:spPr bwMode="auto">
          <a:xfrm>
            <a:off x="486752" y="905077"/>
            <a:ext cx="3938587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Ψαράδες Πρέσπα βαρκάδα ασκηταριό Ελεούσας">
            <a:extLst>
              <a:ext uri="{FF2B5EF4-FFF2-40B4-BE49-F238E27FC236}">
                <a16:creationId xmlns:a16="http://schemas.microsoft.com/office/drawing/2014/main" id="{D1493DBD-EC10-4C0B-9724-55E8DC92B7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1" r="22429"/>
          <a:stretch/>
        </p:blipFill>
        <p:spPr bwMode="auto">
          <a:xfrm>
            <a:off x="4738736" y="905077"/>
            <a:ext cx="393858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0AA305C-CC5A-428B-B128-CDF4091D59B7}"/>
              </a:ext>
            </a:extLst>
          </p:cNvPr>
          <p:cNvSpPr txBox="1"/>
          <p:nvPr/>
        </p:nvSpPr>
        <p:spPr>
          <a:xfrm>
            <a:off x="4953739" y="236221"/>
            <a:ext cx="3723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„</a:t>
            </a:r>
            <a:r>
              <a:rPr lang="cs-CZ" sz="1400" dirty="0" err="1"/>
              <a:t>Asketerion</a:t>
            </a:r>
            <a:r>
              <a:rPr lang="cs-CZ" sz="1400" dirty="0"/>
              <a:t>“ Panny Marie zasvěcené sv. Petrovi </a:t>
            </a:r>
          </a:p>
          <a:p>
            <a:r>
              <a:rPr lang="cs-CZ" sz="1400" dirty="0"/>
              <a:t>14. – 15. st., Velká </a:t>
            </a:r>
            <a:r>
              <a:rPr lang="cs-CZ" sz="1400" dirty="0" err="1"/>
              <a:t>Prespa</a:t>
            </a:r>
            <a:r>
              <a:rPr lang="cs-CZ" sz="1400" dirty="0"/>
              <a:t>, přístupné jen loďkou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98F5061-C25E-468D-A07C-F42B51643458}"/>
              </a:ext>
            </a:extLst>
          </p:cNvPr>
          <p:cNvSpPr txBox="1"/>
          <p:nvPr/>
        </p:nvSpPr>
        <p:spPr>
          <a:xfrm>
            <a:off x="683581" y="497831"/>
            <a:ext cx="32925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Chrám patřící k „</a:t>
            </a:r>
            <a:r>
              <a:rPr lang="cs-CZ" sz="1400" dirty="0" err="1"/>
              <a:t>asketeriu</a:t>
            </a:r>
            <a:r>
              <a:rPr lang="cs-CZ" sz="1400" dirty="0"/>
              <a:t>“, fresky z 15. st.</a:t>
            </a:r>
          </a:p>
        </p:txBody>
      </p:sp>
    </p:spTree>
    <p:extLst>
      <p:ext uri="{BB962C8B-B14F-4D97-AF65-F5344CB8AC3E}">
        <p14:creationId xmlns:p14="http://schemas.microsoft.com/office/powerpoint/2010/main" val="24063885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upload.wikimedia.org/wikipedia/commons/9/9d/Mak...">
            <a:extLst>
              <a:ext uri="{FF2B5EF4-FFF2-40B4-BE49-F238E27FC236}">
                <a16:creationId xmlns:a16="http://schemas.microsoft.com/office/drawing/2014/main" id="{07C0204D-03B9-4561-BFA2-4C87A9F630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3" r="9219" b="-3"/>
          <a:stretch/>
        </p:blipFill>
        <p:spPr bwMode="auto">
          <a:xfrm>
            <a:off x="3871539" y="3272588"/>
            <a:ext cx="4579036" cy="358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Αποκλειστική συνέντευξη στο Εθνικό Πάρκο Λίμνης Κερκίνης -">
            <a:extLst>
              <a:ext uri="{FF2B5EF4-FFF2-40B4-BE49-F238E27FC236}">
                <a16:creationId xmlns:a16="http://schemas.microsoft.com/office/drawing/2014/main" id="{98E76A2A-BE5A-4323-AF82-36BEFA6E16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" r="2" b="2"/>
          <a:stretch/>
        </p:blipFill>
        <p:spPr bwMode="auto">
          <a:xfrm>
            <a:off x="20" y="9"/>
            <a:ext cx="5459914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36A1CAC3-A129-43F8-8881-63D3E319A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3750889" cy="2788578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5CCE41C-FBFB-44B8-BE25-7F555613C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67928" y="0"/>
            <a:ext cx="576072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81434F67-D0BC-4A29-A5F2-73D3F27CDFE6}"/>
              </a:ext>
            </a:extLst>
          </p:cNvPr>
          <p:cNvSpPr txBox="1"/>
          <p:nvPr/>
        </p:nvSpPr>
        <p:spPr>
          <a:xfrm>
            <a:off x="771918" y="309933"/>
            <a:ext cx="3175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2"/>
                </a:solidFill>
              </a:rPr>
              <a:t>jezero </a:t>
            </a:r>
            <a:r>
              <a:rPr lang="cs-CZ" dirty="0" err="1">
                <a:solidFill>
                  <a:schemeClr val="accent2"/>
                </a:solidFill>
              </a:rPr>
              <a:t>Kerkini</a:t>
            </a:r>
            <a:r>
              <a:rPr lang="cs-CZ" dirty="0">
                <a:solidFill>
                  <a:schemeClr val="accent2"/>
                </a:solidFill>
              </a:rPr>
              <a:t>      </a:t>
            </a:r>
            <a:r>
              <a:rPr lang="el-GR" dirty="0">
                <a:solidFill>
                  <a:schemeClr val="accent2"/>
                </a:solidFill>
              </a:rPr>
              <a:t>λίμνη Κερκίνη</a:t>
            </a:r>
            <a:endParaRPr lang="cs-CZ" dirty="0">
              <a:solidFill>
                <a:schemeClr val="accent2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968FF54-AA7D-4C68-A272-E7DA5FA9FE2B}"/>
              </a:ext>
            </a:extLst>
          </p:cNvPr>
          <p:cNvSpPr txBox="1"/>
          <p:nvPr/>
        </p:nvSpPr>
        <p:spPr>
          <a:xfrm>
            <a:off x="138051" y="4103000"/>
            <a:ext cx="359545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bg1"/>
                </a:solidFill>
              </a:rPr>
              <a:t>85 km od Soluně, 35 od </a:t>
            </a:r>
            <a:r>
              <a:rPr lang="cs-CZ" sz="1600" dirty="0" err="1">
                <a:solidFill>
                  <a:schemeClr val="bg1"/>
                </a:solidFill>
              </a:rPr>
              <a:t>Serres</a:t>
            </a:r>
            <a:endParaRPr lang="cs-CZ" sz="1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bg1"/>
                </a:solidFill>
              </a:rPr>
              <a:t>uměle vytvořené r. 1932 n řece </a:t>
            </a:r>
            <a:r>
              <a:rPr lang="cs-CZ" sz="1600" dirty="0" err="1">
                <a:solidFill>
                  <a:schemeClr val="bg1"/>
                </a:solidFill>
              </a:rPr>
              <a:t>Strymonas</a:t>
            </a:r>
            <a:endParaRPr lang="cs-CZ" sz="1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bg1"/>
                </a:solidFill>
              </a:rPr>
              <a:t>„</a:t>
            </a:r>
            <a:r>
              <a:rPr lang="cs-CZ" sz="1600" dirty="0" err="1">
                <a:solidFill>
                  <a:schemeClr val="bg1"/>
                </a:solidFill>
              </a:rPr>
              <a:t>ramsarský</a:t>
            </a:r>
            <a:r>
              <a:rPr lang="cs-CZ" sz="1600" dirty="0">
                <a:solidFill>
                  <a:schemeClr val="bg1"/>
                </a:solidFill>
              </a:rPr>
              <a:t>“ mokřad (zabránění záplavám, zavlažování)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bg1"/>
                </a:solidFill>
              </a:rPr>
              <a:t>v oblasti jezera sídlí 300 druhů ptáků, z toho 50 je na červeném seznamu Řecka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bg1"/>
                </a:solidFill>
              </a:rPr>
              <a:t>nejvyšší počet buvolů v Řecku (asi 4000), Národní park </a:t>
            </a:r>
            <a:r>
              <a:rPr lang="cs-CZ" sz="1600" dirty="0" err="1">
                <a:solidFill>
                  <a:schemeClr val="bg1"/>
                </a:solidFill>
              </a:rPr>
              <a:t>Kerkini</a:t>
            </a:r>
            <a:endParaRPr lang="cs-CZ" sz="1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bg1"/>
                </a:solidFill>
              </a:rPr>
              <a:t>celkově vzácná biodiverzita</a:t>
            </a:r>
          </a:p>
        </p:txBody>
      </p:sp>
      <p:pic>
        <p:nvPicPr>
          <p:cNvPr id="9" name="Picture 2" descr="20. Οι λίμνες της Ελλάδας">
            <a:extLst>
              <a:ext uri="{FF2B5EF4-FFF2-40B4-BE49-F238E27FC236}">
                <a16:creationId xmlns:a16="http://schemas.microsoft.com/office/drawing/2014/main" id="{0F9A8E1B-F0F6-4B73-9DF0-031948909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96612" y="81414"/>
            <a:ext cx="2775470" cy="310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170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6C207E60-9E58-44CB-8685-AFD429B745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41304"/>
            <a:ext cx="8229600" cy="487218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l-GR" altLang="cs-CZ" sz="2800" dirty="0"/>
              <a:t>ο</a:t>
            </a:r>
            <a:r>
              <a:rPr lang="cs-CZ" altLang="cs-CZ" sz="2800" dirty="0" err="1"/>
              <a:t>kresy</a:t>
            </a:r>
            <a:r>
              <a:rPr lang="cs-CZ" altLang="cs-CZ" sz="2800" dirty="0"/>
              <a:t> a hlavní města</a:t>
            </a:r>
          </a:p>
        </p:txBody>
      </p:sp>
      <p:pic>
        <p:nvPicPr>
          <p:cNvPr id="6146" name="Picture 2" descr="Ο Χάρτης της Ελλάδας ανά Πρωτεύουσα">
            <a:extLst>
              <a:ext uri="{FF2B5EF4-FFF2-40B4-BE49-F238E27FC236}">
                <a16:creationId xmlns:a16="http://schemas.microsoft.com/office/drawing/2014/main" id="{BBFA7149-A9E3-456C-ADB1-0242CFA28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748" y="868219"/>
            <a:ext cx="5674591" cy="578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2899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6162B572-B5A6-486E-A4BC-F00C53039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62B1B076-22C0-4812-AAEA-129DDCC4AA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5" r="29912" b="2"/>
          <a:stretch/>
        </p:blipFill>
        <p:spPr bwMode="auto">
          <a:xfrm>
            <a:off x="173355" y="252632"/>
            <a:ext cx="4305300" cy="6369147"/>
          </a:xfrm>
          <a:prstGeom prst="rect">
            <a:avLst/>
          </a:prstGeom>
          <a:noFill/>
          <a:ln w="1270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04B51A21-B030-471A-858D-DB0E87ADB2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1" r="17651" b="-2"/>
          <a:stretch/>
        </p:blipFill>
        <p:spPr bwMode="auto">
          <a:xfrm>
            <a:off x="4658677" y="252632"/>
            <a:ext cx="4305299" cy="6369147"/>
          </a:xfrm>
          <a:prstGeom prst="rect">
            <a:avLst/>
          </a:prstGeom>
          <a:noFill/>
          <a:ln w="1270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8156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5586968B-8D4A-44F2-ACDF-C8ADE9436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1DC4344-81AB-417B-BE89-00F4322142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4153915" cy="5897880"/>
          </a:xfrm>
          <a:prstGeom prst="rect">
            <a:avLst/>
          </a:prstGeom>
          <a:solidFill>
            <a:srgbClr val="FFFFFF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Λιμνη Κερκινη στις Σερρες">
            <a:extLst>
              <a:ext uri="{FF2B5EF4-FFF2-40B4-BE49-F238E27FC236}">
                <a16:creationId xmlns:a16="http://schemas.microsoft.com/office/drawing/2014/main" id="{69D43222-1144-4EE6-8B92-512F0130B2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6" r="34748" b="1"/>
          <a:stretch/>
        </p:blipFill>
        <p:spPr bwMode="auto">
          <a:xfrm>
            <a:off x="482600" y="643467"/>
            <a:ext cx="390524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1801BD75-9184-4622-80BE-C13E2B3C6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372" y="480060"/>
            <a:ext cx="4158964" cy="5897880"/>
          </a:xfrm>
          <a:prstGeom prst="rect">
            <a:avLst/>
          </a:prstGeom>
          <a:solidFill>
            <a:srgbClr val="FFFFFF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2" name="Picture 4" descr="H λίμνη Κερκίνη μέσα από φακό του National Geographic (video)">
            <a:extLst>
              <a:ext uri="{FF2B5EF4-FFF2-40B4-BE49-F238E27FC236}">
                <a16:creationId xmlns:a16="http://schemas.microsoft.com/office/drawing/2014/main" id="{3AA0F2CA-C10E-45A0-B09D-ADB738F790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9" r="31580" b="-1"/>
          <a:stretch/>
        </p:blipFill>
        <p:spPr bwMode="auto">
          <a:xfrm>
            <a:off x="4754213" y="643467"/>
            <a:ext cx="390524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7162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. Οι λίμνες της Ελλάδας">
            <a:extLst>
              <a:ext uri="{FF2B5EF4-FFF2-40B4-BE49-F238E27FC236}">
                <a16:creationId xmlns:a16="http://schemas.microsoft.com/office/drawing/2014/main" id="{B940CCB0-0520-4317-A093-064C897C82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2" r="-3" b="16962"/>
          <a:stretch/>
        </p:blipFill>
        <p:spPr bwMode="auto">
          <a:xfrm>
            <a:off x="3871539" y="3272588"/>
            <a:ext cx="4579036" cy="358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Lake Volvi - Wikipedia">
            <a:extLst>
              <a:ext uri="{FF2B5EF4-FFF2-40B4-BE49-F238E27FC236}">
                <a16:creationId xmlns:a16="http://schemas.microsoft.com/office/drawing/2014/main" id="{C27C1105-3740-4125-8C31-E45392E2F8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8" r="10081" b="2"/>
          <a:stretch/>
        </p:blipFill>
        <p:spPr bwMode="auto">
          <a:xfrm>
            <a:off x="20" y="9"/>
            <a:ext cx="5459914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Volvi – Wikipedie">
            <a:extLst>
              <a:ext uri="{FF2B5EF4-FFF2-40B4-BE49-F238E27FC236}">
                <a16:creationId xmlns:a16="http://schemas.microsoft.com/office/drawing/2014/main" id="{5F7B3CC8-816E-4F90-AABF-6823C59A54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2" r="26730" b="-1"/>
          <a:stretch/>
        </p:blipFill>
        <p:spPr bwMode="auto">
          <a:xfrm>
            <a:off x="5593726" y="-22547"/>
            <a:ext cx="2856849" cy="313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36A1CAC3-A129-43F8-8881-63D3E319A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3750889" cy="2788578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5CCE41C-FBFB-44B8-BE25-7F555613C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67928" y="0"/>
            <a:ext cx="576072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61F7558-CF31-4FA8-B893-225646F8D1B8}"/>
              </a:ext>
            </a:extLst>
          </p:cNvPr>
          <p:cNvSpPr txBox="1"/>
          <p:nvPr/>
        </p:nvSpPr>
        <p:spPr>
          <a:xfrm>
            <a:off x="372862" y="363984"/>
            <a:ext cx="231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 </a:t>
            </a:r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BB4512C-107C-497F-9BF2-778FEC5AAA5E}"/>
              </a:ext>
            </a:extLst>
          </p:cNvPr>
          <p:cNvSpPr txBox="1"/>
          <p:nvPr/>
        </p:nvSpPr>
        <p:spPr>
          <a:xfrm>
            <a:off x="1516035" y="179318"/>
            <a:ext cx="3003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2"/>
                </a:solidFill>
              </a:rPr>
              <a:t>jezero </a:t>
            </a:r>
            <a:r>
              <a:rPr lang="cs-CZ" dirty="0" err="1">
                <a:solidFill>
                  <a:schemeClr val="accent2"/>
                </a:solidFill>
              </a:rPr>
              <a:t>Volvi</a:t>
            </a:r>
            <a:r>
              <a:rPr lang="cs-CZ" dirty="0">
                <a:solidFill>
                  <a:schemeClr val="accent2"/>
                </a:solidFill>
              </a:rPr>
              <a:t>           </a:t>
            </a:r>
            <a:r>
              <a:rPr lang="el-GR" dirty="0">
                <a:solidFill>
                  <a:schemeClr val="accent2"/>
                </a:solidFill>
              </a:rPr>
              <a:t>λίμνη Βόλβη</a:t>
            </a:r>
            <a:endParaRPr lang="cs-CZ" dirty="0">
              <a:solidFill>
                <a:schemeClr val="accent2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07BD4CA-7F0B-456C-A1AA-78F5E1C630FF}"/>
              </a:ext>
            </a:extLst>
          </p:cNvPr>
          <p:cNvSpPr txBox="1"/>
          <p:nvPr/>
        </p:nvSpPr>
        <p:spPr>
          <a:xfrm>
            <a:off x="60335" y="4527611"/>
            <a:ext cx="37508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bg1"/>
                </a:solidFill>
              </a:rPr>
              <a:t>druhé největší řecké jezero, rozloha 70, 8 km2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bg1"/>
                </a:solidFill>
              </a:rPr>
              <a:t>35 km východně od Soluně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bg1"/>
                </a:solidFill>
              </a:rPr>
              <a:t>chráněná oblast (společně s vedlejším jezerem </a:t>
            </a:r>
            <a:r>
              <a:rPr lang="cs-CZ" sz="1600" dirty="0" err="1">
                <a:solidFill>
                  <a:schemeClr val="bg1"/>
                </a:solidFill>
              </a:rPr>
              <a:t>Koronia</a:t>
            </a:r>
            <a:r>
              <a:rPr lang="cs-CZ" sz="1600" dirty="0">
                <a:solidFill>
                  <a:schemeClr val="bg1"/>
                </a:solidFill>
              </a:rPr>
              <a:t>), asi 250 druhů ptáků, vzácná fauna  a flora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bg1"/>
                </a:solidFill>
              </a:rPr>
              <a:t>zákaz rybolovu</a:t>
            </a:r>
          </a:p>
        </p:txBody>
      </p:sp>
    </p:spTree>
    <p:extLst>
      <p:ext uri="{BB962C8B-B14F-4D97-AF65-F5344CB8AC3E}">
        <p14:creationId xmlns:p14="http://schemas.microsoft.com/office/powerpoint/2010/main" val="30083497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4" name="Rectangle 74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222" name="Picture 6" descr="Λίμνη Βόλβη | Λίμνες | Φύση | Ν. Θεσσαλονίκης | Περιοχές | WonderGreece.gr">
            <a:extLst>
              <a:ext uri="{FF2B5EF4-FFF2-40B4-BE49-F238E27FC236}">
                <a16:creationId xmlns:a16="http://schemas.microsoft.com/office/drawing/2014/main" id="{D1748D4F-CDFB-4A2E-989A-5D1552B8BA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34" b="4"/>
          <a:stretch/>
        </p:blipFill>
        <p:spPr bwMode="auto">
          <a:xfrm>
            <a:off x="241297" y="321732"/>
            <a:ext cx="4256173" cy="301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Η λίμνη Βόλβη το φθινόπωρο- Κείμενα και εικόνες - volvipress">
            <a:extLst>
              <a:ext uri="{FF2B5EF4-FFF2-40B4-BE49-F238E27FC236}">
                <a16:creationId xmlns:a16="http://schemas.microsoft.com/office/drawing/2014/main" id="{B08D3775-53A6-4341-8F66-3EE073A511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2" r="4" b="4"/>
          <a:stretch/>
        </p:blipFill>
        <p:spPr bwMode="auto">
          <a:xfrm>
            <a:off x="241297" y="3510853"/>
            <a:ext cx="4256173" cy="278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Lake Volvi - Asrpovalta Nea Vrasa Association">
            <a:extLst>
              <a:ext uri="{FF2B5EF4-FFF2-40B4-BE49-F238E27FC236}">
                <a16:creationId xmlns:a16="http://schemas.microsoft.com/office/drawing/2014/main" id="{1FA10F09-9404-424A-AFBA-5CED21F358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6" r="23545" b="-1"/>
          <a:stretch/>
        </p:blipFill>
        <p:spPr bwMode="auto">
          <a:xfrm>
            <a:off x="4646529" y="321733"/>
            <a:ext cx="4256173" cy="597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6372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8" name="Rectangle 78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4" name="Picture 8" descr="Εγκύκλιος Παιδεία: ΟΙ ΠΕΔΙΑΔΕΣ ΤΗΣ ΕΛΛΑΔΑΣ">
            <a:extLst>
              <a:ext uri="{FF2B5EF4-FFF2-40B4-BE49-F238E27FC236}">
                <a16:creationId xmlns:a16="http://schemas.microsoft.com/office/drawing/2014/main" id="{8A069134-8E5D-4C4A-A795-AE0982D339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4" r="-3" b="5185"/>
          <a:stretch/>
        </p:blipFill>
        <p:spPr bwMode="auto">
          <a:xfrm>
            <a:off x="4216674" y="10"/>
            <a:ext cx="4927327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Ελλείψεις σε βασικά ιχνοστοιχεία παρουσιάζουν ορυζώνες στην πεδιάδα  Θεσσαλονίκης">
            <a:extLst>
              <a:ext uri="{FF2B5EF4-FFF2-40B4-BE49-F238E27FC236}">
                <a16:creationId xmlns:a16="http://schemas.microsoft.com/office/drawing/2014/main" id="{0161ECFF-5498-41C4-A0A6-A4CFC9FA5E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8" r="2" b="112"/>
          <a:stretch/>
        </p:blipFill>
        <p:spPr bwMode="auto">
          <a:xfrm>
            <a:off x="3136508" y="3887894"/>
            <a:ext cx="6007493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14. Οι πεδιάδες της Ελλάδας">
            <a:extLst>
              <a:ext uri="{FF2B5EF4-FFF2-40B4-BE49-F238E27FC236}">
                <a16:creationId xmlns:a16="http://schemas.microsoft.com/office/drawing/2014/main" id="{4803D789-008C-4592-9FAE-C74C9666A0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" r="25528"/>
          <a:stretch/>
        </p:blipFill>
        <p:spPr bwMode="auto">
          <a:xfrm>
            <a:off x="20" y="10"/>
            <a:ext cx="5627313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BCDBF4A-AB6E-4007-9D70-111E5A4EDEE2}"/>
              </a:ext>
            </a:extLst>
          </p:cNvPr>
          <p:cNvSpPr txBox="1"/>
          <p:nvPr/>
        </p:nvSpPr>
        <p:spPr>
          <a:xfrm>
            <a:off x="4030243" y="4101483"/>
            <a:ext cx="25414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nížina </a:t>
            </a:r>
            <a:r>
              <a:rPr lang="cs-CZ" sz="1600" dirty="0" err="1"/>
              <a:t>Thessaloniki-Jannitsa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9236925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26BA2ACA-73C6-4A6D-BE12-020AB9FF4883}"/>
              </a:ext>
            </a:extLst>
          </p:cNvPr>
          <p:cNvSpPr txBox="1"/>
          <p:nvPr/>
        </p:nvSpPr>
        <p:spPr>
          <a:xfrm>
            <a:off x="1673441" y="6289051"/>
            <a:ext cx="71243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http://stintaxi.pbworks.com/w/file/fetch/58730781/Makedonia.htm</a:t>
            </a:r>
          </a:p>
        </p:txBody>
      </p:sp>
      <p:pic>
        <p:nvPicPr>
          <p:cNvPr id="10242" name="Picture 2" descr="Πόλεις της Μακεδονίας">
            <a:extLst>
              <a:ext uri="{FF2B5EF4-FFF2-40B4-BE49-F238E27FC236}">
                <a16:creationId xmlns:a16="http://schemas.microsoft.com/office/drawing/2014/main" id="{41D50CFA-8572-4C00-9915-93BBF1C02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20" y="337350"/>
            <a:ext cx="7777159" cy="579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98BFBDE-F07A-41B2-A317-70314A68C473}"/>
              </a:ext>
            </a:extLst>
          </p:cNvPr>
          <p:cNvSpPr txBox="1"/>
          <p:nvPr/>
        </p:nvSpPr>
        <p:spPr>
          <a:xfrm>
            <a:off x="790112" y="182768"/>
            <a:ext cx="2653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accent1"/>
                </a:solidFill>
              </a:rPr>
              <a:t>Makedonská města</a:t>
            </a:r>
          </a:p>
        </p:txBody>
      </p:sp>
    </p:spTree>
    <p:extLst>
      <p:ext uri="{BB962C8B-B14F-4D97-AF65-F5344CB8AC3E}">
        <p14:creationId xmlns:p14="http://schemas.microsoft.com/office/powerpoint/2010/main" val="14631510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35494F9B-D851-46F3-9164-479893CBE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A84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674" name="Picture 2" descr="ΓΕΩΓΡΑΦΙΑ ΕΛΛΑΔΑΣ 8 ΜΑΚΕΔΟΝΙΑ - ΘΡΑΚΗ - ΗΠΕΙΡΟΣ.(HD) - YouTube">
            <a:extLst>
              <a:ext uri="{FF2B5EF4-FFF2-40B4-BE49-F238E27FC236}">
                <a16:creationId xmlns:a16="http://schemas.microsoft.com/office/drawing/2014/main" id="{9F65E400-DF96-4D00-9EFB-7C3914A6FF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3" r="11216" b="-1"/>
          <a:stretch/>
        </p:blipFill>
        <p:spPr bwMode="auto">
          <a:xfrm>
            <a:off x="482600" y="643467"/>
            <a:ext cx="817879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ED3799A-1FC5-417A-8683-57447021F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6759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4B8F2B8C-36D4-4D5C-8743-0735989128E3}"/>
              </a:ext>
            </a:extLst>
          </p:cNvPr>
          <p:cNvSpPr txBox="1"/>
          <p:nvPr/>
        </p:nvSpPr>
        <p:spPr>
          <a:xfrm>
            <a:off x="958788" y="497150"/>
            <a:ext cx="7402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>
                <a:solidFill>
                  <a:schemeClr val="accent1"/>
                </a:solidFill>
              </a:rPr>
              <a:t>Thessaloniki</a:t>
            </a:r>
            <a:r>
              <a:rPr lang="cs-CZ" sz="2800" dirty="0">
                <a:solidFill>
                  <a:schemeClr val="accent1"/>
                </a:solidFill>
              </a:rPr>
              <a:t>/Soluň</a:t>
            </a:r>
            <a:r>
              <a:rPr lang="el-GR" sz="2800" dirty="0">
                <a:solidFill>
                  <a:schemeClr val="accent1"/>
                </a:solidFill>
              </a:rPr>
              <a:t>                               Θεσσαλονίκη</a:t>
            </a:r>
            <a:endParaRPr lang="cs-CZ" sz="2800" dirty="0">
              <a:solidFill>
                <a:schemeClr val="accent1"/>
              </a:solidFill>
            </a:endParaRPr>
          </a:p>
        </p:txBody>
      </p:sp>
      <p:pic>
        <p:nvPicPr>
          <p:cNvPr id="1026" name="Picture 2" descr="Thessaloniki — Θεσσαλονίκη — Travel in Greece">
            <a:extLst>
              <a:ext uri="{FF2B5EF4-FFF2-40B4-BE49-F238E27FC236}">
                <a16:creationId xmlns:a16="http://schemas.microsoft.com/office/drawing/2014/main" id="{9A671164-75EB-4BD1-BBFB-D1EDE6A47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35" y="3900776"/>
            <a:ext cx="8323487" cy="267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Ροτόντα (Θεσσαλονίκη) - Βικιπαίδεια">
            <a:extLst>
              <a:ext uri="{FF2B5EF4-FFF2-40B4-BE49-F238E27FC236}">
                <a16:creationId xmlns:a16="http://schemas.microsoft.com/office/drawing/2014/main" id="{F642FDCD-DCA3-4A98-8C69-4F58E0F42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588" y="1189201"/>
            <a:ext cx="3746377" cy="280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Ερμού, εκκλησία Αγία Σοφία Θεσσαλονίκη - YouTube">
            <a:extLst>
              <a:ext uri="{FF2B5EF4-FFF2-40B4-BE49-F238E27FC236}">
                <a16:creationId xmlns:a16="http://schemas.microsoft.com/office/drawing/2014/main" id="{79A47AA3-A256-42B0-B67E-F6D5A80A5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35" y="1020370"/>
            <a:ext cx="4820578" cy="271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E7497CE3-1247-48E3-9EC7-C6C78607FA7B}"/>
              </a:ext>
            </a:extLst>
          </p:cNvPr>
          <p:cNvSpPr txBox="1"/>
          <p:nvPr/>
        </p:nvSpPr>
        <p:spPr>
          <a:xfrm>
            <a:off x="568170" y="6468840"/>
            <a:ext cx="63786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https://www.youtube.com/watch?v=W8bmxV6S0FM&amp;ab_channel=bensedin</a:t>
            </a:r>
          </a:p>
        </p:txBody>
      </p:sp>
    </p:spTree>
    <p:extLst>
      <p:ext uri="{BB962C8B-B14F-4D97-AF65-F5344CB8AC3E}">
        <p14:creationId xmlns:p14="http://schemas.microsoft.com/office/powerpoint/2010/main" val="28186371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4" name="Rectangle 146">
            <a:extLst>
              <a:ext uri="{FF2B5EF4-FFF2-40B4-BE49-F238E27FC236}">
                <a16:creationId xmlns:a16="http://schemas.microsoft.com/office/drawing/2014/main" id="{AB221CDE-5758-4F8A-8E5E-597B1D5AC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062" name="Picture 14" descr="Picture">
            <a:extLst>
              <a:ext uri="{FF2B5EF4-FFF2-40B4-BE49-F238E27FC236}">
                <a16:creationId xmlns:a16="http://schemas.microsoft.com/office/drawing/2014/main" id="{BE68E4DF-6CCF-442D-A5B7-5EEFFE7CC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2" r="10289" b="3"/>
          <a:stretch/>
        </p:blipFill>
        <p:spPr bwMode="auto">
          <a:xfrm>
            <a:off x="167502" y="240145"/>
            <a:ext cx="2735127" cy="278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 descr="Obsah obrázku strom, příroda&#10;&#10;Popis byl vytvořen automaticky">
            <a:extLst>
              <a:ext uri="{FF2B5EF4-FFF2-40B4-BE49-F238E27FC236}">
                <a16:creationId xmlns:a16="http://schemas.microsoft.com/office/drawing/2014/main" id="{A1DCB4DD-BD3E-4278-82C9-2FD79F9681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14" b="5"/>
          <a:stretch/>
        </p:blipFill>
        <p:spPr>
          <a:xfrm rot="5400000">
            <a:off x="-102168" y="3616982"/>
            <a:ext cx="3274467" cy="2735127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6713494-29F5-4EC0-833D-51D0D58341FB}"/>
              </a:ext>
            </a:extLst>
          </p:cNvPr>
          <p:cNvSpPr txBox="1"/>
          <p:nvPr/>
        </p:nvSpPr>
        <p:spPr>
          <a:xfrm>
            <a:off x="3331337" y="612559"/>
            <a:ext cx="5019796" cy="5483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</a:pPr>
            <a:r>
              <a:rPr lang="en-US" sz="2000" dirty="0" err="1">
                <a:solidFill>
                  <a:schemeClr val="accent1"/>
                </a:solidFill>
              </a:rPr>
              <a:t>Τhessaloniki</a:t>
            </a:r>
            <a:endParaRPr lang="en-US" sz="2000" dirty="0">
              <a:solidFill>
                <a:schemeClr val="accent1"/>
              </a:solidFill>
            </a:endParaRP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en-US" sz="1000" dirty="0">
              <a:solidFill>
                <a:schemeClr val="accent1"/>
              </a:solidFill>
            </a:endParaRPr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sz="1400" dirty="0" err="1">
                <a:solidFill>
                  <a:schemeClr val="accent1"/>
                </a:solidFill>
              </a:rPr>
              <a:t>druhé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err="1">
                <a:solidFill>
                  <a:schemeClr val="accent1"/>
                </a:solidFill>
              </a:rPr>
              <a:t>největší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err="1">
                <a:solidFill>
                  <a:schemeClr val="accent1"/>
                </a:solidFill>
              </a:rPr>
              <a:t>město</a:t>
            </a:r>
            <a:r>
              <a:rPr lang="en-US" sz="1400" dirty="0">
                <a:solidFill>
                  <a:schemeClr val="accent1"/>
                </a:solidFill>
              </a:rPr>
              <a:t> a </a:t>
            </a:r>
            <a:r>
              <a:rPr lang="en-US" sz="1400" dirty="0" err="1">
                <a:solidFill>
                  <a:schemeClr val="accent1"/>
                </a:solidFill>
              </a:rPr>
              <a:t>přístav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err="1">
                <a:solidFill>
                  <a:schemeClr val="accent1"/>
                </a:solidFill>
              </a:rPr>
              <a:t>Řecka</a:t>
            </a:r>
            <a:endParaRPr lang="en-US" sz="1400" dirty="0">
              <a:solidFill>
                <a:schemeClr val="accent1"/>
              </a:solidFill>
            </a:endParaRPr>
          </a:p>
          <a:p>
            <a:pPr marL="10287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en-US" sz="1400" dirty="0">
              <a:solidFill>
                <a:schemeClr val="accent1"/>
              </a:solidFill>
            </a:endParaRPr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sz="1400" dirty="0" err="1">
                <a:solidFill>
                  <a:schemeClr val="accent1"/>
                </a:solidFill>
              </a:rPr>
              <a:t>hlavní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err="1">
                <a:solidFill>
                  <a:schemeClr val="accent1"/>
                </a:solidFill>
              </a:rPr>
              <a:t>hospodářské</a:t>
            </a:r>
            <a:r>
              <a:rPr lang="en-US" sz="1400" dirty="0">
                <a:solidFill>
                  <a:schemeClr val="accent1"/>
                </a:solidFill>
              </a:rPr>
              <a:t>, </a:t>
            </a:r>
            <a:r>
              <a:rPr lang="en-US" sz="1400" dirty="0" err="1">
                <a:solidFill>
                  <a:schemeClr val="accent1"/>
                </a:solidFill>
              </a:rPr>
              <a:t>obchodní</a:t>
            </a:r>
            <a:r>
              <a:rPr lang="en-US" sz="1400" dirty="0">
                <a:solidFill>
                  <a:schemeClr val="accent1"/>
                </a:solidFill>
              </a:rPr>
              <a:t> a </a:t>
            </a:r>
            <a:r>
              <a:rPr lang="en-US" sz="1400" dirty="0" err="1">
                <a:solidFill>
                  <a:schemeClr val="accent1"/>
                </a:solidFill>
              </a:rPr>
              <a:t>kulturní</a:t>
            </a:r>
            <a:r>
              <a:rPr lang="en-US" sz="1400" dirty="0">
                <a:solidFill>
                  <a:schemeClr val="accent1"/>
                </a:solidFill>
              </a:rPr>
              <a:t> centrum </a:t>
            </a:r>
            <a:r>
              <a:rPr lang="en-US" sz="1400" dirty="0" err="1">
                <a:solidFill>
                  <a:schemeClr val="accent1"/>
                </a:solidFill>
              </a:rPr>
              <a:t>severního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err="1">
                <a:solidFill>
                  <a:schemeClr val="accent1"/>
                </a:solidFill>
              </a:rPr>
              <a:t>Řecka</a:t>
            </a:r>
            <a:r>
              <a:rPr lang="en-US" sz="1400" dirty="0">
                <a:solidFill>
                  <a:schemeClr val="accent1"/>
                </a:solidFill>
              </a:rPr>
              <a:t> – od </a:t>
            </a:r>
            <a:r>
              <a:rPr lang="en-US" sz="1400" dirty="0" err="1">
                <a:solidFill>
                  <a:schemeClr val="accent1"/>
                </a:solidFill>
              </a:rPr>
              <a:t>starověku</a:t>
            </a:r>
            <a:r>
              <a:rPr lang="en-US" sz="1400" dirty="0">
                <a:solidFill>
                  <a:schemeClr val="accent1"/>
                </a:solidFill>
              </a:rPr>
              <a:t> (</a:t>
            </a:r>
            <a:r>
              <a:rPr lang="en-US" sz="1400" dirty="0" err="1">
                <a:solidFill>
                  <a:schemeClr val="accent1"/>
                </a:solidFill>
              </a:rPr>
              <a:t>strategická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err="1">
                <a:solidFill>
                  <a:schemeClr val="accent1"/>
                </a:solidFill>
              </a:rPr>
              <a:t>poloha</a:t>
            </a:r>
            <a:r>
              <a:rPr lang="en-US" sz="1400" dirty="0">
                <a:solidFill>
                  <a:schemeClr val="accent1"/>
                </a:solidFill>
              </a:rPr>
              <a:t>, </a:t>
            </a:r>
            <a:r>
              <a:rPr lang="en-US" sz="1400" dirty="0" err="1">
                <a:solidFill>
                  <a:schemeClr val="accent1"/>
                </a:solidFill>
              </a:rPr>
              <a:t>město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err="1">
                <a:solidFill>
                  <a:schemeClr val="accent1"/>
                </a:solidFill>
              </a:rPr>
              <a:t>chráněno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err="1">
                <a:solidFill>
                  <a:schemeClr val="accent1"/>
                </a:solidFill>
              </a:rPr>
              <a:t>horami</a:t>
            </a:r>
            <a:r>
              <a:rPr lang="en-US" sz="1400" dirty="0">
                <a:solidFill>
                  <a:schemeClr val="accent1"/>
                </a:solidFill>
              </a:rPr>
              <a:t>, </a:t>
            </a:r>
            <a:r>
              <a:rPr lang="en-US" sz="1400" dirty="0" err="1">
                <a:solidFill>
                  <a:schemeClr val="accent1"/>
                </a:solidFill>
              </a:rPr>
              <a:t>blízkost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err="1">
                <a:solidFill>
                  <a:schemeClr val="accent1"/>
                </a:solidFill>
              </a:rPr>
              <a:t>velké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err="1">
                <a:solidFill>
                  <a:schemeClr val="accent1"/>
                </a:solidFill>
              </a:rPr>
              <a:t>nížiny</a:t>
            </a:r>
            <a:r>
              <a:rPr lang="en-US" sz="1400" dirty="0">
                <a:solidFill>
                  <a:schemeClr val="accent1"/>
                </a:solidFill>
              </a:rPr>
              <a:t>, </a:t>
            </a:r>
            <a:r>
              <a:rPr lang="en-US" sz="1400" dirty="0" err="1">
                <a:solidFill>
                  <a:schemeClr val="accent1"/>
                </a:solidFill>
              </a:rPr>
              <a:t>velký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err="1">
                <a:solidFill>
                  <a:schemeClr val="accent1"/>
                </a:solidFill>
              </a:rPr>
              <a:t>přístav</a:t>
            </a:r>
            <a:r>
              <a:rPr lang="en-US" sz="1400" dirty="0">
                <a:solidFill>
                  <a:schemeClr val="accent1"/>
                </a:solidFill>
              </a:rPr>
              <a:t>…)</a:t>
            </a:r>
          </a:p>
          <a:p>
            <a:pPr marL="10287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en-US" sz="1400" dirty="0">
              <a:solidFill>
                <a:schemeClr val="accent1"/>
              </a:solidFill>
            </a:endParaRPr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sz="1400" dirty="0" err="1">
                <a:solidFill>
                  <a:schemeClr val="accent1"/>
                </a:solidFill>
              </a:rPr>
              <a:t>hlavní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err="1">
                <a:solidFill>
                  <a:schemeClr val="accent1"/>
                </a:solidFill>
              </a:rPr>
              <a:t>město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err="1">
                <a:solidFill>
                  <a:schemeClr val="accent1"/>
                </a:solidFill>
              </a:rPr>
              <a:t>kraje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err="1">
                <a:solidFill>
                  <a:schemeClr val="accent1"/>
                </a:solidFill>
              </a:rPr>
              <a:t>Centrální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err="1">
                <a:solidFill>
                  <a:schemeClr val="accent1"/>
                </a:solidFill>
              </a:rPr>
              <a:t>Makedonie</a:t>
            </a:r>
            <a:endParaRPr lang="en-US" sz="1400" dirty="0">
              <a:solidFill>
                <a:schemeClr val="accent1"/>
              </a:solidFill>
            </a:endParaRPr>
          </a:p>
          <a:p>
            <a:pPr marL="10287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en-US" sz="1400" dirty="0">
              <a:solidFill>
                <a:schemeClr val="accent1"/>
              </a:solidFill>
            </a:endParaRPr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sz="1400" dirty="0" err="1">
                <a:solidFill>
                  <a:schemeClr val="accent1"/>
                </a:solidFill>
              </a:rPr>
              <a:t>rozloha</a:t>
            </a:r>
            <a:r>
              <a:rPr lang="en-US" sz="1400" dirty="0">
                <a:solidFill>
                  <a:schemeClr val="accent1"/>
                </a:solidFill>
              </a:rPr>
              <a:t> 19 307 km2 </a:t>
            </a:r>
          </a:p>
          <a:p>
            <a:pPr marL="10287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en-US" sz="1400" dirty="0">
              <a:solidFill>
                <a:schemeClr val="accent1"/>
              </a:solidFill>
            </a:endParaRPr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cs-CZ" sz="1400" dirty="0">
                <a:solidFill>
                  <a:schemeClr val="accent1"/>
                </a:solidFill>
              </a:rPr>
              <a:t>Přes 800 000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err="1">
                <a:solidFill>
                  <a:schemeClr val="accent1"/>
                </a:solidFill>
              </a:rPr>
              <a:t>obyvatel</a:t>
            </a:r>
            <a:endParaRPr lang="en-US" sz="1400" dirty="0">
              <a:solidFill>
                <a:schemeClr val="accent1"/>
              </a:solidFill>
            </a:endParaRPr>
          </a:p>
          <a:p>
            <a:pPr marL="10287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en-US" sz="1400" dirty="0">
              <a:solidFill>
                <a:schemeClr val="accent1"/>
              </a:solidFill>
            </a:endParaRPr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sz="1400" dirty="0">
                <a:solidFill>
                  <a:schemeClr val="accent1"/>
                </a:solidFill>
              </a:rPr>
              <a:t>v </a:t>
            </a:r>
            <a:r>
              <a:rPr lang="en-US" sz="1400" dirty="0" err="1">
                <a:solidFill>
                  <a:schemeClr val="accent1"/>
                </a:solidFill>
              </a:rPr>
              <a:t>Thermajském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err="1">
                <a:solidFill>
                  <a:schemeClr val="accent1"/>
                </a:solidFill>
              </a:rPr>
              <a:t>zálivu</a:t>
            </a:r>
            <a:r>
              <a:rPr lang="en-US" sz="1400" dirty="0">
                <a:solidFill>
                  <a:schemeClr val="accent1"/>
                </a:solidFill>
              </a:rPr>
              <a:t>, </a:t>
            </a:r>
            <a:r>
              <a:rPr lang="en-US" sz="1400" dirty="0" err="1">
                <a:solidFill>
                  <a:schemeClr val="accent1"/>
                </a:solidFill>
              </a:rPr>
              <a:t>naproti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err="1">
                <a:solidFill>
                  <a:schemeClr val="accent1"/>
                </a:solidFill>
              </a:rPr>
              <a:t>Olympu</a:t>
            </a:r>
            <a:endParaRPr lang="en-US" sz="1400" dirty="0">
              <a:solidFill>
                <a:schemeClr val="accent1"/>
              </a:solidFill>
            </a:endParaRPr>
          </a:p>
          <a:p>
            <a:pPr marL="10287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en-US" sz="1400" dirty="0">
              <a:solidFill>
                <a:schemeClr val="accent1"/>
              </a:solidFill>
            </a:endParaRPr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sz="1400" dirty="0" err="1">
                <a:solidFill>
                  <a:schemeClr val="accent1"/>
                </a:solidFill>
              </a:rPr>
              <a:t>jihovýchodně</a:t>
            </a:r>
            <a:r>
              <a:rPr lang="en-US" sz="1400" dirty="0">
                <a:solidFill>
                  <a:schemeClr val="accent1"/>
                </a:solidFill>
              </a:rPr>
              <a:t> hora </a:t>
            </a:r>
            <a:r>
              <a:rPr lang="en-US" sz="1400" dirty="0" err="1">
                <a:solidFill>
                  <a:schemeClr val="accent1"/>
                </a:solidFill>
              </a:rPr>
              <a:t>Chortiatis</a:t>
            </a:r>
            <a:r>
              <a:rPr lang="cs-CZ" sz="1400" dirty="0">
                <a:solidFill>
                  <a:schemeClr val="accent1"/>
                </a:solidFill>
              </a:rPr>
              <a:t> (obr.)</a:t>
            </a:r>
            <a:r>
              <a:rPr lang="en-US" sz="1400" dirty="0">
                <a:solidFill>
                  <a:schemeClr val="accent1"/>
                </a:solidFill>
              </a:rPr>
              <a:t> – </a:t>
            </a:r>
            <a:r>
              <a:rPr lang="en-US" sz="1400" dirty="0" err="1">
                <a:solidFill>
                  <a:schemeClr val="accent1"/>
                </a:solidFill>
              </a:rPr>
              <a:t>zdroj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err="1">
                <a:solidFill>
                  <a:schemeClr val="accent1"/>
                </a:solidFill>
              </a:rPr>
              <a:t>vody</a:t>
            </a:r>
            <a:r>
              <a:rPr lang="en-US" sz="1400" dirty="0">
                <a:solidFill>
                  <a:schemeClr val="accent1"/>
                </a:solidFill>
              </a:rPr>
              <a:t>, </a:t>
            </a:r>
            <a:r>
              <a:rPr lang="en-US" sz="1400" dirty="0" err="1">
                <a:solidFill>
                  <a:schemeClr val="accent1"/>
                </a:solidFill>
              </a:rPr>
              <a:t>přírodní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err="1">
                <a:solidFill>
                  <a:schemeClr val="accent1"/>
                </a:solidFill>
              </a:rPr>
              <a:t>ochrana</a:t>
            </a:r>
            <a:endParaRPr lang="en-US" sz="1400" dirty="0">
              <a:solidFill>
                <a:schemeClr val="accent1"/>
              </a:solidFill>
            </a:endParaRPr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en-US" sz="1400" dirty="0">
              <a:solidFill>
                <a:schemeClr val="accent1"/>
              </a:solidFill>
            </a:endParaRPr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sz="1400" dirty="0" err="1">
                <a:solidFill>
                  <a:schemeClr val="accent1"/>
                </a:solidFill>
              </a:rPr>
              <a:t>na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err="1">
                <a:solidFill>
                  <a:schemeClr val="accent1"/>
                </a:solidFill>
              </a:rPr>
              <a:t>východě</a:t>
            </a:r>
            <a:r>
              <a:rPr lang="en-US" sz="1400" dirty="0">
                <a:solidFill>
                  <a:schemeClr val="accent1"/>
                </a:solidFill>
              </a:rPr>
              <a:t> les </a:t>
            </a:r>
            <a:r>
              <a:rPr lang="en-US" sz="1400" dirty="0" err="1">
                <a:solidFill>
                  <a:schemeClr val="accent1"/>
                </a:solidFill>
              </a:rPr>
              <a:t>Seich</a:t>
            </a:r>
            <a:r>
              <a:rPr lang="en-US" sz="1400" dirty="0">
                <a:solidFill>
                  <a:schemeClr val="accent1"/>
                </a:solidFill>
              </a:rPr>
              <a:t> chu (</a:t>
            </a:r>
            <a:r>
              <a:rPr lang="en-US" sz="1400" dirty="0" err="1">
                <a:solidFill>
                  <a:schemeClr val="accent1"/>
                </a:solidFill>
              </a:rPr>
              <a:t>Chortiatis</a:t>
            </a:r>
            <a:r>
              <a:rPr lang="en-US" sz="1400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2F56007-D503-4A47-8FB9-AF8668F4E1B3}"/>
              </a:ext>
            </a:extLst>
          </p:cNvPr>
          <p:cNvSpPr txBox="1"/>
          <p:nvPr/>
        </p:nvSpPr>
        <p:spPr>
          <a:xfrm>
            <a:off x="167502" y="3347312"/>
            <a:ext cx="9124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/>
              <a:t>Chortiatis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9095971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>
            <a:extLst>
              <a:ext uri="{FF2B5EF4-FFF2-40B4-BE49-F238E27FC236}">
                <a16:creationId xmlns:a16="http://schemas.microsoft.com/office/drawing/2014/main" id="{AB221CDE-5758-4F8A-8E5E-597B1D5AC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CC4AC7C4-D5CE-4603-98D5-CCABE64C1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8" name="Picture 4" descr="Ροτόντα στη Θεσσαλονίκη">
            <a:extLst>
              <a:ext uri="{FF2B5EF4-FFF2-40B4-BE49-F238E27FC236}">
                <a16:creationId xmlns:a16="http://schemas.microsoft.com/office/drawing/2014/main" id="{C65D2511-D1C6-4D90-8CFE-23301ECC3E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3" r="28551"/>
          <a:stretch/>
        </p:blipFill>
        <p:spPr bwMode="auto">
          <a:xfrm>
            <a:off x="178308" y="243840"/>
            <a:ext cx="2736342" cy="252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Ανάκτορο που αποκαλύφθηκε στην ανασκαφή της δεκαετία του 1960 και τοποθετείται στην περιοχή της σημερινής πλατείας Ναυαρίνου.">
            <a:extLst>
              <a:ext uri="{FF2B5EF4-FFF2-40B4-BE49-F238E27FC236}">
                <a16:creationId xmlns:a16="http://schemas.microsoft.com/office/drawing/2014/main" id="{0E3BF6F4-9104-4141-9424-1B2018E942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5" r="31753" b="-1"/>
          <a:stretch/>
        </p:blipFill>
        <p:spPr bwMode="auto">
          <a:xfrm>
            <a:off x="174645" y="2772697"/>
            <a:ext cx="2735128" cy="384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F8EAE0A-CD87-4606-BEC1-60B03886697B}"/>
              </a:ext>
            </a:extLst>
          </p:cNvPr>
          <p:cNvSpPr txBox="1"/>
          <p:nvPr/>
        </p:nvSpPr>
        <p:spPr>
          <a:xfrm>
            <a:off x="3331337" y="243839"/>
            <a:ext cx="5019796" cy="585216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dirty="0" err="1">
                <a:solidFill>
                  <a:srgbClr val="FFFFFF"/>
                </a:solidFill>
              </a:rPr>
              <a:t>Historie</a:t>
            </a:r>
            <a:r>
              <a:rPr lang="cs-CZ" dirty="0">
                <a:solidFill>
                  <a:srgbClr val="FFFFFF"/>
                </a:solidFill>
              </a:rPr>
              <a:t> – starověk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en-US" dirty="0">
              <a:solidFill>
                <a:srgbClr val="FFFFFF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</a:pPr>
            <a:r>
              <a:rPr lang="cs-CZ" sz="1600" dirty="0">
                <a:solidFill>
                  <a:srgbClr val="FFFFFF"/>
                </a:solidFill>
              </a:rPr>
              <a:t>z</a:t>
            </a:r>
            <a:r>
              <a:rPr lang="en-US" sz="1600" dirty="0" err="1">
                <a:solidFill>
                  <a:srgbClr val="FFFFFF"/>
                </a:solidFill>
              </a:rPr>
              <a:t>aložena</a:t>
            </a:r>
            <a:r>
              <a:rPr lang="en-US" sz="1600" dirty="0">
                <a:solidFill>
                  <a:srgbClr val="FFFFFF"/>
                </a:solidFill>
              </a:rPr>
              <a:t> r. 315/316 </a:t>
            </a:r>
            <a:r>
              <a:rPr lang="en-US" sz="1600" dirty="0" err="1">
                <a:solidFill>
                  <a:srgbClr val="FFFFFF"/>
                </a:solidFill>
              </a:rPr>
              <a:t>př</a:t>
            </a:r>
            <a:r>
              <a:rPr lang="en-US" sz="1600" dirty="0">
                <a:solidFill>
                  <a:srgbClr val="FFFFFF"/>
                </a:solidFill>
              </a:rPr>
              <a:t>. N. l. </a:t>
            </a:r>
            <a:r>
              <a:rPr lang="en-US" sz="1600" dirty="0" err="1">
                <a:solidFill>
                  <a:srgbClr val="FFFFFF"/>
                </a:solidFill>
              </a:rPr>
              <a:t>Kassandrem</a:t>
            </a:r>
            <a:r>
              <a:rPr lang="en-US" sz="1600" dirty="0">
                <a:solidFill>
                  <a:srgbClr val="FFFFFF"/>
                </a:solidFill>
              </a:rPr>
              <a:t>, </a:t>
            </a:r>
            <a:r>
              <a:rPr lang="en-US" sz="1600" dirty="0" err="1">
                <a:solidFill>
                  <a:srgbClr val="FFFFFF"/>
                </a:solidFill>
              </a:rPr>
              <a:t>švagrem</a:t>
            </a:r>
            <a:r>
              <a:rPr lang="en-US" sz="1600" dirty="0">
                <a:solidFill>
                  <a:srgbClr val="FFFFFF"/>
                </a:solidFill>
              </a:rPr>
              <a:t> Alexandra </a:t>
            </a:r>
            <a:r>
              <a:rPr lang="en-US" sz="1600" dirty="0" err="1">
                <a:solidFill>
                  <a:srgbClr val="FFFFFF"/>
                </a:solidFill>
              </a:rPr>
              <a:t>Velikého</a:t>
            </a:r>
            <a:endParaRPr lang="cs-CZ" sz="1600" dirty="0">
              <a:solidFill>
                <a:srgbClr val="FFFFFF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</a:pPr>
            <a:endParaRPr lang="en-US" sz="1600" dirty="0">
              <a:solidFill>
                <a:srgbClr val="FFFFFF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</a:pPr>
            <a:r>
              <a:rPr lang="cs-CZ" sz="1600" dirty="0">
                <a:solidFill>
                  <a:srgbClr val="FFFFFF"/>
                </a:solidFill>
              </a:rPr>
              <a:t>v</a:t>
            </a:r>
            <a:r>
              <a:rPr lang="en-US" sz="1600" dirty="0" err="1">
                <a:solidFill>
                  <a:srgbClr val="FFFFFF"/>
                </a:solidFill>
              </a:rPr>
              <a:t>znikla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spojením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řady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menších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obcí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endParaRPr lang="cs-CZ" sz="1600" dirty="0">
              <a:solidFill>
                <a:srgbClr val="FFFFFF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</a:pPr>
            <a:endParaRPr lang="en-US" sz="1600" dirty="0">
              <a:solidFill>
                <a:srgbClr val="FFFFFF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</a:pPr>
            <a:r>
              <a:rPr lang="cs-CZ" sz="1600" dirty="0">
                <a:solidFill>
                  <a:srgbClr val="FFFFFF"/>
                </a:solidFill>
              </a:rPr>
              <a:t>n</a:t>
            </a:r>
            <a:r>
              <a:rPr lang="en-US" sz="1600" dirty="0" err="1">
                <a:solidFill>
                  <a:srgbClr val="FFFFFF"/>
                </a:solidFill>
              </a:rPr>
              <a:t>ázev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podle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manželky</a:t>
            </a:r>
            <a:r>
              <a:rPr lang="en-US" sz="1600" dirty="0">
                <a:solidFill>
                  <a:srgbClr val="FFFFFF"/>
                </a:solidFill>
              </a:rPr>
              <a:t> Kassandra, </a:t>
            </a:r>
            <a:r>
              <a:rPr lang="en-US" sz="1600" dirty="0" err="1">
                <a:solidFill>
                  <a:srgbClr val="FFFFFF"/>
                </a:solidFill>
              </a:rPr>
              <a:t>dcery</a:t>
            </a:r>
            <a:r>
              <a:rPr lang="en-US" sz="1600" dirty="0">
                <a:solidFill>
                  <a:srgbClr val="FFFFFF"/>
                </a:solidFill>
              </a:rPr>
              <a:t> Filipa II., </a:t>
            </a:r>
            <a:r>
              <a:rPr lang="en-US" sz="1600" dirty="0" err="1">
                <a:solidFill>
                  <a:srgbClr val="FFFFFF"/>
                </a:solidFill>
              </a:rPr>
              <a:t>jejíž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matka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pocházela</a:t>
            </a:r>
            <a:r>
              <a:rPr lang="en-US" sz="1600" dirty="0">
                <a:solidFill>
                  <a:srgbClr val="FFFFFF"/>
                </a:solidFill>
              </a:rPr>
              <a:t> z </a:t>
            </a:r>
            <a:r>
              <a:rPr lang="en-US" sz="1600" dirty="0" err="1">
                <a:solidFill>
                  <a:srgbClr val="FFFFFF"/>
                </a:solidFill>
              </a:rPr>
              <a:t>Thessálie</a:t>
            </a:r>
            <a:r>
              <a:rPr lang="en-US" sz="1600" dirty="0">
                <a:solidFill>
                  <a:srgbClr val="FFFFFF"/>
                </a:solidFill>
              </a:rPr>
              <a:t> (</a:t>
            </a:r>
            <a:r>
              <a:rPr lang="en-US" sz="1600" dirty="0" err="1">
                <a:solidFill>
                  <a:srgbClr val="FFFFFF"/>
                </a:solidFill>
              </a:rPr>
              <a:t>Thessaloniké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byůa</a:t>
            </a:r>
            <a:r>
              <a:rPr lang="en-US" sz="1600" dirty="0">
                <a:solidFill>
                  <a:srgbClr val="FFFFFF"/>
                </a:solidFill>
              </a:rPr>
              <a:t> po </a:t>
            </a:r>
            <a:r>
              <a:rPr lang="en-US" sz="1600" dirty="0" err="1">
                <a:solidFill>
                  <a:srgbClr val="FFFFFF"/>
                </a:solidFill>
              </a:rPr>
              <a:t>smrti</a:t>
            </a:r>
            <a:r>
              <a:rPr lang="en-US" sz="1600" dirty="0">
                <a:solidFill>
                  <a:srgbClr val="FFFFFF"/>
                </a:solidFill>
              </a:rPr>
              <a:t> Alexandra </a:t>
            </a:r>
            <a:r>
              <a:rPr lang="en-US" sz="1600" dirty="0" err="1">
                <a:solidFill>
                  <a:srgbClr val="FFFFFF"/>
                </a:solidFill>
              </a:rPr>
              <a:t>zavražděna</a:t>
            </a:r>
            <a:endParaRPr lang="cs-CZ" sz="1600" dirty="0">
              <a:solidFill>
                <a:srgbClr val="FFFFFF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</a:pPr>
            <a:endParaRPr lang="en-US" sz="1600" dirty="0">
              <a:solidFill>
                <a:srgbClr val="FFFFFF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</a:pPr>
            <a:r>
              <a:rPr lang="cs-CZ" sz="1600" dirty="0">
                <a:solidFill>
                  <a:srgbClr val="FFFFFF"/>
                </a:solidFill>
              </a:rPr>
              <a:t>s</a:t>
            </a:r>
            <a:r>
              <a:rPr lang="en-US" sz="1600" dirty="0">
                <a:solidFill>
                  <a:srgbClr val="FFFFFF"/>
                </a:solidFill>
              </a:rPr>
              <a:t>tala se </a:t>
            </a:r>
            <a:r>
              <a:rPr lang="en-US" sz="1600" dirty="0" err="1">
                <a:solidFill>
                  <a:srgbClr val="FFFFFF"/>
                </a:solidFill>
              </a:rPr>
              <a:t>záhy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významným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centrem</a:t>
            </a:r>
            <a:r>
              <a:rPr lang="en-US" sz="1600" dirty="0">
                <a:solidFill>
                  <a:srgbClr val="FFFFFF"/>
                </a:solidFill>
              </a:rPr>
              <a:t> (</a:t>
            </a:r>
            <a:r>
              <a:rPr lang="en-US" sz="1600" dirty="0" err="1">
                <a:solidFill>
                  <a:srgbClr val="FFFFFF"/>
                </a:solidFill>
              </a:rPr>
              <a:t>palác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makedonských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vládců</a:t>
            </a:r>
            <a:r>
              <a:rPr lang="en-US" sz="1600" dirty="0">
                <a:solidFill>
                  <a:srgbClr val="FFFFFF"/>
                </a:solidFill>
              </a:rPr>
              <a:t>, </a:t>
            </a:r>
            <a:r>
              <a:rPr lang="en-US" sz="1600" dirty="0" err="1">
                <a:solidFill>
                  <a:srgbClr val="FFFFFF"/>
                </a:solidFill>
              </a:rPr>
              <a:t>ochrana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olympských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bohů</a:t>
            </a:r>
            <a:r>
              <a:rPr lang="en-US" sz="1600" dirty="0">
                <a:solidFill>
                  <a:srgbClr val="FFFFFF"/>
                </a:solidFill>
              </a:rPr>
              <a:t>)</a:t>
            </a:r>
            <a:endParaRPr lang="cs-CZ" sz="1600" dirty="0">
              <a:solidFill>
                <a:srgbClr val="FFFFFF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</a:pPr>
            <a:endParaRPr lang="en-US" sz="1600" dirty="0">
              <a:solidFill>
                <a:srgbClr val="FFFFFF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</a:pPr>
            <a:r>
              <a:rPr lang="en-US" sz="1600" dirty="0">
                <a:solidFill>
                  <a:srgbClr val="FFFFFF"/>
                </a:solidFill>
              </a:rPr>
              <a:t>168 </a:t>
            </a:r>
            <a:r>
              <a:rPr lang="en-US" sz="1600" dirty="0" err="1">
                <a:solidFill>
                  <a:srgbClr val="FFFFFF"/>
                </a:solidFill>
              </a:rPr>
              <a:t>př</a:t>
            </a:r>
            <a:r>
              <a:rPr lang="en-US" sz="1600" dirty="0">
                <a:solidFill>
                  <a:srgbClr val="FFFFFF"/>
                </a:solidFill>
              </a:rPr>
              <a:t>. </a:t>
            </a:r>
            <a:r>
              <a:rPr lang="cs-CZ" sz="1600" dirty="0">
                <a:solidFill>
                  <a:srgbClr val="FFFFFF"/>
                </a:solidFill>
              </a:rPr>
              <a:t>n</a:t>
            </a:r>
            <a:r>
              <a:rPr lang="en-US" sz="1600" dirty="0">
                <a:solidFill>
                  <a:srgbClr val="FFFFFF"/>
                </a:solidFill>
              </a:rPr>
              <a:t>. l. </a:t>
            </a:r>
            <a:r>
              <a:rPr lang="en-US" sz="1600" dirty="0" err="1">
                <a:solidFill>
                  <a:srgbClr val="FFFFFF"/>
                </a:solidFill>
              </a:rPr>
              <a:t>bitva</a:t>
            </a:r>
            <a:r>
              <a:rPr lang="en-US" sz="1600" dirty="0">
                <a:solidFill>
                  <a:srgbClr val="FFFFFF"/>
                </a:solidFill>
              </a:rPr>
              <a:t> u </a:t>
            </a:r>
            <a:r>
              <a:rPr lang="en-US" sz="1600" dirty="0" err="1">
                <a:solidFill>
                  <a:srgbClr val="FFFFFF"/>
                </a:solidFill>
              </a:rPr>
              <a:t>Pydny</a:t>
            </a:r>
            <a:r>
              <a:rPr lang="en-US" sz="1600" dirty="0">
                <a:solidFill>
                  <a:srgbClr val="FFFFFF"/>
                </a:solidFill>
              </a:rPr>
              <a:t>, </a:t>
            </a:r>
            <a:r>
              <a:rPr lang="en-US" sz="1600" dirty="0" err="1">
                <a:solidFill>
                  <a:srgbClr val="FFFFFF"/>
                </a:solidFill>
              </a:rPr>
              <a:t>konec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makedonského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království</a:t>
            </a:r>
            <a:r>
              <a:rPr lang="en-US" sz="1600" dirty="0">
                <a:solidFill>
                  <a:srgbClr val="FFFFFF"/>
                </a:solidFill>
              </a:rPr>
              <a:t> &gt; </a:t>
            </a:r>
            <a:r>
              <a:rPr lang="en-US" sz="1600" dirty="0" err="1">
                <a:solidFill>
                  <a:srgbClr val="FFFFFF"/>
                </a:solidFill>
              </a:rPr>
              <a:t>nadvláda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Římanů</a:t>
            </a:r>
            <a:endParaRPr lang="cs-CZ" sz="1600" dirty="0">
              <a:solidFill>
                <a:srgbClr val="FFFFFF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</a:pPr>
            <a:endParaRPr lang="cs-CZ" sz="1600" dirty="0">
              <a:solidFill>
                <a:srgbClr val="FFFFFF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</a:pPr>
            <a:r>
              <a:rPr lang="cs-CZ" sz="1600" dirty="0">
                <a:solidFill>
                  <a:srgbClr val="FFFFFF"/>
                </a:solidFill>
              </a:rPr>
              <a:t>Kázání apoštola Pavla r. 50 n. l. – počátky šíření křesťanství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</a:pPr>
            <a:endParaRPr lang="en-US" sz="1600" dirty="0">
              <a:solidFill>
                <a:srgbClr val="FFFFFF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</a:pPr>
            <a:r>
              <a:rPr lang="cs-CZ" sz="1600" dirty="0">
                <a:solidFill>
                  <a:srgbClr val="FFFFFF"/>
                </a:solidFill>
              </a:rPr>
              <a:t>v</a:t>
            </a:r>
            <a:r>
              <a:rPr lang="en-US" sz="1600" dirty="0">
                <a:solidFill>
                  <a:srgbClr val="FFFFFF"/>
                </a:solidFill>
              </a:rPr>
              <a:t>e 3. </a:t>
            </a:r>
            <a:r>
              <a:rPr lang="en-US" sz="1600" dirty="0" err="1">
                <a:solidFill>
                  <a:srgbClr val="FFFFFF"/>
                </a:solidFill>
              </a:rPr>
              <a:t>st.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cs-CZ" sz="1600" dirty="0">
                <a:solidFill>
                  <a:srgbClr val="FFFFFF"/>
                </a:solidFill>
              </a:rPr>
              <a:t>n</a:t>
            </a:r>
            <a:r>
              <a:rPr lang="en-US" sz="1600" dirty="0">
                <a:solidFill>
                  <a:srgbClr val="FFFFFF"/>
                </a:solidFill>
              </a:rPr>
              <a:t>. l. </a:t>
            </a:r>
            <a:r>
              <a:rPr lang="en-US" sz="1600" dirty="0" err="1">
                <a:solidFill>
                  <a:srgbClr val="FFFFFF"/>
                </a:solidFill>
              </a:rPr>
              <a:t>si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císař</a:t>
            </a:r>
            <a:r>
              <a:rPr lang="en-US" sz="1600" dirty="0">
                <a:solidFill>
                  <a:srgbClr val="FFFFFF"/>
                </a:solidFill>
              </a:rPr>
              <a:t> Galerius </a:t>
            </a:r>
            <a:r>
              <a:rPr lang="en-US" sz="1600" dirty="0" err="1">
                <a:solidFill>
                  <a:srgbClr val="FFFFFF"/>
                </a:solidFill>
              </a:rPr>
              <a:t>volí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jako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své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sídlo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Soluň</a:t>
            </a:r>
            <a:r>
              <a:rPr lang="en-US" sz="1600" dirty="0">
                <a:solidFill>
                  <a:srgbClr val="FFFFFF"/>
                </a:solidFill>
              </a:rPr>
              <a:t> &gt; </a:t>
            </a:r>
            <a:r>
              <a:rPr lang="en-US" sz="1600" dirty="0" err="1">
                <a:solidFill>
                  <a:srgbClr val="FFFFFF"/>
                </a:solidFill>
              </a:rPr>
              <a:t>výstavba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významných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správních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budov</a:t>
            </a:r>
            <a:endParaRPr lang="cs-CZ" sz="1600" dirty="0">
              <a:solidFill>
                <a:srgbClr val="FFFFFF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</a:pPr>
            <a:endParaRPr lang="cs-CZ" sz="1600" dirty="0">
              <a:solidFill>
                <a:srgbClr val="FFFFFF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</a:pPr>
            <a:r>
              <a:rPr lang="cs-CZ" sz="1600" dirty="0">
                <a:solidFill>
                  <a:srgbClr val="FFFFFF"/>
                </a:solidFill>
              </a:rPr>
              <a:t>rozkvět města – via </a:t>
            </a:r>
            <a:r>
              <a:rPr lang="cs-CZ" sz="1600" dirty="0" err="1">
                <a:solidFill>
                  <a:srgbClr val="FFFFFF"/>
                </a:solidFill>
              </a:rPr>
              <a:t>Egnatia</a:t>
            </a:r>
            <a:endParaRPr lang="cs-CZ" sz="1600" dirty="0">
              <a:solidFill>
                <a:srgbClr val="FFFFFF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</a:pPr>
            <a:endParaRPr lang="cs-CZ" sz="1600" dirty="0">
              <a:solidFill>
                <a:srgbClr val="FFFFFF"/>
              </a:solidFill>
            </a:endParaRP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cs-CZ" sz="1400" dirty="0">
                <a:solidFill>
                  <a:srgbClr val="FFFFFF"/>
                </a:solidFill>
              </a:rPr>
              <a:t>Obr. 1: rotunda, obr. 2 pozůstatky </a:t>
            </a:r>
            <a:r>
              <a:rPr lang="cs-CZ" sz="1400" dirty="0" err="1">
                <a:solidFill>
                  <a:srgbClr val="FFFFFF"/>
                </a:solidFill>
              </a:rPr>
              <a:t>Galeriova</a:t>
            </a:r>
            <a:r>
              <a:rPr lang="cs-CZ" sz="1400" dirty="0">
                <a:solidFill>
                  <a:srgbClr val="FFFFFF"/>
                </a:solidFill>
              </a:rPr>
              <a:t> paláce v centru Soluně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78CF0775-27C9-4D32-A833-64CE4537F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1450" y="243840"/>
            <a:ext cx="8793480" cy="637793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77773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79CBD3C9-4E66-426D-948E-7CF47781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A2EA6A6-CD0C-4CFD-8EC2-AA44F9870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D616E989-000D-41CC-BC7E-24EB90339E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668923" y="609600"/>
            <a:ext cx="2934437" cy="13563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2800" b="1" cap="all" dirty="0" err="1"/>
              <a:t>Makedonie</a:t>
            </a:r>
            <a:r>
              <a:rPr lang="en-US" sz="2800" b="1" cap="all" dirty="0"/>
              <a:t>                                                 Μα</a:t>
            </a:r>
            <a:r>
              <a:rPr lang="en-US" sz="2800" b="1" cap="all" dirty="0" err="1"/>
              <a:t>κεδον</a:t>
            </a:r>
            <a:r>
              <a:rPr lang="cs-CZ" sz="2800" b="1" cap="all" dirty="0"/>
              <a:t>I</a:t>
            </a:r>
            <a:r>
              <a:rPr lang="en-US" sz="2800" b="1" cap="all" dirty="0"/>
              <a:t>α</a:t>
            </a:r>
          </a:p>
        </p:txBody>
      </p:sp>
      <p:pic>
        <p:nvPicPr>
          <p:cNvPr id="21" name="Picture 2" descr="Greater Macedonia.png">
            <a:extLst>
              <a:ext uri="{FF2B5EF4-FFF2-40B4-BE49-F238E27FC236}">
                <a16:creationId xmlns:a16="http://schemas.microsoft.com/office/drawing/2014/main" id="{339EA4F1-E786-413B-84D7-F18053CDB4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3" r="13805" b="-1"/>
          <a:stretch/>
        </p:blipFill>
        <p:spPr bwMode="auto">
          <a:xfrm>
            <a:off x="654048" y="857675"/>
            <a:ext cx="4534182" cy="5140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C2ADEC8A-9ED8-48A2-8A78-CAD07D536009}"/>
              </a:ext>
            </a:extLst>
          </p:cNvPr>
          <p:cNvSpPr txBox="1"/>
          <p:nvPr/>
        </p:nvSpPr>
        <p:spPr>
          <a:xfrm>
            <a:off x="5668923" y="2057400"/>
            <a:ext cx="2934437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/>
            </a:pPr>
            <a:r>
              <a:rPr lang="en-US" altLang="cs-CZ" sz="1600" dirty="0" err="1">
                <a:solidFill>
                  <a:schemeClr val="accent1"/>
                </a:solidFill>
              </a:rPr>
              <a:t>historicko-geografická</a:t>
            </a:r>
            <a:r>
              <a:rPr lang="en-US" altLang="cs-CZ" sz="1600" dirty="0">
                <a:solidFill>
                  <a:schemeClr val="accent1"/>
                </a:solidFill>
              </a:rPr>
              <a:t> oblast </a:t>
            </a:r>
            <a:r>
              <a:rPr lang="en-US" altLang="cs-CZ" sz="1600" dirty="0" err="1">
                <a:solidFill>
                  <a:schemeClr val="accent1"/>
                </a:solidFill>
              </a:rPr>
              <a:t>zasahující</a:t>
            </a:r>
            <a:r>
              <a:rPr lang="en-US" altLang="cs-CZ" sz="1600" dirty="0">
                <a:solidFill>
                  <a:schemeClr val="accent1"/>
                </a:solidFill>
              </a:rPr>
              <a:t> do </a:t>
            </a:r>
            <a:r>
              <a:rPr lang="en-US" altLang="cs-CZ" sz="1600" dirty="0" err="1">
                <a:solidFill>
                  <a:schemeClr val="accent1"/>
                </a:solidFill>
              </a:rPr>
              <a:t>Řecka</a:t>
            </a:r>
            <a:r>
              <a:rPr lang="en-US" altLang="cs-CZ" sz="1600" dirty="0">
                <a:solidFill>
                  <a:schemeClr val="accent1"/>
                </a:solidFill>
              </a:rPr>
              <a:t> (52,4 %, </a:t>
            </a:r>
            <a:r>
              <a:rPr lang="en-US" altLang="cs-CZ" sz="1600" dirty="0" err="1">
                <a:solidFill>
                  <a:schemeClr val="accent1"/>
                </a:solidFill>
              </a:rPr>
              <a:t>Egejská</a:t>
            </a:r>
            <a:r>
              <a:rPr lang="en-US" altLang="cs-CZ" sz="1600" dirty="0">
                <a:solidFill>
                  <a:schemeClr val="accent1"/>
                </a:solidFill>
              </a:rPr>
              <a:t> </a:t>
            </a:r>
            <a:r>
              <a:rPr lang="en-US" altLang="cs-CZ" sz="1600" dirty="0" err="1">
                <a:solidFill>
                  <a:schemeClr val="accent1"/>
                </a:solidFill>
              </a:rPr>
              <a:t>Makedonie</a:t>
            </a:r>
            <a:r>
              <a:rPr lang="en-US" altLang="cs-CZ" sz="1600" dirty="0">
                <a:solidFill>
                  <a:schemeClr val="accent1"/>
                </a:solidFill>
              </a:rPr>
              <a:t>, Mα</a:t>
            </a:r>
            <a:r>
              <a:rPr lang="en-US" altLang="cs-CZ" sz="1600" dirty="0" err="1">
                <a:solidFill>
                  <a:schemeClr val="accent1"/>
                </a:solidFill>
              </a:rPr>
              <a:t>κεδονί</a:t>
            </a:r>
            <a:r>
              <a:rPr lang="en-US" altLang="cs-CZ" sz="1600" dirty="0">
                <a:solidFill>
                  <a:schemeClr val="accent1"/>
                </a:solidFill>
              </a:rPr>
              <a:t>α του Αιγαίου), Bulharska (10 %, Pirinská Makedonie); třetí část zabírá stát Severní Makedonie (38 %, Vardarská Makedonie)</a:t>
            </a:r>
          </a:p>
          <a:p>
            <a:pPr marL="3429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/>
            </a:pPr>
            <a:endParaRPr lang="en-US" altLang="cs-CZ" sz="1600" dirty="0">
              <a:solidFill>
                <a:schemeClr val="accent1"/>
              </a:solidFill>
            </a:endParaRP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/>
            </a:pPr>
            <a:r>
              <a:rPr lang="en-US" altLang="cs-CZ" sz="1600" dirty="0" err="1">
                <a:solidFill>
                  <a:schemeClr val="accent1"/>
                </a:solidFill>
              </a:rPr>
              <a:t>hranice</a:t>
            </a:r>
            <a:r>
              <a:rPr lang="en-US" altLang="cs-CZ" sz="1600" dirty="0">
                <a:solidFill>
                  <a:schemeClr val="accent1"/>
                </a:solidFill>
              </a:rPr>
              <a:t>: </a:t>
            </a:r>
            <a:r>
              <a:rPr lang="en-US" altLang="cs-CZ" sz="1600" dirty="0" err="1">
                <a:solidFill>
                  <a:schemeClr val="accent1"/>
                </a:solidFill>
              </a:rPr>
              <a:t>na</a:t>
            </a:r>
            <a:r>
              <a:rPr lang="en-US" altLang="cs-CZ" sz="1600" dirty="0">
                <a:solidFill>
                  <a:schemeClr val="accent1"/>
                </a:solidFill>
              </a:rPr>
              <a:t> </a:t>
            </a:r>
            <a:r>
              <a:rPr lang="en-US" altLang="cs-CZ" sz="1600" dirty="0" err="1">
                <a:solidFill>
                  <a:schemeClr val="accent1"/>
                </a:solidFill>
              </a:rPr>
              <a:t>východě</a:t>
            </a:r>
            <a:r>
              <a:rPr lang="en-US" altLang="cs-CZ" sz="1600" dirty="0">
                <a:solidFill>
                  <a:schemeClr val="accent1"/>
                </a:solidFill>
              </a:rPr>
              <a:t>  </a:t>
            </a:r>
            <a:r>
              <a:rPr lang="en-US" altLang="cs-CZ" sz="1600" dirty="0" err="1">
                <a:solidFill>
                  <a:schemeClr val="accent1"/>
                </a:solidFill>
              </a:rPr>
              <a:t>řeka</a:t>
            </a:r>
            <a:r>
              <a:rPr lang="en-US" altLang="cs-CZ" sz="1600" dirty="0">
                <a:solidFill>
                  <a:schemeClr val="accent1"/>
                </a:solidFill>
              </a:rPr>
              <a:t> </a:t>
            </a:r>
            <a:r>
              <a:rPr lang="en-US" altLang="cs-CZ" sz="1600" dirty="0" err="1">
                <a:solidFill>
                  <a:schemeClr val="accent1"/>
                </a:solidFill>
              </a:rPr>
              <a:t>Nestos</a:t>
            </a:r>
            <a:r>
              <a:rPr lang="en-US" altLang="cs-CZ" sz="1600" dirty="0">
                <a:solidFill>
                  <a:schemeClr val="accent1"/>
                </a:solidFill>
              </a:rPr>
              <a:t>, </a:t>
            </a:r>
            <a:r>
              <a:rPr lang="en-US" altLang="cs-CZ" sz="1600" dirty="0" err="1">
                <a:solidFill>
                  <a:schemeClr val="accent1"/>
                </a:solidFill>
              </a:rPr>
              <a:t>na</a:t>
            </a:r>
            <a:r>
              <a:rPr lang="en-US" altLang="cs-CZ" sz="1600" dirty="0">
                <a:solidFill>
                  <a:schemeClr val="accent1"/>
                </a:solidFill>
              </a:rPr>
              <a:t> </a:t>
            </a:r>
            <a:r>
              <a:rPr lang="en-US" altLang="cs-CZ" sz="1600" dirty="0" err="1">
                <a:solidFill>
                  <a:schemeClr val="accent1"/>
                </a:solidFill>
              </a:rPr>
              <a:t>západě</a:t>
            </a:r>
            <a:r>
              <a:rPr lang="en-US" altLang="cs-CZ" sz="1600" dirty="0">
                <a:solidFill>
                  <a:schemeClr val="accent1"/>
                </a:solidFill>
              </a:rPr>
              <a:t> </a:t>
            </a:r>
            <a:r>
              <a:rPr lang="en-US" altLang="cs-CZ" sz="1600" dirty="0" err="1">
                <a:solidFill>
                  <a:schemeClr val="accent1"/>
                </a:solidFill>
              </a:rPr>
              <a:t>pohoří</a:t>
            </a:r>
            <a:r>
              <a:rPr lang="en-US" altLang="cs-CZ" sz="1600" dirty="0">
                <a:solidFill>
                  <a:schemeClr val="accent1"/>
                </a:solidFill>
              </a:rPr>
              <a:t> Pindos, </a:t>
            </a:r>
            <a:r>
              <a:rPr lang="en-US" altLang="cs-CZ" sz="1600" dirty="0" err="1">
                <a:solidFill>
                  <a:schemeClr val="accent1"/>
                </a:solidFill>
              </a:rPr>
              <a:t>na</a:t>
            </a:r>
            <a:r>
              <a:rPr lang="en-US" altLang="cs-CZ" sz="1600" dirty="0">
                <a:solidFill>
                  <a:schemeClr val="accent1"/>
                </a:solidFill>
              </a:rPr>
              <a:t> </a:t>
            </a:r>
            <a:r>
              <a:rPr lang="en-US" altLang="cs-CZ" sz="1600" dirty="0" err="1">
                <a:solidFill>
                  <a:schemeClr val="accent1"/>
                </a:solidFill>
              </a:rPr>
              <a:t>severu</a:t>
            </a:r>
            <a:r>
              <a:rPr lang="en-US" altLang="cs-CZ" sz="1600" dirty="0">
                <a:solidFill>
                  <a:schemeClr val="accent1"/>
                </a:solidFill>
              </a:rPr>
              <a:t> </a:t>
            </a:r>
            <a:r>
              <a:rPr lang="en-US" altLang="cs-CZ" sz="1600" dirty="0" err="1">
                <a:solidFill>
                  <a:schemeClr val="accent1"/>
                </a:solidFill>
              </a:rPr>
              <a:t>město</a:t>
            </a:r>
            <a:r>
              <a:rPr lang="en-US" altLang="cs-CZ" sz="1600" dirty="0">
                <a:solidFill>
                  <a:schemeClr val="accent1"/>
                </a:solidFill>
              </a:rPr>
              <a:t> </a:t>
            </a:r>
            <a:r>
              <a:rPr lang="en-US" altLang="cs-CZ" sz="1600" dirty="0" err="1">
                <a:solidFill>
                  <a:schemeClr val="accent1"/>
                </a:solidFill>
              </a:rPr>
              <a:t>Skopia</a:t>
            </a:r>
            <a:r>
              <a:rPr lang="en-US" altLang="cs-CZ" sz="1600" dirty="0">
                <a:solidFill>
                  <a:schemeClr val="accent1"/>
                </a:solidFill>
              </a:rPr>
              <a:t>, </a:t>
            </a:r>
            <a:r>
              <a:rPr lang="en-US" altLang="cs-CZ" sz="1600" dirty="0" err="1">
                <a:solidFill>
                  <a:schemeClr val="accent1"/>
                </a:solidFill>
              </a:rPr>
              <a:t>na</a:t>
            </a:r>
            <a:r>
              <a:rPr lang="en-US" altLang="cs-CZ" sz="1600" dirty="0">
                <a:solidFill>
                  <a:schemeClr val="accent1"/>
                </a:solidFill>
              </a:rPr>
              <a:t> </a:t>
            </a:r>
            <a:r>
              <a:rPr lang="en-US" altLang="cs-CZ" sz="1600" dirty="0" err="1">
                <a:solidFill>
                  <a:schemeClr val="accent1"/>
                </a:solidFill>
              </a:rPr>
              <a:t>jihu</a:t>
            </a:r>
            <a:r>
              <a:rPr lang="en-US" altLang="cs-CZ" sz="1600" dirty="0">
                <a:solidFill>
                  <a:schemeClr val="accent1"/>
                </a:solidFill>
              </a:rPr>
              <a:t> </a:t>
            </a:r>
            <a:r>
              <a:rPr lang="en-US" altLang="cs-CZ" sz="1600" dirty="0" err="1">
                <a:solidFill>
                  <a:schemeClr val="accent1"/>
                </a:solidFill>
              </a:rPr>
              <a:t>údolí</a:t>
            </a:r>
            <a:r>
              <a:rPr lang="en-US" altLang="cs-CZ" sz="1600" dirty="0">
                <a:solidFill>
                  <a:schemeClr val="accent1"/>
                </a:solidFill>
              </a:rPr>
              <a:t> Tembi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3A5C16D-9606-4D19-A4AF-651C0E2825BA}"/>
              </a:ext>
            </a:extLst>
          </p:cNvPr>
          <p:cNvSpPr txBox="1"/>
          <p:nvPr/>
        </p:nvSpPr>
        <p:spPr>
          <a:xfrm>
            <a:off x="620139" y="872061"/>
            <a:ext cx="2305455" cy="34366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endParaRPr lang="en-US" sz="3800" dirty="0">
              <a:ln w="3175" cmpd="sng">
                <a:noFill/>
              </a:ln>
              <a:solidFill>
                <a:srgbClr val="262626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7826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B5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998" y="480060"/>
            <a:ext cx="2581915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Η Μεγάλη Ρωμαϊκή Οδός (146-120 Π. Χ ) - Η ΓΝΩΜΗ">
            <a:extLst>
              <a:ext uri="{FF2B5EF4-FFF2-40B4-BE49-F238E27FC236}">
                <a16:creationId xmlns:a16="http://schemas.microsoft.com/office/drawing/2014/main" id="{ACB53D1C-568D-4577-A050-2A2E3DABE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911" y="1052522"/>
            <a:ext cx="2341608" cy="165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1998" y="487090"/>
            <a:ext cx="269113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6" name="Picture 8" descr="Egnatia str. - Thessaloniki">
            <a:extLst>
              <a:ext uri="{FF2B5EF4-FFF2-40B4-BE49-F238E27FC236}">
                <a16:creationId xmlns:a16="http://schemas.microsoft.com/office/drawing/2014/main" id="{E10F38B0-DC92-4349-B9BF-446D67498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5138" y="1076665"/>
            <a:ext cx="2439677" cy="161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998" y="3603670"/>
            <a:ext cx="2581915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H Eγνατία περνώντας από τους Φιλίππους">
            <a:extLst>
              <a:ext uri="{FF2B5EF4-FFF2-40B4-BE49-F238E27FC236}">
                <a16:creationId xmlns:a16="http://schemas.microsoft.com/office/drawing/2014/main" id="{5A808E5D-0102-4FE5-9870-53D4EC750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911" y="4111718"/>
            <a:ext cx="2328708" cy="174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69213" y="487090"/>
            <a:ext cx="2691128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mapa&#10;&#10;Popis byl vytvořen automaticky">
            <a:extLst>
              <a:ext uri="{FF2B5EF4-FFF2-40B4-BE49-F238E27FC236}">
                <a16:creationId xmlns:a16="http://schemas.microsoft.com/office/drawing/2014/main" id="{EF7BA897-06AC-4FFA-9470-405DC7B5C3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014" y="1218180"/>
            <a:ext cx="3932807" cy="3215068"/>
          </a:xfrm>
          <a:prstGeom prst="rect">
            <a:avLst/>
          </a:prstGeom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7126" y="3603670"/>
            <a:ext cx="2700875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 descr="Εγνατία Οδός: Τον Οκτώβριο η Β’ Φάση για την παραχώρηση">
            <a:extLst>
              <a:ext uri="{FF2B5EF4-FFF2-40B4-BE49-F238E27FC236}">
                <a16:creationId xmlns:a16="http://schemas.microsoft.com/office/drawing/2014/main" id="{5E2B9885-2534-4E20-80AB-3160A7F43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5138" y="4234274"/>
            <a:ext cx="2439677" cy="150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FE40B58-7B01-4201-8AFC-6D6FB8E24C31}"/>
              </a:ext>
            </a:extLst>
          </p:cNvPr>
          <p:cNvSpPr txBox="1"/>
          <p:nvPr/>
        </p:nvSpPr>
        <p:spPr>
          <a:xfrm>
            <a:off x="3889906" y="727969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Via </a:t>
            </a:r>
            <a:r>
              <a:rPr lang="cs-CZ" dirty="0" err="1"/>
              <a:t>Egnatia</a:t>
            </a: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99DF855-6ABB-4725-8B73-4000382E3892}"/>
              </a:ext>
            </a:extLst>
          </p:cNvPr>
          <p:cNvSpPr txBox="1"/>
          <p:nvPr/>
        </p:nvSpPr>
        <p:spPr>
          <a:xfrm>
            <a:off x="871672" y="543303"/>
            <a:ext cx="1449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Egnatia</a:t>
            </a:r>
            <a:r>
              <a:rPr lang="cs-CZ" dirty="0"/>
              <a:t> kdysi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3C7FD85-48CC-4F0F-AF7C-03996DC66268}"/>
              </a:ext>
            </a:extLst>
          </p:cNvPr>
          <p:cNvSpPr txBox="1"/>
          <p:nvPr/>
        </p:nvSpPr>
        <p:spPr>
          <a:xfrm>
            <a:off x="6739677" y="543303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Egnatia</a:t>
            </a:r>
            <a:r>
              <a:rPr lang="cs-CZ" dirty="0"/>
              <a:t> dnes</a:t>
            </a:r>
          </a:p>
        </p:txBody>
      </p:sp>
    </p:spTree>
    <p:extLst>
      <p:ext uri="{BB962C8B-B14F-4D97-AF65-F5344CB8AC3E}">
        <p14:creationId xmlns:p14="http://schemas.microsoft.com/office/powerpoint/2010/main" val="17302853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042F4CE5-9415-4566-9FB5-50099AABE3E3}"/>
              </a:ext>
            </a:extLst>
          </p:cNvPr>
          <p:cNvSpPr txBox="1"/>
          <p:nvPr/>
        </p:nvSpPr>
        <p:spPr>
          <a:xfrm>
            <a:off x="3630967" y="378515"/>
            <a:ext cx="5128653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Historie – byzantské období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4. st. n. l. rozdělení římské říše na východní a západní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převládnutí křesťanství nad pohanstvím (edikt milánský 313, </a:t>
            </a:r>
            <a:r>
              <a:rPr lang="cs-CZ" sz="1400" dirty="0" err="1"/>
              <a:t>Theodosius</a:t>
            </a:r>
            <a:r>
              <a:rPr lang="cs-CZ" sz="1400" dirty="0"/>
              <a:t> </a:t>
            </a:r>
            <a:r>
              <a:rPr lang="cs-CZ" sz="1400" dirty="0" err="1"/>
              <a:t>kon</a:t>
            </a:r>
            <a:r>
              <a:rPr lang="cs-CZ" sz="1400" dirty="0"/>
              <a:t>. 4. st.)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Soluň sídlem císaře Theodosia, posílení opevnění, vraždy v hipodromu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zejména od 6. st. intenzivní nájezdy barbarů (Avaři, Slovani)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Usazení Slovanů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Rozkvět obchodu, kultury, významné centrum byzantské říše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853 císař Michail III. Vysílá Cyrila (Konstantin) a Metoděje na Moravu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924 dobývají město z moře Saracéni, velké plenění a ničení města, část obyvatel odvlečena do otroctví, město se však vzpamatovalo a dále vzkvétá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Od 9. st. boje s Bulhary, Soluň je důležitým opěrným bodem říše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1014 bulharské území součástí byzantské říše, která sahá až k Dunaji</a:t>
            </a:r>
          </a:p>
          <a:p>
            <a:endParaRPr lang="cs-CZ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A36C6AB-2DBA-43DB-9FC5-E2E588494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29" y="4679412"/>
            <a:ext cx="5802778" cy="21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6B75126-73AA-4181-A88C-F87C9DBFD8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221"/>
            <a:ext cx="3341223" cy="445719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43C7E9E-1D45-4A2A-8A0F-6A4912537C62}"/>
              </a:ext>
            </a:extLst>
          </p:cNvPr>
          <p:cNvSpPr txBox="1"/>
          <p:nvPr/>
        </p:nvSpPr>
        <p:spPr>
          <a:xfrm>
            <a:off x="5945718" y="4291318"/>
            <a:ext cx="300895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1185 dobytí Soluně Normany, po roce Normané u </a:t>
            </a:r>
            <a:r>
              <a:rPr lang="cs-CZ" sz="1400" dirty="0" err="1"/>
              <a:t>Amfipole</a:t>
            </a:r>
            <a:r>
              <a:rPr lang="cs-CZ" sz="1400" dirty="0"/>
              <a:t> poraženi a vytlačeni z oblasti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1204 dobytí Konstantinopole křižáky, vznik Soluňského království (Bonifác z </a:t>
            </a:r>
            <a:r>
              <a:rPr lang="cs-CZ" sz="1400" dirty="0" err="1"/>
              <a:t>Montferratu</a:t>
            </a:r>
            <a:r>
              <a:rPr lang="cs-CZ" sz="1400" dirty="0"/>
              <a:t>), </a:t>
            </a:r>
            <a:r>
              <a:rPr lang="cs-CZ" sz="1400" dirty="0" err="1"/>
              <a:t>Palaiologovci</a:t>
            </a:r>
            <a:endParaRPr lang="cs-CZ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Velký kulturní rozkvět ve 14. 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1430 město dobyto osmanskými Turky (</a:t>
            </a:r>
            <a:r>
              <a:rPr lang="cs-CZ" sz="1400" dirty="0" err="1"/>
              <a:t>Murat</a:t>
            </a:r>
            <a:r>
              <a:rPr lang="cs-CZ" sz="1400" dirty="0"/>
              <a:t> II.) </a:t>
            </a:r>
            <a:r>
              <a:rPr lang="el-GR" sz="1400" dirty="0"/>
              <a:t>&gt; </a:t>
            </a:r>
            <a:r>
              <a:rPr lang="cs-CZ" sz="1400" dirty="0"/>
              <a:t>období</a:t>
            </a:r>
            <a:r>
              <a:rPr lang="el-GR" sz="1400" dirty="0"/>
              <a:t> </a:t>
            </a:r>
            <a:r>
              <a:rPr lang="cs-CZ" sz="1400" dirty="0" err="1"/>
              <a:t>turkokracie</a:t>
            </a:r>
            <a:r>
              <a:rPr lang="cs-CZ" sz="1400" dirty="0"/>
              <a:t> (turecké nadvlády)</a:t>
            </a:r>
          </a:p>
          <a:p>
            <a:endParaRPr lang="cs-CZ" sz="14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CA31065-7909-495F-A9DD-8F75AD24767A}"/>
              </a:ext>
            </a:extLst>
          </p:cNvPr>
          <p:cNvSpPr txBox="1"/>
          <p:nvPr/>
        </p:nvSpPr>
        <p:spPr>
          <a:xfrm>
            <a:off x="461639" y="4856085"/>
            <a:ext cx="30653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pohled na město z byzantských hradeb</a:t>
            </a:r>
          </a:p>
        </p:txBody>
      </p:sp>
    </p:spTree>
    <p:extLst>
      <p:ext uri="{BB962C8B-B14F-4D97-AF65-F5344CB8AC3E}">
        <p14:creationId xmlns:p14="http://schemas.microsoft.com/office/powerpoint/2010/main" val="17579975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987455EE-B486-428F-B95D-AB522FD71C1C}"/>
              </a:ext>
            </a:extLst>
          </p:cNvPr>
          <p:cNvSpPr txBox="1"/>
          <p:nvPr/>
        </p:nvSpPr>
        <p:spPr>
          <a:xfrm>
            <a:off x="4571999" y="115825"/>
            <a:ext cx="4333689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Historie období </a:t>
            </a:r>
            <a:r>
              <a:rPr lang="cs-CZ" dirty="0" err="1"/>
              <a:t>turkokracie</a:t>
            </a:r>
            <a:endParaRPr lang="cs-CZ" dirty="0"/>
          </a:p>
          <a:p>
            <a:endParaRPr lang="cs-CZ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řada křesťanských chrámů přeměněna na mešity (islamizace)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usazování muslimského i židovského obyvatelstva (</a:t>
            </a:r>
            <a:r>
              <a:rPr lang="cs-CZ" sz="1400" dirty="0" err="1"/>
              <a:t>sefardští</a:t>
            </a:r>
            <a:r>
              <a:rPr lang="cs-CZ" sz="1400" dirty="0"/>
              <a:t> Židé), </a:t>
            </a:r>
            <a:r>
              <a:rPr lang="cs-CZ" sz="1400" dirty="0" err="1"/>
              <a:t>ofic</a:t>
            </a:r>
            <a:r>
              <a:rPr lang="cs-CZ" sz="1400" dirty="0"/>
              <a:t>. sčítání lidu r. 1519: 29 220 (17 715 Židé, 6 875 muslimové, 6 635 křesťané, samostatné fungování jednotlivých komunit – soudy apod.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18. st. sílí a bohatne střední třída, vznikají nové školy a spolky, první známky „národního probuzení“, více kontaktů s Evropou 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A7CE387-3942-4AF0-8388-9B1547511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12" y="479394"/>
            <a:ext cx="4411738" cy="2836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Το τραμ της Θεσσαλονίκης. Εντυπωσιακές φωτογραφίες από το παρελθόν της  πόλης με πολλούς πεζούς, ελάχιστα αυτοκίνητα και καθόλου καυσαέριο - ΜΗΧΑΝΗ  ΤΟΥ ΧΡΟΝΟΥ">
            <a:extLst>
              <a:ext uri="{FF2B5EF4-FFF2-40B4-BE49-F238E27FC236}">
                <a16:creationId xmlns:a16="http://schemas.microsoft.com/office/drawing/2014/main" id="{469CDFF8-920F-4928-816D-2FC2CB860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190" y="3150015"/>
            <a:ext cx="5601810" cy="359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65717E41-C4DF-4438-B9C2-DE08473653E6}"/>
              </a:ext>
            </a:extLst>
          </p:cNvPr>
          <p:cNvSpPr txBox="1"/>
          <p:nvPr/>
        </p:nvSpPr>
        <p:spPr>
          <a:xfrm>
            <a:off x="69539" y="3876410"/>
            <a:ext cx="277279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železniční spojení s Konstantinopolí a Evropou, r. 1800 první tramvaje (tažení koňmi, od r. 1907 elektrické)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r. 1912 vstupuje do Soluně řecké vojsko, r. 1913 se Soluň (Makedonie) stává oficiálně součástí řeckého státu</a:t>
            </a:r>
          </a:p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9664609-87FE-4269-BE78-8152DB66EE05}"/>
              </a:ext>
            </a:extLst>
          </p:cNvPr>
          <p:cNvSpPr txBox="1"/>
          <p:nvPr/>
        </p:nvSpPr>
        <p:spPr>
          <a:xfrm>
            <a:off x="870011" y="171617"/>
            <a:ext cx="2313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pol. 19. st., minarety v Soluni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44E92D-EB2D-436E-8C41-9CAF115C6E20}"/>
              </a:ext>
            </a:extLst>
          </p:cNvPr>
          <p:cNvSpPr txBox="1"/>
          <p:nvPr/>
        </p:nvSpPr>
        <p:spPr>
          <a:xfrm>
            <a:off x="1033170" y="6378606"/>
            <a:ext cx="2509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/>
              <a:t>Galeriův</a:t>
            </a:r>
            <a:r>
              <a:rPr lang="cs-CZ" sz="1400" dirty="0"/>
              <a:t> oblouk, první tramvaje</a:t>
            </a:r>
          </a:p>
        </p:txBody>
      </p:sp>
    </p:spTree>
    <p:extLst>
      <p:ext uri="{BB962C8B-B14F-4D97-AF65-F5344CB8AC3E}">
        <p14:creationId xmlns:p14="http://schemas.microsoft.com/office/powerpoint/2010/main" val="12989202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A415410-688A-4FD9-955D-D5BCEFC7F6E3}"/>
              </a:ext>
            </a:extLst>
          </p:cNvPr>
          <p:cNvSpPr txBox="1"/>
          <p:nvPr/>
        </p:nvSpPr>
        <p:spPr>
          <a:xfrm>
            <a:off x="857251" y="236221"/>
            <a:ext cx="3813134" cy="662177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</a:pPr>
            <a:r>
              <a:rPr lang="en-US" sz="2600" dirty="0" err="1"/>
              <a:t>Novodobá</a:t>
            </a:r>
            <a:r>
              <a:rPr lang="en-US" sz="2600" dirty="0"/>
              <a:t> </a:t>
            </a:r>
            <a:r>
              <a:rPr lang="en-US" sz="2600" dirty="0" err="1"/>
              <a:t>historie</a:t>
            </a:r>
            <a:endParaRPr lang="cs-CZ" sz="2600" dirty="0"/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en-US" sz="1900" dirty="0"/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sz="2000" dirty="0" err="1"/>
              <a:t>březen</a:t>
            </a:r>
            <a:r>
              <a:rPr lang="en-US" sz="2000" dirty="0"/>
              <a:t> 1913 </a:t>
            </a:r>
            <a:r>
              <a:rPr lang="en-US" sz="2000" dirty="0" err="1"/>
              <a:t>zavraždění</a:t>
            </a:r>
            <a:r>
              <a:rPr lang="en-US" sz="2000" dirty="0"/>
              <a:t> </a:t>
            </a:r>
            <a:r>
              <a:rPr lang="en-US" sz="2000" dirty="0" err="1"/>
              <a:t>krále</a:t>
            </a:r>
            <a:r>
              <a:rPr lang="en-US" sz="2000" dirty="0"/>
              <a:t> </a:t>
            </a:r>
            <a:r>
              <a:rPr lang="en-US" sz="2000" dirty="0" err="1"/>
              <a:t>Jiřího</a:t>
            </a:r>
            <a:r>
              <a:rPr lang="en-US" sz="2000" dirty="0"/>
              <a:t> I. v </a:t>
            </a:r>
            <a:r>
              <a:rPr lang="en-US" sz="2000" dirty="0" err="1"/>
              <a:t>Soluni</a:t>
            </a:r>
            <a:endParaRPr lang="en-US" sz="2000" dirty="0"/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en-US" sz="2000" dirty="0"/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sz="2000" dirty="0"/>
              <a:t>1. </a:t>
            </a:r>
            <a:r>
              <a:rPr lang="en-US" sz="2000" dirty="0" err="1"/>
              <a:t>sv</a:t>
            </a:r>
            <a:r>
              <a:rPr lang="en-US" sz="2000" dirty="0"/>
              <a:t>. v. – </a:t>
            </a:r>
            <a:r>
              <a:rPr lang="en-US" sz="2000" dirty="0" err="1"/>
              <a:t>balkánská</a:t>
            </a:r>
            <a:r>
              <a:rPr lang="en-US" sz="2000" dirty="0"/>
              <a:t> </a:t>
            </a:r>
            <a:r>
              <a:rPr lang="en-US" sz="2000" dirty="0" err="1"/>
              <a:t>fronta</a:t>
            </a:r>
            <a:r>
              <a:rPr lang="en-US" sz="2000" dirty="0"/>
              <a:t>, „</a:t>
            </a:r>
            <a:r>
              <a:rPr lang="en-US" sz="2000" dirty="0" err="1"/>
              <a:t>národní</a:t>
            </a:r>
            <a:r>
              <a:rPr lang="en-US" sz="2000" dirty="0"/>
              <a:t> </a:t>
            </a:r>
            <a:r>
              <a:rPr lang="en-US" sz="2000" dirty="0" err="1"/>
              <a:t>rozkol</a:t>
            </a:r>
            <a:r>
              <a:rPr lang="en-US" sz="2000" dirty="0"/>
              <a:t>“ (</a:t>
            </a:r>
            <a:r>
              <a:rPr lang="en-US" sz="2000" dirty="0" err="1"/>
              <a:t>král</a:t>
            </a:r>
            <a:r>
              <a:rPr lang="en-US" sz="2000" dirty="0"/>
              <a:t> Konstantin x </a:t>
            </a:r>
            <a:r>
              <a:rPr lang="en-US" sz="2000" dirty="0" err="1"/>
              <a:t>Eleftherios</a:t>
            </a:r>
            <a:r>
              <a:rPr lang="en-US" sz="2000" dirty="0"/>
              <a:t> Venizelos</a:t>
            </a:r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sz="2000" dirty="0"/>
              <a:t>1917 </a:t>
            </a:r>
            <a:r>
              <a:rPr lang="en-US" sz="2000" dirty="0" err="1"/>
              <a:t>katastrofální</a:t>
            </a:r>
            <a:r>
              <a:rPr lang="en-US" sz="2000" dirty="0"/>
              <a:t> </a:t>
            </a:r>
            <a:r>
              <a:rPr lang="en-US" sz="2000" dirty="0" err="1"/>
              <a:t>požár</a:t>
            </a:r>
            <a:r>
              <a:rPr lang="en-US" sz="2000" dirty="0"/>
              <a:t> </a:t>
            </a:r>
            <a:r>
              <a:rPr lang="en-US" sz="2000" dirty="0" err="1"/>
              <a:t>města</a:t>
            </a:r>
            <a:r>
              <a:rPr lang="en-US" sz="2000" dirty="0"/>
              <a:t>, </a:t>
            </a:r>
            <a:r>
              <a:rPr lang="en-US" sz="2000" dirty="0" err="1"/>
              <a:t>nová</a:t>
            </a:r>
            <a:r>
              <a:rPr lang="en-US" sz="2000" dirty="0"/>
              <a:t> </a:t>
            </a:r>
            <a:r>
              <a:rPr lang="en-US" sz="2000" dirty="0" err="1"/>
              <a:t>výstavba</a:t>
            </a:r>
            <a:r>
              <a:rPr lang="en-US" sz="2000" dirty="0"/>
              <a:t> </a:t>
            </a:r>
            <a:r>
              <a:rPr lang="en-US" sz="2000" dirty="0" err="1"/>
              <a:t>města</a:t>
            </a:r>
            <a:endParaRPr lang="en-US" sz="2000" dirty="0"/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en-US" sz="2000" dirty="0"/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sz="2000" dirty="0"/>
              <a:t>1922 </a:t>
            </a:r>
            <a:r>
              <a:rPr lang="en-US" sz="2000" dirty="0" err="1"/>
              <a:t>maloasijská</a:t>
            </a:r>
            <a:r>
              <a:rPr lang="en-US" sz="2000" dirty="0"/>
              <a:t> </a:t>
            </a:r>
            <a:r>
              <a:rPr lang="en-US" sz="2000" dirty="0" err="1"/>
              <a:t>katastrofa</a:t>
            </a:r>
            <a:r>
              <a:rPr lang="en-US" sz="2000" dirty="0"/>
              <a:t>, 1923 – 24 </a:t>
            </a:r>
            <a:r>
              <a:rPr lang="en-US" sz="2000" dirty="0" err="1"/>
              <a:t>výměna</a:t>
            </a:r>
            <a:r>
              <a:rPr lang="en-US" sz="2000" dirty="0"/>
              <a:t> </a:t>
            </a:r>
            <a:r>
              <a:rPr lang="en-US" sz="2000" dirty="0" err="1"/>
              <a:t>obyvatelstva</a:t>
            </a:r>
            <a:r>
              <a:rPr lang="en-US" sz="2000" dirty="0"/>
              <a:t> &gt; </a:t>
            </a:r>
            <a:r>
              <a:rPr lang="en-US" sz="2000" dirty="0" err="1"/>
              <a:t>usazování</a:t>
            </a:r>
            <a:r>
              <a:rPr lang="en-US" sz="2000" dirty="0"/>
              <a:t> </a:t>
            </a:r>
            <a:r>
              <a:rPr lang="en-US" sz="2000" dirty="0" err="1"/>
              <a:t>uprchlíků</a:t>
            </a:r>
            <a:r>
              <a:rPr lang="en-US" sz="2000" dirty="0"/>
              <a:t> z </a:t>
            </a:r>
            <a:r>
              <a:rPr lang="en-US" sz="2000" dirty="0" err="1"/>
              <a:t>Malé</a:t>
            </a:r>
            <a:r>
              <a:rPr lang="en-US" sz="2000" dirty="0"/>
              <a:t> </a:t>
            </a:r>
            <a:r>
              <a:rPr lang="en-US" sz="2000" dirty="0" err="1"/>
              <a:t>Asie</a:t>
            </a:r>
            <a:r>
              <a:rPr lang="en-US" sz="2000" dirty="0"/>
              <a:t>, </a:t>
            </a:r>
            <a:r>
              <a:rPr lang="en-US" sz="2000" dirty="0" err="1"/>
              <a:t>Pontu</a:t>
            </a:r>
            <a:r>
              <a:rPr lang="en-US" sz="2000" dirty="0"/>
              <a:t> a </a:t>
            </a:r>
            <a:r>
              <a:rPr lang="en-US" sz="2000" dirty="0" err="1"/>
              <a:t>východní</a:t>
            </a:r>
            <a:r>
              <a:rPr lang="en-US" sz="2000" dirty="0"/>
              <a:t> </a:t>
            </a:r>
            <a:r>
              <a:rPr lang="en-US" sz="2000" dirty="0" err="1"/>
              <a:t>Thrákie</a:t>
            </a:r>
            <a:r>
              <a:rPr lang="en-US" sz="2000" dirty="0"/>
              <a:t>, </a:t>
            </a:r>
            <a:r>
              <a:rPr lang="en-US" sz="2000" dirty="0" err="1"/>
              <a:t>odchod</a:t>
            </a:r>
            <a:r>
              <a:rPr lang="en-US" sz="2000" dirty="0"/>
              <a:t> </a:t>
            </a:r>
            <a:r>
              <a:rPr lang="en-US" sz="2000" dirty="0" err="1"/>
              <a:t>muslimského</a:t>
            </a:r>
            <a:r>
              <a:rPr lang="en-US" sz="2000" dirty="0"/>
              <a:t> </a:t>
            </a:r>
            <a:r>
              <a:rPr lang="en-US" sz="2000" dirty="0" err="1"/>
              <a:t>obyvatelstva</a:t>
            </a:r>
            <a:endParaRPr lang="en-US" sz="2000" dirty="0"/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sz="2000" dirty="0"/>
              <a:t>r. 1928: </a:t>
            </a:r>
            <a:r>
              <a:rPr lang="en-US" sz="2000" dirty="0" err="1"/>
              <a:t>tvořili</a:t>
            </a:r>
            <a:r>
              <a:rPr lang="en-US" sz="2000" dirty="0"/>
              <a:t> </a:t>
            </a:r>
            <a:r>
              <a:rPr lang="en-US" sz="2000" dirty="0" err="1"/>
              <a:t>uprchlíci</a:t>
            </a:r>
            <a:r>
              <a:rPr lang="en-US" sz="2000" dirty="0"/>
              <a:t> 47,8 </a:t>
            </a:r>
            <a:r>
              <a:rPr lang="en-US" sz="2000" dirty="0" err="1"/>
              <a:t>obyvatelstva</a:t>
            </a:r>
            <a:r>
              <a:rPr lang="en-US" sz="2000" dirty="0"/>
              <a:t> </a:t>
            </a:r>
            <a:r>
              <a:rPr lang="en-US" sz="2000" dirty="0" err="1"/>
              <a:t>Soluně</a:t>
            </a:r>
            <a:r>
              <a:rPr lang="en-US" sz="2000" dirty="0"/>
              <a:t> &gt; </a:t>
            </a:r>
            <a:r>
              <a:rPr lang="en-US" sz="2000" dirty="0" err="1"/>
              <a:t>vznik</a:t>
            </a:r>
            <a:r>
              <a:rPr lang="en-US" sz="2000" dirty="0"/>
              <a:t> </a:t>
            </a:r>
            <a:r>
              <a:rPr lang="en-US" sz="2000" dirty="0" err="1"/>
              <a:t>nových</a:t>
            </a:r>
            <a:r>
              <a:rPr lang="en-US" sz="2000" dirty="0"/>
              <a:t> </a:t>
            </a:r>
            <a:r>
              <a:rPr lang="en-US" sz="2000" dirty="0" err="1"/>
              <a:t>čtvrtí</a:t>
            </a:r>
            <a:r>
              <a:rPr lang="en-US" sz="2000" dirty="0"/>
              <a:t> (</a:t>
            </a:r>
            <a:r>
              <a:rPr lang="en-US" sz="2000" dirty="0" err="1"/>
              <a:t>Kalamaria</a:t>
            </a:r>
            <a:r>
              <a:rPr lang="en-US" sz="2000" dirty="0"/>
              <a:t>, …)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en-US" sz="2000" dirty="0"/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sz="2000" dirty="0"/>
              <a:t>1925 </a:t>
            </a:r>
            <a:r>
              <a:rPr lang="en-US" sz="2000" dirty="0" err="1"/>
              <a:t>založení</a:t>
            </a:r>
            <a:r>
              <a:rPr lang="en-US" sz="2000" dirty="0"/>
              <a:t> </a:t>
            </a:r>
            <a:r>
              <a:rPr lang="en-US" sz="2000" dirty="0" err="1"/>
              <a:t>univerzity</a:t>
            </a:r>
            <a:r>
              <a:rPr lang="en-US" sz="2000" dirty="0"/>
              <a:t> (od r. 1954 </a:t>
            </a:r>
            <a:r>
              <a:rPr lang="en-US" sz="2000" dirty="0" err="1"/>
              <a:t>Aristotelova</a:t>
            </a:r>
            <a:r>
              <a:rPr lang="en-US" sz="2000" dirty="0"/>
              <a:t> </a:t>
            </a:r>
            <a:r>
              <a:rPr lang="en-US" sz="2000" dirty="0" err="1"/>
              <a:t>univerzita</a:t>
            </a:r>
            <a:r>
              <a:rPr lang="en-US" sz="2000" dirty="0"/>
              <a:t> v </a:t>
            </a:r>
            <a:r>
              <a:rPr lang="en-US" sz="2000" dirty="0" err="1"/>
              <a:t>Soluni</a:t>
            </a:r>
            <a:r>
              <a:rPr lang="en-US" sz="2000" dirty="0"/>
              <a:t>, </a:t>
            </a:r>
            <a:r>
              <a:rPr lang="en-US" sz="2000" dirty="0" err="1"/>
              <a:t>dnes</a:t>
            </a:r>
            <a:r>
              <a:rPr lang="en-US" sz="2000" dirty="0"/>
              <a:t> </a:t>
            </a:r>
            <a:r>
              <a:rPr lang="en-US" sz="2000" dirty="0" err="1"/>
              <a:t>největší</a:t>
            </a:r>
            <a:r>
              <a:rPr lang="en-US" sz="2000" dirty="0"/>
              <a:t> </a:t>
            </a:r>
            <a:r>
              <a:rPr lang="en-US" sz="2000" dirty="0" err="1"/>
              <a:t>řecká</a:t>
            </a:r>
            <a:r>
              <a:rPr lang="en-US" sz="2000" dirty="0"/>
              <a:t> </a:t>
            </a:r>
            <a:r>
              <a:rPr lang="en-US" sz="2000" dirty="0" err="1"/>
              <a:t>univerzita</a:t>
            </a:r>
            <a:r>
              <a:rPr lang="en-US" sz="2000" dirty="0"/>
              <a:t>)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en-US" sz="2000" dirty="0"/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sz="2000" dirty="0"/>
              <a:t>9. 4. 1941 </a:t>
            </a:r>
            <a:r>
              <a:rPr lang="en-US" sz="2000" dirty="0" err="1"/>
              <a:t>město</a:t>
            </a:r>
            <a:r>
              <a:rPr lang="en-US" sz="2000" dirty="0"/>
              <a:t> </a:t>
            </a:r>
            <a:r>
              <a:rPr lang="en-US" sz="2000" dirty="0" err="1"/>
              <a:t>obsazeno</a:t>
            </a:r>
            <a:r>
              <a:rPr lang="en-US" sz="2000" dirty="0"/>
              <a:t> </a:t>
            </a:r>
            <a:r>
              <a:rPr lang="en-US" sz="2000" dirty="0" err="1"/>
              <a:t>německými</a:t>
            </a:r>
            <a:r>
              <a:rPr lang="en-US" sz="2000" dirty="0"/>
              <a:t> </a:t>
            </a:r>
            <a:r>
              <a:rPr lang="en-US" sz="2000" dirty="0" err="1"/>
              <a:t>vojsky</a:t>
            </a:r>
            <a:endParaRPr lang="en-US" sz="2000" dirty="0"/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sz="2000" dirty="0" err="1"/>
              <a:t>většina</a:t>
            </a:r>
            <a:r>
              <a:rPr lang="en-US" sz="2000" dirty="0"/>
              <a:t> </a:t>
            </a:r>
            <a:r>
              <a:rPr lang="en-US" sz="2000" dirty="0" err="1"/>
              <a:t>židovského</a:t>
            </a:r>
            <a:r>
              <a:rPr lang="en-US" sz="2000" dirty="0"/>
              <a:t> </a:t>
            </a:r>
            <a:r>
              <a:rPr lang="en-US" sz="2000" dirty="0" err="1"/>
              <a:t>obyvatelstva</a:t>
            </a:r>
            <a:r>
              <a:rPr lang="en-US" sz="2000" dirty="0"/>
              <a:t> </a:t>
            </a:r>
            <a:r>
              <a:rPr lang="en-US" sz="2000" dirty="0" err="1"/>
              <a:t>města</a:t>
            </a:r>
            <a:r>
              <a:rPr lang="en-US" sz="2000" dirty="0"/>
              <a:t> (46 000) </a:t>
            </a:r>
            <a:r>
              <a:rPr lang="en-US" sz="2000" dirty="0" err="1"/>
              <a:t>umírá</a:t>
            </a:r>
            <a:r>
              <a:rPr lang="en-US" sz="2000" dirty="0"/>
              <a:t> v </a:t>
            </a:r>
            <a:r>
              <a:rPr lang="en-US" sz="2000" dirty="0" err="1"/>
              <a:t>Osvětimi</a:t>
            </a:r>
            <a:r>
              <a:rPr lang="en-US" sz="2000" dirty="0"/>
              <a:t> a </a:t>
            </a:r>
            <a:r>
              <a:rPr lang="en-US" sz="2000" dirty="0" err="1"/>
              <a:t>dalších</a:t>
            </a:r>
            <a:r>
              <a:rPr lang="en-US" sz="2000" dirty="0"/>
              <a:t> </a:t>
            </a:r>
            <a:r>
              <a:rPr lang="en-US" sz="2000" dirty="0" err="1"/>
              <a:t>koncentračních</a:t>
            </a:r>
            <a:r>
              <a:rPr lang="en-US" sz="2000" dirty="0"/>
              <a:t> </a:t>
            </a:r>
            <a:r>
              <a:rPr lang="en-US" sz="2000" dirty="0" err="1"/>
              <a:t>táborech</a:t>
            </a:r>
            <a:endParaRPr lang="en-US" sz="2000" dirty="0"/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sz="2000" dirty="0"/>
              <a:t>8. </a:t>
            </a:r>
            <a:r>
              <a:rPr lang="en-US" sz="2000" dirty="0" err="1"/>
              <a:t>října</a:t>
            </a:r>
            <a:r>
              <a:rPr lang="en-US" sz="2000" dirty="0"/>
              <a:t> 1944 </a:t>
            </a:r>
            <a:r>
              <a:rPr lang="en-US" sz="2000" dirty="0" err="1"/>
              <a:t>osvobození</a:t>
            </a:r>
            <a:r>
              <a:rPr lang="en-US" sz="2000" dirty="0"/>
              <a:t> </a:t>
            </a:r>
            <a:r>
              <a:rPr lang="en-US" sz="2000" dirty="0" err="1"/>
              <a:t>města</a:t>
            </a:r>
            <a:endParaRPr lang="en-US" sz="2000" dirty="0"/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en-US" sz="2000" dirty="0"/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sz="2000" dirty="0"/>
              <a:t>1978 </a:t>
            </a:r>
            <a:r>
              <a:rPr lang="en-US" sz="2000" dirty="0" err="1"/>
              <a:t>zemětřesení</a:t>
            </a:r>
            <a:r>
              <a:rPr lang="en-US" sz="2000" dirty="0"/>
              <a:t> </a:t>
            </a:r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en-US" sz="2000" dirty="0"/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sz="2000" dirty="0"/>
              <a:t>1997 se </a:t>
            </a:r>
            <a:r>
              <a:rPr lang="en-US" sz="2000" dirty="0" err="1"/>
              <a:t>Soluň</a:t>
            </a:r>
            <a:r>
              <a:rPr lang="en-US" sz="2000" dirty="0"/>
              <a:t> </a:t>
            </a:r>
            <a:r>
              <a:rPr lang="en-US" sz="2000" dirty="0" err="1"/>
              <a:t>stává</a:t>
            </a:r>
            <a:r>
              <a:rPr lang="en-US" sz="2000" dirty="0"/>
              <a:t> </a:t>
            </a:r>
            <a:r>
              <a:rPr lang="en-US" sz="2000" dirty="0" err="1"/>
              <a:t>evropským</a:t>
            </a:r>
            <a:r>
              <a:rPr lang="en-US" sz="2000" dirty="0"/>
              <a:t> </a:t>
            </a:r>
            <a:r>
              <a:rPr lang="en-US" sz="2000" dirty="0" err="1"/>
              <a:t>hlavním</a:t>
            </a:r>
            <a:r>
              <a:rPr lang="en-US" sz="2000" dirty="0"/>
              <a:t> </a:t>
            </a:r>
            <a:r>
              <a:rPr lang="en-US" sz="2000" dirty="0" err="1"/>
              <a:t>městem</a:t>
            </a:r>
            <a:r>
              <a:rPr lang="en-US" sz="2000" dirty="0"/>
              <a:t> </a:t>
            </a:r>
            <a:r>
              <a:rPr lang="en-US" sz="2000" dirty="0" err="1"/>
              <a:t>kultury</a:t>
            </a:r>
            <a:endParaRPr lang="en-US" sz="2000" dirty="0"/>
          </a:p>
          <a:p>
            <a:pPr marL="34290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en-US" sz="600" dirty="0">
              <a:solidFill>
                <a:schemeClr val="accent1"/>
              </a:solidFill>
            </a:endParaRPr>
          </a:p>
        </p:txBody>
      </p:sp>
      <p:pic>
        <p:nvPicPr>
          <p:cNvPr id="5122" name="Picture 2" descr="picture">
            <a:extLst>
              <a:ext uri="{FF2B5EF4-FFF2-40B4-BE49-F238E27FC236}">
                <a16:creationId xmlns:a16="http://schemas.microsoft.com/office/drawing/2014/main" id="{6F40854E-A052-4400-9BDA-07BC952505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5" r="18778"/>
          <a:stretch/>
        </p:blipFill>
        <p:spPr bwMode="auto">
          <a:xfrm>
            <a:off x="4977557" y="1238487"/>
            <a:ext cx="3555840" cy="449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557C5362-C196-4A83-A69C-9D47AB4C3FFA}"/>
              </a:ext>
            </a:extLst>
          </p:cNvPr>
          <p:cNvSpPr txBox="1"/>
          <p:nvPr/>
        </p:nvSpPr>
        <p:spPr>
          <a:xfrm>
            <a:off x="5447510" y="5868885"/>
            <a:ext cx="28392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Obsazení města nacistickými vojsky</a:t>
            </a:r>
          </a:p>
        </p:txBody>
      </p:sp>
    </p:spTree>
    <p:extLst>
      <p:ext uri="{BB962C8B-B14F-4D97-AF65-F5344CB8AC3E}">
        <p14:creationId xmlns:p14="http://schemas.microsoft.com/office/powerpoint/2010/main" val="22718118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0000"/>
            <a:shade val="85000"/>
            <a:satMod val="160000"/>
            <a:lumMod val="1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0" name="Rectangle 72">
            <a:extLst>
              <a:ext uri="{FF2B5EF4-FFF2-40B4-BE49-F238E27FC236}">
                <a16:creationId xmlns:a16="http://schemas.microsoft.com/office/drawing/2014/main" id="{B1063757-73D0-470E-8760-18BB12DD6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8" name="Picture 4" descr="prosfyges thessaloniki ploia">
            <a:extLst>
              <a:ext uri="{FF2B5EF4-FFF2-40B4-BE49-F238E27FC236}">
                <a16:creationId xmlns:a16="http://schemas.microsoft.com/office/drawing/2014/main" id="{B8C22AB5-A8C8-402D-8234-DDA6C3542C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3" r="24329" b="2"/>
          <a:stretch/>
        </p:blipFill>
        <p:spPr bwMode="auto">
          <a:xfrm>
            <a:off x="482600" y="643467"/>
            <a:ext cx="390524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7ADAE085-FE50-4582-BE64-5DEA8EFBEB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4150740" cy="589788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Σκηνές προσφύγων στην Καλαμαριά, το 1923 (πηγή: ΙΑΠΕ, Συλλογή Άννας Θεοφυλάκτου)">
            <a:extLst>
              <a:ext uri="{FF2B5EF4-FFF2-40B4-BE49-F238E27FC236}">
                <a16:creationId xmlns:a16="http://schemas.microsoft.com/office/drawing/2014/main" id="{90197276-686E-4C92-B8FA-2DFE54B4C2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63" r="23487" b="-1"/>
          <a:stretch/>
        </p:blipFill>
        <p:spPr bwMode="auto">
          <a:xfrm>
            <a:off x="4755070" y="633305"/>
            <a:ext cx="390524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8649D396-7D00-4DDA-81C8-0A815349E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0229" y="469898"/>
            <a:ext cx="4150741" cy="589788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AF25479-2787-4E18-9A1F-C91C0ECECCF4}"/>
              </a:ext>
            </a:extLst>
          </p:cNvPr>
          <p:cNvSpPr txBox="1"/>
          <p:nvPr/>
        </p:nvSpPr>
        <p:spPr>
          <a:xfrm>
            <a:off x="2691872" y="100566"/>
            <a:ext cx="3391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1923, uprchlíci v oblasti </a:t>
            </a:r>
            <a:r>
              <a:rPr lang="cs-CZ" dirty="0" err="1"/>
              <a:t>Kalamaria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050365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8151AAD-03E1-4834-9C5C-0AF0B85A5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4207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E4635D17-072F-40C5-8D16-422A5BA008BF}"/>
              </a:ext>
            </a:extLst>
          </p:cNvPr>
          <p:cNvSpPr txBox="1"/>
          <p:nvPr/>
        </p:nvSpPr>
        <p:spPr>
          <a:xfrm>
            <a:off x="648070" y="417250"/>
            <a:ext cx="2337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accent1"/>
                </a:solidFill>
              </a:rPr>
              <a:t>Antické památky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737174F-9F9E-474D-940A-CF42DA978F4C}"/>
              </a:ext>
            </a:extLst>
          </p:cNvPr>
          <p:cNvSpPr txBox="1"/>
          <p:nvPr/>
        </p:nvSpPr>
        <p:spPr>
          <a:xfrm>
            <a:off x="506027" y="1331650"/>
            <a:ext cx="32936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dirty="0"/>
              <a:t>Římská agora</a:t>
            </a:r>
            <a:r>
              <a:rPr lang="cs-CZ" b="1" dirty="0"/>
              <a:t> </a:t>
            </a:r>
            <a:r>
              <a:rPr lang="cs-CZ" dirty="0"/>
              <a:t>od 2. st. n. l. do pol. 4. st.</a:t>
            </a:r>
          </a:p>
          <a:p>
            <a:r>
              <a:rPr lang="cs-CZ" dirty="0"/>
              <a:t>Správní, hospodářské, obchodní a kulturní centrum města</a:t>
            </a:r>
            <a:endParaRPr lang="el-GR" dirty="0"/>
          </a:p>
          <a:p>
            <a:endParaRPr lang="el-GR" dirty="0"/>
          </a:p>
          <a:p>
            <a:r>
              <a:rPr lang="cs-CZ" dirty="0"/>
              <a:t>obr.: </a:t>
            </a:r>
            <a:r>
              <a:rPr lang="cs-CZ" b="1" dirty="0" err="1"/>
              <a:t>odeion</a:t>
            </a:r>
            <a:r>
              <a:rPr lang="cs-CZ" b="1" dirty="0"/>
              <a:t> </a:t>
            </a:r>
            <a:r>
              <a:rPr lang="cs-CZ" dirty="0"/>
              <a:t>z 2. st. (přestavby ve 3. a 4. st. – používáno jako divadlo)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0DE12FC2-0D81-4001-974C-00D67A00B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643" y="217747"/>
            <a:ext cx="5116079" cy="642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2387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D066F59A-487B-4D2D-9D9E-28F742FD0A77}"/>
              </a:ext>
            </a:extLst>
          </p:cNvPr>
          <p:cNvSpPr txBox="1"/>
          <p:nvPr/>
        </p:nvSpPr>
        <p:spPr>
          <a:xfrm>
            <a:off x="398357" y="355107"/>
            <a:ext cx="815197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u="sng" dirty="0"/>
              <a:t>Římská agora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err="1"/>
              <a:t>cryproporticus</a:t>
            </a:r>
            <a:r>
              <a:rPr lang="cs-CZ" sz="1600" dirty="0"/>
              <a:t> – krytá stoa, původně obchody (několik poschodí), dnes prostor pro výstavy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na agoře se nachází i menší muzeum</a:t>
            </a:r>
          </a:p>
        </p:txBody>
      </p:sp>
      <p:pic>
        <p:nvPicPr>
          <p:cNvPr id="4" name="Obrázek 3" descr="Obsah obrázku exteriér&#10;&#10;Popis byl vytvořen automaticky">
            <a:extLst>
              <a:ext uri="{FF2B5EF4-FFF2-40B4-BE49-F238E27FC236}">
                <a16:creationId xmlns:a16="http://schemas.microsoft.com/office/drawing/2014/main" id="{16EBBCE9-F0C3-4D81-88C7-1AF26B6976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91" y="1698514"/>
            <a:ext cx="8529417" cy="480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055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Κλείσιμο Παραθύρου">
            <a:extLst>
              <a:ext uri="{FF2B5EF4-FFF2-40B4-BE49-F238E27FC236}">
                <a16:creationId xmlns:a16="http://schemas.microsoft.com/office/drawing/2014/main" id="{C0BAEE46-F910-440A-A335-8F1AA70B7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46" y="2634419"/>
            <a:ext cx="6181725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70ECFF8-B977-4B96-8E2B-2618CFBD8BC3}"/>
              </a:ext>
            </a:extLst>
          </p:cNvPr>
          <p:cNvSpPr txBox="1"/>
          <p:nvPr/>
        </p:nvSpPr>
        <p:spPr>
          <a:xfrm>
            <a:off x="506027" y="223081"/>
            <a:ext cx="830949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dirty="0"/>
              <a:t>Rotunda </a:t>
            </a:r>
            <a:r>
              <a:rPr lang="el-GR" b="1" u="sng" dirty="0"/>
              <a:t>(Ροτόντα)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latin typeface="+mj-lt"/>
              </a:rPr>
              <a:t>za název (pozdější) vděčí svému tvaru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latin typeface="+mj-lt"/>
              </a:rPr>
              <a:t>postavena asi kolem r. 306, chrám Dia či </a:t>
            </a:r>
            <a:r>
              <a:rPr lang="cs-CZ" sz="1400" dirty="0" err="1">
                <a:latin typeface="+mj-lt"/>
              </a:rPr>
              <a:t>Kabeira</a:t>
            </a:r>
            <a:r>
              <a:rPr lang="cs-CZ" sz="1400" dirty="0">
                <a:latin typeface="+mj-lt"/>
              </a:rPr>
              <a:t> nebo </a:t>
            </a:r>
            <a:r>
              <a:rPr lang="cs-CZ" sz="1400" dirty="0" err="1">
                <a:latin typeface="+mj-lt"/>
              </a:rPr>
              <a:t>Galeriovo</a:t>
            </a:r>
            <a:r>
              <a:rPr lang="cs-CZ" sz="1400" dirty="0">
                <a:latin typeface="+mj-lt"/>
              </a:rPr>
              <a:t> mauzoleum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latin typeface="+mj-lt"/>
              </a:rPr>
              <a:t>průměr 24,50 m, výška asi 29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latin typeface="+mj-lt"/>
              </a:rPr>
              <a:t>v raně křesťanském období se stává křesťanským chrámem (východní výklenek protažen do krytého prostoru s apsidou – oltář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latin typeface="+mj-lt"/>
              </a:rPr>
              <a:t>od r. 1590 sloužila jako mešita</a:t>
            </a:r>
            <a:endParaRPr lang="el-GR" sz="14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latin typeface="+mj-lt"/>
              </a:rPr>
              <a:t>od r. 1912 </a:t>
            </a:r>
            <a:r>
              <a:rPr lang="cs-CZ" sz="1400" dirty="0" err="1">
                <a:latin typeface="+mj-lt"/>
              </a:rPr>
              <a:t>opě</a:t>
            </a:r>
            <a:r>
              <a:rPr lang="cs-CZ" sz="1400" dirty="0">
                <a:latin typeface="+mj-lt"/>
              </a:rPr>
              <a:t> t kostel – sv. Jiřího, dnes muzeum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latin typeface="+mj-lt"/>
              </a:rPr>
              <a:t>zapsaná na </a:t>
            </a:r>
            <a:r>
              <a:rPr lang="cs-CZ" sz="1400" b="0" i="0" dirty="0">
                <a:solidFill>
                  <a:srgbClr val="464E56"/>
                </a:solidFill>
                <a:effectLst/>
                <a:latin typeface="+mj-lt"/>
              </a:rPr>
              <a:t>Seznamu světového kulturního a přírodního dědictví</a:t>
            </a:r>
            <a:endParaRPr lang="el-GR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115915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B671D8A0-BD2E-46F3-9E88-38A438D91F7D}"/>
              </a:ext>
            </a:extLst>
          </p:cNvPr>
          <p:cNvSpPr txBox="1"/>
          <p:nvPr/>
        </p:nvSpPr>
        <p:spPr>
          <a:xfrm>
            <a:off x="3629891" y="221673"/>
            <a:ext cx="4785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Dochované mozaiky z raně křesťanského období</a:t>
            </a:r>
          </a:p>
        </p:txBody>
      </p:sp>
      <p:pic>
        <p:nvPicPr>
          <p:cNvPr id="6146" name="Picture 2" descr="Τα μοναδικά ψηφιδωτά της Ροτόντας: «Αυθεντικά και αντίγραφα από τη  Θεσσαλονίκη και τη Ραβέννα». | LiFO">
            <a:extLst>
              <a:ext uri="{FF2B5EF4-FFF2-40B4-BE49-F238E27FC236}">
                <a16:creationId xmlns:a16="http://schemas.microsoft.com/office/drawing/2014/main" id="{E41D9299-3EBF-4664-8931-962FA3C4C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08" y="591005"/>
            <a:ext cx="5977467" cy="448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Η Ροτόντα και τα εξαιρετικά ψηφιδωτά της - Thessaloniki Arts and Culture">
            <a:extLst>
              <a:ext uri="{FF2B5EF4-FFF2-40B4-BE49-F238E27FC236}">
                <a16:creationId xmlns:a16="http://schemas.microsoft.com/office/drawing/2014/main" id="{D9C41AC7-88EC-4F8E-9E19-FBDA4D01A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571999" cy="309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363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B5F9DF-23F4-4634-9453-6E3772ACD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25603" name="Picture 2" descr="http://upload.wikimedia.org/wikipedia/commons/thumb/b/bc/Greece_topo.jpg/1024px-Greece_topo.jpg">
            <a:extLst>
              <a:ext uri="{FF2B5EF4-FFF2-40B4-BE49-F238E27FC236}">
                <a16:creationId xmlns:a16="http://schemas.microsoft.com/office/drawing/2014/main" id="{BB7B045B-FBB3-4C43-9546-EBA0137AB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747713"/>
            <a:ext cx="9182100" cy="782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99C0B311-F8C2-4EC9-8BE3-57FFC031A1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453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2196909C-85A9-45ED-860C-23E681677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6" name="Picture 2" descr="Ροτόντα, από ψηλά! Φωτογραφία: Giannis Booklis | Thessaloniki greece,  Thessaloniki, Travel fun">
            <a:extLst>
              <a:ext uri="{FF2B5EF4-FFF2-40B4-BE49-F238E27FC236}">
                <a16:creationId xmlns:a16="http://schemas.microsoft.com/office/drawing/2014/main" id="{E3E70CD8-156F-42DF-B27E-85FB301062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9"/>
          <a:stretch/>
        </p:blipFill>
        <p:spPr bwMode="auto">
          <a:xfrm>
            <a:off x="482600" y="643467"/>
            <a:ext cx="817879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D1D1FAD-F95D-4155-B6B2-2A8D1016323B}"/>
              </a:ext>
            </a:extLst>
          </p:cNvPr>
          <p:cNvSpPr txBox="1"/>
          <p:nvPr/>
        </p:nvSpPr>
        <p:spPr>
          <a:xfrm>
            <a:off x="2623351" y="623349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https://www.thessalonikiguide.gr/istoria/</a:t>
            </a:r>
          </a:p>
        </p:txBody>
      </p:sp>
    </p:spTree>
    <p:extLst>
      <p:ext uri="{BB962C8B-B14F-4D97-AF65-F5344CB8AC3E}">
        <p14:creationId xmlns:p14="http://schemas.microsoft.com/office/powerpoint/2010/main" val="13321971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Αναπαράσταση Γαλεριανού Ανακτόρου στη Θεσσαλονίκη">
            <a:extLst>
              <a:ext uri="{FF2B5EF4-FFF2-40B4-BE49-F238E27FC236}">
                <a16:creationId xmlns:a16="http://schemas.microsoft.com/office/drawing/2014/main" id="{35114553-1774-4534-A297-B852B50F26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4" descr="Αναπαράσταση Γαλεριανού Ανακτόρου στη Θεσσαλονίκη">
            <a:extLst>
              <a:ext uri="{FF2B5EF4-FFF2-40B4-BE49-F238E27FC236}">
                <a16:creationId xmlns:a16="http://schemas.microsoft.com/office/drawing/2014/main" id="{D9D0F063-172F-478D-B00B-C5E0C29C36B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6">
            <a:extLst>
              <a:ext uri="{FF2B5EF4-FFF2-40B4-BE49-F238E27FC236}">
                <a16:creationId xmlns:a16="http://schemas.microsoft.com/office/drawing/2014/main" id="{E31C9A0D-1E88-4B42-B2D1-990D12ACC85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56" name="Picture 8" descr="Αψίδα Γαλερίου, πομπική οδός και κύρια λεωφόρος. Αναπαράσταση, άποψη από Δ.">
            <a:extLst>
              <a:ext uri="{FF2B5EF4-FFF2-40B4-BE49-F238E27FC236}">
                <a16:creationId xmlns:a16="http://schemas.microsoft.com/office/drawing/2014/main" id="{A6776678-B6B2-46F4-8FC5-AC6C6BEE5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85" y="314325"/>
            <a:ext cx="57150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Κλείσιμο Παραθύρου">
            <a:extLst>
              <a:ext uri="{FF2B5EF4-FFF2-40B4-BE49-F238E27FC236}">
                <a16:creationId xmlns:a16="http://schemas.microsoft.com/office/drawing/2014/main" id="{257D55E8-B727-4D4D-B956-7B4C3A9CC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964" y="3458825"/>
            <a:ext cx="4881418" cy="325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FDD061B-EE11-4038-9FCF-BC24C47BA4E3}"/>
              </a:ext>
            </a:extLst>
          </p:cNvPr>
          <p:cNvSpPr txBox="1"/>
          <p:nvPr/>
        </p:nvSpPr>
        <p:spPr>
          <a:xfrm>
            <a:off x="6236429" y="778579"/>
            <a:ext cx="24370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dirty="0" err="1"/>
              <a:t>Galeriův</a:t>
            </a:r>
            <a:r>
              <a:rPr lang="cs-CZ" b="1" u="sng" dirty="0"/>
              <a:t> oblouk</a:t>
            </a:r>
          </a:p>
          <a:p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305 n. 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oslava vítězství císaře </a:t>
            </a:r>
            <a:r>
              <a:rPr lang="cs-CZ" sz="1600" dirty="0" err="1"/>
              <a:t>Galeria</a:t>
            </a:r>
            <a:r>
              <a:rPr lang="cs-CZ" sz="1600" dirty="0"/>
              <a:t> nad Peršany</a:t>
            </a:r>
          </a:p>
        </p:txBody>
      </p:sp>
    </p:spTree>
    <p:extLst>
      <p:ext uri="{BB962C8B-B14F-4D97-AF65-F5344CB8AC3E}">
        <p14:creationId xmlns:p14="http://schemas.microsoft.com/office/powerpoint/2010/main" val="21982231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9C0B311-F8C2-4EC9-8BE3-57FFC031A1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95A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96909C-85A9-45ED-860C-23E681677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" name="Obrázek 1" descr="Obsah obrázku budova, exteriér, kámen, schod&#10;&#10;Popis byl vytvořen automaticky">
            <a:extLst>
              <a:ext uri="{FF2B5EF4-FFF2-40B4-BE49-F238E27FC236}">
                <a16:creationId xmlns:a16="http://schemas.microsoft.com/office/drawing/2014/main" id="{C75BA9D3-DEF9-4A9F-ADB9-8DFA7E706B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9"/>
          <a:stretch/>
        </p:blipFill>
        <p:spPr>
          <a:xfrm>
            <a:off x="482600" y="643467"/>
            <a:ext cx="8178799" cy="5571066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764435CB-DF36-44C6-B953-B6ABC69C76DA}"/>
              </a:ext>
            </a:extLst>
          </p:cNvPr>
          <p:cNvSpPr txBox="1"/>
          <p:nvPr/>
        </p:nvSpPr>
        <p:spPr>
          <a:xfrm>
            <a:off x="3943928" y="274135"/>
            <a:ext cx="1680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Galeriův</a:t>
            </a:r>
            <a:r>
              <a:rPr lang="cs-CZ" dirty="0"/>
              <a:t> oblouk</a:t>
            </a:r>
          </a:p>
        </p:txBody>
      </p:sp>
    </p:spTree>
    <p:extLst>
      <p:ext uri="{BB962C8B-B14F-4D97-AF65-F5344CB8AC3E}">
        <p14:creationId xmlns:p14="http://schemas.microsoft.com/office/powerpoint/2010/main" val="29613580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99C0B311-F8C2-4EC9-8BE3-57FFC031A1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04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2196909C-85A9-45ED-860C-23E681677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074" name="Picture 2" descr="Το Ανάκτορο του Γαλερίου άνοιξε τις πύλες του | You Go Culture">
            <a:extLst>
              <a:ext uri="{FF2B5EF4-FFF2-40B4-BE49-F238E27FC236}">
                <a16:creationId xmlns:a16="http://schemas.microsoft.com/office/drawing/2014/main" id="{3ED0394C-AEC6-4AA7-A31A-872AD4F501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5" r="-1" b="-1"/>
          <a:stretch/>
        </p:blipFill>
        <p:spPr bwMode="auto">
          <a:xfrm>
            <a:off x="482600" y="643467"/>
            <a:ext cx="817879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3439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Οκτάγωνο. Άποψη απο ΝΔ.">
            <a:extLst>
              <a:ext uri="{FF2B5EF4-FFF2-40B4-BE49-F238E27FC236}">
                <a16:creationId xmlns:a16="http://schemas.microsoft.com/office/drawing/2014/main" id="{D60319F3-ABBD-41EF-BC50-05F6D1608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37" y="186604"/>
            <a:ext cx="5715000" cy="521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Οκτάγωνο. Αξονομετρική τομή και γραφική αναπαράσταση.">
            <a:extLst>
              <a:ext uri="{FF2B5EF4-FFF2-40B4-BE49-F238E27FC236}">
                <a16:creationId xmlns:a16="http://schemas.microsoft.com/office/drawing/2014/main" id="{5161ED5D-2E4D-439E-A573-534295DB0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286125"/>
            <a:ext cx="57150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7E46AF7-804B-4535-B274-8FE802C7E2B5}"/>
              </a:ext>
            </a:extLst>
          </p:cNvPr>
          <p:cNvSpPr txBox="1"/>
          <p:nvPr/>
        </p:nvSpPr>
        <p:spPr>
          <a:xfrm>
            <a:off x="6014866" y="655782"/>
            <a:ext cx="289855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u="sng" dirty="0"/>
              <a:t>Ο</a:t>
            </a:r>
            <a:r>
              <a:rPr lang="cs-CZ" b="1" u="sng" dirty="0" err="1"/>
              <a:t>ktagon</a:t>
            </a:r>
            <a:endParaRPr lang="cs-CZ" b="1" u="sng" dirty="0"/>
          </a:p>
          <a:p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poč. 4. st. N. 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zničen zemětřesením v 7. st.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audienční síň či trůnní sál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později křesťanský chrám</a:t>
            </a:r>
          </a:p>
        </p:txBody>
      </p:sp>
    </p:spTree>
    <p:extLst>
      <p:ext uri="{BB962C8B-B14F-4D97-AF65-F5344CB8AC3E}">
        <p14:creationId xmlns:p14="http://schemas.microsoft.com/office/powerpoint/2010/main" val="38574287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632D4DCA-5F4C-4EE5-BDAB-12196E9A5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1058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FDF87CB2-E1F5-4EEF-AF11-D18EA59B4B13}"/>
              </a:ext>
            </a:extLst>
          </p:cNvPr>
          <p:cNvSpPr txBox="1"/>
          <p:nvPr/>
        </p:nvSpPr>
        <p:spPr>
          <a:xfrm>
            <a:off x="471053" y="166255"/>
            <a:ext cx="2677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accent1"/>
                </a:solidFill>
              </a:rPr>
              <a:t>Byzantské památky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52F137B-A04A-46E4-BCBB-532CD7A8E83D}"/>
              </a:ext>
            </a:extLst>
          </p:cNvPr>
          <p:cNvSpPr txBox="1"/>
          <p:nvPr/>
        </p:nvSpPr>
        <p:spPr>
          <a:xfrm>
            <a:off x="95251" y="627920"/>
            <a:ext cx="774007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dirty="0" err="1"/>
              <a:t>Achiropiitos</a:t>
            </a:r>
            <a:r>
              <a:rPr lang="cs-CZ" b="1" u="sng" dirty="0"/>
              <a:t> </a:t>
            </a:r>
          </a:p>
          <a:p>
            <a:endParaRPr lang="el-GR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křesťanský chrám z 5. st.</a:t>
            </a:r>
            <a:endParaRPr lang="el-G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zasvěcen Bohorodičce </a:t>
            </a:r>
            <a:r>
              <a:rPr lang="el-GR" sz="1600" dirty="0"/>
              <a:t>(Θεοτόκος)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název podle ikony Bohorodičky, která nebyla nakreslena lidskou rukou a měla se nacházet v chrámu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pětilodní bazilika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v době </a:t>
            </a:r>
            <a:r>
              <a:rPr lang="cs-CZ" sz="1600" dirty="0" err="1"/>
              <a:t>turkokracie</a:t>
            </a:r>
            <a:r>
              <a:rPr lang="cs-CZ" sz="1600" dirty="0"/>
              <a:t> mešita</a:t>
            </a:r>
          </a:p>
        </p:txBody>
      </p:sp>
      <p:pic>
        <p:nvPicPr>
          <p:cNvPr id="7170" name="Picture 2" descr="Παναγία η Αχειροποίητος : Η θαυμαστή δημιουργία | in.gr">
            <a:extLst>
              <a:ext uri="{FF2B5EF4-FFF2-40B4-BE49-F238E27FC236}">
                <a16:creationId xmlns:a16="http://schemas.microsoft.com/office/drawing/2014/main" id="{5A09E813-D868-4376-BDED-5F43392FA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018" y="2132469"/>
            <a:ext cx="6351731" cy="439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0337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0" name="Rectangle 74">
            <a:extLst>
              <a:ext uri="{FF2B5EF4-FFF2-40B4-BE49-F238E27FC236}">
                <a16:creationId xmlns:a16="http://schemas.microsoft.com/office/drawing/2014/main" id="{6A57C1BC-D661-4607-B02D-2B22919C0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1" name="Rectangle 76">
            <a:extLst>
              <a:ext uri="{FF2B5EF4-FFF2-40B4-BE49-F238E27FC236}">
                <a16:creationId xmlns:a16="http://schemas.microsoft.com/office/drawing/2014/main" id="{7EDE6182-B3FE-49A1-AE1A-7CB2489DC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4150740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8" name="Picture 6" descr="Παναγία η Αχειροποίητος : Η θαυμαστή δημιουργία | in.gr">
            <a:extLst>
              <a:ext uri="{FF2B5EF4-FFF2-40B4-BE49-F238E27FC236}">
                <a16:creationId xmlns:a16="http://schemas.microsoft.com/office/drawing/2014/main" id="{AC97B520-F80C-40A4-AB0F-040ABC7D1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600" y="1949887"/>
            <a:ext cx="3905249" cy="2958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67D5B627-7733-4429-B5AB-8AD670F9A3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0229" y="480060"/>
            <a:ext cx="4150741" cy="590600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ο ναός της Αχειροποιήτου – 24γράμματα, Εκδοτικός Οίκος">
            <a:extLst>
              <a:ext uri="{FF2B5EF4-FFF2-40B4-BE49-F238E27FC236}">
                <a16:creationId xmlns:a16="http://schemas.microsoft.com/office/drawing/2014/main" id="{DB0A8EF5-92D6-4E38-9456-BC39BAD59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55070" y="2121812"/>
            <a:ext cx="3905249" cy="262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2455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Ναός Αγίας Σοφίας – Δήμος Θεσσαλονίκης">
            <a:extLst>
              <a:ext uri="{FF2B5EF4-FFF2-40B4-BE49-F238E27FC236}">
                <a16:creationId xmlns:a16="http://schemas.microsoft.com/office/drawing/2014/main" id="{843892FE-2431-4D49-8749-7983708A1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53" y="2252677"/>
            <a:ext cx="7238964" cy="430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15EA648-AB04-4C5A-A870-EED220C3BE6A}"/>
              </a:ext>
            </a:extLst>
          </p:cNvPr>
          <p:cNvSpPr txBox="1"/>
          <p:nvPr/>
        </p:nvSpPr>
        <p:spPr>
          <a:xfrm>
            <a:off x="799583" y="296416"/>
            <a:ext cx="3843232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/>
              <a:t>Αγία Σοφία </a:t>
            </a:r>
            <a:r>
              <a:rPr lang="cs-CZ" b="1" dirty="0"/>
              <a:t>      chrám Boží moudrosti</a:t>
            </a:r>
          </a:p>
          <a:p>
            <a:r>
              <a:rPr lang="cs-CZ" b="1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katedrální chrám města </a:t>
            </a:r>
            <a:r>
              <a:rPr lang="cs-CZ" sz="1600" dirty="0" err="1"/>
              <a:t>Thessaloniki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raně křesťanské období – 7. 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bazilika s kupolí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období </a:t>
            </a:r>
            <a:r>
              <a:rPr lang="cs-CZ" sz="1600" dirty="0" err="1"/>
              <a:t>turkokracie</a:t>
            </a:r>
            <a:r>
              <a:rPr lang="cs-CZ" sz="1600" dirty="0"/>
              <a:t> mešita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01073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zavřít, motor&#10;&#10;Popis byl vytvořen automaticky">
            <a:extLst>
              <a:ext uri="{FF2B5EF4-FFF2-40B4-BE49-F238E27FC236}">
                <a16:creationId xmlns:a16="http://schemas.microsoft.com/office/drawing/2014/main" id="{88AE6490-B89E-4B90-8793-69769D8D76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17" y="927285"/>
            <a:ext cx="7645965" cy="573447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F57B3F2-798D-40C8-929C-97E13E8C4C30}"/>
              </a:ext>
            </a:extLst>
          </p:cNvPr>
          <p:cNvSpPr txBox="1"/>
          <p:nvPr/>
        </p:nvSpPr>
        <p:spPr>
          <a:xfrm>
            <a:off x="3107500" y="196241"/>
            <a:ext cx="30786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600" dirty="0"/>
              <a:t>mozaika Nanebevstoupení Krista, </a:t>
            </a:r>
          </a:p>
          <a:p>
            <a:pPr algn="ctr"/>
            <a:r>
              <a:rPr lang="cs-CZ" sz="1600" dirty="0"/>
              <a:t>kupole chrámu, 7. st.</a:t>
            </a:r>
          </a:p>
        </p:txBody>
      </p:sp>
    </p:spTree>
    <p:extLst>
      <p:ext uri="{BB962C8B-B14F-4D97-AF65-F5344CB8AC3E}">
        <p14:creationId xmlns:p14="http://schemas.microsoft.com/office/powerpoint/2010/main" val="3248660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7652" name="Picture 5" descr="190px-Olympus_Litochoro">
            <a:extLst>
              <a:ext uri="{FF2B5EF4-FFF2-40B4-BE49-F238E27FC236}">
                <a16:creationId xmlns:a16="http://schemas.microsoft.com/office/drawing/2014/main" id="{9315D2C3-3524-48D8-B1E6-B32EA8DC20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2"/>
          <a:stretch/>
        </p:blipFill>
        <p:spPr bwMode="auto">
          <a:xfrm>
            <a:off x="149054" y="171717"/>
            <a:ext cx="4353079" cy="316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Αφιέρωμα στον Ποταμό Αξιό">
            <a:extLst>
              <a:ext uri="{FF2B5EF4-FFF2-40B4-BE49-F238E27FC236}">
                <a16:creationId xmlns:a16="http://schemas.microsoft.com/office/drawing/2014/main" id="{DC5800FA-7318-46D0-B482-77CC74E921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2"/>
          <a:stretch/>
        </p:blipFill>
        <p:spPr bwMode="auto">
          <a:xfrm>
            <a:off x="4646529" y="171717"/>
            <a:ext cx="4348413" cy="316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ψάξτε τον καταπληκτικό ξεναγό...αξίζει να τον ακούσει όποιος πάει εκεί -  Φωτογραφία (Μουσείο Βασιλικών Τάφων της Βεργίνας) - Tripadvisor">
            <a:extLst>
              <a:ext uri="{FF2B5EF4-FFF2-40B4-BE49-F238E27FC236}">
                <a16:creationId xmlns:a16="http://schemas.microsoft.com/office/drawing/2014/main" id="{8ABB7C09-8EF3-4353-B740-B5C97D6860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4" r="3" b="3"/>
          <a:stretch/>
        </p:blipFill>
        <p:spPr bwMode="auto">
          <a:xfrm>
            <a:off x="149054" y="3510858"/>
            <a:ext cx="4353079" cy="278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Έντυπος ταξιδιωτικός οδηγός τσέπης για τη Θεσσαλονίκη, στα εβραϊκά">
            <a:extLst>
              <a:ext uri="{FF2B5EF4-FFF2-40B4-BE49-F238E27FC236}">
                <a16:creationId xmlns:a16="http://schemas.microsoft.com/office/drawing/2014/main" id="{9705047D-45B1-4BCA-9E56-3566D56B1D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1" r="2641" b="2"/>
          <a:stretch/>
        </p:blipFill>
        <p:spPr bwMode="auto">
          <a:xfrm>
            <a:off x="4646529" y="3510858"/>
            <a:ext cx="4348412" cy="278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DD8800B-2519-49DE-9CF2-77156DBA37D2}"/>
              </a:ext>
            </a:extLst>
          </p:cNvPr>
          <p:cNvSpPr txBox="1"/>
          <p:nvPr/>
        </p:nvSpPr>
        <p:spPr>
          <a:xfrm>
            <a:off x="3053919" y="6383384"/>
            <a:ext cx="3500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řecká Makedonie (Egejská)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ráva, obloha, exteriér, budova&#10;&#10;Popis byl vytvořen automaticky">
            <a:extLst>
              <a:ext uri="{FF2B5EF4-FFF2-40B4-BE49-F238E27FC236}">
                <a16:creationId xmlns:a16="http://schemas.microsoft.com/office/drawing/2014/main" id="{781BCC33-FA3C-4B03-B648-39413807CE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59" y="2155404"/>
            <a:ext cx="8310881" cy="4259326"/>
          </a:xfrm>
          <a:prstGeom prst="rect">
            <a:avLst/>
          </a:prstGeom>
        </p:spPr>
      </p:pic>
      <p:sp>
        <p:nvSpPr>
          <p:cNvPr id="2" name="AutoShape 2" descr="Φρούριο του Επταπυργίου στην Ακρόπολη της Θεσσαλονίκης">
            <a:extLst>
              <a:ext uri="{FF2B5EF4-FFF2-40B4-BE49-F238E27FC236}">
                <a16:creationId xmlns:a16="http://schemas.microsoft.com/office/drawing/2014/main" id="{F0053A03-6CEE-42E3-8DDC-88EFA3CC589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EF40D27-1135-4655-A9F0-3A78945FF7E6}"/>
              </a:ext>
            </a:extLst>
          </p:cNvPr>
          <p:cNvSpPr txBox="1"/>
          <p:nvPr/>
        </p:nvSpPr>
        <p:spPr>
          <a:xfrm>
            <a:off x="479394" y="488272"/>
            <a:ext cx="4308231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u="sng" dirty="0" err="1"/>
              <a:t>Eptapyrgio</a:t>
            </a:r>
            <a:r>
              <a:rPr lang="cs-CZ" b="1" u="sng" dirty="0"/>
              <a:t> („sedmivěží“)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byzantská pevnost a hradby na akropoli města</a:t>
            </a:r>
            <a:endParaRPr lang="el-G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od 19. st. věznice (nazývána </a:t>
            </a:r>
            <a:r>
              <a:rPr lang="el-GR" sz="1400" dirty="0"/>
              <a:t>Υ</a:t>
            </a:r>
            <a:r>
              <a:rPr lang="cs-CZ" sz="1400" dirty="0" err="1"/>
              <a:t>edi</a:t>
            </a:r>
            <a:r>
              <a:rPr lang="cs-CZ" sz="1400" dirty="0"/>
              <a:t> Kule - </a:t>
            </a:r>
            <a:r>
              <a:rPr lang="el-GR" sz="1400" dirty="0"/>
              <a:t>Γεντί Κουλέ</a:t>
            </a:r>
            <a:r>
              <a:rPr lang="cs-CZ" sz="1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čtvrť Ano Poli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254672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ACE971D5-AE6C-477E-8E4A-1F9625A65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4654" y="1095375"/>
            <a:ext cx="8310881" cy="4674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FABDBB4-7547-430F-9A9F-97B95D32E51E}"/>
              </a:ext>
            </a:extLst>
          </p:cNvPr>
          <p:cNvSpPr txBox="1"/>
          <p:nvPr/>
        </p:nvSpPr>
        <p:spPr>
          <a:xfrm>
            <a:off x="772357" y="523783"/>
            <a:ext cx="2572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Yedi</a:t>
            </a:r>
            <a:r>
              <a:rPr lang="cs-CZ" dirty="0"/>
              <a:t> Kule, letecký pohled</a:t>
            </a:r>
          </a:p>
        </p:txBody>
      </p:sp>
    </p:spTree>
    <p:extLst>
      <p:ext uri="{BB962C8B-B14F-4D97-AF65-F5344CB8AC3E}">
        <p14:creationId xmlns:p14="http://schemas.microsoft.com/office/powerpoint/2010/main" val="44012887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884246A8-10DC-4168-A028-C8995D8D74FB}"/>
              </a:ext>
            </a:extLst>
          </p:cNvPr>
          <p:cNvSpPr txBox="1"/>
          <p:nvPr/>
        </p:nvSpPr>
        <p:spPr>
          <a:xfrm>
            <a:off x="668889" y="469055"/>
            <a:ext cx="3813134" cy="3549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b="1" dirty="0" err="1"/>
              <a:t>Byzantské</a:t>
            </a:r>
            <a:r>
              <a:rPr lang="en-US" b="1" dirty="0"/>
              <a:t> </a:t>
            </a:r>
            <a:r>
              <a:rPr lang="en-US" b="1" dirty="0" err="1"/>
              <a:t>hradby</a:t>
            </a:r>
            <a:endParaRPr lang="en-US" b="1" dirty="0"/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en-US" sz="1600" dirty="0"/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cs-CZ" sz="1600" dirty="0"/>
              <a:t>d</a:t>
            </a:r>
            <a:r>
              <a:rPr lang="en-US" sz="1600" dirty="0"/>
              <a:t>ne</a:t>
            </a:r>
            <a:r>
              <a:rPr lang="cs-CZ" sz="1600" dirty="0"/>
              <a:t>s</a:t>
            </a:r>
            <a:r>
              <a:rPr lang="en-US" sz="1600" dirty="0"/>
              <a:t> </a:t>
            </a:r>
            <a:r>
              <a:rPr lang="en-US" sz="1600" dirty="0" err="1"/>
              <a:t>délka</a:t>
            </a:r>
            <a:r>
              <a:rPr lang="en-US" sz="1600" dirty="0"/>
              <a:t> 4 m, </a:t>
            </a:r>
            <a:r>
              <a:rPr lang="en-US" sz="1600" dirty="0" err="1"/>
              <a:t>dříve</a:t>
            </a:r>
            <a:r>
              <a:rPr lang="en-US" sz="1600" dirty="0"/>
              <a:t> 8, </a:t>
            </a:r>
            <a:r>
              <a:rPr lang="en-US" sz="1600" dirty="0" err="1"/>
              <a:t>výška</a:t>
            </a:r>
            <a:r>
              <a:rPr lang="en-US" sz="1600" dirty="0"/>
              <a:t> </a:t>
            </a:r>
            <a:r>
              <a:rPr lang="en-US" sz="1600" dirty="0" err="1"/>
              <a:t>původně</a:t>
            </a:r>
            <a:r>
              <a:rPr lang="en-US" sz="1600" dirty="0"/>
              <a:t> 10 – 12 m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cs-CZ" sz="1600" dirty="0"/>
              <a:t>n</a:t>
            </a:r>
            <a:r>
              <a:rPr lang="en-US" sz="1600" dirty="0"/>
              <a:t>a </a:t>
            </a:r>
            <a:r>
              <a:rPr lang="en-US" sz="1600" dirty="0" err="1"/>
              <a:t>jihozápadě</a:t>
            </a:r>
            <a:r>
              <a:rPr lang="en-US" sz="1600" dirty="0"/>
              <a:t> </a:t>
            </a:r>
            <a:r>
              <a:rPr lang="en-US" sz="1600" dirty="0" err="1"/>
              <a:t>vedly</a:t>
            </a:r>
            <a:r>
              <a:rPr lang="en-US" sz="1600" dirty="0"/>
              <a:t> k </a:t>
            </a:r>
            <a:r>
              <a:rPr lang="en-US" sz="1600" dirty="0" err="1"/>
              <a:t>moři</a:t>
            </a:r>
            <a:r>
              <a:rPr lang="en-US" sz="1600" dirty="0"/>
              <a:t>, </a:t>
            </a:r>
            <a:r>
              <a:rPr lang="en-US" sz="1600" dirty="0" err="1"/>
              <a:t>tato</a:t>
            </a:r>
            <a:r>
              <a:rPr lang="en-US" sz="1600" dirty="0"/>
              <a:t> </a:t>
            </a:r>
            <a:r>
              <a:rPr lang="en-US" sz="1600" dirty="0" err="1"/>
              <a:t>část</a:t>
            </a:r>
            <a:r>
              <a:rPr lang="en-US" sz="1600" dirty="0"/>
              <a:t> </a:t>
            </a:r>
            <a:r>
              <a:rPr lang="en-US" sz="1600" dirty="0" err="1"/>
              <a:t>nedo</a:t>
            </a:r>
            <a:r>
              <a:rPr lang="cs-CZ" sz="1600" dirty="0"/>
              <a:t>c</a:t>
            </a:r>
            <a:r>
              <a:rPr lang="en-US" sz="1600" dirty="0" err="1"/>
              <a:t>hována</a:t>
            </a:r>
            <a:endParaRPr lang="en-US" sz="1600" dirty="0"/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cs-CZ" sz="1600" dirty="0"/>
              <a:t>n</a:t>
            </a:r>
            <a:r>
              <a:rPr lang="en-US" sz="1600" dirty="0"/>
              <a:t>a </a:t>
            </a:r>
            <a:r>
              <a:rPr lang="en-US" sz="1600" dirty="0" err="1"/>
              <a:t>severovýchodě</a:t>
            </a:r>
            <a:r>
              <a:rPr lang="en-US" sz="1600" dirty="0"/>
              <a:t> </a:t>
            </a:r>
            <a:r>
              <a:rPr lang="en-US" sz="1600" dirty="0" err="1"/>
              <a:t>vedou</a:t>
            </a:r>
            <a:r>
              <a:rPr lang="en-US" sz="1600" dirty="0"/>
              <a:t> k </a:t>
            </a:r>
            <a:r>
              <a:rPr lang="en-US" sz="1600" dirty="0" err="1"/>
              <a:t>pevnosti</a:t>
            </a:r>
            <a:r>
              <a:rPr lang="en-US" sz="1600" dirty="0"/>
              <a:t> </a:t>
            </a:r>
            <a:r>
              <a:rPr lang="en-US" sz="1600" dirty="0" err="1"/>
              <a:t>Eptapyrgio</a:t>
            </a:r>
            <a:endParaRPr lang="en-US" sz="1600" dirty="0"/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/ </a:t>
            </a:r>
          </a:p>
        </p:txBody>
      </p:sp>
      <p:pic>
        <p:nvPicPr>
          <p:cNvPr id="6148" name="Picture 4" descr="Thessaloniki Tourism - Τα Βυζαντινά Τείχη">
            <a:extLst>
              <a:ext uri="{FF2B5EF4-FFF2-40B4-BE49-F238E27FC236}">
                <a16:creationId xmlns:a16="http://schemas.microsoft.com/office/drawing/2014/main" id="{30AD98F5-6325-4F7D-B7D2-DEB85EA706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0" r="33811" b="5"/>
          <a:stretch/>
        </p:blipFill>
        <p:spPr bwMode="auto">
          <a:xfrm>
            <a:off x="4570095" y="469055"/>
            <a:ext cx="4263238" cy="538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ΚΑΣΤΡΑ: Τα τείχη της πόλης - Θεσσαλονίκη: η νύφη του Βορρά">
            <a:extLst>
              <a:ext uri="{FF2B5EF4-FFF2-40B4-BE49-F238E27FC236}">
                <a16:creationId xmlns:a16="http://schemas.microsoft.com/office/drawing/2014/main" id="{DA105789-D3A9-464C-B41D-B6667CF92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11" y="3983428"/>
            <a:ext cx="3219820" cy="214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426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Φωτογραφία ντοκουμέντο από τη Θεσσαλονίκη με παραθαλάσσια τείχη! Σπάνια  απεικόνιση της πόλης από το σημείο του Λευκού Πύργου το 1864 - ΜΗΧΑΝΗ ΤΟΥ  ΧΡΟΝΟΥ">
            <a:extLst>
              <a:ext uri="{FF2B5EF4-FFF2-40B4-BE49-F238E27FC236}">
                <a16:creationId xmlns:a16="http://schemas.microsoft.com/office/drawing/2014/main" id="{80FBECBC-A2ED-41F3-9CB3-E0AAE48E5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0019" y="274405"/>
            <a:ext cx="5841185" cy="631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25F101A-59BC-4D05-822B-1E11E259E497}"/>
              </a:ext>
            </a:extLst>
          </p:cNvPr>
          <p:cNvSpPr txBox="1"/>
          <p:nvPr/>
        </p:nvSpPr>
        <p:spPr>
          <a:xfrm>
            <a:off x="6081204" y="568171"/>
            <a:ext cx="282277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„</a:t>
            </a:r>
            <a:r>
              <a:rPr lang="cs-CZ" sz="1600" b="1" dirty="0"/>
              <a:t>přímořské hradby</a:t>
            </a:r>
            <a:r>
              <a:rPr lang="cs-CZ" sz="1600" dirty="0"/>
              <a:t>“ chránící město před útokem z moře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později zbourány – otevření města k přístavu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pohled od Bílé věže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starší fotografie asi z r. 1864</a:t>
            </a:r>
          </a:p>
        </p:txBody>
      </p:sp>
    </p:spTree>
    <p:extLst>
      <p:ext uri="{BB962C8B-B14F-4D97-AF65-F5344CB8AC3E}">
        <p14:creationId xmlns:p14="http://schemas.microsoft.com/office/powerpoint/2010/main" val="360455697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Ιερός Ναός Αγίου Δημητρίου Θεσσαλονίκης - Βικιπαίδεια">
            <a:extLst>
              <a:ext uri="{FF2B5EF4-FFF2-40B4-BE49-F238E27FC236}">
                <a16:creationId xmlns:a16="http://schemas.microsoft.com/office/drawing/2014/main" id="{D73203CF-7FA1-41E4-ADEA-CD2ABD6FCE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8" r="10468" b="-5"/>
          <a:stretch/>
        </p:blipFill>
        <p:spPr bwMode="auto">
          <a:xfrm>
            <a:off x="178308" y="243840"/>
            <a:ext cx="2736342" cy="252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Άγιος Δημήτριος (ΚΤ) | Orthodox icons, Church icon, Greek icons">
            <a:extLst>
              <a:ext uri="{FF2B5EF4-FFF2-40B4-BE49-F238E27FC236}">
                <a16:creationId xmlns:a16="http://schemas.microsoft.com/office/drawing/2014/main" id="{207D2542-4573-4505-BF4C-FBB8C1373E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4" r="1" b="1"/>
          <a:stretch/>
        </p:blipFill>
        <p:spPr bwMode="auto">
          <a:xfrm>
            <a:off x="174645" y="2772697"/>
            <a:ext cx="2735128" cy="384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Ο άγιος Δημήτριος, ο πολιούχος της Θεσσαλονίκης - Εδεσσαϊκός Κόσμος">
            <a:extLst>
              <a:ext uri="{FF2B5EF4-FFF2-40B4-BE49-F238E27FC236}">
                <a16:creationId xmlns:a16="http://schemas.microsoft.com/office/drawing/2014/main" id="{2D7023A2-FA7A-430E-970F-997A60442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273" y="3429000"/>
            <a:ext cx="5679707" cy="295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13BC1C7-A9F3-43BD-BD4A-72A248F17A06}"/>
              </a:ext>
            </a:extLst>
          </p:cNvPr>
          <p:cNvSpPr txBox="1"/>
          <p:nvPr/>
        </p:nvSpPr>
        <p:spPr>
          <a:xfrm>
            <a:off x="3036163" y="443883"/>
            <a:ext cx="59295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Svatý </a:t>
            </a:r>
            <a:r>
              <a:rPr lang="cs-CZ" b="1" dirty="0" err="1"/>
              <a:t>Demetrios</a:t>
            </a:r>
            <a:r>
              <a:rPr lang="cs-CZ" b="1" dirty="0"/>
              <a:t> </a:t>
            </a:r>
            <a:r>
              <a:rPr lang="cs-CZ" dirty="0"/>
              <a:t>– patron města</a:t>
            </a:r>
          </a:p>
          <a:p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významný představitel soluňské křesťanské komunity z doby posledního pronásledování křesťanů za císaře Diokleciána (284 – 305)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zřejmě r. 306 popraven na příkaz císaře </a:t>
            </a:r>
            <a:r>
              <a:rPr lang="cs-CZ" sz="1400" dirty="0" err="1"/>
              <a:t>Galeria</a:t>
            </a:r>
            <a:endParaRPr lang="cs-CZ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Časté útoky na město, záchrana přičítána často Demetriovi, např. záchrana města před Bulhary r. 1207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metropolitní kostel Sv. Demetria v centru Soluně</a:t>
            </a:r>
            <a:endParaRPr lang="el-G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pětilodní bazilika s bohatou mozaikovou výzdobou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první, menší, bazilika již v 5. st., pětilodní v 7. 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velký požár r. 1917 – téměř úplná katastrofa, znovu vystavěn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206113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0000"/>
            <a:shade val="85000"/>
            <a:satMod val="160000"/>
            <a:lumMod val="1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1063757-73D0-470E-8760-18BB12DD6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text, roucho, tkanina, oltář&#10;&#10;Popis byl vytvořen automaticky">
            <a:extLst>
              <a:ext uri="{FF2B5EF4-FFF2-40B4-BE49-F238E27FC236}">
                <a16:creationId xmlns:a16="http://schemas.microsoft.com/office/drawing/2014/main" id="{4946D180-7620-44DF-BF87-648FDB1714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0" r="2" b="2"/>
          <a:stretch/>
        </p:blipFill>
        <p:spPr>
          <a:xfrm>
            <a:off x="482600" y="643467"/>
            <a:ext cx="3905249" cy="55710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ADAE085-FE50-4582-BE64-5DEA8EFBEB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4150740" cy="589788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exteriér, tráva, budova, kámen&#10;&#10;Popis byl vytvořen automaticky">
            <a:extLst>
              <a:ext uri="{FF2B5EF4-FFF2-40B4-BE49-F238E27FC236}">
                <a16:creationId xmlns:a16="http://schemas.microsoft.com/office/drawing/2014/main" id="{7AF32D7E-F15E-4C18-83E3-DFF466D62D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9" r="18426" b="-1"/>
          <a:stretch/>
        </p:blipFill>
        <p:spPr>
          <a:xfrm>
            <a:off x="4755070" y="633305"/>
            <a:ext cx="3905249" cy="5571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649D396-7D00-4DDA-81C8-0A815349E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0229" y="469898"/>
            <a:ext cx="4150741" cy="589788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1464D39-E42C-4836-8975-C589CC984D29}"/>
              </a:ext>
            </a:extLst>
          </p:cNvPr>
          <p:cNvSpPr txBox="1"/>
          <p:nvPr/>
        </p:nvSpPr>
        <p:spPr>
          <a:xfrm>
            <a:off x="420430" y="124028"/>
            <a:ext cx="6215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Mozaika z 5. st. Z chrámu sv. Demetria, sv. </a:t>
            </a:r>
            <a:r>
              <a:rPr lang="cs-CZ" dirty="0" err="1"/>
              <a:t>Demetrios</a:t>
            </a:r>
            <a:r>
              <a:rPr lang="cs-CZ" dirty="0"/>
              <a:t> uprostřed</a:t>
            </a:r>
          </a:p>
        </p:txBody>
      </p:sp>
    </p:spTree>
    <p:extLst>
      <p:ext uri="{BB962C8B-B14F-4D97-AF65-F5344CB8AC3E}">
        <p14:creationId xmlns:p14="http://schemas.microsoft.com/office/powerpoint/2010/main" val="27365429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A7DCDD7-093E-4C8A-8F69-4B35F81FFA8C}"/>
              </a:ext>
            </a:extLst>
          </p:cNvPr>
          <p:cNvSpPr txBox="1"/>
          <p:nvPr/>
        </p:nvSpPr>
        <p:spPr>
          <a:xfrm>
            <a:off x="857250" y="1070335"/>
            <a:ext cx="3899945" cy="14432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Osmanské</a:t>
            </a:r>
            <a:r>
              <a:rPr lang="en-US" sz="28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památky</a:t>
            </a:r>
            <a:endParaRPr lang="en-US" sz="28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723F502-8170-4399-BFB1-356B5242C80A}"/>
              </a:ext>
            </a:extLst>
          </p:cNvPr>
          <p:cNvSpPr txBox="1"/>
          <p:nvPr/>
        </p:nvSpPr>
        <p:spPr>
          <a:xfrm>
            <a:off x="857251" y="2546430"/>
            <a:ext cx="3813134" cy="3549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sz="1600" dirty="0" err="1">
                <a:solidFill>
                  <a:schemeClr val="accent1"/>
                </a:solidFill>
              </a:rPr>
              <a:t>většina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křesťanských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chrámů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změněna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na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mešity</a:t>
            </a:r>
            <a:endParaRPr lang="en-US" sz="1600" dirty="0">
              <a:solidFill>
                <a:schemeClr val="accent1"/>
              </a:solidFill>
            </a:endParaRPr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en-US" sz="1600" dirty="0">
              <a:solidFill>
                <a:schemeClr val="accent1"/>
              </a:solidFill>
            </a:endParaRPr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cs-CZ" sz="1600" dirty="0">
                <a:solidFill>
                  <a:schemeClr val="accent1"/>
                </a:solidFill>
              </a:rPr>
              <a:t>v</a:t>
            </a:r>
            <a:r>
              <a:rPr lang="en-US" sz="1600" dirty="0" err="1">
                <a:solidFill>
                  <a:schemeClr val="accent1"/>
                </a:solidFill>
              </a:rPr>
              <a:t>ýstavba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nových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mešit</a:t>
            </a:r>
            <a:r>
              <a:rPr lang="en-US" sz="1600" dirty="0">
                <a:solidFill>
                  <a:schemeClr val="accent1"/>
                </a:solidFill>
              </a:rPr>
              <a:t>, </a:t>
            </a:r>
            <a:r>
              <a:rPr lang="en-US" sz="1600" dirty="0" err="1">
                <a:solidFill>
                  <a:schemeClr val="accent1"/>
                </a:solidFill>
              </a:rPr>
              <a:t>náboženských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škol</a:t>
            </a:r>
            <a:r>
              <a:rPr lang="en-US" sz="1600" dirty="0">
                <a:solidFill>
                  <a:schemeClr val="accent1"/>
                </a:solidFill>
              </a:rPr>
              <a:t>, </a:t>
            </a:r>
            <a:r>
              <a:rPr lang="en-US" sz="1600" dirty="0" err="1">
                <a:solidFill>
                  <a:schemeClr val="accent1"/>
                </a:solidFill>
              </a:rPr>
              <a:t>krytých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tržišť</a:t>
            </a:r>
            <a:r>
              <a:rPr lang="en-US" sz="1600" dirty="0">
                <a:solidFill>
                  <a:schemeClr val="accent1"/>
                </a:solidFill>
              </a:rPr>
              <a:t> a </a:t>
            </a:r>
            <a:r>
              <a:rPr lang="en-US" sz="1600" dirty="0" err="1">
                <a:solidFill>
                  <a:schemeClr val="accent1"/>
                </a:solidFill>
              </a:rPr>
              <a:t>lázní</a:t>
            </a:r>
            <a:r>
              <a:rPr lang="en-US" sz="1600" dirty="0">
                <a:solidFill>
                  <a:schemeClr val="accent1"/>
                </a:solidFill>
              </a:rPr>
              <a:t>, </a:t>
            </a:r>
            <a:r>
              <a:rPr lang="en-US" sz="1600" dirty="0" err="1">
                <a:solidFill>
                  <a:schemeClr val="accent1"/>
                </a:solidFill>
              </a:rPr>
              <a:t>kašen</a:t>
            </a:r>
            <a:r>
              <a:rPr lang="en-US" sz="1600" dirty="0">
                <a:solidFill>
                  <a:schemeClr val="accent1"/>
                </a:solidFill>
              </a:rPr>
              <a:t> se </a:t>
            </a:r>
            <a:r>
              <a:rPr lang="en-US" sz="1600" dirty="0" err="1">
                <a:solidFill>
                  <a:schemeClr val="accent1"/>
                </a:solidFill>
              </a:rPr>
              <a:t>sochařskou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výzdobou</a:t>
            </a:r>
            <a:endParaRPr lang="en-US" sz="1600" dirty="0">
              <a:solidFill>
                <a:schemeClr val="accent1"/>
              </a:solidFill>
            </a:endParaRPr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en-US" sz="1600" dirty="0">
              <a:solidFill>
                <a:schemeClr val="accent1"/>
              </a:solidFill>
            </a:endParaRPr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cs-CZ" sz="1600" dirty="0">
                <a:solidFill>
                  <a:schemeClr val="accent1"/>
                </a:solidFill>
              </a:rPr>
              <a:t>m</a:t>
            </a:r>
            <a:r>
              <a:rPr lang="en-US" sz="1600" dirty="0" err="1">
                <a:solidFill>
                  <a:schemeClr val="accent1"/>
                </a:solidFill>
              </a:rPr>
              <a:t>ěsto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získává</a:t>
            </a:r>
            <a:r>
              <a:rPr lang="en-US" sz="1600" dirty="0">
                <a:solidFill>
                  <a:schemeClr val="accent1"/>
                </a:solidFill>
              </a:rPr>
              <a:t> „</a:t>
            </a:r>
            <a:r>
              <a:rPr lang="en-US" sz="1600" dirty="0" err="1">
                <a:solidFill>
                  <a:schemeClr val="accent1"/>
                </a:solidFill>
              </a:rPr>
              <a:t>východní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ráz</a:t>
            </a:r>
            <a:r>
              <a:rPr lang="en-US" sz="1600" dirty="0">
                <a:solidFill>
                  <a:schemeClr val="accent1"/>
                </a:solidFill>
              </a:rPr>
              <a:t>“ a po </a:t>
            </a:r>
            <a:r>
              <a:rPr lang="en-US" sz="1600" dirty="0" err="1">
                <a:solidFill>
                  <a:schemeClr val="accent1"/>
                </a:solidFill>
              </a:rPr>
              <a:t>příchodu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sefardských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židů</a:t>
            </a:r>
            <a:r>
              <a:rPr lang="en-US" sz="1600" dirty="0">
                <a:solidFill>
                  <a:schemeClr val="accent1"/>
                </a:solidFill>
              </a:rPr>
              <a:t> se </a:t>
            </a:r>
            <a:r>
              <a:rPr lang="en-US" sz="1600" dirty="0" err="1">
                <a:solidFill>
                  <a:schemeClr val="accent1"/>
                </a:solidFill>
              </a:rPr>
              <a:t>stává</a:t>
            </a:r>
            <a:r>
              <a:rPr lang="en-US" sz="1600" dirty="0">
                <a:solidFill>
                  <a:schemeClr val="accent1"/>
                </a:solidFill>
              </a:rPr>
              <a:t> „</a:t>
            </a:r>
            <a:r>
              <a:rPr lang="en-US" sz="1600" dirty="0" err="1">
                <a:solidFill>
                  <a:schemeClr val="accent1"/>
                </a:solidFill>
              </a:rPr>
              <a:t>kosmopolitním</a:t>
            </a:r>
            <a:r>
              <a:rPr lang="en-US" sz="1600" dirty="0">
                <a:solidFill>
                  <a:schemeClr val="accent1"/>
                </a:solidFill>
              </a:rPr>
              <a:t>“ </a:t>
            </a:r>
            <a:r>
              <a:rPr lang="en-US" sz="1600" dirty="0" err="1">
                <a:solidFill>
                  <a:schemeClr val="accent1"/>
                </a:solidFill>
              </a:rPr>
              <a:t>městem</a:t>
            </a:r>
            <a:endParaRPr lang="en-US" sz="1600" dirty="0">
              <a:solidFill>
                <a:schemeClr val="accent1"/>
              </a:solidFill>
            </a:endParaRP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en-US" sz="1600" dirty="0">
              <a:solidFill>
                <a:schemeClr val="accent1"/>
              </a:solidFill>
            </a:endParaRPr>
          </a:p>
        </p:txBody>
      </p:sp>
      <p:pic>
        <p:nvPicPr>
          <p:cNvPr id="11266" name="Picture 2" descr="Οθωμανικά Μνημεία – Culture Thessaloniki">
            <a:extLst>
              <a:ext uri="{FF2B5EF4-FFF2-40B4-BE49-F238E27FC236}">
                <a16:creationId xmlns:a16="http://schemas.microsoft.com/office/drawing/2014/main" id="{E39FEF7C-F6B8-49D7-B8E2-04C22EDF59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70" r="2" b="2"/>
          <a:stretch/>
        </p:blipFill>
        <p:spPr bwMode="auto">
          <a:xfrm>
            <a:off x="4977557" y="1238487"/>
            <a:ext cx="3555840" cy="449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99169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D5075502-DCCA-4A3C-A845-FA5FB34FE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44" y="1349723"/>
            <a:ext cx="7401511" cy="475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D035482-7F05-437E-9A53-9BD20503F8F8}"/>
              </a:ext>
            </a:extLst>
          </p:cNvPr>
          <p:cNvSpPr txBox="1"/>
          <p:nvPr/>
        </p:nvSpPr>
        <p:spPr>
          <a:xfrm>
            <a:off x="2645546" y="656948"/>
            <a:ext cx="337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Minarety v Soluni, polovina 19. st.</a:t>
            </a:r>
          </a:p>
        </p:txBody>
      </p:sp>
    </p:spTree>
    <p:extLst>
      <p:ext uri="{BB962C8B-B14F-4D97-AF65-F5344CB8AC3E}">
        <p14:creationId xmlns:p14="http://schemas.microsoft.com/office/powerpoint/2010/main" val="81671543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E8A79C93-8875-4E92-8E63-5CA06D0E8070}"/>
              </a:ext>
            </a:extLst>
          </p:cNvPr>
          <p:cNvSpPr txBox="1"/>
          <p:nvPr/>
        </p:nvSpPr>
        <p:spPr>
          <a:xfrm>
            <a:off x="266499" y="355526"/>
            <a:ext cx="3899945" cy="14432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5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5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872F46A-D309-4BE9-A16D-255934AD8C9B}"/>
              </a:ext>
            </a:extLst>
          </p:cNvPr>
          <p:cNvSpPr txBox="1"/>
          <p:nvPr/>
        </p:nvSpPr>
        <p:spPr>
          <a:xfrm>
            <a:off x="857251" y="994299"/>
            <a:ext cx="3813134" cy="5101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</a:pPr>
            <a:r>
              <a:rPr lang="en-US" sz="2000" b="1" dirty="0" err="1"/>
              <a:t>Bezesteni</a:t>
            </a:r>
            <a:r>
              <a:rPr lang="en-US" sz="2000" b="1" dirty="0"/>
              <a:t> </a:t>
            </a:r>
            <a:r>
              <a:rPr lang="cs-CZ" sz="2000" b="1" dirty="0"/>
              <a:t>                      </a:t>
            </a:r>
            <a:r>
              <a:rPr lang="en-US" sz="2000" b="1" dirty="0"/>
              <a:t>Μπ</a:t>
            </a:r>
            <a:r>
              <a:rPr lang="en-US" sz="2000" b="1" dirty="0" err="1"/>
              <a:t>εζεστένι</a:t>
            </a:r>
            <a:endParaRPr lang="cs-CZ" sz="2000" b="1" dirty="0"/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cs-CZ" sz="1600" dirty="0"/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sz="1600" dirty="0"/>
              <a:t>z tur. (</a:t>
            </a:r>
            <a:r>
              <a:rPr lang="en-US" sz="1600" dirty="0" err="1"/>
              <a:t>arab</a:t>
            </a:r>
            <a:r>
              <a:rPr lang="en-US" sz="1600" dirty="0"/>
              <a:t>.) </a:t>
            </a:r>
            <a:r>
              <a:rPr lang="cs-CZ" sz="1600" dirty="0"/>
              <a:t>původně </a:t>
            </a:r>
            <a:r>
              <a:rPr lang="en-US" sz="1600" dirty="0" err="1"/>
              <a:t>trh</a:t>
            </a:r>
            <a:r>
              <a:rPr lang="en-US" sz="1600" dirty="0"/>
              <a:t> s </a:t>
            </a:r>
            <a:r>
              <a:rPr lang="en-US" sz="1600" dirty="0" err="1"/>
              <a:t>látkami</a:t>
            </a:r>
            <a:endParaRPr lang="cs-CZ" sz="1600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</a:pPr>
            <a:endParaRPr lang="en-US" sz="1600" dirty="0"/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cs-CZ" sz="1600" dirty="0"/>
              <a:t>p</a:t>
            </a:r>
            <a:r>
              <a:rPr lang="en-US" sz="1600" dirty="0" err="1"/>
              <a:t>ostaveno</a:t>
            </a:r>
            <a:r>
              <a:rPr lang="en-US" sz="1600" dirty="0"/>
              <a:t> v 50. </a:t>
            </a:r>
            <a:r>
              <a:rPr lang="en-US" sz="1600" dirty="0" err="1"/>
              <a:t>letech</a:t>
            </a:r>
            <a:r>
              <a:rPr lang="en-US" sz="1600" dirty="0"/>
              <a:t> 15. </a:t>
            </a:r>
            <a:r>
              <a:rPr lang="en-US" sz="1600" dirty="0" err="1"/>
              <a:t>st.</a:t>
            </a:r>
            <a:r>
              <a:rPr lang="en-US" sz="1600" dirty="0"/>
              <a:t> Za </a:t>
            </a:r>
            <a:r>
              <a:rPr lang="en-US" sz="1600" dirty="0" err="1"/>
              <a:t>Mehmeda</a:t>
            </a:r>
            <a:r>
              <a:rPr lang="en-US" sz="1600" dirty="0"/>
              <a:t> II.</a:t>
            </a:r>
            <a:endParaRPr lang="cs-CZ" sz="1600" dirty="0"/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en-US" sz="1600" dirty="0"/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cs-CZ" sz="1600" dirty="0"/>
              <a:t>s</a:t>
            </a:r>
            <a:r>
              <a:rPr lang="en-US" sz="1600" dirty="0" err="1"/>
              <a:t>tavba</a:t>
            </a:r>
            <a:r>
              <a:rPr lang="en-US" sz="1600" dirty="0"/>
              <a:t> </a:t>
            </a:r>
            <a:r>
              <a:rPr lang="en-US" sz="1600" dirty="0" err="1"/>
              <a:t>odpovídající</a:t>
            </a:r>
            <a:r>
              <a:rPr lang="en-US" sz="1600" dirty="0"/>
              <a:t> </a:t>
            </a:r>
            <a:r>
              <a:rPr lang="en-US" sz="1600" dirty="0" err="1"/>
              <a:t>osmanské</a:t>
            </a:r>
            <a:r>
              <a:rPr lang="en-US" sz="1600" dirty="0"/>
              <a:t> </a:t>
            </a:r>
            <a:r>
              <a:rPr lang="en-US" sz="1600" dirty="0" err="1"/>
              <a:t>architektuře</a:t>
            </a:r>
            <a:r>
              <a:rPr lang="en-US" sz="1600" dirty="0"/>
              <a:t> </a:t>
            </a:r>
            <a:r>
              <a:rPr lang="en-US" sz="1600" dirty="0" err="1"/>
              <a:t>té</a:t>
            </a:r>
            <a:r>
              <a:rPr lang="en-US" sz="1600" dirty="0"/>
              <a:t> </a:t>
            </a:r>
            <a:r>
              <a:rPr lang="en-US" sz="1600" dirty="0" err="1"/>
              <a:t>doby</a:t>
            </a:r>
            <a:r>
              <a:rPr lang="en-US" sz="1600" dirty="0"/>
              <a:t>, </a:t>
            </a:r>
            <a:r>
              <a:rPr lang="en-US" sz="1600" dirty="0" err="1"/>
              <a:t>podobná</a:t>
            </a:r>
            <a:r>
              <a:rPr lang="en-US" sz="1600" dirty="0"/>
              <a:t> </a:t>
            </a:r>
            <a:r>
              <a:rPr lang="en-US" sz="1600" dirty="0" err="1"/>
              <a:t>např</a:t>
            </a:r>
            <a:r>
              <a:rPr lang="en-US" sz="1600" dirty="0"/>
              <a:t>. v </a:t>
            </a:r>
            <a:r>
              <a:rPr lang="en-US" sz="1600" dirty="0" err="1"/>
              <a:t>Serres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jinde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Balkáně</a:t>
            </a:r>
            <a:endParaRPr lang="cs-CZ" sz="1600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</a:pPr>
            <a:endParaRPr lang="en-US" sz="1600" dirty="0"/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cs-CZ" sz="1600" dirty="0"/>
              <a:t>b</a:t>
            </a:r>
            <a:r>
              <a:rPr lang="en-US" sz="1600" dirty="0" err="1"/>
              <a:t>ezesteni</a:t>
            </a:r>
            <a:r>
              <a:rPr lang="cs-CZ" sz="1600" dirty="0"/>
              <a:t> - významné budovy v tureckých městech, obchodní centra, kontrola zboží, prodej drahého sortimentu</a:t>
            </a:r>
            <a:endParaRPr lang="en-US" sz="1600" dirty="0"/>
          </a:p>
        </p:txBody>
      </p:sp>
      <p:pic>
        <p:nvPicPr>
          <p:cNvPr id="9218" name="Picture 2" descr="Θεσσαλονίκη, Μπεζεστένι - Certs-it !">
            <a:extLst>
              <a:ext uri="{FF2B5EF4-FFF2-40B4-BE49-F238E27FC236}">
                <a16:creationId xmlns:a16="http://schemas.microsoft.com/office/drawing/2014/main" id="{7813A8B3-3D7D-4CE8-9F00-BD4236AD13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1" r="28634" b="1"/>
          <a:stretch/>
        </p:blipFill>
        <p:spPr bwMode="auto">
          <a:xfrm>
            <a:off x="4977557" y="1238487"/>
            <a:ext cx="3555840" cy="449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28397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Bezesteni | Thessaloniki4all">
            <a:extLst>
              <a:ext uri="{FF2B5EF4-FFF2-40B4-BE49-F238E27FC236}">
                <a16:creationId xmlns:a16="http://schemas.microsoft.com/office/drawing/2014/main" id="{0CF09591-EC09-4875-A30B-B970768B9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4654" y="669442"/>
            <a:ext cx="8310881" cy="552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039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AC5C6181-F046-4AA0-A047-3C51B5388A96}"/>
              </a:ext>
            </a:extLst>
          </p:cNvPr>
          <p:cNvSpPr txBox="1"/>
          <p:nvPr/>
        </p:nvSpPr>
        <p:spPr>
          <a:xfrm>
            <a:off x="5150885" y="340468"/>
            <a:ext cx="3200248" cy="57555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dirty="0" err="1">
                <a:solidFill>
                  <a:schemeClr val="accent1"/>
                </a:solidFill>
              </a:rPr>
              <a:t>Řecká</a:t>
            </a:r>
            <a:r>
              <a:rPr lang="en-US" dirty="0">
                <a:solidFill>
                  <a:schemeClr val="accent1"/>
                </a:solidFill>
              </a:rPr>
              <a:t> (</a:t>
            </a:r>
            <a:r>
              <a:rPr lang="en-US" dirty="0" err="1">
                <a:solidFill>
                  <a:schemeClr val="accent1"/>
                </a:solidFill>
              </a:rPr>
              <a:t>Egejská</a:t>
            </a:r>
            <a:r>
              <a:rPr lang="en-US" dirty="0">
                <a:solidFill>
                  <a:schemeClr val="accent1"/>
                </a:solidFill>
              </a:rPr>
              <a:t>) </a:t>
            </a:r>
            <a:r>
              <a:rPr lang="en-US" dirty="0" err="1">
                <a:solidFill>
                  <a:schemeClr val="accent1"/>
                </a:solidFill>
              </a:rPr>
              <a:t>Makedonie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8E1F0E5-9D73-445C-A5F8-4D66A3C64B8D}"/>
              </a:ext>
            </a:extLst>
          </p:cNvPr>
          <p:cNvSpPr txBox="1"/>
          <p:nvPr/>
        </p:nvSpPr>
        <p:spPr>
          <a:xfrm>
            <a:off x="5228948" y="1146295"/>
            <a:ext cx="3773010" cy="555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400" dirty="0"/>
              <a:t>celková rozloha 34 231 km2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14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400" dirty="0"/>
              <a:t>hl. město </a:t>
            </a:r>
            <a:r>
              <a:rPr lang="cs-CZ" sz="1400" dirty="0" err="1"/>
              <a:t>Thessaloniki</a:t>
            </a:r>
            <a:r>
              <a:rPr lang="cs-CZ" sz="1400" dirty="0"/>
              <a:t> (Soluň)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14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400" dirty="0"/>
              <a:t>Thrácké moře, </a:t>
            </a:r>
            <a:r>
              <a:rPr lang="cs-CZ" sz="1400" dirty="0" err="1"/>
              <a:t>Thermajský</a:t>
            </a:r>
            <a:r>
              <a:rPr lang="cs-CZ" sz="1400" dirty="0"/>
              <a:t> záliv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14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400" dirty="0"/>
              <a:t>poloostrov Chalkidiki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14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400" dirty="0"/>
              <a:t>Svatá hora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14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400" dirty="0"/>
              <a:t>ostrovy </a:t>
            </a:r>
            <a:r>
              <a:rPr lang="cs-CZ" sz="1400" dirty="0" err="1"/>
              <a:t>Thasos</a:t>
            </a:r>
            <a:r>
              <a:rPr lang="cs-CZ" sz="1400" dirty="0"/>
              <a:t> a </a:t>
            </a:r>
            <a:r>
              <a:rPr lang="cs-CZ" sz="1400" dirty="0" err="1"/>
              <a:t>Amuliani</a:t>
            </a:r>
            <a:endParaRPr lang="cs-CZ" sz="14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14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400" dirty="0"/>
              <a:t>nejvyšší hora Řecka – Olymp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14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400" dirty="0"/>
              <a:t>největší řecká řeka (</a:t>
            </a:r>
            <a:r>
              <a:rPr lang="cs-CZ" sz="1400" dirty="0" err="1"/>
              <a:t>Axios</a:t>
            </a:r>
            <a:r>
              <a:rPr lang="cs-CZ" sz="1400" dirty="0"/>
              <a:t>-Vardar) a nejdelší řeka na řeckém území /(</a:t>
            </a:r>
            <a:r>
              <a:rPr lang="cs-CZ" sz="1400" dirty="0" err="1"/>
              <a:t>Aliakmonas</a:t>
            </a:r>
            <a:r>
              <a:rPr lang="cs-CZ" sz="1400" dirty="0"/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14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400" dirty="0"/>
              <a:t>největší řecká nížina – </a:t>
            </a:r>
            <a:r>
              <a:rPr lang="cs-CZ" sz="1400" dirty="0" err="1"/>
              <a:t>Thessalonikis-Serron</a:t>
            </a:r>
            <a:endParaRPr lang="cs-CZ" sz="1400" dirty="0"/>
          </a:p>
          <a:p>
            <a:endParaRPr lang="cs-CZ" dirty="0"/>
          </a:p>
        </p:txBody>
      </p:sp>
      <p:pic>
        <p:nvPicPr>
          <p:cNvPr id="9" name="Picture 2" descr="http://upload.wikimedia.org/wikipedia/commons/thumb/b/bc/Greece_topo.jpg/1024px-Greece_topo.jpg">
            <a:extLst>
              <a:ext uri="{FF2B5EF4-FFF2-40B4-BE49-F238E27FC236}">
                <a16:creationId xmlns:a16="http://schemas.microsoft.com/office/drawing/2014/main" id="{A7D89C92-CC44-4B04-B500-DB7CFEE9A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4451"/>
            <a:ext cx="5442002" cy="4634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788324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budova, svatyně, kámen, oblouk&#10;&#10;Popis byl vytvořen automaticky">
            <a:extLst>
              <a:ext uri="{FF2B5EF4-FFF2-40B4-BE49-F238E27FC236}">
                <a16:creationId xmlns:a16="http://schemas.microsoft.com/office/drawing/2014/main" id="{B5CC3CF0-1A73-4AB1-AEFF-A0B7C8B538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19" y="1800665"/>
            <a:ext cx="7066626" cy="4702228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3440FEB-81C3-4389-8371-E79833917B2E}"/>
              </a:ext>
            </a:extLst>
          </p:cNvPr>
          <p:cNvSpPr txBox="1"/>
          <p:nvPr/>
        </p:nvSpPr>
        <p:spPr>
          <a:xfrm>
            <a:off x="381740" y="355107"/>
            <a:ext cx="3047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/>
              <a:t>Α</a:t>
            </a:r>
            <a:r>
              <a:rPr lang="cs-CZ" b="1" dirty="0" err="1"/>
              <a:t>latza</a:t>
            </a:r>
            <a:r>
              <a:rPr lang="cs-CZ" b="1" dirty="0"/>
              <a:t> </a:t>
            </a:r>
            <a:r>
              <a:rPr lang="cs-CZ" b="1" dirty="0" err="1"/>
              <a:t>Imaret</a:t>
            </a:r>
            <a:r>
              <a:rPr lang="cs-CZ" dirty="0"/>
              <a:t>, mešita z 15. st.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7C9E79E6-6009-4223-9947-A1875C2E0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267" y="153139"/>
            <a:ext cx="2888017" cy="385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62465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exteriér, tráva, obloha, budova&#10;&#10;Popis byl vytvořen automaticky">
            <a:extLst>
              <a:ext uri="{FF2B5EF4-FFF2-40B4-BE49-F238E27FC236}">
                <a16:creationId xmlns:a16="http://schemas.microsoft.com/office/drawing/2014/main" id="{92D2F8A6-4232-4168-99AC-020BD6BFE3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484" y="1231777"/>
            <a:ext cx="7182035" cy="538652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550F342-0F26-4553-8F34-B4B38A539AE4}"/>
              </a:ext>
            </a:extLst>
          </p:cNvPr>
          <p:cNvSpPr txBox="1"/>
          <p:nvPr/>
        </p:nvSpPr>
        <p:spPr>
          <a:xfrm>
            <a:off x="443883" y="532660"/>
            <a:ext cx="8416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Bey </a:t>
            </a:r>
            <a:r>
              <a:rPr lang="cs-CZ" b="1" dirty="0" err="1"/>
              <a:t>hamam</a:t>
            </a:r>
            <a:r>
              <a:rPr lang="cs-CZ" dirty="0"/>
              <a:t>, lázně postavené r. 1444 (</a:t>
            </a:r>
            <a:r>
              <a:rPr lang="el-GR" dirty="0"/>
              <a:t>Λουτρά Παράδεισος), </a:t>
            </a:r>
            <a:r>
              <a:rPr lang="cs-CZ" dirty="0"/>
              <a:t>největší tur. lázně v Řecku</a:t>
            </a:r>
          </a:p>
        </p:txBody>
      </p:sp>
    </p:spTree>
    <p:extLst>
      <p:ext uri="{BB962C8B-B14F-4D97-AF65-F5344CB8AC3E}">
        <p14:creationId xmlns:p14="http://schemas.microsoft.com/office/powerpoint/2010/main" val="265287968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39C89B4-7B58-43D4-B9FC-7598B72EE2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92" y="479394"/>
            <a:ext cx="7865616" cy="589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17057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0482" name="Picture 2" descr="White Tower of Thessaloniki - Wikipedia">
            <a:extLst>
              <a:ext uri="{FF2B5EF4-FFF2-40B4-BE49-F238E27FC236}">
                <a16:creationId xmlns:a16="http://schemas.microsoft.com/office/drawing/2014/main" id="{78878C1C-C7C3-4272-9298-3C57017E51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1" r="16163" b="1"/>
          <a:stretch/>
        </p:blipFill>
        <p:spPr bwMode="auto">
          <a:xfrm>
            <a:off x="167502" y="243840"/>
            <a:ext cx="2735127" cy="63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AE55A9C-1A3D-46F3-980F-33F06609FF18}"/>
              </a:ext>
            </a:extLst>
          </p:cNvPr>
          <p:cNvSpPr txBox="1"/>
          <p:nvPr/>
        </p:nvSpPr>
        <p:spPr>
          <a:xfrm>
            <a:off x="3331337" y="461639"/>
            <a:ext cx="5019796" cy="563436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</a:pPr>
            <a:r>
              <a:rPr lang="en-US" b="1" dirty="0" err="1"/>
              <a:t>Bílá</a:t>
            </a:r>
            <a:r>
              <a:rPr lang="en-US" b="1" dirty="0"/>
              <a:t> </a:t>
            </a:r>
            <a:r>
              <a:rPr lang="en-US" b="1" dirty="0" err="1"/>
              <a:t>věž</a:t>
            </a:r>
            <a:r>
              <a:rPr lang="en-US" b="1" dirty="0"/>
              <a:t> </a:t>
            </a:r>
            <a:r>
              <a:rPr lang="cs-CZ" b="1" dirty="0"/>
              <a:t>                                                        </a:t>
            </a:r>
            <a:r>
              <a:rPr lang="en-US" b="1" dirty="0" err="1"/>
              <a:t>Λευκός</a:t>
            </a:r>
            <a:r>
              <a:rPr lang="en-US" b="1" dirty="0"/>
              <a:t> </a:t>
            </a:r>
            <a:r>
              <a:rPr lang="en-US" b="1" dirty="0" err="1"/>
              <a:t>Πύργος</a:t>
            </a:r>
            <a:endParaRPr lang="cs-CZ" b="1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</a:pPr>
            <a:endParaRPr lang="en-US" dirty="0"/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sz="1600" dirty="0" err="1"/>
              <a:t>postavena</a:t>
            </a:r>
            <a:r>
              <a:rPr lang="en-US" sz="1600" dirty="0"/>
              <a:t> v 15. </a:t>
            </a:r>
            <a:r>
              <a:rPr lang="en-US" sz="1600" dirty="0" err="1"/>
              <a:t>st.</a:t>
            </a:r>
            <a:r>
              <a:rPr lang="en-US" sz="1600" dirty="0"/>
              <a:t> po </a:t>
            </a:r>
            <a:r>
              <a:rPr lang="en-US" sz="1600" dirty="0" err="1"/>
              <a:t>dobytí</a:t>
            </a:r>
            <a:r>
              <a:rPr lang="en-US" sz="1600" dirty="0"/>
              <a:t> </a:t>
            </a:r>
            <a:r>
              <a:rPr lang="en-US" sz="1600" dirty="0" err="1"/>
              <a:t>Soluně</a:t>
            </a:r>
            <a:r>
              <a:rPr lang="en-US" sz="1600" dirty="0"/>
              <a:t> </a:t>
            </a:r>
            <a:r>
              <a:rPr lang="en-US" sz="1600" dirty="0" err="1"/>
              <a:t>Turky</a:t>
            </a:r>
            <a:r>
              <a:rPr lang="en-US" sz="1600" dirty="0"/>
              <a:t> (1430)</a:t>
            </a:r>
            <a:endParaRPr lang="cs-CZ" sz="1600" dirty="0"/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cs-CZ" sz="1600" dirty="0"/>
              <a:t>výška 33, 90 m, průměr 70 m, přízemí + 6 pater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en-US" sz="1600" dirty="0"/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sz="1600" dirty="0" err="1"/>
              <a:t>představovala</a:t>
            </a:r>
            <a:r>
              <a:rPr lang="en-US" sz="1600" dirty="0"/>
              <a:t> </a:t>
            </a:r>
            <a:r>
              <a:rPr lang="en-US" sz="1600" dirty="0" err="1"/>
              <a:t>nejjižnější</a:t>
            </a:r>
            <a:r>
              <a:rPr lang="en-US" sz="1600" dirty="0"/>
              <a:t> </a:t>
            </a:r>
            <a:r>
              <a:rPr lang="en-US" sz="1600" dirty="0" err="1"/>
              <a:t>část</a:t>
            </a:r>
            <a:r>
              <a:rPr lang="en-US" sz="1600" dirty="0"/>
              <a:t> </a:t>
            </a:r>
            <a:r>
              <a:rPr lang="en-US" sz="1600" dirty="0" err="1"/>
              <a:t>východní</a:t>
            </a:r>
            <a:r>
              <a:rPr lang="en-US" sz="1600" dirty="0"/>
              <a:t> </a:t>
            </a:r>
            <a:r>
              <a:rPr lang="en-US" sz="1600" dirty="0" err="1"/>
              <a:t>části</a:t>
            </a:r>
            <a:r>
              <a:rPr lang="en-US" sz="1600" dirty="0"/>
              <a:t> </a:t>
            </a:r>
            <a:r>
              <a:rPr lang="en-US" sz="1600" dirty="0" err="1"/>
              <a:t>hradeb</a:t>
            </a:r>
            <a:r>
              <a:rPr lang="en-US" sz="1600" dirty="0"/>
              <a:t> </a:t>
            </a:r>
            <a:r>
              <a:rPr lang="en-US" sz="1600" dirty="0" err="1"/>
              <a:t>města</a:t>
            </a:r>
            <a:r>
              <a:rPr lang="en-US" sz="1600" dirty="0"/>
              <a:t>, v </a:t>
            </a:r>
            <a:r>
              <a:rPr lang="en-US" sz="1600" dirty="0" err="1"/>
              <a:t>tomto</a:t>
            </a:r>
            <a:r>
              <a:rPr lang="en-US" sz="1600" dirty="0"/>
              <a:t> </a:t>
            </a:r>
            <a:r>
              <a:rPr lang="en-US" sz="1600" dirty="0" err="1"/>
              <a:t>místě</a:t>
            </a:r>
            <a:r>
              <a:rPr lang="en-US" sz="1600" dirty="0"/>
              <a:t> se </a:t>
            </a:r>
            <a:r>
              <a:rPr lang="en-US" sz="1600" dirty="0" err="1"/>
              <a:t>východní</a:t>
            </a:r>
            <a:r>
              <a:rPr lang="en-US" sz="1600" dirty="0"/>
              <a:t> </a:t>
            </a:r>
            <a:r>
              <a:rPr lang="en-US" sz="1600" dirty="0" err="1"/>
              <a:t>hradba</a:t>
            </a:r>
            <a:r>
              <a:rPr lang="en-US" sz="1600" dirty="0"/>
              <a:t> </a:t>
            </a:r>
            <a:r>
              <a:rPr lang="en-US" sz="1600" dirty="0" err="1"/>
              <a:t>setkávala</a:t>
            </a:r>
            <a:r>
              <a:rPr lang="en-US" sz="1600" dirty="0"/>
              <a:t> s „</a:t>
            </a:r>
            <a:r>
              <a:rPr lang="en-US" sz="1600" dirty="0" err="1"/>
              <a:t>mořskou</a:t>
            </a:r>
            <a:r>
              <a:rPr lang="en-US" sz="1600" dirty="0"/>
              <a:t>“</a:t>
            </a:r>
            <a:endParaRPr lang="cs-CZ" sz="1600" dirty="0"/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en-US" sz="1600" dirty="0"/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sz="1600" dirty="0" err="1"/>
              <a:t>různé</a:t>
            </a:r>
            <a:r>
              <a:rPr lang="en-US" sz="1600" dirty="0"/>
              <a:t> </a:t>
            </a:r>
            <a:r>
              <a:rPr lang="en-US" sz="1600" dirty="0" err="1"/>
              <a:t>názvy</a:t>
            </a:r>
            <a:r>
              <a:rPr lang="en-US" sz="1600" dirty="0"/>
              <a:t>, </a:t>
            </a:r>
            <a:r>
              <a:rPr lang="en-US" sz="1600" dirty="0" err="1"/>
              <a:t>např</a:t>
            </a:r>
            <a:r>
              <a:rPr lang="en-US" sz="1600" dirty="0"/>
              <a:t>. v 16. </a:t>
            </a:r>
            <a:r>
              <a:rPr lang="en-US" sz="1600" dirty="0" err="1"/>
              <a:t>st.</a:t>
            </a:r>
            <a:r>
              <a:rPr lang="en-US" sz="1600" dirty="0"/>
              <a:t> „</a:t>
            </a:r>
            <a:r>
              <a:rPr lang="en-US" sz="1600" dirty="0" err="1"/>
              <a:t>Lví</a:t>
            </a:r>
            <a:r>
              <a:rPr lang="en-US" sz="1600" dirty="0"/>
              <a:t> </a:t>
            </a:r>
            <a:r>
              <a:rPr lang="en-US" sz="1600" dirty="0" err="1"/>
              <a:t>věž</a:t>
            </a:r>
            <a:r>
              <a:rPr lang="en-US" sz="1600" dirty="0"/>
              <a:t>“ </a:t>
            </a:r>
            <a:r>
              <a:rPr lang="en-US" sz="1600" dirty="0" err="1"/>
              <a:t>nebo</a:t>
            </a:r>
            <a:r>
              <a:rPr lang="en-US" sz="1600" dirty="0"/>
              <a:t> „</a:t>
            </a:r>
            <a:r>
              <a:rPr lang="en-US" sz="1600" dirty="0" err="1"/>
              <a:t>Věž</a:t>
            </a:r>
            <a:r>
              <a:rPr lang="en-US" sz="1600" dirty="0"/>
              <a:t> </a:t>
            </a:r>
            <a:r>
              <a:rPr lang="en-US" sz="1600" dirty="0" err="1"/>
              <a:t>lva</a:t>
            </a:r>
            <a:r>
              <a:rPr lang="en-US" sz="1600" dirty="0"/>
              <a:t>“, v 19. </a:t>
            </a:r>
            <a:r>
              <a:rPr lang="en-US" sz="1600" dirty="0" err="1"/>
              <a:t>st.</a:t>
            </a:r>
            <a:r>
              <a:rPr lang="en-US" sz="1600" dirty="0"/>
              <a:t> „</a:t>
            </a:r>
            <a:r>
              <a:rPr lang="en-US" sz="1600" dirty="0" err="1"/>
              <a:t>Věž</a:t>
            </a:r>
            <a:r>
              <a:rPr lang="en-US" sz="1600" dirty="0"/>
              <a:t> </a:t>
            </a:r>
            <a:r>
              <a:rPr lang="en-US" sz="1600" dirty="0" err="1"/>
              <a:t>janičářů</a:t>
            </a:r>
            <a:r>
              <a:rPr lang="en-US" sz="1600" dirty="0"/>
              <a:t>“ </a:t>
            </a:r>
            <a:r>
              <a:rPr lang="en-US" sz="1600" dirty="0" err="1"/>
              <a:t>nebo</a:t>
            </a:r>
            <a:r>
              <a:rPr lang="en-US" sz="1600" dirty="0"/>
              <a:t> „</a:t>
            </a:r>
            <a:r>
              <a:rPr lang="en-US" sz="1600" dirty="0" err="1"/>
              <a:t>Krvavá</a:t>
            </a:r>
            <a:r>
              <a:rPr lang="en-US" sz="1600" dirty="0"/>
              <a:t> </a:t>
            </a:r>
            <a:r>
              <a:rPr lang="en-US" sz="1600" dirty="0" err="1"/>
              <a:t>věž</a:t>
            </a:r>
            <a:r>
              <a:rPr lang="en-US" sz="1600" dirty="0"/>
              <a:t>“ (</a:t>
            </a:r>
            <a:r>
              <a:rPr lang="en-US" sz="1600" dirty="0" err="1"/>
              <a:t>Kanli</a:t>
            </a:r>
            <a:r>
              <a:rPr lang="en-US" sz="1600" dirty="0"/>
              <a:t> </a:t>
            </a:r>
            <a:r>
              <a:rPr lang="en-US" sz="1600" dirty="0" err="1"/>
              <a:t>Kule</a:t>
            </a:r>
            <a:r>
              <a:rPr lang="en-US" sz="1600" dirty="0"/>
              <a:t>)</a:t>
            </a:r>
            <a:endParaRPr lang="cs-CZ" sz="1600" dirty="0"/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en-US" sz="1600" dirty="0"/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cs-CZ" sz="1600" dirty="0"/>
              <a:t>n</a:t>
            </a:r>
            <a:r>
              <a:rPr lang="en-US" sz="1600" dirty="0" err="1"/>
              <a:t>ázev</a:t>
            </a:r>
            <a:r>
              <a:rPr lang="en-US" sz="1600" dirty="0"/>
              <a:t> </a:t>
            </a:r>
            <a:r>
              <a:rPr lang="en-US" sz="1600" dirty="0" err="1"/>
              <a:t>Bílá</a:t>
            </a:r>
            <a:r>
              <a:rPr lang="en-US" sz="1600" dirty="0"/>
              <a:t> </a:t>
            </a:r>
            <a:r>
              <a:rPr lang="en-US" sz="1600" dirty="0" err="1"/>
              <a:t>věž</a:t>
            </a:r>
            <a:r>
              <a:rPr lang="en-US" sz="1600" dirty="0"/>
              <a:t> po r. 18883 (</a:t>
            </a:r>
            <a:r>
              <a:rPr lang="en-US" sz="1600" dirty="0" err="1"/>
              <a:t>Beyaz</a:t>
            </a:r>
            <a:r>
              <a:rPr lang="en-US" sz="1600" dirty="0"/>
              <a:t> </a:t>
            </a:r>
            <a:r>
              <a:rPr lang="en-US" sz="1600" dirty="0" err="1"/>
              <a:t>Kule</a:t>
            </a:r>
            <a:r>
              <a:rPr lang="en-US" sz="1600" dirty="0"/>
              <a:t>), </a:t>
            </a:r>
            <a:r>
              <a:rPr lang="en-US" sz="1600" dirty="0" err="1"/>
              <a:t>kdy</a:t>
            </a:r>
            <a:r>
              <a:rPr lang="en-US" sz="1600" dirty="0"/>
              <a:t> </a:t>
            </a:r>
            <a:r>
              <a:rPr lang="en-US" sz="1600" dirty="0" err="1"/>
              <a:t>byla</a:t>
            </a:r>
            <a:r>
              <a:rPr lang="en-US" sz="1600" dirty="0"/>
              <a:t> </a:t>
            </a:r>
            <a:r>
              <a:rPr lang="en-US" sz="1600" dirty="0" err="1"/>
              <a:t>vymalována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bílo</a:t>
            </a:r>
            <a:r>
              <a:rPr lang="en-US" sz="1600" dirty="0"/>
              <a:t> (</a:t>
            </a:r>
            <a:r>
              <a:rPr lang="en-US" sz="1600" dirty="0" err="1"/>
              <a:t>někt</a:t>
            </a:r>
            <a:r>
              <a:rPr lang="en-US" sz="1600" dirty="0"/>
              <a:t>. </a:t>
            </a:r>
            <a:r>
              <a:rPr lang="en-US" sz="1600" dirty="0" err="1"/>
              <a:t>Prameny</a:t>
            </a:r>
            <a:r>
              <a:rPr lang="en-US" sz="1600" dirty="0"/>
              <a:t> </a:t>
            </a:r>
            <a:r>
              <a:rPr lang="en-US" sz="1600" dirty="0" err="1"/>
              <a:t>uvádí</a:t>
            </a:r>
            <a:r>
              <a:rPr lang="en-US" sz="1600" dirty="0"/>
              <a:t> </a:t>
            </a:r>
            <a:r>
              <a:rPr lang="en-US" sz="1600" dirty="0" err="1"/>
              <a:t>až</a:t>
            </a:r>
            <a:r>
              <a:rPr lang="en-US" sz="1600" dirty="0"/>
              <a:t> po r. 1912)</a:t>
            </a:r>
            <a:endParaRPr lang="cs-CZ" sz="1600" dirty="0"/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en-US" sz="1600" dirty="0"/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sz="1600" dirty="0"/>
              <a:t>1911 </a:t>
            </a:r>
            <a:r>
              <a:rPr lang="en-US" sz="1600" dirty="0" err="1"/>
              <a:t>zbořena</a:t>
            </a:r>
            <a:r>
              <a:rPr lang="en-US" sz="1600" dirty="0"/>
              <a:t> </a:t>
            </a:r>
            <a:r>
              <a:rPr lang="en-US" sz="1600" dirty="0" err="1"/>
              <a:t>východní</a:t>
            </a:r>
            <a:r>
              <a:rPr lang="en-US" sz="1600" dirty="0"/>
              <a:t> </a:t>
            </a:r>
            <a:r>
              <a:rPr lang="en-US" sz="1600" dirty="0" err="1"/>
              <a:t>část</a:t>
            </a:r>
            <a:r>
              <a:rPr lang="en-US" sz="1600" dirty="0"/>
              <a:t> </a:t>
            </a:r>
            <a:r>
              <a:rPr lang="en-US" sz="1600" dirty="0" err="1"/>
              <a:t>hradeb</a:t>
            </a:r>
            <a:r>
              <a:rPr lang="en-US" sz="1600" dirty="0"/>
              <a:t> a „</a:t>
            </a:r>
            <a:r>
              <a:rPr lang="en-US" sz="1600" dirty="0" err="1"/>
              <a:t>mořská</a:t>
            </a:r>
            <a:r>
              <a:rPr lang="en-US" sz="1600" dirty="0"/>
              <a:t>“ </a:t>
            </a:r>
            <a:r>
              <a:rPr lang="en-US" sz="1600" dirty="0" err="1"/>
              <a:t>hradba</a:t>
            </a:r>
            <a:r>
              <a:rPr lang="en-US" sz="1600" dirty="0"/>
              <a:t> &gt; </a:t>
            </a:r>
            <a:r>
              <a:rPr lang="en-US" sz="1600" dirty="0" err="1"/>
              <a:t>samostatná</a:t>
            </a:r>
            <a:r>
              <a:rPr lang="en-US" sz="1600" dirty="0"/>
              <a:t> </a:t>
            </a:r>
            <a:r>
              <a:rPr lang="en-US" sz="1600" dirty="0" err="1"/>
              <a:t>věž</a:t>
            </a:r>
            <a:endParaRPr lang="cs-CZ" sz="1600" dirty="0"/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en-US" sz="1600" dirty="0"/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cs-CZ" sz="1600" dirty="0"/>
              <a:t>p</a:t>
            </a:r>
            <a:r>
              <a:rPr lang="en-US" sz="1600" dirty="0"/>
              <a:t>o r. 1912 </a:t>
            </a:r>
            <a:r>
              <a:rPr lang="en-US" sz="1600" dirty="0" err="1"/>
              <a:t>různé</a:t>
            </a:r>
            <a:r>
              <a:rPr lang="en-US" sz="1600" dirty="0"/>
              <a:t> </a:t>
            </a:r>
            <a:r>
              <a:rPr lang="en-US" sz="1600" dirty="0" err="1"/>
              <a:t>funkce</a:t>
            </a:r>
            <a:r>
              <a:rPr lang="en-US" sz="1600" dirty="0"/>
              <a:t>, od r. 1983 </a:t>
            </a:r>
            <a:r>
              <a:rPr lang="en-US" sz="1600" dirty="0" err="1"/>
              <a:t>patří</a:t>
            </a:r>
            <a:r>
              <a:rPr lang="en-US" sz="1600" dirty="0"/>
              <a:t> </a:t>
            </a:r>
            <a:r>
              <a:rPr lang="en-US" sz="1600" dirty="0" err="1"/>
              <a:t>Ministerstvu</a:t>
            </a:r>
            <a:r>
              <a:rPr lang="en-US" sz="1600" dirty="0"/>
              <a:t> </a:t>
            </a:r>
            <a:r>
              <a:rPr lang="en-US" sz="1600" dirty="0" err="1"/>
              <a:t>kultury</a:t>
            </a:r>
            <a:r>
              <a:rPr lang="cs-CZ" sz="1600" dirty="0"/>
              <a:t>, dnes muzeum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9611717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06929DF5-54DA-4144-8CA1-4D587AA87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95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9555CF88-74D5-445D-8341-69B04151A4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1506" name="Picture 2" descr="Μηχανή του Χρόνου: Πώς o Πύργος στη Θεσσαλονίκη έγινε λευκός">
            <a:extLst>
              <a:ext uri="{FF2B5EF4-FFF2-40B4-BE49-F238E27FC236}">
                <a16:creationId xmlns:a16="http://schemas.microsoft.com/office/drawing/2014/main" id="{9A98C4D2-2B62-4D39-BB94-5BBDF92E10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2" r="50809" b="1"/>
          <a:stretch/>
        </p:blipFill>
        <p:spPr bwMode="auto">
          <a:xfrm>
            <a:off x="482600" y="643467"/>
            <a:ext cx="3938587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LEFKOS PIRGOS 007">
            <a:extLst>
              <a:ext uri="{FF2B5EF4-FFF2-40B4-BE49-F238E27FC236}">
                <a16:creationId xmlns:a16="http://schemas.microsoft.com/office/drawing/2014/main" id="{E609BFC8-6F33-4FBF-8262-B6308F6C38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2" r="37697" b="-2"/>
          <a:stretch/>
        </p:blipFill>
        <p:spPr bwMode="auto">
          <a:xfrm>
            <a:off x="4719003" y="643467"/>
            <a:ext cx="393858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00911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Πλατεία Αριστοτέλους | Cityportal.gr">
            <a:extLst>
              <a:ext uri="{FF2B5EF4-FFF2-40B4-BE49-F238E27FC236}">
                <a16:creationId xmlns:a16="http://schemas.microsoft.com/office/drawing/2014/main" id="{AB7CB165-D516-42D1-9725-70CFA8D90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720" y="1874273"/>
            <a:ext cx="7076560" cy="483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F033259D-5409-4FB9-8EB0-CBC376C9063C}"/>
              </a:ext>
            </a:extLst>
          </p:cNvPr>
          <p:cNvSpPr txBox="1"/>
          <p:nvPr/>
        </p:nvSpPr>
        <p:spPr>
          <a:xfrm>
            <a:off x="568171" y="381740"/>
            <a:ext cx="2036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accent1"/>
                </a:solidFill>
              </a:rPr>
              <a:t>Moderní Soluň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9E30FE1-5377-4A3B-BB59-A0438DAD6FF8}"/>
              </a:ext>
            </a:extLst>
          </p:cNvPr>
          <p:cNvSpPr txBox="1"/>
          <p:nvPr/>
        </p:nvSpPr>
        <p:spPr>
          <a:xfrm>
            <a:off x="762239" y="1012499"/>
            <a:ext cx="7812075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Aristotelovo náměstí </a:t>
            </a:r>
            <a:r>
              <a:rPr lang="el-GR" b="1" dirty="0"/>
              <a:t>                                                                   Πλατεία Αριστοτέλους</a:t>
            </a:r>
            <a:endParaRPr lang="cs-CZ" b="1" dirty="0"/>
          </a:p>
          <a:p>
            <a:endParaRPr lang="cs-CZ" sz="1100" dirty="0"/>
          </a:p>
          <a:p>
            <a:r>
              <a:rPr lang="cs-CZ" sz="1400" dirty="0"/>
              <a:t>vybudováno po požáru r. 1917, </a:t>
            </a:r>
            <a:r>
              <a:rPr lang="cs-CZ" sz="1400" dirty="0" err="1"/>
              <a:t>franc</a:t>
            </a:r>
            <a:r>
              <a:rPr lang="cs-CZ" sz="1400" dirty="0"/>
              <a:t>. Architekt Ernest </a:t>
            </a:r>
            <a:r>
              <a:rPr lang="cs-CZ" sz="1400" dirty="0" err="1"/>
              <a:t>Hébrard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10731368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Ξενοδοχείο Electra Palace Θεσσαλονικη |Επίσημη ιστοσελίδα |Καλύτερες τιμές">
            <a:extLst>
              <a:ext uri="{FF2B5EF4-FFF2-40B4-BE49-F238E27FC236}">
                <a16:creationId xmlns:a16="http://schemas.microsoft.com/office/drawing/2014/main" id="{3691641E-3000-4766-AC96-7113C08E4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75" y="2142653"/>
            <a:ext cx="8646850" cy="379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827E248-D164-4638-B062-D79EDB373E0A}"/>
              </a:ext>
            </a:extLst>
          </p:cNvPr>
          <p:cNvSpPr txBox="1"/>
          <p:nvPr/>
        </p:nvSpPr>
        <p:spPr>
          <a:xfrm>
            <a:off x="568171" y="683581"/>
            <a:ext cx="7896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Hotel </a:t>
            </a:r>
            <a:r>
              <a:rPr lang="cs-CZ" dirty="0" err="1"/>
              <a:t>Electra</a:t>
            </a:r>
            <a:r>
              <a:rPr lang="cs-CZ" dirty="0"/>
              <a:t> </a:t>
            </a:r>
            <a:r>
              <a:rPr lang="cs-CZ" dirty="0" err="1"/>
              <a:t>Palace</a:t>
            </a:r>
            <a:r>
              <a:rPr lang="cs-CZ" dirty="0"/>
              <a:t>, Aristotelovo náměstí                       </a:t>
            </a:r>
            <a:r>
              <a:rPr lang="el-GR" dirty="0"/>
              <a:t>ξενοδοχείο Ηλέκτρα Παλάς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613976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budova, exteriér, vládní budova, žlutá&#10;&#10;Popis byl vytvořen automaticky">
            <a:extLst>
              <a:ext uri="{FF2B5EF4-FFF2-40B4-BE49-F238E27FC236}">
                <a16:creationId xmlns:a16="http://schemas.microsoft.com/office/drawing/2014/main" id="{61565111-23C7-4372-8C4E-E70A0AC40C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351" y="284085"/>
            <a:ext cx="3990124" cy="571856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8960DAD-F41A-47AE-8F31-DF27F6BAD101}"/>
              </a:ext>
            </a:extLst>
          </p:cNvPr>
          <p:cNvSpPr txBox="1"/>
          <p:nvPr/>
        </p:nvSpPr>
        <p:spPr>
          <a:xfrm>
            <a:off x="506028" y="727969"/>
            <a:ext cx="440332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Aristotelova univerzita v Soluni</a:t>
            </a:r>
          </a:p>
          <a:p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založena r. 1925 jako druhá řecká univerzita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v současnosti největší řecká univerzita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0" i="0" dirty="0" err="1">
                <a:solidFill>
                  <a:srgbClr val="202122"/>
                </a:solidFill>
                <a:effectLst/>
              </a:rPr>
              <a:t>The</a:t>
            </a:r>
            <a:r>
              <a:rPr lang="cs-CZ" sz="1600" b="0" i="0" dirty="0">
                <a:solidFill>
                  <a:srgbClr val="202122"/>
                </a:solidFill>
                <a:effectLst/>
              </a:rPr>
              <a:t> Times </a:t>
            </a:r>
            <a:r>
              <a:rPr lang="cs-CZ" sz="1600" b="0" i="0" dirty="0" err="1">
                <a:solidFill>
                  <a:srgbClr val="202122"/>
                </a:solidFill>
                <a:effectLst/>
              </a:rPr>
              <a:t>Higher</a:t>
            </a:r>
            <a:r>
              <a:rPr lang="cs-CZ" sz="1600" b="0" i="0" dirty="0">
                <a:solidFill>
                  <a:srgbClr val="202122"/>
                </a:solidFill>
                <a:effectLst/>
              </a:rPr>
              <a:t> </a:t>
            </a:r>
            <a:r>
              <a:rPr lang="cs-CZ" sz="1600" b="0" i="0" dirty="0" err="1">
                <a:solidFill>
                  <a:srgbClr val="202122"/>
                </a:solidFill>
                <a:effectLst/>
              </a:rPr>
              <a:t>Education</a:t>
            </a:r>
            <a:r>
              <a:rPr lang="cs-CZ" sz="1600" b="0" i="0" dirty="0">
                <a:solidFill>
                  <a:srgbClr val="202122"/>
                </a:solidFill>
                <a:effectLst/>
              </a:rPr>
              <a:t> 2021</a:t>
            </a:r>
            <a:r>
              <a:rPr lang="cs-CZ" sz="1600" dirty="0">
                <a:solidFill>
                  <a:srgbClr val="202122"/>
                </a:solidFill>
              </a:rPr>
              <a:t>, místo</a:t>
            </a:r>
            <a:r>
              <a:rPr lang="cs-CZ" sz="1600" b="0" i="0" dirty="0">
                <a:solidFill>
                  <a:srgbClr val="202122"/>
                </a:solidFill>
                <a:effectLst/>
              </a:rPr>
              <a:t>601 – 800 (stejně jako MU)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202122"/>
                </a:solidFill>
              </a:rPr>
              <a:t>rozsáhlý Univerzitní kampus v centru Soluně</a:t>
            </a:r>
            <a:endParaRPr lang="cs-CZ" sz="1600" dirty="0"/>
          </a:p>
        </p:txBody>
      </p:sp>
      <p:pic>
        <p:nvPicPr>
          <p:cNvPr id="16386" name="Picture 2" descr="Κτίριο: Φιλοσοφική (Νέα Α) | ARISTOTLE UNIVERSITY OF THESSALONIKI">
            <a:extLst>
              <a:ext uri="{FF2B5EF4-FFF2-40B4-BE49-F238E27FC236}">
                <a16:creationId xmlns:a16="http://schemas.microsoft.com/office/drawing/2014/main" id="{EF02E459-5572-4A30-93F5-5F590A942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86" y="3254404"/>
            <a:ext cx="4820575" cy="321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E906FFF-0E62-4234-A36C-FFCF54296FD3}"/>
              </a:ext>
            </a:extLst>
          </p:cNvPr>
          <p:cNvSpPr txBox="1"/>
          <p:nvPr/>
        </p:nvSpPr>
        <p:spPr>
          <a:xfrm>
            <a:off x="2183906" y="2911221"/>
            <a:ext cx="15392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Filozofická fakulta</a:t>
            </a:r>
          </a:p>
        </p:txBody>
      </p:sp>
    </p:spTree>
    <p:extLst>
      <p:ext uri="{BB962C8B-B14F-4D97-AF65-F5344CB8AC3E}">
        <p14:creationId xmlns:p14="http://schemas.microsoft.com/office/powerpoint/2010/main" val="296093126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Venue – 5th EuGSC">
            <a:extLst>
              <a:ext uri="{FF2B5EF4-FFF2-40B4-BE49-F238E27FC236}">
                <a16:creationId xmlns:a16="http://schemas.microsoft.com/office/drawing/2014/main" id="{4A35EB03-EA02-449F-9A18-A31B11196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18" y="1473031"/>
            <a:ext cx="8522563" cy="479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C553D43-457C-40EA-A053-8FCA828EFE30}"/>
              </a:ext>
            </a:extLst>
          </p:cNvPr>
          <p:cNvSpPr txBox="1"/>
          <p:nvPr/>
        </p:nvSpPr>
        <p:spPr>
          <a:xfrm>
            <a:off x="920197" y="825624"/>
            <a:ext cx="7255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Univerzitní kampus </a:t>
            </a:r>
            <a:r>
              <a:rPr lang="el-GR" dirty="0"/>
              <a:t>(πανεπιστημιούπολη) </a:t>
            </a:r>
            <a:r>
              <a:rPr lang="cs-CZ" dirty="0"/>
              <a:t>Aristotelovy univerzity v Soluni</a:t>
            </a:r>
          </a:p>
        </p:txBody>
      </p:sp>
    </p:spTree>
    <p:extLst>
      <p:ext uri="{BB962C8B-B14F-4D97-AF65-F5344CB8AC3E}">
        <p14:creationId xmlns:p14="http://schemas.microsoft.com/office/powerpoint/2010/main" val="175321643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10 πράγματα που κάθε Θεσσαλονικιός πρέπει να ξέρει για τον Πύργο του ΟΤΕ -  Parallaxi Magazine">
            <a:extLst>
              <a:ext uri="{FF2B5EF4-FFF2-40B4-BE49-F238E27FC236}">
                <a16:creationId xmlns:a16="http://schemas.microsoft.com/office/drawing/2014/main" id="{1F4F6C8D-3A05-4D83-937F-E667EDC4A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36" y="481596"/>
            <a:ext cx="4426952" cy="576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311EB4-11D2-42EF-A127-B2E408BFCD4C}"/>
              </a:ext>
            </a:extLst>
          </p:cNvPr>
          <p:cNvSpPr txBox="1"/>
          <p:nvPr/>
        </p:nvSpPr>
        <p:spPr>
          <a:xfrm>
            <a:off x="5128288" y="266888"/>
            <a:ext cx="374938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Τ</a:t>
            </a:r>
            <a:r>
              <a:rPr lang="cs-CZ" b="1" dirty="0" err="1"/>
              <a:t>elefonní</a:t>
            </a:r>
            <a:r>
              <a:rPr lang="cs-CZ" b="1" dirty="0"/>
              <a:t> věž</a:t>
            </a:r>
          </a:p>
          <a:p>
            <a:r>
              <a:rPr lang="el-GR" b="1" dirty="0"/>
              <a:t>(Πύργος του ΟΤΕ)</a:t>
            </a:r>
            <a:endParaRPr lang="cs-CZ" b="1" dirty="0"/>
          </a:p>
          <a:p>
            <a:endParaRPr lang="el-G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sz="1600" dirty="0"/>
              <a:t>1970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v prostorách veletrhů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dnes využívá operátor </a:t>
            </a:r>
            <a:r>
              <a:rPr lang="cs-CZ" sz="1600" dirty="0" err="1"/>
              <a:t>Cosmote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ve vrchní části známá „ otáčecí“ restaurace SKYLINE Café-Bar</a:t>
            </a:r>
          </a:p>
        </p:txBody>
      </p:sp>
      <p:pic>
        <p:nvPicPr>
          <p:cNvPr id="4" name="Obrázek 3" descr="Obsah obrázku interiér, patro, židle, strop&#10;&#10;Popis byl vytvořen automaticky">
            <a:extLst>
              <a:ext uri="{FF2B5EF4-FFF2-40B4-BE49-F238E27FC236}">
                <a16:creationId xmlns:a16="http://schemas.microsoft.com/office/drawing/2014/main" id="{A2E02E5B-C894-40B6-9462-B2D5778DF8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951" y="3062238"/>
            <a:ext cx="4705165" cy="35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804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B71362F-6305-42A2-8633-285CE3813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194" name="Picture 2" descr="Mapa">
            <a:extLst>
              <a:ext uri="{FF2B5EF4-FFF2-40B4-BE49-F238E27FC236}">
                <a16:creationId xmlns:a16="http://schemas.microsoft.com/office/drawing/2014/main" id="{52182222-BC66-46CF-93CC-82A0271B6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8568" y="340468"/>
            <a:ext cx="3512404" cy="280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C5C6181-F046-4AA0-A047-3C51B5388A96}"/>
              </a:ext>
            </a:extLst>
          </p:cNvPr>
          <p:cNvSpPr txBox="1"/>
          <p:nvPr/>
        </p:nvSpPr>
        <p:spPr>
          <a:xfrm>
            <a:off x="5407163" y="340468"/>
            <a:ext cx="2943969" cy="57555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</a:pPr>
            <a:r>
              <a:rPr lang="cs-CZ" dirty="0">
                <a:solidFill>
                  <a:schemeClr val="accent1"/>
                </a:solidFill>
              </a:rPr>
              <a:t>          </a:t>
            </a:r>
            <a:r>
              <a:rPr lang="cs-CZ" b="1" dirty="0"/>
              <a:t>M</a:t>
            </a:r>
            <a:r>
              <a:rPr lang="en-US" b="1" dirty="0" err="1"/>
              <a:t>akedonie</a:t>
            </a:r>
            <a:r>
              <a:rPr lang="cs-CZ" b="1" dirty="0"/>
              <a:t> - historie</a:t>
            </a:r>
            <a:endParaRPr lang="en-US" b="1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30D82B8-F19E-476F-A1DE-8BD3B52886D6}"/>
              </a:ext>
            </a:extLst>
          </p:cNvPr>
          <p:cNvSpPr txBox="1"/>
          <p:nvPr/>
        </p:nvSpPr>
        <p:spPr>
          <a:xfrm>
            <a:off x="5407163" y="762000"/>
            <a:ext cx="3559671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zmiňovaná již u Hérodota (Dórové)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název kmene od kořene </a:t>
            </a:r>
            <a:r>
              <a:rPr lang="el-GR" sz="1600" dirty="0"/>
              <a:t>μακ &gt; </a:t>
            </a:r>
            <a:r>
              <a:rPr lang="cs-CZ" sz="1600" dirty="0"/>
              <a:t>dlouhý, vysoký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l-GR" sz="16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Makedonské království , vznik na přelomu 8. a 7. st.  př. n. l.., rozkvět od 5. st. př. n. l.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Filip II. Makedonský, Alexandr Veliký a výprava do Persie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helénistické státy, </a:t>
            </a:r>
            <a:r>
              <a:rPr lang="cs-CZ" sz="1600" dirty="0" err="1"/>
              <a:t>Kassandros</a:t>
            </a:r>
            <a:r>
              <a:rPr lang="cs-CZ" sz="1600" dirty="0"/>
              <a:t>, </a:t>
            </a:r>
            <a:r>
              <a:rPr lang="cs-CZ" sz="1600" dirty="0" err="1"/>
              <a:t>Antigonovci</a:t>
            </a:r>
            <a:endParaRPr lang="cs-CZ" sz="16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římsko-makedonské války, bitva u </a:t>
            </a:r>
            <a:r>
              <a:rPr lang="cs-CZ" sz="1600" dirty="0" err="1"/>
              <a:t>Pydny</a:t>
            </a:r>
            <a:r>
              <a:rPr lang="cs-CZ" sz="1600" dirty="0"/>
              <a:t>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římská provincie</a:t>
            </a:r>
          </a:p>
        </p:txBody>
      </p:sp>
      <p:pic>
        <p:nvPicPr>
          <p:cNvPr id="5" name="Picture 4" descr="Mapa">
            <a:extLst>
              <a:ext uri="{FF2B5EF4-FFF2-40B4-BE49-F238E27FC236}">
                <a16:creationId xmlns:a16="http://schemas.microsoft.com/office/drawing/2014/main" id="{3C25ADA7-402F-4AEF-9C6C-C65389C2D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85" y="3707611"/>
            <a:ext cx="4212077" cy="201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18292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Ομπρέλες του Ζογγολόπουλου στη Θεσσαλονίκη | ThessalonikiGuide.gr">
            <a:extLst>
              <a:ext uri="{FF2B5EF4-FFF2-40B4-BE49-F238E27FC236}">
                <a16:creationId xmlns:a16="http://schemas.microsoft.com/office/drawing/2014/main" id="{8FE5AED4-26E1-4882-BB9B-5519E11C26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4" descr="Ομπρέλες του Ζογγολόπουλου στη Νεα Παραλία Θεσσαλονίκη">
            <a:extLst>
              <a:ext uri="{FF2B5EF4-FFF2-40B4-BE49-F238E27FC236}">
                <a16:creationId xmlns:a16="http://schemas.microsoft.com/office/drawing/2014/main" id="{42A14205-C60A-43B4-967C-DBD74327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98307" y="472513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9462" name="Picture 6" descr="Thessaloniki Umbrellas Sunset">
            <a:extLst>
              <a:ext uri="{FF2B5EF4-FFF2-40B4-BE49-F238E27FC236}">
                <a16:creationId xmlns:a16="http://schemas.microsoft.com/office/drawing/2014/main" id="{E76C709F-AD4E-446C-B34E-7564993B6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07" y="2772514"/>
            <a:ext cx="5715000" cy="39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1C9EE0B-67E1-4C96-A157-DEBA1DC73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065" y="4050255"/>
            <a:ext cx="1764437" cy="262750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5FC17AF-F429-4773-ACFE-489C8B5C944E}"/>
              </a:ext>
            </a:extLst>
          </p:cNvPr>
          <p:cNvSpPr txBox="1"/>
          <p:nvPr/>
        </p:nvSpPr>
        <p:spPr>
          <a:xfrm>
            <a:off x="427978" y="615240"/>
            <a:ext cx="399162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Deštníky </a:t>
            </a:r>
            <a:r>
              <a:rPr lang="el-GR" b="1" dirty="0"/>
              <a:t>(Ομπρέλες)</a:t>
            </a:r>
            <a:endParaRPr lang="cs-CZ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Jorgos </a:t>
            </a:r>
            <a:r>
              <a:rPr lang="cs-CZ" sz="1600" dirty="0" err="1"/>
              <a:t>Zongolopulos</a:t>
            </a:r>
            <a:r>
              <a:rPr lang="cs-CZ" sz="1600" dirty="0"/>
              <a:t> 1993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r. 1997 umístěny v oblasti Nea </a:t>
            </a:r>
            <a:r>
              <a:rPr lang="cs-CZ" sz="1600" dirty="0" err="1"/>
              <a:t>Paralia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poblíž </a:t>
            </a:r>
            <a:r>
              <a:rPr lang="cs-CZ" b="1" dirty="0"/>
              <a:t>socha Alexandra Makedonského </a:t>
            </a:r>
            <a:r>
              <a:rPr lang="cs-CZ" sz="1600" dirty="0"/>
              <a:t>z r. 1973  </a:t>
            </a:r>
          </a:p>
        </p:txBody>
      </p:sp>
      <p:pic>
        <p:nvPicPr>
          <p:cNvPr id="19464" name="Picture 8" descr="Το λάθος στο άγαλμα του Μ. Αλεξάνδρου και το άσμα «Μακεδονία Ξακουστή»">
            <a:extLst>
              <a:ext uri="{FF2B5EF4-FFF2-40B4-BE49-F238E27FC236}">
                <a16:creationId xmlns:a16="http://schemas.microsoft.com/office/drawing/2014/main" id="{22DA9A0E-6D19-4708-BAD7-1D6090275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9656"/>
            <a:ext cx="4331193" cy="297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06794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Η Ιστορία του Αρχαιολογικού Μουσείου Θεσσαλονίκης | ΑΡΧΑΙΟΛΟΓΙΚΟ ΜΟΥΣΕΙΟ  ΘΕΣΣΑΛΟΝΙΚΗΣ">
            <a:extLst>
              <a:ext uri="{FF2B5EF4-FFF2-40B4-BE49-F238E27FC236}">
                <a16:creationId xmlns:a16="http://schemas.microsoft.com/office/drawing/2014/main" id="{A2B18DB2-E7BF-48CF-A9A7-13941C2BE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90" y="1006747"/>
            <a:ext cx="8460419" cy="563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D920CDA-25A3-4ED5-98C1-FBCBD51C3DD6}"/>
              </a:ext>
            </a:extLst>
          </p:cNvPr>
          <p:cNvSpPr txBox="1"/>
          <p:nvPr/>
        </p:nvSpPr>
        <p:spPr>
          <a:xfrm>
            <a:off x="461639" y="479394"/>
            <a:ext cx="597509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Archeologické muzeum města Soluně</a:t>
            </a:r>
          </a:p>
          <a:p>
            <a:endParaRPr lang="cs-CZ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jedno z největších řeckých muzeí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exponáty z historie Makedonie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významné sbírky, např. zlatých předmětů z makedonských hrobů</a:t>
            </a:r>
          </a:p>
        </p:txBody>
      </p:sp>
    </p:spTree>
    <p:extLst>
      <p:ext uri="{BB962C8B-B14F-4D97-AF65-F5344CB8AC3E}">
        <p14:creationId xmlns:p14="http://schemas.microsoft.com/office/powerpoint/2010/main" val="191694317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Αρχαιολογικό Μουσείο">
            <a:extLst>
              <a:ext uri="{FF2B5EF4-FFF2-40B4-BE49-F238E27FC236}">
                <a16:creationId xmlns:a16="http://schemas.microsoft.com/office/drawing/2014/main" id="{0422B311-5170-4208-947A-B9DAF16BE0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1" r="13938" b="2"/>
          <a:stretch/>
        </p:blipFill>
        <p:spPr bwMode="auto">
          <a:xfrm>
            <a:off x="241297" y="321732"/>
            <a:ext cx="4256173" cy="301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ΧΡΥΣΟ ΣΤΕΦΑΝΙ ΜΥΡΤΙΑΣ, ΤΑΦΟΣ Δ’ ΔΕΡΒΕΝΙΟΥ, 350-325 π.Χ.">
            <a:extLst>
              <a:ext uri="{FF2B5EF4-FFF2-40B4-BE49-F238E27FC236}">
                <a16:creationId xmlns:a16="http://schemas.microsoft.com/office/drawing/2014/main" id="{B562580E-ADCB-44F1-B2CE-5AD9F745C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" r="-4" b="-4"/>
          <a:stretch/>
        </p:blipFill>
        <p:spPr bwMode="auto">
          <a:xfrm>
            <a:off x="241297" y="3510853"/>
            <a:ext cx="4256173" cy="278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2" name="Picture 10">
            <a:extLst>
              <a:ext uri="{FF2B5EF4-FFF2-40B4-BE49-F238E27FC236}">
                <a16:creationId xmlns:a16="http://schemas.microsoft.com/office/drawing/2014/main" id="{0B30C52B-DE27-4FCA-9131-E1C2FA49C5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7" r="23989"/>
          <a:stretch/>
        </p:blipFill>
        <p:spPr bwMode="auto">
          <a:xfrm>
            <a:off x="4646529" y="600329"/>
            <a:ext cx="4256173" cy="597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0893666-0DCC-4EEE-A59C-F8AC5E371DE4}"/>
              </a:ext>
            </a:extLst>
          </p:cNvPr>
          <p:cNvSpPr txBox="1"/>
          <p:nvPr/>
        </p:nvSpPr>
        <p:spPr>
          <a:xfrm>
            <a:off x="561291" y="24733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sz="140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56405DF-1BEE-4F51-BAD0-8B976845E611}"/>
              </a:ext>
            </a:extLst>
          </p:cNvPr>
          <p:cNvSpPr txBox="1"/>
          <p:nvPr/>
        </p:nvSpPr>
        <p:spPr>
          <a:xfrm>
            <a:off x="4737624" y="1500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75D123E-2670-416D-B5D2-C49A92E59EB8}"/>
              </a:ext>
            </a:extLst>
          </p:cNvPr>
          <p:cNvSpPr txBox="1"/>
          <p:nvPr/>
        </p:nvSpPr>
        <p:spPr>
          <a:xfrm>
            <a:off x="489109" y="6325974"/>
            <a:ext cx="4157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Zlatý myrtový věnec, </a:t>
            </a:r>
            <a:r>
              <a:rPr lang="cs-CZ" sz="1400" dirty="0" err="1"/>
              <a:t>Derveni</a:t>
            </a:r>
            <a:r>
              <a:rPr lang="cs-CZ" sz="1400" dirty="0"/>
              <a:t> (</a:t>
            </a:r>
            <a:r>
              <a:rPr lang="cs-CZ" sz="1400" dirty="0" err="1"/>
              <a:t>Lété</a:t>
            </a:r>
            <a:r>
              <a:rPr lang="cs-CZ" sz="1400" dirty="0"/>
              <a:t>), 350 – 325 př. n. l.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CA33655-6869-49EF-8D07-547DA6ADBE84}"/>
              </a:ext>
            </a:extLst>
          </p:cNvPr>
          <p:cNvSpPr txBox="1"/>
          <p:nvPr/>
        </p:nvSpPr>
        <p:spPr>
          <a:xfrm>
            <a:off x="5233530" y="238204"/>
            <a:ext cx="27074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/>
              <a:t>Kratér</a:t>
            </a:r>
            <a:r>
              <a:rPr lang="cs-CZ" sz="1400" dirty="0"/>
              <a:t> z </a:t>
            </a:r>
            <a:r>
              <a:rPr lang="cs-CZ" sz="1400" dirty="0" err="1"/>
              <a:t>Derveni</a:t>
            </a:r>
            <a:r>
              <a:rPr lang="cs-CZ" sz="1400" dirty="0"/>
              <a:t>, kolem 334 př. n l.</a:t>
            </a:r>
          </a:p>
        </p:txBody>
      </p:sp>
    </p:spTree>
    <p:extLst>
      <p:ext uri="{BB962C8B-B14F-4D97-AF65-F5344CB8AC3E}">
        <p14:creationId xmlns:p14="http://schemas.microsoft.com/office/powerpoint/2010/main" val="24530166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AA5F2836-786E-41EA-B6B9-9C3CBC1BAAD6}"/>
              </a:ext>
            </a:extLst>
          </p:cNvPr>
          <p:cNvSpPr txBox="1"/>
          <p:nvPr/>
        </p:nvSpPr>
        <p:spPr>
          <a:xfrm>
            <a:off x="2095130" y="230820"/>
            <a:ext cx="2973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/>
              <a:t>Β</a:t>
            </a:r>
            <a:r>
              <a:rPr lang="cs-CZ" b="1" dirty="0" err="1"/>
              <a:t>yzantské</a:t>
            </a:r>
            <a:r>
              <a:rPr lang="cs-CZ" b="1" dirty="0"/>
              <a:t> muzeum v Soluni</a:t>
            </a:r>
          </a:p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18DD2DB-4EB1-444E-86A5-4D14E2E2A45B}"/>
              </a:ext>
            </a:extLst>
          </p:cNvPr>
          <p:cNvSpPr txBox="1"/>
          <p:nvPr/>
        </p:nvSpPr>
        <p:spPr>
          <a:xfrm>
            <a:off x="469222" y="631276"/>
            <a:ext cx="57101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otevřeno r. 1994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exponáty od raně křesťanského období – </a:t>
            </a:r>
            <a:r>
              <a:rPr lang="cs-CZ" sz="1600" dirty="0" err="1"/>
              <a:t>pobyzantské</a:t>
            </a:r>
            <a:r>
              <a:rPr lang="cs-CZ" sz="1600" dirty="0"/>
              <a:t> období </a:t>
            </a:r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BA313B41-9B66-42B7-9230-DD3573B4E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3" y="1462273"/>
            <a:ext cx="7928015" cy="526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08275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06929DF5-54DA-4144-8CA1-4D587AA87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957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9555CF88-74D5-445D-8341-69B04151A4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7650" name="Picture 2" descr="Thessaloniki Tourism - Βυζαντινό Μουσείο Θεσσαλονίκης">
            <a:extLst>
              <a:ext uri="{FF2B5EF4-FFF2-40B4-BE49-F238E27FC236}">
                <a16:creationId xmlns:a16="http://schemas.microsoft.com/office/drawing/2014/main" id="{E319062A-0D9F-4F57-A180-6F83F33160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1" r="31072" b="-5"/>
          <a:stretch/>
        </p:blipFill>
        <p:spPr bwMode="auto">
          <a:xfrm>
            <a:off x="482600" y="643467"/>
            <a:ext cx="3938587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Βυζαντινό και Χριστιανικό Μουσείο">
            <a:extLst>
              <a:ext uri="{FF2B5EF4-FFF2-40B4-BE49-F238E27FC236}">
                <a16:creationId xmlns:a16="http://schemas.microsoft.com/office/drawing/2014/main" id="{15B9C33F-A0FB-4502-AB9A-16D36BAA03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4" r="27765" b="-2"/>
          <a:stretch/>
        </p:blipFill>
        <p:spPr bwMode="auto">
          <a:xfrm>
            <a:off x="4719003" y="643467"/>
            <a:ext cx="393858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77705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Καβάλα – ChicTravel">
            <a:extLst>
              <a:ext uri="{FF2B5EF4-FFF2-40B4-BE49-F238E27FC236}">
                <a16:creationId xmlns:a16="http://schemas.microsoft.com/office/drawing/2014/main" id="{D4C3EE0E-182C-43EB-996D-8334D5262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30" y="1858206"/>
            <a:ext cx="8611340" cy="484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EB9EF46-0D1D-48D3-B1B4-AC3C6BAE6178}"/>
              </a:ext>
            </a:extLst>
          </p:cNvPr>
          <p:cNvSpPr txBox="1"/>
          <p:nvPr/>
        </p:nvSpPr>
        <p:spPr>
          <a:xfrm>
            <a:off x="710214" y="408373"/>
            <a:ext cx="7473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>
                <a:solidFill>
                  <a:schemeClr val="accent1"/>
                </a:solidFill>
              </a:rPr>
              <a:t>Kavala</a:t>
            </a:r>
            <a:r>
              <a:rPr lang="cs-CZ" sz="2400" dirty="0">
                <a:solidFill>
                  <a:schemeClr val="accent1"/>
                </a:solidFill>
              </a:rPr>
              <a:t>                                                                                          </a:t>
            </a:r>
            <a:r>
              <a:rPr lang="el-GR" sz="2400" dirty="0">
                <a:solidFill>
                  <a:schemeClr val="accent1"/>
                </a:solidFill>
              </a:rPr>
              <a:t>Καβάλα</a:t>
            </a:r>
            <a:endParaRPr lang="cs-CZ" sz="2400" dirty="0">
              <a:solidFill>
                <a:schemeClr val="accent1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CA5AAE7-78C7-4A72-A259-5444F744E18D}"/>
              </a:ext>
            </a:extLst>
          </p:cNvPr>
          <p:cNvSpPr txBox="1"/>
          <p:nvPr/>
        </p:nvSpPr>
        <p:spPr>
          <a:xfrm>
            <a:off x="1725043" y="763958"/>
            <a:ext cx="54436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východní Makedonie, asi 153 km východně od Soluně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asi 60 000 obyvatel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velký přístav, mezinárodní letiště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3607451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725F13CF-CC90-40DD-B9D7-D4AB1FE290BA}"/>
              </a:ext>
            </a:extLst>
          </p:cNvPr>
          <p:cNvSpPr txBox="1"/>
          <p:nvPr/>
        </p:nvSpPr>
        <p:spPr>
          <a:xfrm>
            <a:off x="442536" y="399496"/>
            <a:ext cx="7714676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Starověk – název </a:t>
            </a:r>
            <a:r>
              <a:rPr lang="cs-CZ" b="1" dirty="0" err="1"/>
              <a:t>Neapolis</a:t>
            </a:r>
            <a:endParaRPr lang="cs-CZ" b="1" dirty="0"/>
          </a:p>
          <a:p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via </a:t>
            </a:r>
            <a:r>
              <a:rPr lang="cs-CZ" sz="1600" dirty="0" err="1"/>
              <a:t>Egnatia</a:t>
            </a:r>
            <a:r>
              <a:rPr lang="cs-CZ" sz="1600" dirty="0"/>
              <a:t>, moře, hora Pangeo (zlato) </a:t>
            </a:r>
            <a:r>
              <a:rPr lang="el-GR" sz="1600" dirty="0"/>
              <a:t>&gt; </a:t>
            </a:r>
            <a:r>
              <a:rPr lang="cs-CZ" sz="1600" dirty="0"/>
              <a:t>rychlý rozkvět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49 př. n. l. příjezd apoštola Pavla – první evropské město, kde bylo hlásáno křesťanství</a:t>
            </a:r>
          </a:p>
        </p:txBody>
      </p:sp>
      <p:pic>
        <p:nvPicPr>
          <p:cNvPr id="30724" name="Picture 4" descr="Wikiloc | Picture of Παγγαίο (Μεσορόπη - Κορυφή Μάτι - Αυλή με ΟΑΛΘ) (3/6)">
            <a:extLst>
              <a:ext uri="{FF2B5EF4-FFF2-40B4-BE49-F238E27FC236}">
                <a16:creationId xmlns:a16="http://schemas.microsoft.com/office/drawing/2014/main" id="{31CF2E0E-5625-4355-8803-F57D42741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512" y="1850993"/>
            <a:ext cx="6143348" cy="4607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6AB6899E-95B1-4D8E-BD84-D7D568051555}"/>
              </a:ext>
            </a:extLst>
          </p:cNvPr>
          <p:cNvSpPr txBox="1"/>
          <p:nvPr/>
        </p:nvSpPr>
        <p:spPr>
          <a:xfrm>
            <a:off x="532660" y="2254928"/>
            <a:ext cx="832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Pangeo</a:t>
            </a:r>
          </a:p>
        </p:txBody>
      </p:sp>
    </p:spTree>
    <p:extLst>
      <p:ext uri="{BB962C8B-B14F-4D97-AF65-F5344CB8AC3E}">
        <p14:creationId xmlns:p14="http://schemas.microsoft.com/office/powerpoint/2010/main" val="136438999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5AF8B294-300C-4405-9628-63F69C6503AF}"/>
              </a:ext>
            </a:extLst>
          </p:cNvPr>
          <p:cNvSpPr txBox="1"/>
          <p:nvPr/>
        </p:nvSpPr>
        <p:spPr>
          <a:xfrm>
            <a:off x="619653" y="461639"/>
            <a:ext cx="780367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od 7. st. název </a:t>
            </a:r>
            <a:r>
              <a:rPr lang="cs-CZ" sz="1600" b="1" dirty="0" err="1"/>
              <a:t>Christupolis</a:t>
            </a:r>
            <a:endParaRPr lang="cs-CZ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Osmany město dobyto r. 1425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v 16. st. postaven akvadukt v místě starého římského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přelom 19. a 20. st. – </a:t>
            </a:r>
            <a:r>
              <a:rPr lang="cs-CZ" sz="1600" dirty="0" err="1"/>
              <a:t>Kavala</a:t>
            </a:r>
            <a:r>
              <a:rPr lang="cs-CZ" sz="1600" dirty="0"/>
              <a:t> nejdůležitějším městem na Balkánu pro obchod s tabákem</a:t>
            </a:r>
          </a:p>
        </p:txBody>
      </p:sp>
      <p:pic>
        <p:nvPicPr>
          <p:cNvPr id="4" name="Obrázek 3" descr="Obsah obrázku budova, exteriér, město&#10;&#10;Popis byl vytvořen automaticky">
            <a:extLst>
              <a:ext uri="{FF2B5EF4-FFF2-40B4-BE49-F238E27FC236}">
                <a16:creationId xmlns:a16="http://schemas.microsoft.com/office/drawing/2014/main" id="{07D19140-6649-4402-8041-B5C12F5C5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981" y="1897444"/>
            <a:ext cx="5566494" cy="469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40927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76D97E88-7D78-40F5-96BA-786BDD896BBD}"/>
              </a:ext>
            </a:extLst>
          </p:cNvPr>
          <p:cNvSpPr txBox="1"/>
          <p:nvPr/>
        </p:nvSpPr>
        <p:spPr>
          <a:xfrm>
            <a:off x="1003176" y="364493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Imaret</a:t>
            </a:r>
            <a:endParaRPr lang="cs-CZ" b="1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0228753-780F-46B9-A8E2-D8D3C6CA21BF}"/>
              </a:ext>
            </a:extLst>
          </p:cNvPr>
          <p:cNvSpPr txBox="1"/>
          <p:nvPr/>
        </p:nvSpPr>
        <p:spPr>
          <a:xfrm>
            <a:off x="435005" y="804338"/>
            <a:ext cx="784862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jedna z nejdůležitějších staveb osmanských měst – stravování a ubytování pro pocestné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Imaret</a:t>
            </a:r>
            <a:r>
              <a:rPr lang="cs-CZ" sz="1600" dirty="0"/>
              <a:t> v </a:t>
            </a:r>
            <a:r>
              <a:rPr lang="cs-CZ" sz="1600" dirty="0" err="1"/>
              <a:t>Kavale</a:t>
            </a:r>
            <a:r>
              <a:rPr lang="cs-CZ" sz="1600" dirty="0"/>
              <a:t> – soubor veřejných budov (včetně školy pro chlapce)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stavba dokončena r. 1823 (dostavby 1863)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od r. 2001 rekonstrukce, od r. 2004 funguje jako památka a současně hotel</a:t>
            </a:r>
          </a:p>
        </p:txBody>
      </p:sp>
      <p:pic>
        <p:nvPicPr>
          <p:cNvPr id="31746" name="Picture 2" descr="Το Ιμαρέτ επαναλειτούργησε και μας περιμένει - Καβάλα, Πρωϊνή, Ραδιόφωνο,  Εφημερίδα της Καβάλας, νέα, καβάλα ειδήσεις, μικρές αγγελίες">
            <a:extLst>
              <a:ext uri="{FF2B5EF4-FFF2-40B4-BE49-F238E27FC236}">
                <a16:creationId xmlns:a16="http://schemas.microsoft.com/office/drawing/2014/main" id="{C17AF464-B5BD-4E7E-B524-252BB7905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277" y="2014214"/>
            <a:ext cx="6761446" cy="454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35890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778" name="Rectangle 72">
            <a:extLst>
              <a:ext uri="{FF2B5EF4-FFF2-40B4-BE49-F238E27FC236}">
                <a16:creationId xmlns:a16="http://schemas.microsoft.com/office/drawing/2014/main" id="{6162B572-B5A6-486E-A4BC-F00C53039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770" name="Picture 2" descr="Χίλιες και μια νύχτες στην Καβάλα - Parallaxi Magazine">
            <a:extLst>
              <a:ext uri="{FF2B5EF4-FFF2-40B4-BE49-F238E27FC236}">
                <a16:creationId xmlns:a16="http://schemas.microsoft.com/office/drawing/2014/main" id="{3C02D684-6596-4BD3-9D10-74F629A2A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1" r="25288" b="1"/>
          <a:stretch/>
        </p:blipFill>
        <p:spPr bwMode="auto">
          <a:xfrm>
            <a:off x="173355" y="252632"/>
            <a:ext cx="4305300" cy="6369147"/>
          </a:xfrm>
          <a:prstGeom prst="rect">
            <a:avLst/>
          </a:prstGeom>
          <a:noFill/>
          <a:ln w="1270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Ιμαρέτ | Δημωφέλεια : Καβάλα, Δημωφέλεια, Δήμος Καβάλας">
            <a:extLst>
              <a:ext uri="{FF2B5EF4-FFF2-40B4-BE49-F238E27FC236}">
                <a16:creationId xmlns:a16="http://schemas.microsoft.com/office/drawing/2014/main" id="{E472A662-817B-448F-A444-39C40ECFB0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2" r="25290" b="-2"/>
          <a:stretch/>
        </p:blipFill>
        <p:spPr bwMode="auto">
          <a:xfrm>
            <a:off x="4658677" y="252632"/>
            <a:ext cx="4305299" cy="6369147"/>
          </a:xfrm>
          <a:prstGeom prst="rect">
            <a:avLst/>
          </a:prstGeom>
          <a:noFill/>
          <a:ln w="1270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522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interiér, roucho&#10;&#10;Popis byl vytvořen automaticky">
            <a:extLst>
              <a:ext uri="{FF2B5EF4-FFF2-40B4-BE49-F238E27FC236}">
                <a16:creationId xmlns:a16="http://schemas.microsoft.com/office/drawing/2014/main" id="{A8E50CE6-49F0-4B41-92E2-51DA9548D4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978" y="839555"/>
            <a:ext cx="3452995" cy="429820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DD2BB43-33BC-4C34-94E3-BF5F54F59460}"/>
              </a:ext>
            </a:extLst>
          </p:cNvPr>
          <p:cNvSpPr txBox="1"/>
          <p:nvPr/>
        </p:nvSpPr>
        <p:spPr>
          <a:xfrm flipH="1">
            <a:off x="729575" y="749030"/>
            <a:ext cx="363814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       Makedonie – historie</a:t>
            </a:r>
          </a:p>
          <a:p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útoky barbarů, nájezdy a usazování Slovanů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byzantská říše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Cyril a Metoděj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osmanská nadvláda (1430 dobyta Soluň)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balkánské války, Makedonie součástí řeckého státu od r. 1913</a:t>
            </a:r>
          </a:p>
        </p:txBody>
      </p:sp>
    </p:spTree>
    <p:extLst>
      <p:ext uri="{BB962C8B-B14F-4D97-AF65-F5344CB8AC3E}">
        <p14:creationId xmlns:p14="http://schemas.microsoft.com/office/powerpoint/2010/main" val="410899024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Επιβατικό λιμάνι Καβάλας: Οι υποδομές θα εκτινάξουν το home porting - Η  κρουαζιέρα το μεγάλο στοίχημα για">
            <a:extLst>
              <a:ext uri="{FF2B5EF4-FFF2-40B4-BE49-F238E27FC236}">
                <a16:creationId xmlns:a16="http://schemas.microsoft.com/office/drawing/2014/main" id="{B7AA136A-23D2-4A55-B28A-B326AF363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4654" y="1033043"/>
            <a:ext cx="8310881" cy="479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33AACBD-617D-4BC6-85DC-5F82DEA4AD64}"/>
              </a:ext>
            </a:extLst>
          </p:cNvPr>
          <p:cNvSpPr txBox="1"/>
          <p:nvPr/>
        </p:nvSpPr>
        <p:spPr>
          <a:xfrm>
            <a:off x="3304247" y="426127"/>
            <a:ext cx="2374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přístav apoštola Pavla</a:t>
            </a:r>
          </a:p>
        </p:txBody>
      </p:sp>
    </p:spTree>
    <p:extLst>
      <p:ext uri="{BB962C8B-B14F-4D97-AF65-F5344CB8AC3E}">
        <p14:creationId xmlns:p14="http://schemas.microsoft.com/office/powerpoint/2010/main" val="94833712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>
            <a:extLst>
              <a:ext uri="{FF2B5EF4-FFF2-40B4-BE49-F238E27FC236}">
                <a16:creationId xmlns:a16="http://schemas.microsoft.com/office/drawing/2014/main" id="{AB221CDE-5758-4F8A-8E5E-597B1D5AC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5D0DE43-B809-4F39-BA82-4FC957C78748}"/>
              </a:ext>
            </a:extLst>
          </p:cNvPr>
          <p:cNvSpPr txBox="1"/>
          <p:nvPr/>
        </p:nvSpPr>
        <p:spPr>
          <a:xfrm>
            <a:off x="3331337" y="609600"/>
            <a:ext cx="5019796" cy="535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Edessa                                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Έδεσσ</a:t>
            </a:r>
            <a:r>
              <a:rPr lang="en-US" sz="28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α</a:t>
            </a:r>
          </a:p>
        </p:txBody>
      </p:sp>
      <p:pic>
        <p:nvPicPr>
          <p:cNvPr id="34820" name="Picture 4">
            <a:extLst>
              <a:ext uri="{FF2B5EF4-FFF2-40B4-BE49-F238E27FC236}">
                <a16:creationId xmlns:a16="http://schemas.microsoft.com/office/drawing/2014/main" id="{65600C0D-18B2-4067-AF28-F1370E078B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" r="21327" b="2"/>
          <a:stretch/>
        </p:blipFill>
        <p:spPr bwMode="auto">
          <a:xfrm>
            <a:off x="167502" y="240145"/>
            <a:ext cx="2735127" cy="278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8" name="Picture 2" descr="Edessa, Greece - Wikipedia">
            <a:extLst>
              <a:ext uri="{FF2B5EF4-FFF2-40B4-BE49-F238E27FC236}">
                <a16:creationId xmlns:a16="http://schemas.microsoft.com/office/drawing/2014/main" id="{76775857-5B8A-4C7F-8BCA-9378827E91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3" r="15171" b="1"/>
          <a:stretch/>
        </p:blipFill>
        <p:spPr bwMode="auto">
          <a:xfrm>
            <a:off x="167502" y="3347312"/>
            <a:ext cx="2735127" cy="327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0881F407-3059-4AB0-BEC7-C8D05E17DF33}"/>
              </a:ext>
            </a:extLst>
          </p:cNvPr>
          <p:cNvSpPr txBox="1"/>
          <p:nvPr/>
        </p:nvSpPr>
        <p:spPr>
          <a:xfrm>
            <a:off x="3331337" y="1510979"/>
            <a:ext cx="5019796" cy="45850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cs-CZ" sz="1600" dirty="0"/>
              <a:t>m</a:t>
            </a:r>
            <a:r>
              <a:rPr lang="en-US" sz="1600" dirty="0" err="1"/>
              <a:t>alé</a:t>
            </a:r>
            <a:r>
              <a:rPr lang="en-US" sz="1600" dirty="0"/>
              <a:t>, ale </a:t>
            </a:r>
            <a:r>
              <a:rPr lang="en-US" sz="1600" dirty="0" err="1"/>
              <a:t>velmi</a:t>
            </a:r>
            <a:r>
              <a:rPr lang="en-US" sz="1600" dirty="0"/>
              <a:t> </a:t>
            </a:r>
            <a:r>
              <a:rPr lang="en-US" sz="1600" dirty="0" err="1"/>
              <a:t>staré</a:t>
            </a:r>
            <a:r>
              <a:rPr lang="en-US" sz="1600" dirty="0"/>
              <a:t> m</a:t>
            </a:r>
            <a:r>
              <a:rPr lang="cs-CZ" sz="1600" dirty="0"/>
              <a:t>ě</a:t>
            </a:r>
            <a:r>
              <a:rPr lang="en-US" sz="1600" dirty="0" err="1"/>
              <a:t>sto</a:t>
            </a:r>
            <a:endParaRPr lang="cs-CZ" sz="1600" dirty="0"/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en-US" sz="1600" dirty="0"/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sz="1600" dirty="0" err="1"/>
              <a:t>počet</a:t>
            </a:r>
            <a:r>
              <a:rPr lang="en-US" sz="1600" dirty="0"/>
              <a:t> </a:t>
            </a:r>
            <a:r>
              <a:rPr lang="en-US" sz="1600" dirty="0" err="1"/>
              <a:t>obyvatel</a:t>
            </a:r>
            <a:r>
              <a:rPr lang="en-US" sz="1600" dirty="0"/>
              <a:t>: </a:t>
            </a:r>
            <a:r>
              <a:rPr lang="en-US" sz="1600" dirty="0" err="1"/>
              <a:t>asi</a:t>
            </a:r>
            <a:r>
              <a:rPr lang="en-US" sz="1600" dirty="0"/>
              <a:t> 18 000</a:t>
            </a:r>
            <a:endParaRPr lang="cs-CZ" sz="1600" dirty="0"/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en-US" sz="1600" dirty="0"/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cs-CZ" sz="1600" dirty="0"/>
              <a:t>z</a:t>
            </a:r>
            <a:r>
              <a:rPr lang="en-US" sz="1600" dirty="0" err="1"/>
              <a:t>námá</a:t>
            </a:r>
            <a:r>
              <a:rPr lang="en-US" sz="1600" dirty="0"/>
              <a:t> </a:t>
            </a:r>
            <a:r>
              <a:rPr lang="en-US" sz="1600" dirty="0" err="1"/>
              <a:t>svými</a:t>
            </a:r>
            <a:r>
              <a:rPr lang="en-US" sz="1600" dirty="0"/>
              <a:t> </a:t>
            </a:r>
            <a:r>
              <a:rPr lang="en-US" sz="1600" dirty="0" err="1"/>
              <a:t>vodopády</a:t>
            </a:r>
            <a:r>
              <a:rPr lang="en-US" sz="1600" dirty="0"/>
              <a:t> (16), </a:t>
            </a:r>
            <a:r>
              <a:rPr lang="en-US" sz="1600" dirty="0" err="1"/>
              <a:t>vznikly</a:t>
            </a:r>
            <a:r>
              <a:rPr lang="en-US" sz="1600" dirty="0"/>
              <a:t> </a:t>
            </a:r>
            <a:r>
              <a:rPr lang="en-US" sz="1600" dirty="0" err="1"/>
              <a:t>vlivem</a:t>
            </a:r>
            <a:r>
              <a:rPr lang="en-US" sz="1600" dirty="0"/>
              <a:t>  </a:t>
            </a:r>
            <a:r>
              <a:rPr lang="en-US" sz="1600" dirty="0" err="1"/>
              <a:t>zemětřesení</a:t>
            </a:r>
            <a:r>
              <a:rPr lang="en-US" sz="1600" dirty="0"/>
              <a:t> </a:t>
            </a:r>
            <a:r>
              <a:rPr lang="cs-CZ" sz="1600" dirty="0"/>
              <a:t>z </a:t>
            </a:r>
            <a:r>
              <a:rPr lang="en-US" sz="1600" dirty="0"/>
              <a:t>r. 1395, </a:t>
            </a:r>
            <a:r>
              <a:rPr lang="en-US" sz="1600" dirty="0" err="1"/>
              <a:t>které</a:t>
            </a:r>
            <a:r>
              <a:rPr lang="en-US" sz="1600" dirty="0"/>
              <a:t> </a:t>
            </a:r>
            <a:r>
              <a:rPr lang="en-US" sz="1600" dirty="0" err="1"/>
              <a:t>mělo</a:t>
            </a:r>
            <a:r>
              <a:rPr lang="en-US" sz="1600" dirty="0"/>
              <a:t> </a:t>
            </a:r>
            <a:r>
              <a:rPr lang="en-US" sz="1600" dirty="0" err="1"/>
              <a:t>katastrofický</a:t>
            </a:r>
            <a:r>
              <a:rPr lang="en-US" sz="1600" dirty="0"/>
              <a:t> </a:t>
            </a:r>
            <a:r>
              <a:rPr lang="en-US" sz="1600" dirty="0" err="1"/>
              <a:t>dopad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m</a:t>
            </a:r>
            <a:r>
              <a:rPr lang="cs-CZ" sz="1600" dirty="0"/>
              <a:t>ě</a:t>
            </a:r>
            <a:r>
              <a:rPr lang="en-US" sz="1600" dirty="0" err="1"/>
              <a:t>sto</a:t>
            </a:r>
            <a:endParaRPr lang="cs-CZ" sz="1600" dirty="0"/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en-US" sz="1600" dirty="0"/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cs-CZ" sz="1600" dirty="0"/>
              <a:t>z</a:t>
            </a:r>
            <a:r>
              <a:rPr lang="en-US" sz="1600" dirty="0" err="1"/>
              <a:t>aložena</a:t>
            </a:r>
            <a:r>
              <a:rPr lang="en-US" sz="1600" dirty="0"/>
              <a:t> </a:t>
            </a:r>
            <a:r>
              <a:rPr lang="en-US" sz="1600" dirty="0" err="1"/>
              <a:t>již</a:t>
            </a:r>
            <a:r>
              <a:rPr lang="en-US" sz="1600" dirty="0"/>
              <a:t> r. 814 </a:t>
            </a:r>
            <a:r>
              <a:rPr lang="en-US" sz="1600" dirty="0" err="1"/>
              <a:t>př</a:t>
            </a:r>
            <a:r>
              <a:rPr lang="en-US" sz="1600" dirty="0"/>
              <a:t>. </a:t>
            </a:r>
            <a:r>
              <a:rPr lang="cs-CZ" sz="1600" dirty="0"/>
              <a:t>n</a:t>
            </a:r>
            <a:r>
              <a:rPr lang="en-US" sz="1600" dirty="0"/>
              <a:t>. l., </a:t>
            </a:r>
            <a:r>
              <a:rPr lang="en-US" sz="1600" dirty="0" err="1"/>
              <a:t>první</a:t>
            </a:r>
            <a:r>
              <a:rPr lang="en-US" sz="1600" dirty="0"/>
              <a:t> </a:t>
            </a:r>
            <a:r>
              <a:rPr lang="en-US" sz="1600" dirty="0" err="1"/>
              <a:t>hlavní</a:t>
            </a:r>
            <a:r>
              <a:rPr lang="en-US" sz="1600" dirty="0"/>
              <a:t> </a:t>
            </a:r>
            <a:r>
              <a:rPr lang="en-US" sz="1600" dirty="0" err="1"/>
              <a:t>město</a:t>
            </a:r>
            <a:r>
              <a:rPr lang="en-US" sz="1600" dirty="0"/>
              <a:t> </a:t>
            </a:r>
            <a:r>
              <a:rPr lang="en-US" sz="1600" dirty="0" err="1"/>
              <a:t>makedonského</a:t>
            </a:r>
            <a:r>
              <a:rPr lang="en-US" sz="1600" dirty="0"/>
              <a:t> </a:t>
            </a:r>
            <a:r>
              <a:rPr lang="en-US" sz="1600" dirty="0" err="1"/>
              <a:t>království</a:t>
            </a:r>
            <a:endParaRPr lang="cs-CZ" sz="1600" dirty="0"/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en-US" sz="1600" dirty="0"/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cs-CZ" sz="1600" dirty="0"/>
              <a:t>v</a:t>
            </a:r>
            <a:r>
              <a:rPr lang="en-US" sz="1600" dirty="0"/>
              <a:t> </a:t>
            </a:r>
            <a:r>
              <a:rPr lang="en-US" sz="1600" dirty="0" err="1"/>
              <a:t>raném</a:t>
            </a:r>
            <a:r>
              <a:rPr lang="en-US" sz="1600" dirty="0"/>
              <a:t> </a:t>
            </a:r>
            <a:r>
              <a:rPr lang="en-US" sz="1600" dirty="0" err="1"/>
              <a:t>středověku</a:t>
            </a:r>
            <a:r>
              <a:rPr lang="en-US" sz="1600" dirty="0"/>
              <a:t> </a:t>
            </a:r>
            <a:r>
              <a:rPr lang="en-US" sz="1600" dirty="0" err="1"/>
              <a:t>název</a:t>
            </a:r>
            <a:r>
              <a:rPr lang="en-US" sz="1600" dirty="0"/>
              <a:t> </a:t>
            </a:r>
            <a:r>
              <a:rPr lang="en-US" sz="1600" dirty="0" err="1"/>
              <a:t>změněn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„</a:t>
            </a:r>
            <a:r>
              <a:rPr lang="en-US" sz="1600" dirty="0" err="1"/>
              <a:t>Vodena</a:t>
            </a:r>
            <a:r>
              <a:rPr lang="en-US" sz="1600" dirty="0"/>
              <a:t>“ (</a:t>
            </a:r>
            <a:r>
              <a:rPr lang="en-US" sz="1600" dirty="0" err="1"/>
              <a:t>usazování</a:t>
            </a:r>
            <a:r>
              <a:rPr lang="en-US" sz="1600" dirty="0"/>
              <a:t> </a:t>
            </a:r>
            <a:r>
              <a:rPr lang="en-US" sz="1600" dirty="0" err="1"/>
              <a:t>Slovanů</a:t>
            </a:r>
            <a:r>
              <a:rPr lang="en-US" sz="1600" dirty="0"/>
              <a:t>)</a:t>
            </a:r>
            <a:endParaRPr lang="cs-CZ" sz="1600" dirty="0"/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en-US" sz="1600" dirty="0"/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sz="1600" dirty="0" err="1"/>
              <a:t>Makedonie</a:t>
            </a:r>
            <a:r>
              <a:rPr lang="en-US" sz="1600" dirty="0"/>
              <a:t> </a:t>
            </a:r>
            <a:r>
              <a:rPr lang="en-US" sz="1600" dirty="0" err="1"/>
              <a:t>součást</a:t>
            </a:r>
            <a:r>
              <a:rPr lang="en-US" sz="1600" dirty="0"/>
              <a:t> </a:t>
            </a:r>
            <a:r>
              <a:rPr lang="en-US" sz="1600" dirty="0" err="1"/>
              <a:t>řeckého</a:t>
            </a:r>
            <a:r>
              <a:rPr lang="en-US" sz="1600" dirty="0"/>
              <a:t> </a:t>
            </a:r>
            <a:r>
              <a:rPr lang="en-US" sz="1600" dirty="0" err="1"/>
              <a:t>státu</a:t>
            </a:r>
            <a:r>
              <a:rPr lang="en-US" sz="1600" dirty="0"/>
              <a:t> &gt; </a:t>
            </a:r>
            <a:r>
              <a:rPr lang="en-US" sz="1600" dirty="0" err="1"/>
              <a:t>opět</a:t>
            </a:r>
            <a:r>
              <a:rPr lang="en-US" sz="1600" dirty="0"/>
              <a:t> Edessa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49889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C216BC5F-1FD6-42B1-B274-7A7D69AAD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7113" y="902924"/>
            <a:ext cx="7645963" cy="573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0F390E7C-A3D6-404A-A0EC-7CE580157DAA}"/>
              </a:ext>
            </a:extLst>
          </p:cNvPr>
          <p:cNvSpPr txBox="1"/>
          <p:nvPr/>
        </p:nvSpPr>
        <p:spPr>
          <a:xfrm>
            <a:off x="2535245" y="352975"/>
            <a:ext cx="4431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Pěší zóna v centru města vybudovaná r. 2008</a:t>
            </a:r>
          </a:p>
        </p:txBody>
      </p:sp>
    </p:spTree>
    <p:extLst>
      <p:ext uri="{BB962C8B-B14F-4D97-AF65-F5344CB8AC3E}">
        <p14:creationId xmlns:p14="http://schemas.microsoft.com/office/powerpoint/2010/main" val="41963571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6929DF5-54DA-4144-8CA1-4D587AA87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85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555CF88-74D5-445D-8341-69B04151A4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Obrázek 4" descr="Obsah obrázku strom, exteriér, dům, budova&#10;&#10;Popis byl vytvořen automaticky">
            <a:extLst>
              <a:ext uri="{FF2B5EF4-FFF2-40B4-BE49-F238E27FC236}">
                <a16:creationId xmlns:a16="http://schemas.microsoft.com/office/drawing/2014/main" id="{49D14A2F-6E24-4BD4-A983-0264B644C9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0" r="27467" b="-1"/>
          <a:stretch/>
        </p:blipFill>
        <p:spPr>
          <a:xfrm>
            <a:off x="482600" y="643467"/>
            <a:ext cx="3938587" cy="5571066"/>
          </a:xfrm>
          <a:prstGeom prst="rect">
            <a:avLst/>
          </a:prstGeom>
        </p:spPr>
      </p:pic>
      <p:pic>
        <p:nvPicPr>
          <p:cNvPr id="3" name="Obrázek 2" descr="Obsah obrázku exteriér, strom, tráva, objekt v exteriéru&#10;&#10;Popis byl vytvořen automaticky">
            <a:extLst>
              <a:ext uri="{FF2B5EF4-FFF2-40B4-BE49-F238E27FC236}">
                <a16:creationId xmlns:a16="http://schemas.microsoft.com/office/drawing/2014/main" id="{BBACC3CE-2CF0-4158-AE54-37C9270F75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2" r="15521" b="-2"/>
          <a:stretch/>
        </p:blipFill>
        <p:spPr>
          <a:xfrm>
            <a:off x="4719003" y="643467"/>
            <a:ext cx="3938586" cy="557106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9674518-4665-4302-BF96-09607AE32CD6}"/>
              </a:ext>
            </a:extLst>
          </p:cNvPr>
          <p:cNvSpPr txBox="1"/>
          <p:nvPr/>
        </p:nvSpPr>
        <p:spPr>
          <a:xfrm>
            <a:off x="3551069" y="273008"/>
            <a:ext cx="1534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Muzeum vody</a:t>
            </a:r>
          </a:p>
        </p:txBody>
      </p:sp>
    </p:spTree>
    <p:extLst>
      <p:ext uri="{BB962C8B-B14F-4D97-AF65-F5344CB8AC3E}">
        <p14:creationId xmlns:p14="http://schemas.microsoft.com/office/powerpoint/2010/main" val="382267466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02958AED-586D-4695-94EF-9CAED479BCA9}"/>
              </a:ext>
            </a:extLst>
          </p:cNvPr>
          <p:cNvSpPr txBox="1"/>
          <p:nvPr/>
        </p:nvSpPr>
        <p:spPr>
          <a:xfrm>
            <a:off x="790113" y="328473"/>
            <a:ext cx="7708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>
                <a:solidFill>
                  <a:schemeClr val="accent1"/>
                </a:solidFill>
              </a:rPr>
              <a:t>Kastoria</a:t>
            </a:r>
            <a:r>
              <a:rPr lang="cs-CZ" sz="2400" dirty="0">
                <a:solidFill>
                  <a:schemeClr val="accent1"/>
                </a:solidFill>
              </a:rPr>
              <a:t>                                                                                      </a:t>
            </a:r>
            <a:r>
              <a:rPr lang="el-GR" sz="2400" dirty="0">
                <a:solidFill>
                  <a:schemeClr val="accent1"/>
                </a:solidFill>
              </a:rPr>
              <a:t>Καστοριά</a:t>
            </a:r>
            <a:endParaRPr lang="cs-CZ" sz="2400" dirty="0">
              <a:solidFill>
                <a:schemeClr val="accent1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C190C0C-16A6-4EEF-8F70-B6A677785B5B}"/>
              </a:ext>
            </a:extLst>
          </p:cNvPr>
          <p:cNvSpPr txBox="1"/>
          <p:nvPr/>
        </p:nvSpPr>
        <p:spPr>
          <a:xfrm>
            <a:off x="497151" y="1081297"/>
            <a:ext cx="83893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město postavené ve výšce 703 m nad mořem mezi vrcholy </a:t>
            </a:r>
            <a:r>
              <a:rPr lang="cs-CZ" sz="1600" dirty="0" err="1"/>
              <a:t>Grammos</a:t>
            </a:r>
            <a:r>
              <a:rPr lang="cs-CZ" sz="1600" dirty="0"/>
              <a:t> a </a:t>
            </a:r>
            <a:r>
              <a:rPr lang="cs-CZ" sz="1600" dirty="0" err="1"/>
              <a:t>Vitsi</a:t>
            </a:r>
            <a:r>
              <a:rPr lang="cs-CZ" sz="1600" dirty="0"/>
              <a:t>, na poloostrově v jezeře </a:t>
            </a:r>
            <a:r>
              <a:rPr lang="cs-CZ" sz="1600" dirty="0" err="1"/>
              <a:t>Orestiada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asi 20 000 obyvatel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Grammos</a:t>
            </a:r>
            <a:r>
              <a:rPr lang="cs-CZ" sz="1600" dirty="0"/>
              <a:t> a </a:t>
            </a:r>
            <a:r>
              <a:rPr lang="cs-CZ" sz="1600" dirty="0" err="1"/>
              <a:t>Vitsi</a:t>
            </a:r>
            <a:r>
              <a:rPr lang="cs-CZ" sz="1600" dirty="0"/>
              <a:t> - občanská válka</a:t>
            </a:r>
          </a:p>
        </p:txBody>
      </p:sp>
      <p:pic>
        <p:nvPicPr>
          <p:cNvPr id="36866" name="Picture 2">
            <a:extLst>
              <a:ext uri="{FF2B5EF4-FFF2-40B4-BE49-F238E27FC236}">
                <a16:creationId xmlns:a16="http://schemas.microsoft.com/office/drawing/2014/main" id="{6D1C0FAC-798C-46D3-8BFC-634DE376D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49" y="2104034"/>
            <a:ext cx="8069802" cy="453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62375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FD38DD3A-A650-451B-8C8A-DE3A5A860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363" y="249626"/>
            <a:ext cx="5184559" cy="345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E33A7D1-FF61-4E89-B728-D1635BBF786E}"/>
              </a:ext>
            </a:extLst>
          </p:cNvPr>
          <p:cNvSpPr txBox="1"/>
          <p:nvPr/>
        </p:nvSpPr>
        <p:spPr>
          <a:xfrm>
            <a:off x="470517" y="541538"/>
            <a:ext cx="3070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Významný počet byzantských </a:t>
            </a:r>
            <a:endParaRPr lang="el-GR" dirty="0"/>
          </a:p>
          <a:p>
            <a:r>
              <a:rPr lang="cs-CZ" dirty="0"/>
              <a:t>památek – kostelů (asi 80)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A8E1739-D577-421B-B9E2-0739AE7DE9A8}"/>
              </a:ext>
            </a:extLst>
          </p:cNvPr>
          <p:cNvSpPr txBox="1"/>
          <p:nvPr/>
        </p:nvSpPr>
        <p:spPr>
          <a:xfrm>
            <a:off x="3616363" y="440756"/>
            <a:ext cx="19159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Παναγία Κουμπελίδικη</a:t>
            </a:r>
            <a:endParaRPr lang="cs-CZ" sz="1400" dirty="0"/>
          </a:p>
          <a:p>
            <a:r>
              <a:rPr lang="cs-CZ" sz="1400" dirty="0"/>
              <a:t>10. st.</a:t>
            </a:r>
          </a:p>
        </p:txBody>
      </p:sp>
      <p:pic>
        <p:nvPicPr>
          <p:cNvPr id="37892" name="Picture 4">
            <a:extLst>
              <a:ext uri="{FF2B5EF4-FFF2-40B4-BE49-F238E27FC236}">
                <a16:creationId xmlns:a16="http://schemas.microsoft.com/office/drawing/2014/main" id="{2ACC17BB-577D-435E-B370-876359BFE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17" y="3386521"/>
            <a:ext cx="4295804" cy="3221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5F1816E-D0F2-413A-8856-9504D3A0CA67}"/>
              </a:ext>
            </a:extLst>
          </p:cNvPr>
          <p:cNvSpPr txBox="1"/>
          <p:nvPr/>
        </p:nvSpPr>
        <p:spPr>
          <a:xfrm>
            <a:off x="5024761" y="4483223"/>
            <a:ext cx="14062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Άγιοι Ανάργυροι</a:t>
            </a:r>
          </a:p>
          <a:p>
            <a:r>
              <a:rPr lang="cs-CZ" sz="1400" dirty="0"/>
              <a:t>11. st.</a:t>
            </a:r>
          </a:p>
        </p:txBody>
      </p:sp>
    </p:spTree>
    <p:extLst>
      <p:ext uri="{BB962C8B-B14F-4D97-AF65-F5344CB8AC3E}">
        <p14:creationId xmlns:p14="http://schemas.microsoft.com/office/powerpoint/2010/main" val="26309945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2B5EF660-717D-4870-8E26-D10CE79427F1}"/>
              </a:ext>
            </a:extLst>
          </p:cNvPr>
          <p:cNvSpPr txBox="1"/>
          <p:nvPr/>
        </p:nvSpPr>
        <p:spPr>
          <a:xfrm>
            <a:off x="154382" y="215335"/>
            <a:ext cx="4022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Jezero </a:t>
            </a:r>
            <a:r>
              <a:rPr lang="cs-CZ" b="1" dirty="0" err="1"/>
              <a:t>Orestiada</a:t>
            </a:r>
            <a:endParaRPr lang="cs-CZ" b="1" dirty="0"/>
          </a:p>
          <a:p>
            <a:r>
              <a:rPr lang="el-GR" b="1" dirty="0"/>
              <a:t>Λίμνη Ορεστιάδα, Λίμνη της Κατοριάς</a:t>
            </a:r>
            <a:endParaRPr lang="cs-CZ" b="1" dirty="0"/>
          </a:p>
        </p:txBody>
      </p:sp>
      <p:pic>
        <p:nvPicPr>
          <p:cNvPr id="38914" name="Picture 2" descr="Η πανέμορφη λίμνη Ορεστιάδα της Καστοριάς. - Φως της Καστοριάς">
            <a:extLst>
              <a:ext uri="{FF2B5EF4-FFF2-40B4-BE49-F238E27FC236}">
                <a16:creationId xmlns:a16="http://schemas.microsoft.com/office/drawing/2014/main" id="{EABF3BF0-1DB4-4C49-911E-E7E68823A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31" y="2665462"/>
            <a:ext cx="7261934" cy="380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218CAD36-EB50-4660-9727-18B4FBF37C9C}"/>
              </a:ext>
            </a:extLst>
          </p:cNvPr>
          <p:cNvSpPr txBox="1"/>
          <p:nvPr/>
        </p:nvSpPr>
        <p:spPr>
          <a:xfrm>
            <a:off x="497150" y="1118586"/>
            <a:ext cx="31822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28 km2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 zimě asi na 2 týdny zamrzá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asi 200 druhů ptáků</a:t>
            </a:r>
          </a:p>
        </p:txBody>
      </p:sp>
      <p:pic>
        <p:nvPicPr>
          <p:cNvPr id="5" name="Obrázek 4" descr="Obsah obrázku voda, exteriér, hejno, plavání&#10;&#10;Popis byl vytvořen automaticky">
            <a:extLst>
              <a:ext uri="{FF2B5EF4-FFF2-40B4-BE49-F238E27FC236}">
                <a16:creationId xmlns:a16="http://schemas.microsoft.com/office/drawing/2014/main" id="{C31C09CD-A9C8-47ED-A55E-1FE8C47874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920" y="215336"/>
            <a:ext cx="4154749" cy="311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96396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88AF13CC-C2EC-497E-AECE-C24689931209}"/>
              </a:ext>
            </a:extLst>
          </p:cNvPr>
          <p:cNvSpPr txBox="1"/>
          <p:nvPr/>
        </p:nvSpPr>
        <p:spPr>
          <a:xfrm>
            <a:off x="2263806" y="257453"/>
            <a:ext cx="4030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Významné antické památky v Makedonii</a:t>
            </a:r>
          </a:p>
        </p:txBody>
      </p:sp>
    </p:spTree>
    <p:extLst>
      <p:ext uri="{BB962C8B-B14F-4D97-AF65-F5344CB8AC3E}">
        <p14:creationId xmlns:p14="http://schemas.microsoft.com/office/powerpoint/2010/main" val="317634947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B68C7537-3818-46B4-BB72-B3DF1B206581}"/>
              </a:ext>
            </a:extLst>
          </p:cNvPr>
          <p:cNvSpPr txBox="1"/>
          <p:nvPr/>
        </p:nvSpPr>
        <p:spPr>
          <a:xfrm>
            <a:off x="3331337" y="609600"/>
            <a:ext cx="5019796" cy="831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Amfipolis</a:t>
            </a:r>
            <a:r>
              <a:rPr lang="en-US" sz="24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cs-CZ" sz="24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      </a:t>
            </a:r>
            <a:r>
              <a:rPr lang="en-US" sz="24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                             </a:t>
            </a:r>
            <a:r>
              <a:rPr lang="en-US" sz="24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Αμφί</a:t>
            </a:r>
            <a:r>
              <a:rPr lang="en-US" sz="24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πολη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1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9940" name="Picture 4" descr="Lev v Amfipoli">
            <a:extLst>
              <a:ext uri="{FF2B5EF4-FFF2-40B4-BE49-F238E27FC236}">
                <a16:creationId xmlns:a16="http://schemas.microsoft.com/office/drawing/2014/main" id="{FC562C08-C7DF-41FF-A504-055A79EBFB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0" r="14651" b="1"/>
          <a:stretch/>
        </p:blipFill>
        <p:spPr bwMode="auto">
          <a:xfrm>
            <a:off x="167502" y="243840"/>
            <a:ext cx="2735127" cy="63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99C1EA95-0EA8-4260-9AFA-57E5E23F5A4D}"/>
              </a:ext>
            </a:extLst>
          </p:cNvPr>
          <p:cNvSpPr txBox="1"/>
          <p:nvPr/>
        </p:nvSpPr>
        <p:spPr>
          <a:xfrm>
            <a:off x="3220501" y="1440873"/>
            <a:ext cx="5019796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sz="1600" dirty="0" err="1"/>
              <a:t>založena</a:t>
            </a:r>
            <a:r>
              <a:rPr lang="en-US" sz="1600" dirty="0"/>
              <a:t> r. 438/7 </a:t>
            </a:r>
            <a:r>
              <a:rPr lang="en-US" sz="1600" dirty="0" err="1"/>
              <a:t>př</a:t>
            </a:r>
            <a:r>
              <a:rPr lang="en-US" sz="1600" dirty="0"/>
              <a:t>. n. l </a:t>
            </a:r>
            <a:r>
              <a:rPr lang="en-US" sz="1600" dirty="0" err="1"/>
              <a:t>jako</a:t>
            </a:r>
            <a:r>
              <a:rPr lang="en-US" sz="1600" dirty="0"/>
              <a:t> </a:t>
            </a:r>
            <a:r>
              <a:rPr lang="en-US" sz="1600" dirty="0" err="1"/>
              <a:t>kolonie</a:t>
            </a:r>
            <a:r>
              <a:rPr lang="en-US" sz="1600" dirty="0"/>
              <a:t> </a:t>
            </a:r>
            <a:r>
              <a:rPr lang="en-US" sz="1600" dirty="0" err="1"/>
              <a:t>Athéňanů</a:t>
            </a:r>
            <a:r>
              <a:rPr lang="en-US" sz="1600" dirty="0"/>
              <a:t> (</a:t>
            </a:r>
            <a:r>
              <a:rPr lang="en-US" sz="1600" dirty="0" err="1"/>
              <a:t>Periklés</a:t>
            </a:r>
            <a:r>
              <a:rPr lang="en-US" sz="1600" dirty="0"/>
              <a:t>, </a:t>
            </a:r>
            <a:r>
              <a:rPr lang="en-US" sz="1600" dirty="0" err="1"/>
              <a:t>strategická</a:t>
            </a:r>
            <a:r>
              <a:rPr lang="en-US" sz="1600" dirty="0"/>
              <a:t> </a:t>
            </a:r>
            <a:r>
              <a:rPr lang="en-US" sz="1600" dirty="0" err="1"/>
              <a:t>poloha</a:t>
            </a:r>
            <a:r>
              <a:rPr lang="en-US" sz="1600" dirty="0"/>
              <a:t> </a:t>
            </a:r>
            <a:r>
              <a:rPr lang="en-US" sz="1600" dirty="0" err="1"/>
              <a:t>při</a:t>
            </a:r>
            <a:r>
              <a:rPr lang="en-US" sz="1600" dirty="0"/>
              <a:t> </a:t>
            </a:r>
            <a:r>
              <a:rPr lang="en-US" sz="1600" dirty="0" err="1"/>
              <a:t>ústí</a:t>
            </a:r>
            <a:r>
              <a:rPr lang="en-US" sz="1600" dirty="0"/>
              <a:t> </a:t>
            </a:r>
            <a:r>
              <a:rPr lang="en-US" sz="1600" dirty="0" err="1"/>
              <a:t>Strymonu</a:t>
            </a:r>
            <a:r>
              <a:rPr lang="en-US" sz="1600" dirty="0"/>
              <a:t>, </a:t>
            </a:r>
            <a:r>
              <a:rPr lang="en-US" sz="1600" dirty="0" err="1"/>
              <a:t>Pangeo</a:t>
            </a:r>
            <a:r>
              <a:rPr lang="en-US" sz="1600" dirty="0"/>
              <a:t>)</a:t>
            </a:r>
            <a:endParaRPr lang="cs-CZ" sz="1600" dirty="0"/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en-US" sz="1600" dirty="0"/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cs-CZ" sz="1600" dirty="0"/>
              <a:t>j</a:t>
            </a:r>
            <a:r>
              <a:rPr lang="en-US" sz="1600" dirty="0" err="1"/>
              <a:t>edno</a:t>
            </a:r>
            <a:r>
              <a:rPr lang="en-US" sz="1600" dirty="0"/>
              <a:t> z </a:t>
            </a:r>
            <a:r>
              <a:rPr lang="en-US" sz="1600" dirty="0" err="1"/>
              <a:t>nejvýznamnějších</a:t>
            </a:r>
            <a:r>
              <a:rPr lang="en-US" sz="1600" dirty="0"/>
              <a:t> </a:t>
            </a:r>
            <a:r>
              <a:rPr lang="en-US" sz="1600" dirty="0" err="1"/>
              <a:t>měst</a:t>
            </a:r>
            <a:r>
              <a:rPr lang="en-US" sz="1600" dirty="0"/>
              <a:t> </a:t>
            </a:r>
            <a:r>
              <a:rPr lang="en-US" sz="1600" dirty="0" err="1"/>
              <a:t>makedonského</a:t>
            </a:r>
            <a:r>
              <a:rPr lang="en-US" sz="1600" dirty="0"/>
              <a:t> </a:t>
            </a:r>
            <a:r>
              <a:rPr lang="en-US" sz="1600" dirty="0" err="1"/>
              <a:t>království</a:t>
            </a:r>
            <a:endParaRPr lang="cs-CZ" sz="1600" dirty="0"/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en-US" sz="1600" dirty="0"/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sz="1600" dirty="0" err="1"/>
              <a:t>velký</a:t>
            </a:r>
            <a:r>
              <a:rPr lang="en-US" sz="1600" dirty="0"/>
              <a:t> </a:t>
            </a:r>
            <a:r>
              <a:rPr lang="en-US" sz="1600" dirty="0" err="1"/>
              <a:t>rozkvět</a:t>
            </a:r>
            <a:r>
              <a:rPr lang="en-US" sz="1600" dirty="0"/>
              <a:t> v </a:t>
            </a:r>
            <a:r>
              <a:rPr lang="en-US" sz="1600" dirty="0" err="1"/>
              <a:t>době</a:t>
            </a:r>
            <a:r>
              <a:rPr lang="en-US" sz="1600" dirty="0"/>
              <a:t> </a:t>
            </a:r>
            <a:r>
              <a:rPr lang="en-US" sz="1600" dirty="0" err="1"/>
              <a:t>římské</a:t>
            </a:r>
            <a:r>
              <a:rPr lang="en-US" sz="1600" dirty="0"/>
              <a:t> (via </a:t>
            </a:r>
            <a:r>
              <a:rPr lang="en-US" sz="1600" dirty="0" err="1"/>
              <a:t>Egnatia</a:t>
            </a:r>
            <a:r>
              <a:rPr lang="en-US" sz="1600" dirty="0"/>
              <a:t>) – </a:t>
            </a:r>
            <a:r>
              <a:rPr lang="en-US" sz="1600" dirty="0" err="1"/>
              <a:t>hospodářské</a:t>
            </a:r>
            <a:r>
              <a:rPr lang="en-US" sz="1600" dirty="0"/>
              <a:t> a </a:t>
            </a:r>
            <a:r>
              <a:rPr lang="en-US" sz="1600" dirty="0" err="1"/>
              <a:t>kulturní</a:t>
            </a:r>
            <a:r>
              <a:rPr lang="en-US" sz="1600" dirty="0"/>
              <a:t> centrum </a:t>
            </a:r>
            <a:r>
              <a:rPr lang="en-US" sz="1600" dirty="0" err="1"/>
              <a:t>oblasti</a:t>
            </a:r>
            <a:endParaRPr lang="cs-CZ" sz="1600" dirty="0"/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en-US" sz="1600" dirty="0"/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sz="1600" dirty="0" err="1"/>
              <a:t>archeologický</a:t>
            </a:r>
            <a:r>
              <a:rPr lang="en-US" sz="1600" dirty="0"/>
              <a:t> </a:t>
            </a:r>
            <a:r>
              <a:rPr lang="en-US" sz="1600" dirty="0" err="1"/>
              <a:t>výzkum</a:t>
            </a:r>
            <a:r>
              <a:rPr lang="en-US" sz="1600" dirty="0"/>
              <a:t> – </a:t>
            </a:r>
            <a:r>
              <a:rPr lang="en-US" sz="1600" dirty="0" err="1"/>
              <a:t>hradby</a:t>
            </a:r>
            <a:r>
              <a:rPr lang="en-US" sz="1600" dirty="0"/>
              <a:t>, </a:t>
            </a:r>
            <a:r>
              <a:rPr lang="en-US" sz="1600" dirty="0" err="1"/>
              <a:t>chrámy</a:t>
            </a:r>
            <a:r>
              <a:rPr lang="en-US" sz="1600" dirty="0"/>
              <a:t>, </a:t>
            </a:r>
            <a:r>
              <a:rPr lang="en-US" sz="1600" dirty="0" err="1"/>
              <a:t>domy</a:t>
            </a:r>
            <a:r>
              <a:rPr lang="en-US" sz="1600" dirty="0"/>
              <a:t> s </a:t>
            </a:r>
            <a:r>
              <a:rPr lang="en-US" sz="1600" dirty="0" err="1"/>
              <a:t>mozaikovou</a:t>
            </a:r>
            <a:r>
              <a:rPr lang="en-US" sz="1600" dirty="0"/>
              <a:t> </a:t>
            </a:r>
            <a:r>
              <a:rPr lang="en-US" sz="1600" dirty="0" err="1"/>
              <a:t>výzdobou</a:t>
            </a:r>
            <a:r>
              <a:rPr lang="en-US" sz="1600" dirty="0"/>
              <a:t>, </a:t>
            </a:r>
            <a:r>
              <a:rPr lang="en-US" sz="1600" dirty="0" err="1"/>
              <a:t>bazilika</a:t>
            </a:r>
            <a:r>
              <a:rPr lang="en-US" sz="1600" dirty="0"/>
              <a:t> z </a:t>
            </a:r>
            <a:r>
              <a:rPr lang="en-US" sz="1600" dirty="0" err="1"/>
              <a:t>raně</a:t>
            </a:r>
            <a:r>
              <a:rPr lang="en-US" sz="1600" dirty="0"/>
              <a:t> </a:t>
            </a:r>
            <a:r>
              <a:rPr lang="en-US" sz="1600" dirty="0" err="1"/>
              <a:t>křesťanského</a:t>
            </a:r>
            <a:r>
              <a:rPr lang="en-US" sz="1600" dirty="0"/>
              <a:t> </a:t>
            </a:r>
            <a:r>
              <a:rPr lang="en-US" sz="1600" dirty="0" err="1"/>
              <a:t>období</a:t>
            </a:r>
            <a:r>
              <a:rPr lang="en-US" sz="1600" dirty="0"/>
              <a:t>… (</a:t>
            </a:r>
            <a:r>
              <a:rPr lang="en-US" sz="1600" dirty="0" err="1"/>
              <a:t>archeologická</a:t>
            </a:r>
            <a:r>
              <a:rPr lang="en-US" sz="1600" dirty="0"/>
              <a:t> </a:t>
            </a:r>
            <a:r>
              <a:rPr lang="en-US" sz="1600" dirty="0" err="1"/>
              <a:t>muzea</a:t>
            </a:r>
            <a:r>
              <a:rPr lang="en-US" sz="1600" dirty="0"/>
              <a:t> </a:t>
            </a:r>
            <a:r>
              <a:rPr lang="en-US" sz="1600" dirty="0" err="1"/>
              <a:t>Amfipole</a:t>
            </a:r>
            <a:r>
              <a:rPr lang="en-US" sz="1600" dirty="0"/>
              <a:t> a </a:t>
            </a:r>
            <a:r>
              <a:rPr lang="en-US" sz="1600" dirty="0" err="1"/>
              <a:t>Kavaly</a:t>
            </a:r>
            <a:r>
              <a:rPr lang="en-US" sz="1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3424677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9EB2D573-90C6-4223-BDB0-20D4FD97D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D5B834C4-13F9-494E-82A6-7B5256416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0964" name="Picture 4" descr="synelifthi-andras-gia-lathranaskafes-stin-amfipoli-561273790">
            <a:extLst>
              <a:ext uri="{FF2B5EF4-FFF2-40B4-BE49-F238E27FC236}">
                <a16:creationId xmlns:a16="http://schemas.microsoft.com/office/drawing/2014/main" id="{4B6A7A52-7FDB-4C33-9668-8D96545D7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414" y="3227341"/>
            <a:ext cx="5418912" cy="338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F19318D1-076E-4507-9978-850C650698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1156447"/>
            <a:ext cx="0" cy="44285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>
            <a:extLst>
              <a:ext uri="{FF2B5EF4-FFF2-40B4-BE49-F238E27FC236}">
                <a16:creationId xmlns:a16="http://schemas.microsoft.com/office/drawing/2014/main" id="{EE0BAF54-2327-421E-94AB-2189B7807A80}"/>
              </a:ext>
            </a:extLst>
          </p:cNvPr>
          <p:cNvSpPr txBox="1"/>
          <p:nvPr/>
        </p:nvSpPr>
        <p:spPr>
          <a:xfrm>
            <a:off x="173355" y="280835"/>
            <a:ext cx="276515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v r. 2012 objeven makedonský kupolový hrob z doby po smrti Alexandra makedonského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pahorek Kasta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dlouholeté spory ohledně pohřbené osoby</a:t>
            </a:r>
          </a:p>
        </p:txBody>
      </p:sp>
      <p:pic>
        <p:nvPicPr>
          <p:cNvPr id="40966" name="Picture 6" descr="Amfipoli News: Ο ΤΑΦΟΣ ΤΗΣ ΑΜΦΙΠΟΛΗΣ ΝΕΑ - THE AMPHIPOLI&amp;#39;S TOMB NEWS">
            <a:extLst>
              <a:ext uri="{FF2B5EF4-FFF2-40B4-BE49-F238E27FC236}">
                <a16:creationId xmlns:a16="http://schemas.microsoft.com/office/drawing/2014/main" id="{CBC00F30-0DB4-4DA3-81B6-B1FA66151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705" y="263341"/>
            <a:ext cx="5787130" cy="359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110561"/>
      </p:ext>
    </p:extLst>
  </p:cSld>
  <p:clrMapOvr>
    <a:masterClrMapping/>
  </p:clrMapOvr>
</p:sld>
</file>

<file path=ppt/theme/theme1.xml><?xml version="1.0" encoding="utf-8"?>
<a:theme xmlns:a="http://schemas.openxmlformats.org/drawingml/2006/main" name="Základ">
  <a:themeElements>
    <a:clrScheme name="Základ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Zákla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Základ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Základ</Template>
  <TotalTime>0</TotalTime>
  <Words>3098</Words>
  <Application>Microsoft Office PowerPoint</Application>
  <PresentationFormat>Předvádění na obrazovce (4:3)</PresentationFormat>
  <Paragraphs>462</Paragraphs>
  <Slides>107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107</vt:i4>
      </vt:variant>
    </vt:vector>
  </HeadingPairs>
  <TitlesOfParts>
    <vt:vector size="111" baseType="lpstr">
      <vt:lpstr>Arial</vt:lpstr>
      <vt:lpstr>Calibri</vt:lpstr>
      <vt:lpstr>Corbel</vt:lpstr>
      <vt:lpstr>Základ</vt:lpstr>
      <vt:lpstr>geografické členění Řecka</vt:lpstr>
      <vt:lpstr>administrativní členění Řecka</vt:lpstr>
      <vt:lpstr>οkresy a hlavní města</vt:lpstr>
      <vt:lpstr>Makedonie                                                 ΜακεδονIα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geografické členění Řecka</dc:title>
  <dc:creator>Simone Sumelidu</dc:creator>
  <cp:lastModifiedBy>Sumelidu Vanda</cp:lastModifiedBy>
  <cp:revision>5</cp:revision>
  <dcterms:created xsi:type="dcterms:W3CDTF">2021-08-01T12:39:36Z</dcterms:created>
  <dcterms:modified xsi:type="dcterms:W3CDTF">2022-05-18T10:57:34Z</dcterms:modified>
</cp:coreProperties>
</file>