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26"/>
  </p:notesMasterIdLst>
  <p:sldIdLst>
    <p:sldId id="509" r:id="rId2"/>
    <p:sldId id="305" r:id="rId3"/>
    <p:sldId id="444" r:id="rId4"/>
    <p:sldId id="468" r:id="rId5"/>
    <p:sldId id="381" r:id="rId6"/>
    <p:sldId id="321" r:id="rId7"/>
    <p:sldId id="491" r:id="rId8"/>
    <p:sldId id="445" r:id="rId9"/>
    <p:sldId id="446" r:id="rId10"/>
    <p:sldId id="447" r:id="rId11"/>
    <p:sldId id="448" r:id="rId12"/>
    <p:sldId id="449" r:id="rId13"/>
    <p:sldId id="450" r:id="rId14"/>
    <p:sldId id="441" r:id="rId15"/>
    <p:sldId id="456" r:id="rId16"/>
    <p:sldId id="451" r:id="rId17"/>
    <p:sldId id="457" r:id="rId18"/>
    <p:sldId id="452" r:id="rId19"/>
    <p:sldId id="492" r:id="rId20"/>
    <p:sldId id="493" r:id="rId21"/>
    <p:sldId id="454" r:id="rId22"/>
    <p:sldId id="453" r:id="rId23"/>
    <p:sldId id="455" r:id="rId24"/>
    <p:sldId id="289" r:id="rId25"/>
    <p:sldId id="459" r:id="rId26"/>
    <p:sldId id="370" r:id="rId27"/>
    <p:sldId id="495" r:id="rId28"/>
    <p:sldId id="293" r:id="rId29"/>
    <p:sldId id="294" r:id="rId30"/>
    <p:sldId id="313" r:id="rId31"/>
    <p:sldId id="316" r:id="rId32"/>
    <p:sldId id="386" r:id="rId33"/>
    <p:sldId id="295" r:id="rId34"/>
    <p:sldId id="465" r:id="rId35"/>
    <p:sldId id="296" r:id="rId36"/>
    <p:sldId id="297" r:id="rId37"/>
    <p:sldId id="298" r:id="rId38"/>
    <p:sldId id="299" r:id="rId39"/>
    <p:sldId id="314" r:id="rId40"/>
    <p:sldId id="496" r:id="rId41"/>
    <p:sldId id="302" r:id="rId42"/>
    <p:sldId id="466" r:id="rId43"/>
    <p:sldId id="387" r:id="rId44"/>
    <p:sldId id="393" r:id="rId45"/>
    <p:sldId id="306" r:id="rId46"/>
    <p:sldId id="307" r:id="rId47"/>
    <p:sldId id="398" r:id="rId48"/>
    <p:sldId id="397" r:id="rId49"/>
    <p:sldId id="399" r:id="rId50"/>
    <p:sldId id="400" r:id="rId51"/>
    <p:sldId id="340" r:id="rId52"/>
    <p:sldId id="467" r:id="rId53"/>
    <p:sldId id="508" r:id="rId54"/>
    <p:sldId id="470" r:id="rId55"/>
    <p:sldId id="471" r:id="rId56"/>
    <p:sldId id="442" r:id="rId57"/>
    <p:sldId id="472" r:id="rId58"/>
    <p:sldId id="473" r:id="rId59"/>
    <p:sldId id="474" r:id="rId60"/>
    <p:sldId id="476" r:id="rId61"/>
    <p:sldId id="338" r:id="rId62"/>
    <p:sldId id="478" r:id="rId63"/>
    <p:sldId id="354" r:id="rId64"/>
    <p:sldId id="482" r:id="rId65"/>
    <p:sldId id="326" r:id="rId66"/>
    <p:sldId id="266" r:id="rId67"/>
    <p:sldId id="490" r:id="rId68"/>
    <p:sldId id="330" r:id="rId69"/>
    <p:sldId id="332" r:id="rId70"/>
    <p:sldId id="333" r:id="rId71"/>
    <p:sldId id="334" r:id="rId72"/>
    <p:sldId id="337" r:id="rId73"/>
    <p:sldId id="345" r:id="rId74"/>
    <p:sldId id="257" r:id="rId75"/>
    <p:sldId id="494" r:id="rId76"/>
    <p:sldId id="410" r:id="rId77"/>
    <p:sldId id="382" r:id="rId78"/>
    <p:sldId id="458" r:id="rId79"/>
    <p:sldId id="258" r:id="rId80"/>
    <p:sldId id="497" r:id="rId81"/>
    <p:sldId id="339" r:id="rId82"/>
    <p:sldId id="362" r:id="rId83"/>
    <p:sldId id="368" r:id="rId84"/>
    <p:sldId id="383" r:id="rId85"/>
    <p:sldId id="341" r:id="rId86"/>
    <p:sldId id="363" r:id="rId87"/>
    <p:sldId id="344" r:id="rId88"/>
    <p:sldId id="348" r:id="rId89"/>
    <p:sldId id="361" r:id="rId90"/>
    <p:sldId id="364" r:id="rId91"/>
    <p:sldId id="351" r:id="rId92"/>
    <p:sldId id="498" r:id="rId93"/>
    <p:sldId id="259" r:id="rId94"/>
    <p:sldId id="353" r:id="rId95"/>
    <p:sldId id="374" r:id="rId96"/>
    <p:sldId id="267" r:id="rId97"/>
    <p:sldId id="268" r:id="rId98"/>
    <p:sldId id="270" r:id="rId99"/>
    <p:sldId id="310" r:id="rId100"/>
    <p:sldId id="411" r:id="rId101"/>
    <p:sldId id="272" r:id="rId102"/>
    <p:sldId id="273" r:id="rId103"/>
    <p:sldId id="276" r:id="rId104"/>
    <p:sldId id="275" r:id="rId105"/>
    <p:sldId id="277" r:id="rId106"/>
    <p:sldId id="279" r:id="rId107"/>
    <p:sldId id="378" r:id="rId108"/>
    <p:sldId id="280" r:id="rId109"/>
    <p:sldId id="281" r:id="rId110"/>
    <p:sldId id="402" r:id="rId111"/>
    <p:sldId id="309" r:id="rId112"/>
    <p:sldId id="283" r:id="rId113"/>
    <p:sldId id="285" r:id="rId114"/>
    <p:sldId id="284" r:id="rId115"/>
    <p:sldId id="286" r:id="rId116"/>
    <p:sldId id="288" r:id="rId117"/>
    <p:sldId id="499" r:id="rId118"/>
    <p:sldId id="503" r:id="rId119"/>
    <p:sldId id="500" r:id="rId120"/>
    <p:sldId id="504" r:id="rId121"/>
    <p:sldId id="506" r:id="rId122"/>
    <p:sldId id="507" r:id="rId123"/>
    <p:sldId id="502" r:id="rId124"/>
    <p:sldId id="501" r:id="rId12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27" d="100"/>
          <a:sy n="127" d="100"/>
        </p:scale>
        <p:origin x="1200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viewProps" Target="viewProp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theme" Target="theme/theme1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tableStyles" Target="tableStyles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D83048A-77EE-48B3-90FD-5DCA0DB26D1D}" type="doc">
      <dgm:prSet loTypeId="urn:microsoft.com/office/officeart/2005/8/layout/vList2" loCatId="list" qsTypeId="urn:microsoft.com/office/officeart/2005/8/quickstyle/simple4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E51F10BF-3F14-4A9B-91F7-F102D55838BE}">
      <dgm:prSet/>
      <dgm:spPr/>
      <dgm:t>
        <a:bodyPr/>
        <a:lstStyle/>
        <a:p>
          <a:r>
            <a:rPr lang="cs-CZ"/>
            <a:t>17. – 15. století – rané palácové období</a:t>
          </a:r>
          <a:endParaRPr lang="en-US"/>
        </a:p>
      </dgm:t>
    </dgm:pt>
    <dgm:pt modelId="{8B368D8A-55FC-4012-B52B-7E3645435590}" type="parTrans" cxnId="{7D44B4D6-38E7-4760-9EF0-F5CD72043067}">
      <dgm:prSet/>
      <dgm:spPr/>
      <dgm:t>
        <a:bodyPr/>
        <a:lstStyle/>
        <a:p>
          <a:endParaRPr lang="en-US"/>
        </a:p>
      </dgm:t>
    </dgm:pt>
    <dgm:pt modelId="{245A9237-230A-4DE5-984F-74EB236B37D0}" type="sibTrans" cxnId="{7D44B4D6-38E7-4760-9EF0-F5CD72043067}">
      <dgm:prSet/>
      <dgm:spPr/>
      <dgm:t>
        <a:bodyPr/>
        <a:lstStyle/>
        <a:p>
          <a:endParaRPr lang="en-US"/>
        </a:p>
      </dgm:t>
    </dgm:pt>
    <dgm:pt modelId="{9E2CC6DA-979D-42B7-B31E-B6490148EC21}">
      <dgm:prSet/>
      <dgm:spPr/>
      <dgm:t>
        <a:bodyPr/>
        <a:lstStyle/>
        <a:p>
          <a:r>
            <a:rPr lang="cs-CZ"/>
            <a:t>1675 - 1550 – Mykény – hrobový okruh B</a:t>
          </a:r>
          <a:endParaRPr lang="en-US"/>
        </a:p>
      </dgm:t>
    </dgm:pt>
    <dgm:pt modelId="{D1AC6AAF-6521-4F75-95E7-0950D734142D}" type="parTrans" cxnId="{DAD2C8B0-3DA9-46EF-95DF-82B8DBE8CDD6}">
      <dgm:prSet/>
      <dgm:spPr/>
      <dgm:t>
        <a:bodyPr/>
        <a:lstStyle/>
        <a:p>
          <a:endParaRPr lang="en-US"/>
        </a:p>
      </dgm:t>
    </dgm:pt>
    <dgm:pt modelId="{939BC164-F5ED-4DED-856E-FB3BB84E1CDB}" type="sibTrans" cxnId="{DAD2C8B0-3DA9-46EF-95DF-82B8DBE8CDD6}">
      <dgm:prSet/>
      <dgm:spPr/>
      <dgm:t>
        <a:bodyPr/>
        <a:lstStyle/>
        <a:p>
          <a:endParaRPr lang="en-US"/>
        </a:p>
      </dgm:t>
    </dgm:pt>
    <dgm:pt modelId="{067C5879-886E-4DC4-AF0A-6743DB6F98F9}">
      <dgm:prSet/>
      <dgm:spPr/>
      <dgm:t>
        <a:bodyPr/>
        <a:lstStyle/>
        <a:p>
          <a:r>
            <a:rPr lang="cs-CZ"/>
            <a:t>1610 - 1490 – Mykény – hrobový okruh A</a:t>
          </a:r>
          <a:endParaRPr lang="en-US"/>
        </a:p>
      </dgm:t>
    </dgm:pt>
    <dgm:pt modelId="{B2B56CC5-9594-4D9C-8B51-2D4E817E49A1}" type="parTrans" cxnId="{28C58640-0F65-4FB4-A44F-8A4067CE3F2C}">
      <dgm:prSet/>
      <dgm:spPr/>
      <dgm:t>
        <a:bodyPr/>
        <a:lstStyle/>
        <a:p>
          <a:endParaRPr lang="en-US"/>
        </a:p>
      </dgm:t>
    </dgm:pt>
    <dgm:pt modelId="{64B69043-13AB-4843-91BF-E6D219A11534}" type="sibTrans" cxnId="{28C58640-0F65-4FB4-A44F-8A4067CE3F2C}">
      <dgm:prSet/>
      <dgm:spPr/>
      <dgm:t>
        <a:bodyPr/>
        <a:lstStyle/>
        <a:p>
          <a:endParaRPr lang="en-US"/>
        </a:p>
      </dgm:t>
    </dgm:pt>
    <dgm:pt modelId="{ED15E822-4467-4A93-9ABF-48B05E59ADF7}">
      <dgm:prSet/>
      <dgm:spPr/>
      <dgm:t>
        <a:bodyPr/>
        <a:lstStyle/>
        <a:p>
          <a:r>
            <a:rPr lang="cs-CZ"/>
            <a:t>1525 – 1450 – první kupolové hroby</a:t>
          </a:r>
          <a:endParaRPr lang="en-US"/>
        </a:p>
      </dgm:t>
    </dgm:pt>
    <dgm:pt modelId="{ED738426-13E0-4E3B-9B59-701975BB2D57}" type="parTrans" cxnId="{4851FAE7-93C2-4F6A-B22E-62176ABBC51E}">
      <dgm:prSet/>
      <dgm:spPr/>
      <dgm:t>
        <a:bodyPr/>
        <a:lstStyle/>
        <a:p>
          <a:endParaRPr lang="en-US"/>
        </a:p>
      </dgm:t>
    </dgm:pt>
    <dgm:pt modelId="{4829981C-E85F-4506-9050-353180BA459A}" type="sibTrans" cxnId="{4851FAE7-93C2-4F6A-B22E-62176ABBC51E}">
      <dgm:prSet/>
      <dgm:spPr/>
      <dgm:t>
        <a:bodyPr/>
        <a:lstStyle/>
        <a:p>
          <a:endParaRPr lang="en-US"/>
        </a:p>
      </dgm:t>
    </dgm:pt>
    <dgm:pt modelId="{95CD6D70-BD1E-4871-9696-98C9DE702565}">
      <dgm:prSet/>
      <dgm:spPr/>
      <dgm:t>
        <a:bodyPr/>
        <a:lstStyle/>
        <a:p>
          <a:r>
            <a:rPr lang="cs-CZ"/>
            <a:t>14. – 13. století – palácové období – vrchol mykénské civilizace</a:t>
          </a:r>
          <a:endParaRPr lang="en-US"/>
        </a:p>
      </dgm:t>
    </dgm:pt>
    <dgm:pt modelId="{6338F43A-904D-4FD2-ABA7-0D9835107BE0}" type="parTrans" cxnId="{0E8E8AA5-F8AC-439F-B440-8D86489A4EDC}">
      <dgm:prSet/>
      <dgm:spPr/>
      <dgm:t>
        <a:bodyPr/>
        <a:lstStyle/>
        <a:p>
          <a:endParaRPr lang="en-US"/>
        </a:p>
      </dgm:t>
    </dgm:pt>
    <dgm:pt modelId="{3F1F4D0D-B7D5-4CCC-BBCD-8A57AEC5737B}" type="sibTrans" cxnId="{0E8E8AA5-F8AC-439F-B440-8D86489A4EDC}">
      <dgm:prSet/>
      <dgm:spPr/>
      <dgm:t>
        <a:bodyPr/>
        <a:lstStyle/>
        <a:p>
          <a:endParaRPr lang="en-US"/>
        </a:p>
      </dgm:t>
    </dgm:pt>
    <dgm:pt modelId="{33059D22-0771-4FFA-9659-3BA4B14FFC5D}">
      <dgm:prSet/>
      <dgm:spPr/>
      <dgm:t>
        <a:bodyPr/>
        <a:lstStyle/>
        <a:p>
          <a:r>
            <a:rPr lang="cs-CZ"/>
            <a:t>kolem roku 1200 destrukce mykénských sídel, cca 1125 definitivní zánik </a:t>
          </a:r>
          <a:endParaRPr lang="en-US"/>
        </a:p>
      </dgm:t>
    </dgm:pt>
    <dgm:pt modelId="{82B93204-CBE9-4107-96B6-EC28E55C51C0}" type="parTrans" cxnId="{93BA4188-7CA8-4623-81E8-9EDE05CE76E7}">
      <dgm:prSet/>
      <dgm:spPr/>
      <dgm:t>
        <a:bodyPr/>
        <a:lstStyle/>
        <a:p>
          <a:endParaRPr lang="en-US"/>
        </a:p>
      </dgm:t>
    </dgm:pt>
    <dgm:pt modelId="{696077F8-6D0F-4D71-90CC-8EAF464E30AB}" type="sibTrans" cxnId="{93BA4188-7CA8-4623-81E8-9EDE05CE76E7}">
      <dgm:prSet/>
      <dgm:spPr/>
      <dgm:t>
        <a:bodyPr/>
        <a:lstStyle/>
        <a:p>
          <a:endParaRPr lang="en-US"/>
        </a:p>
      </dgm:t>
    </dgm:pt>
    <dgm:pt modelId="{A1AF8F0C-6E0C-4E7C-9067-F73B01FFEB1A}" type="pres">
      <dgm:prSet presAssocID="{ED83048A-77EE-48B3-90FD-5DCA0DB26D1D}" presName="linear" presStyleCnt="0">
        <dgm:presLayoutVars>
          <dgm:animLvl val="lvl"/>
          <dgm:resizeHandles val="exact"/>
        </dgm:presLayoutVars>
      </dgm:prSet>
      <dgm:spPr/>
    </dgm:pt>
    <dgm:pt modelId="{96A45A7F-F081-48D7-AAD0-14312DE7F5F8}" type="pres">
      <dgm:prSet presAssocID="{E51F10BF-3F14-4A9B-91F7-F102D55838BE}" presName="parentText" presStyleLbl="node1" presStyleIdx="0" presStyleCnt="6">
        <dgm:presLayoutVars>
          <dgm:chMax val="0"/>
          <dgm:bulletEnabled val="1"/>
        </dgm:presLayoutVars>
      </dgm:prSet>
      <dgm:spPr/>
    </dgm:pt>
    <dgm:pt modelId="{DCE16B12-C3A5-4A02-A7D5-C5F35F177D49}" type="pres">
      <dgm:prSet presAssocID="{245A9237-230A-4DE5-984F-74EB236B37D0}" presName="spacer" presStyleCnt="0"/>
      <dgm:spPr/>
    </dgm:pt>
    <dgm:pt modelId="{DAC6F713-0E05-4214-A220-A562011DB8F7}" type="pres">
      <dgm:prSet presAssocID="{9E2CC6DA-979D-42B7-B31E-B6490148EC21}" presName="parentText" presStyleLbl="node1" presStyleIdx="1" presStyleCnt="6">
        <dgm:presLayoutVars>
          <dgm:chMax val="0"/>
          <dgm:bulletEnabled val="1"/>
        </dgm:presLayoutVars>
      </dgm:prSet>
      <dgm:spPr/>
    </dgm:pt>
    <dgm:pt modelId="{B13E6FF5-F5DA-416A-8ACB-9CE835C4B34F}" type="pres">
      <dgm:prSet presAssocID="{939BC164-F5ED-4DED-856E-FB3BB84E1CDB}" presName="spacer" presStyleCnt="0"/>
      <dgm:spPr/>
    </dgm:pt>
    <dgm:pt modelId="{28D50981-A7A1-4B53-8B1F-781B413C5596}" type="pres">
      <dgm:prSet presAssocID="{067C5879-886E-4DC4-AF0A-6743DB6F98F9}" presName="parentText" presStyleLbl="node1" presStyleIdx="2" presStyleCnt="6">
        <dgm:presLayoutVars>
          <dgm:chMax val="0"/>
          <dgm:bulletEnabled val="1"/>
        </dgm:presLayoutVars>
      </dgm:prSet>
      <dgm:spPr/>
    </dgm:pt>
    <dgm:pt modelId="{B93779E2-1E0C-45B9-806D-B174A11BE3A1}" type="pres">
      <dgm:prSet presAssocID="{64B69043-13AB-4843-91BF-E6D219A11534}" presName="spacer" presStyleCnt="0"/>
      <dgm:spPr/>
    </dgm:pt>
    <dgm:pt modelId="{5282A2F2-47EA-4427-A93B-DA60D85E3AFD}" type="pres">
      <dgm:prSet presAssocID="{ED15E822-4467-4A93-9ABF-48B05E59ADF7}" presName="parentText" presStyleLbl="node1" presStyleIdx="3" presStyleCnt="6">
        <dgm:presLayoutVars>
          <dgm:chMax val="0"/>
          <dgm:bulletEnabled val="1"/>
        </dgm:presLayoutVars>
      </dgm:prSet>
      <dgm:spPr/>
    </dgm:pt>
    <dgm:pt modelId="{6858250D-B3D8-4169-BECC-7945072DA689}" type="pres">
      <dgm:prSet presAssocID="{4829981C-E85F-4506-9050-353180BA459A}" presName="spacer" presStyleCnt="0"/>
      <dgm:spPr/>
    </dgm:pt>
    <dgm:pt modelId="{27772D6F-85D8-496C-95D4-83D835C95395}" type="pres">
      <dgm:prSet presAssocID="{95CD6D70-BD1E-4871-9696-98C9DE702565}" presName="parentText" presStyleLbl="node1" presStyleIdx="4" presStyleCnt="6">
        <dgm:presLayoutVars>
          <dgm:chMax val="0"/>
          <dgm:bulletEnabled val="1"/>
        </dgm:presLayoutVars>
      </dgm:prSet>
      <dgm:spPr/>
    </dgm:pt>
    <dgm:pt modelId="{57740303-97A3-4B81-9941-E15DCAFCAF6B}" type="pres">
      <dgm:prSet presAssocID="{3F1F4D0D-B7D5-4CCC-BBCD-8A57AEC5737B}" presName="spacer" presStyleCnt="0"/>
      <dgm:spPr/>
    </dgm:pt>
    <dgm:pt modelId="{BA22128B-1A3E-4F1F-9059-1BC43AFCE19C}" type="pres">
      <dgm:prSet presAssocID="{33059D22-0771-4FFA-9659-3BA4B14FFC5D}" presName="parentText" presStyleLbl="node1" presStyleIdx="5" presStyleCnt="6">
        <dgm:presLayoutVars>
          <dgm:chMax val="0"/>
          <dgm:bulletEnabled val="1"/>
        </dgm:presLayoutVars>
      </dgm:prSet>
      <dgm:spPr/>
    </dgm:pt>
  </dgm:ptLst>
  <dgm:cxnLst>
    <dgm:cxn modelId="{5BBFF031-8E12-4FE2-A3E8-BA286CBC9A3F}" type="presOf" srcId="{ED15E822-4467-4A93-9ABF-48B05E59ADF7}" destId="{5282A2F2-47EA-4427-A93B-DA60D85E3AFD}" srcOrd="0" destOrd="0" presId="urn:microsoft.com/office/officeart/2005/8/layout/vList2"/>
    <dgm:cxn modelId="{17EC0A33-5748-4D54-85CA-F1ADF7FAB29E}" type="presOf" srcId="{95CD6D70-BD1E-4871-9696-98C9DE702565}" destId="{27772D6F-85D8-496C-95D4-83D835C95395}" srcOrd="0" destOrd="0" presId="urn:microsoft.com/office/officeart/2005/8/layout/vList2"/>
    <dgm:cxn modelId="{28C58640-0F65-4FB4-A44F-8A4067CE3F2C}" srcId="{ED83048A-77EE-48B3-90FD-5DCA0DB26D1D}" destId="{067C5879-886E-4DC4-AF0A-6743DB6F98F9}" srcOrd="2" destOrd="0" parTransId="{B2B56CC5-9594-4D9C-8B51-2D4E817E49A1}" sibTransId="{64B69043-13AB-4843-91BF-E6D219A11534}"/>
    <dgm:cxn modelId="{88E6E26F-7F88-477A-B7F8-6B63B6B69ACF}" type="presOf" srcId="{9E2CC6DA-979D-42B7-B31E-B6490148EC21}" destId="{DAC6F713-0E05-4214-A220-A562011DB8F7}" srcOrd="0" destOrd="0" presId="urn:microsoft.com/office/officeart/2005/8/layout/vList2"/>
    <dgm:cxn modelId="{93BA4188-7CA8-4623-81E8-9EDE05CE76E7}" srcId="{ED83048A-77EE-48B3-90FD-5DCA0DB26D1D}" destId="{33059D22-0771-4FFA-9659-3BA4B14FFC5D}" srcOrd="5" destOrd="0" parTransId="{82B93204-CBE9-4107-96B6-EC28E55C51C0}" sibTransId="{696077F8-6D0F-4D71-90CC-8EAF464E30AB}"/>
    <dgm:cxn modelId="{ABE86190-B030-4A71-9D0B-74F61C1A9EF8}" type="presOf" srcId="{33059D22-0771-4FFA-9659-3BA4B14FFC5D}" destId="{BA22128B-1A3E-4F1F-9059-1BC43AFCE19C}" srcOrd="0" destOrd="0" presId="urn:microsoft.com/office/officeart/2005/8/layout/vList2"/>
    <dgm:cxn modelId="{CCD6E499-C197-4575-9A5E-09C95EF114C8}" type="presOf" srcId="{067C5879-886E-4DC4-AF0A-6743DB6F98F9}" destId="{28D50981-A7A1-4B53-8B1F-781B413C5596}" srcOrd="0" destOrd="0" presId="urn:microsoft.com/office/officeart/2005/8/layout/vList2"/>
    <dgm:cxn modelId="{0E8E8AA5-F8AC-439F-B440-8D86489A4EDC}" srcId="{ED83048A-77EE-48B3-90FD-5DCA0DB26D1D}" destId="{95CD6D70-BD1E-4871-9696-98C9DE702565}" srcOrd="4" destOrd="0" parTransId="{6338F43A-904D-4FD2-ABA7-0D9835107BE0}" sibTransId="{3F1F4D0D-B7D5-4CCC-BBCD-8A57AEC5737B}"/>
    <dgm:cxn modelId="{DAD2C8B0-3DA9-46EF-95DF-82B8DBE8CDD6}" srcId="{ED83048A-77EE-48B3-90FD-5DCA0DB26D1D}" destId="{9E2CC6DA-979D-42B7-B31E-B6490148EC21}" srcOrd="1" destOrd="0" parTransId="{D1AC6AAF-6521-4F75-95E7-0950D734142D}" sibTransId="{939BC164-F5ED-4DED-856E-FB3BB84E1CDB}"/>
    <dgm:cxn modelId="{FFCF08C3-E63B-4F6F-9924-E2953C113910}" type="presOf" srcId="{ED83048A-77EE-48B3-90FD-5DCA0DB26D1D}" destId="{A1AF8F0C-6E0C-4E7C-9067-F73B01FFEB1A}" srcOrd="0" destOrd="0" presId="urn:microsoft.com/office/officeart/2005/8/layout/vList2"/>
    <dgm:cxn modelId="{84AD11C4-82F1-47C6-8341-C3704FFC12AD}" type="presOf" srcId="{E51F10BF-3F14-4A9B-91F7-F102D55838BE}" destId="{96A45A7F-F081-48D7-AAD0-14312DE7F5F8}" srcOrd="0" destOrd="0" presId="urn:microsoft.com/office/officeart/2005/8/layout/vList2"/>
    <dgm:cxn modelId="{7D44B4D6-38E7-4760-9EF0-F5CD72043067}" srcId="{ED83048A-77EE-48B3-90FD-5DCA0DB26D1D}" destId="{E51F10BF-3F14-4A9B-91F7-F102D55838BE}" srcOrd="0" destOrd="0" parTransId="{8B368D8A-55FC-4012-B52B-7E3645435590}" sibTransId="{245A9237-230A-4DE5-984F-74EB236B37D0}"/>
    <dgm:cxn modelId="{4851FAE7-93C2-4F6A-B22E-62176ABBC51E}" srcId="{ED83048A-77EE-48B3-90FD-5DCA0DB26D1D}" destId="{ED15E822-4467-4A93-9ABF-48B05E59ADF7}" srcOrd="3" destOrd="0" parTransId="{ED738426-13E0-4E3B-9B59-701975BB2D57}" sibTransId="{4829981C-E85F-4506-9050-353180BA459A}"/>
    <dgm:cxn modelId="{D382AE98-410B-4E64-892E-042470BE9D3B}" type="presParOf" srcId="{A1AF8F0C-6E0C-4E7C-9067-F73B01FFEB1A}" destId="{96A45A7F-F081-48D7-AAD0-14312DE7F5F8}" srcOrd="0" destOrd="0" presId="urn:microsoft.com/office/officeart/2005/8/layout/vList2"/>
    <dgm:cxn modelId="{5C12F517-7383-4685-984A-B02A9CA89844}" type="presParOf" srcId="{A1AF8F0C-6E0C-4E7C-9067-F73B01FFEB1A}" destId="{DCE16B12-C3A5-4A02-A7D5-C5F35F177D49}" srcOrd="1" destOrd="0" presId="urn:microsoft.com/office/officeart/2005/8/layout/vList2"/>
    <dgm:cxn modelId="{A170A8C7-25FD-410E-A2BB-1ADF5DF119BD}" type="presParOf" srcId="{A1AF8F0C-6E0C-4E7C-9067-F73B01FFEB1A}" destId="{DAC6F713-0E05-4214-A220-A562011DB8F7}" srcOrd="2" destOrd="0" presId="urn:microsoft.com/office/officeart/2005/8/layout/vList2"/>
    <dgm:cxn modelId="{1FD4CA77-6065-43B0-B836-7D07519A8B20}" type="presParOf" srcId="{A1AF8F0C-6E0C-4E7C-9067-F73B01FFEB1A}" destId="{B13E6FF5-F5DA-416A-8ACB-9CE835C4B34F}" srcOrd="3" destOrd="0" presId="urn:microsoft.com/office/officeart/2005/8/layout/vList2"/>
    <dgm:cxn modelId="{D348B5D9-7D26-4C2B-A358-075AF4288FA8}" type="presParOf" srcId="{A1AF8F0C-6E0C-4E7C-9067-F73B01FFEB1A}" destId="{28D50981-A7A1-4B53-8B1F-781B413C5596}" srcOrd="4" destOrd="0" presId="urn:microsoft.com/office/officeart/2005/8/layout/vList2"/>
    <dgm:cxn modelId="{CFE3996B-9E9E-4E13-B1E5-393A4706BCF2}" type="presParOf" srcId="{A1AF8F0C-6E0C-4E7C-9067-F73B01FFEB1A}" destId="{B93779E2-1E0C-45B9-806D-B174A11BE3A1}" srcOrd="5" destOrd="0" presId="urn:microsoft.com/office/officeart/2005/8/layout/vList2"/>
    <dgm:cxn modelId="{FC27C537-D23D-4078-A495-E5D69E48862C}" type="presParOf" srcId="{A1AF8F0C-6E0C-4E7C-9067-F73B01FFEB1A}" destId="{5282A2F2-47EA-4427-A93B-DA60D85E3AFD}" srcOrd="6" destOrd="0" presId="urn:microsoft.com/office/officeart/2005/8/layout/vList2"/>
    <dgm:cxn modelId="{30AA1EE7-99FB-4E2A-97FA-8075DDC17880}" type="presParOf" srcId="{A1AF8F0C-6E0C-4E7C-9067-F73B01FFEB1A}" destId="{6858250D-B3D8-4169-BECC-7945072DA689}" srcOrd="7" destOrd="0" presId="urn:microsoft.com/office/officeart/2005/8/layout/vList2"/>
    <dgm:cxn modelId="{DB5EA668-D0D6-49AE-897E-B29CC7E4C924}" type="presParOf" srcId="{A1AF8F0C-6E0C-4E7C-9067-F73B01FFEB1A}" destId="{27772D6F-85D8-496C-95D4-83D835C95395}" srcOrd="8" destOrd="0" presId="urn:microsoft.com/office/officeart/2005/8/layout/vList2"/>
    <dgm:cxn modelId="{10E1A782-2B54-4F08-B460-993A5C3DCEE8}" type="presParOf" srcId="{A1AF8F0C-6E0C-4E7C-9067-F73B01FFEB1A}" destId="{57740303-97A3-4B81-9941-E15DCAFCAF6B}" srcOrd="9" destOrd="0" presId="urn:microsoft.com/office/officeart/2005/8/layout/vList2"/>
    <dgm:cxn modelId="{2400CEAC-FF92-4FF7-91C5-E305D0DEBBB1}" type="presParOf" srcId="{A1AF8F0C-6E0C-4E7C-9067-F73B01FFEB1A}" destId="{BA22128B-1A3E-4F1F-9059-1BC43AFCE19C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6A45A7F-F081-48D7-AAD0-14312DE7F5F8}">
      <dsp:nvSpPr>
        <dsp:cNvPr id="0" name=""/>
        <dsp:cNvSpPr/>
      </dsp:nvSpPr>
      <dsp:spPr>
        <a:xfrm>
          <a:off x="0" y="73075"/>
          <a:ext cx="5000124" cy="834228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100" kern="1200"/>
            <a:t>17. – 15. století – rané palácové období</a:t>
          </a:r>
          <a:endParaRPr lang="en-US" sz="2100" kern="1200"/>
        </a:p>
      </dsp:txBody>
      <dsp:txXfrm>
        <a:off x="40724" y="113799"/>
        <a:ext cx="4918676" cy="752780"/>
      </dsp:txXfrm>
    </dsp:sp>
    <dsp:sp modelId="{DAC6F713-0E05-4214-A220-A562011DB8F7}">
      <dsp:nvSpPr>
        <dsp:cNvPr id="0" name=""/>
        <dsp:cNvSpPr/>
      </dsp:nvSpPr>
      <dsp:spPr>
        <a:xfrm>
          <a:off x="0" y="967783"/>
          <a:ext cx="5000124" cy="834228"/>
        </a:xfrm>
        <a:prstGeom prst="roundRect">
          <a:avLst/>
        </a:prstGeom>
        <a:gradFill rotWithShape="0">
          <a:gsLst>
            <a:gs pos="0">
              <a:schemeClr val="accent5">
                <a:hueOff val="-1351709"/>
                <a:satOff val="-3484"/>
                <a:lumOff val="-235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1351709"/>
                <a:satOff val="-3484"/>
                <a:lumOff val="-235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1351709"/>
                <a:satOff val="-3484"/>
                <a:lumOff val="-235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100" kern="1200"/>
            <a:t>1675 - 1550 – Mykény – hrobový okruh B</a:t>
          </a:r>
          <a:endParaRPr lang="en-US" sz="2100" kern="1200"/>
        </a:p>
      </dsp:txBody>
      <dsp:txXfrm>
        <a:off x="40724" y="1008507"/>
        <a:ext cx="4918676" cy="752780"/>
      </dsp:txXfrm>
    </dsp:sp>
    <dsp:sp modelId="{28D50981-A7A1-4B53-8B1F-781B413C5596}">
      <dsp:nvSpPr>
        <dsp:cNvPr id="0" name=""/>
        <dsp:cNvSpPr/>
      </dsp:nvSpPr>
      <dsp:spPr>
        <a:xfrm>
          <a:off x="0" y="1862491"/>
          <a:ext cx="5000124" cy="834228"/>
        </a:xfrm>
        <a:prstGeom prst="roundRect">
          <a:avLst/>
        </a:prstGeom>
        <a:gradFill rotWithShape="0">
          <a:gsLst>
            <a:gs pos="0">
              <a:schemeClr val="accent5">
                <a:hueOff val="-2703417"/>
                <a:satOff val="-6968"/>
                <a:lumOff val="-470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2703417"/>
                <a:satOff val="-6968"/>
                <a:lumOff val="-470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2703417"/>
                <a:satOff val="-6968"/>
                <a:lumOff val="-470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100" kern="1200"/>
            <a:t>1610 - 1490 – Mykény – hrobový okruh A</a:t>
          </a:r>
          <a:endParaRPr lang="en-US" sz="2100" kern="1200"/>
        </a:p>
      </dsp:txBody>
      <dsp:txXfrm>
        <a:off x="40724" y="1903215"/>
        <a:ext cx="4918676" cy="752780"/>
      </dsp:txXfrm>
    </dsp:sp>
    <dsp:sp modelId="{5282A2F2-47EA-4427-A93B-DA60D85E3AFD}">
      <dsp:nvSpPr>
        <dsp:cNvPr id="0" name=""/>
        <dsp:cNvSpPr/>
      </dsp:nvSpPr>
      <dsp:spPr>
        <a:xfrm>
          <a:off x="0" y="2757200"/>
          <a:ext cx="5000124" cy="834228"/>
        </a:xfrm>
        <a:prstGeom prst="roundRect">
          <a:avLst/>
        </a:prstGeom>
        <a:gradFill rotWithShape="0">
          <a:gsLst>
            <a:gs pos="0">
              <a:schemeClr val="accent5">
                <a:hueOff val="-4055126"/>
                <a:satOff val="-10451"/>
                <a:lumOff val="-7059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4055126"/>
                <a:satOff val="-10451"/>
                <a:lumOff val="-7059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4055126"/>
                <a:satOff val="-10451"/>
                <a:lumOff val="-7059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100" kern="1200"/>
            <a:t>1525 – 1450 – první kupolové hroby</a:t>
          </a:r>
          <a:endParaRPr lang="en-US" sz="2100" kern="1200"/>
        </a:p>
      </dsp:txBody>
      <dsp:txXfrm>
        <a:off x="40724" y="2797924"/>
        <a:ext cx="4918676" cy="752780"/>
      </dsp:txXfrm>
    </dsp:sp>
    <dsp:sp modelId="{27772D6F-85D8-496C-95D4-83D835C95395}">
      <dsp:nvSpPr>
        <dsp:cNvPr id="0" name=""/>
        <dsp:cNvSpPr/>
      </dsp:nvSpPr>
      <dsp:spPr>
        <a:xfrm>
          <a:off x="0" y="3651908"/>
          <a:ext cx="5000124" cy="834228"/>
        </a:xfrm>
        <a:prstGeom prst="roundRect">
          <a:avLst/>
        </a:prstGeom>
        <a:gradFill rotWithShape="0">
          <a:gsLst>
            <a:gs pos="0">
              <a:schemeClr val="accent5">
                <a:hueOff val="-5406834"/>
                <a:satOff val="-13935"/>
                <a:lumOff val="-941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5406834"/>
                <a:satOff val="-13935"/>
                <a:lumOff val="-941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5406834"/>
                <a:satOff val="-13935"/>
                <a:lumOff val="-941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100" kern="1200"/>
            <a:t>14. – 13. století – palácové období – vrchol mykénské civilizace</a:t>
          </a:r>
          <a:endParaRPr lang="en-US" sz="2100" kern="1200"/>
        </a:p>
      </dsp:txBody>
      <dsp:txXfrm>
        <a:off x="40724" y="3692632"/>
        <a:ext cx="4918676" cy="752780"/>
      </dsp:txXfrm>
    </dsp:sp>
    <dsp:sp modelId="{BA22128B-1A3E-4F1F-9059-1BC43AFCE19C}">
      <dsp:nvSpPr>
        <dsp:cNvPr id="0" name=""/>
        <dsp:cNvSpPr/>
      </dsp:nvSpPr>
      <dsp:spPr>
        <a:xfrm>
          <a:off x="0" y="4546616"/>
          <a:ext cx="5000124" cy="834228"/>
        </a:xfrm>
        <a:prstGeom prst="roundRect">
          <a:avLst/>
        </a:prstGeom>
        <a:gradFill rotWithShape="0">
          <a:gsLst>
            <a:gs pos="0">
              <a:schemeClr val="accent5">
                <a:hueOff val="-6758543"/>
                <a:satOff val="-17419"/>
                <a:lumOff val="-11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6758543"/>
                <a:satOff val="-17419"/>
                <a:lumOff val="-11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6758543"/>
                <a:satOff val="-17419"/>
                <a:lumOff val="-11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100" kern="1200"/>
            <a:t>kolem roku 1200 destrukce mykénských sídel, cca 1125 definitivní zánik </a:t>
          </a:r>
          <a:endParaRPr lang="en-US" sz="2100" kern="1200"/>
        </a:p>
      </dsp:txBody>
      <dsp:txXfrm>
        <a:off x="40724" y="4587340"/>
        <a:ext cx="4918676" cy="75278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3-20T18:52:31.8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2018 24575,'0'-91'0,"16"-402"0,-15 472 0,2 0 0,0 1 0,1-1 0,1 1 0,1-1 0,1 2 0,1-1 0,0 1 0,18-29 0,118-163 0,-134 199 0,0 1 0,17-16 0,9-10 0,-14 14 0,28-24 0,69-62 0,-108 100 0,0 0 0,1 0 0,0 2 0,23-12 0,27-19 0,-20 10 0,-27 18 0,0 0 0,17-16 0,-19 15 0,1 1 0,23-15 0,-24 18 0,-1-2 0,0 1 0,21-20 0,-20 16 0,1 0 0,0 1 0,31-18 0,-27 18 0,-1 0 0,23-20 0,-13 9 0,50-33 0,-23 18 0,106-96 0,-67 44-1365,-81 79-5461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3-20T17:59:45.6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24575,'0'0'-8191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3-20T17:59:46.8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24575,'0'0'-8191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3-20T18:00:22.8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24575,'0'0'-8191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3-20T18:00:24.3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3-20T18:00:33.2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24575,'0'0'-8191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3-20T18:00:34.0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24575,'0'0'-8191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3-20T18:00:35.2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24575,'0'0'-8191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3-20T18:50:35.13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24575,'0'5'0,"0"5"0,0 6 0,0 4 0,0 3 0,0 3 0,0 0 0,0 1 0,0-1 0,0 1 0,0-1 0,0 1 0,0-2 0,0 1 0,0-5-8191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3-20T18:50:39.20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3-20T18:52:35.2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1740 24575,'35'-3'0,"0"0"0,0-3 0,40-11 0,20-3 0,-33 10 0,279-55 0,170-62 0,-443 109 0,93-27 0,-47 9 0,1 4 0,149-20 0,-240 47 0,-1-1 0,1-1 0,28-13 0,-33 11 0,2 1 0,-1 1 0,1 1 0,32-5 0,-4 5 0,-1-3 0,0-1 0,0-3 0,-1-2 0,-1-2 0,61-32 0,-72 34 0,59-19 0,2 1 0,100-40 0,57-25 0,-237 90 0,0-1 0,-2-1 0,22-17 0,-23 16 0,1 0 0,0 2 0,1-1 0,16-6 0,271-119 0,-263 116 0,-1-2 0,68-50 0,-14 8 0,-32 21 0,-36 24 0,39-22 0,-45 31 0,0-1 0,-1-1 0,-1 0 0,18-17 0,-12 10 0,2 1 0,49-29 0,2 0 0,-17 11 0,-44 27 0,-1 1 0,1-2 0,-1 0 0,-1 0 0,21-21 0,-7 6-1365,-12 16-5461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3-20T18:52:39.0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3137 24575,'4'-2'0,"-1"-1"0,1 0 0,-1 0 0,1 0 0,-1-1 0,0 1 0,0-1 0,0 1 0,-1-1 0,5-7 0,2-4 0,58-76 0,84-87 0,-59 72 0,-37 42 0,3 2 0,3 3 0,2 3 0,2 3 0,88-56 0,-32 38 0,191-84 0,-194 103 0,-3-6 0,124-84 0,-74 42 0,10-8 0,-97 51 0,-40 28 0,44-25 0,42-21 0,40-21 0,-126 73 0,67-52 0,-18 12 0,155-99 0,-218 144 0,26-26 0,-32 27 0,1 0 0,33-21 0,135-75 0,-161 98 0,1 2 0,36-13 0,-38 17 0,-1-2 0,0 0 0,34-22 0,-39 18 0,1 2 0,0 0 0,1 1 0,0 1 0,1 1 0,39-12 0,-42 16 0,0-1 0,-1-1 0,0-1 0,0 0 0,-1-1 0,22-17 0,4-1 0,-34 23 0,-1 1 0,1 0 0,1 1 0,-1 0 0,0 1 0,16-3 0,-16 4 0,-1-1 0,0 1 0,0-2 0,0 1 0,0-1 0,0 0 0,0-1 0,-1 0 0,12-7 0,0-3 0,1 0 0,26-11 0,-9 4 0,60-25 0,68-53 0,-165 98 0,46-29 0,52-26 0,-49 38 97,-38 15-463,-1 0 1,0-1-1,16-7 1,-10 0-6461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3-20T17:58:47.9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24575,'3'1'0,"1"0"0,0 1 0,-1-1 0,0 1 0,1 0 0,-1 0 0,0 0 0,0 0 0,0 0 0,5 6 0,14 8 0,7 2 0,35 27 0,-40-27 0,1-1 0,35 19 0,6-1 0,-1 4 0,65 50 0,-50-37 0,-46-31 0,47 38 0,-62-45 0,1-2 0,0 0 0,0-2 0,1 0 0,0-1 0,41 11 0,32 15 0,-62-22 0,44 23 0,-59-28 0,0-1 0,1-1 0,-1 0 0,20 2 0,-22-4 0,145 22 0,-125-20 0,-27-5 0,0 0 0,0 1 0,0 0 0,0 0 0,0 1 0,0 0 0,-1 0 0,1 1 0,8 5 0,-9-4 0,1-1 0,0-1 0,-1 1 0,1-1 0,1 0 0,-1-1 0,0 0 0,1 0 0,-1-1 0,10 0 0,17 0 0,40-4 0,-18 1 0,-44 2 0,21 0 0,0-1 0,1-2 0,45-9 0,21-6 0,-69 14 0,-1-1 0,48-15 0,2 0 0,-59 17 0,-1-2 0,30-10 0,-13 2 0,1 2 0,0 1 0,51-5 0,-25 9 0,-46 5 0,1 0 0,-1-2 0,1 0 0,-1-1 0,29-11 0,-13 3 0,58-13 0,-78 21 0,9-1 0,46-2 0,-53 7 0,0-2 0,0 0 0,0 0 0,0-2 0,28-10 0,-29 9 44,-1 0 0,31-5 0,9-3-1541,-39 7-5329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3-20T17:59:34.7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24575,'0'0'-8191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3-20T17:59:36.0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24575,'0'0'-8191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3-20T17:59:36.8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24575,'0'0'-8191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3-20T17:59:37.4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24575,'0'0'-8191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3-20T17:59:43.7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24575,'0'0'-8191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CE9DFD-091B-428F-8A7F-FA25C0C3D668}" type="datetimeFigureOut">
              <a:rPr lang="cs-CZ" smtClean="0"/>
              <a:t>15.05.2023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2F0B6D-CC3F-453D-910D-8E7F615D7B7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761601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Zástupný symbol pro obrázek snímku 1">
            <a:extLst>
              <a:ext uri="{FF2B5EF4-FFF2-40B4-BE49-F238E27FC236}">
                <a16:creationId xmlns:a16="http://schemas.microsoft.com/office/drawing/2014/main" id="{564A8A4C-DDDD-452B-ACE2-A14BCDFDFAF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7459" name="Zástupný symbol pro poznámky 2">
            <a:extLst>
              <a:ext uri="{FF2B5EF4-FFF2-40B4-BE49-F238E27FC236}">
                <a16:creationId xmlns:a16="http://schemas.microsoft.com/office/drawing/2014/main" id="{1B2B1188-7C28-4B67-ABDF-E9ECC0E358E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/>
          </a:p>
        </p:txBody>
      </p:sp>
      <p:sp>
        <p:nvSpPr>
          <p:cNvPr id="147460" name="Zástupný symbol pro číslo snímku 3">
            <a:extLst>
              <a:ext uri="{FF2B5EF4-FFF2-40B4-BE49-F238E27FC236}">
                <a16:creationId xmlns:a16="http://schemas.microsoft.com/office/drawing/2014/main" id="{2D524313-B009-4FE1-97E6-595CEF10126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25EEF39-463A-41B9-B172-4A0BF2F8B8AE}" type="slidenum">
              <a:rPr lang="cs-CZ" altLang="cs-CZ"/>
              <a:pPr>
                <a:spcBef>
                  <a:spcPct val="0"/>
                </a:spcBef>
              </a:pPr>
              <a:t>24</a:t>
            </a:fld>
            <a:endParaRPr lang="cs-CZ" altLang="cs-CZ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Zástupný symbol pro obrázek snímku 1">
            <a:extLst>
              <a:ext uri="{FF2B5EF4-FFF2-40B4-BE49-F238E27FC236}">
                <a16:creationId xmlns:a16="http://schemas.microsoft.com/office/drawing/2014/main" id="{3AA904AE-24AA-4857-9B68-6FC2B8D231C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3299" name="Zástupný symbol pro poznámky 2">
            <a:extLst>
              <a:ext uri="{FF2B5EF4-FFF2-40B4-BE49-F238E27FC236}">
                <a16:creationId xmlns:a16="http://schemas.microsoft.com/office/drawing/2014/main" id="{F0903E7B-0B2F-41DF-843B-90C4F243D74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/>
          </a:p>
        </p:txBody>
      </p:sp>
      <p:sp>
        <p:nvSpPr>
          <p:cNvPr id="183300" name="Zástupný symbol pro číslo snímku 3">
            <a:extLst>
              <a:ext uri="{FF2B5EF4-FFF2-40B4-BE49-F238E27FC236}">
                <a16:creationId xmlns:a16="http://schemas.microsoft.com/office/drawing/2014/main" id="{74A1A63D-74BC-4C69-A017-B2FCC2377F3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18E4408-E4C6-41B0-AF03-140F7452622F}" type="slidenum">
              <a:rPr lang="cs-CZ" altLang="cs-CZ"/>
              <a:pPr>
                <a:spcBef>
                  <a:spcPct val="0"/>
                </a:spcBef>
              </a:pPr>
              <a:t>38</a:t>
            </a:fld>
            <a:endParaRPr lang="cs-CZ" altLang="cs-CZ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Zástupný symbol pro obrázek snímku 1">
            <a:extLst>
              <a:ext uri="{FF2B5EF4-FFF2-40B4-BE49-F238E27FC236}">
                <a16:creationId xmlns:a16="http://schemas.microsoft.com/office/drawing/2014/main" id="{A1489945-A222-497F-A693-3670D6FA277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8419" name="Zástupný symbol pro poznámky 2">
            <a:extLst>
              <a:ext uri="{FF2B5EF4-FFF2-40B4-BE49-F238E27FC236}">
                <a16:creationId xmlns:a16="http://schemas.microsoft.com/office/drawing/2014/main" id="{326D9173-25BC-424D-9DFA-A17470968D7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/>
          </a:p>
        </p:txBody>
      </p:sp>
      <p:sp>
        <p:nvSpPr>
          <p:cNvPr id="188420" name="Zástupný symbol pro číslo snímku 3">
            <a:extLst>
              <a:ext uri="{FF2B5EF4-FFF2-40B4-BE49-F238E27FC236}">
                <a16:creationId xmlns:a16="http://schemas.microsoft.com/office/drawing/2014/main" id="{8C69463B-5392-42BA-BE38-A2DADF05F48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A1EBDFD-EB05-45E3-A054-B38E859D8DC5}" type="slidenum">
              <a:rPr lang="cs-CZ" altLang="cs-CZ"/>
              <a:pPr>
                <a:spcBef>
                  <a:spcPct val="0"/>
                </a:spcBef>
              </a:pPr>
              <a:t>41</a:t>
            </a:fld>
            <a:endParaRPr lang="cs-CZ" altLang="cs-CZ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Zástupný symbol pro obrázek snímku 1">
            <a:extLst>
              <a:ext uri="{FF2B5EF4-FFF2-40B4-BE49-F238E27FC236}">
                <a16:creationId xmlns:a16="http://schemas.microsoft.com/office/drawing/2014/main" id="{6F84BF38-80D4-4504-AA1B-3EBCB71B765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0467" name="Zástupný symbol pro poznámky 2">
            <a:extLst>
              <a:ext uri="{FF2B5EF4-FFF2-40B4-BE49-F238E27FC236}">
                <a16:creationId xmlns:a16="http://schemas.microsoft.com/office/drawing/2014/main" id="{0DA2F9C3-366F-4195-BDFA-163E0D92585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/>
          </a:p>
        </p:txBody>
      </p:sp>
      <p:sp>
        <p:nvSpPr>
          <p:cNvPr id="190468" name="Zástupný symbol pro číslo snímku 3">
            <a:extLst>
              <a:ext uri="{FF2B5EF4-FFF2-40B4-BE49-F238E27FC236}">
                <a16:creationId xmlns:a16="http://schemas.microsoft.com/office/drawing/2014/main" id="{22CD6324-F327-41D5-BC76-40B9C732496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C483477-E49C-4366-8D7B-5CD5838CE27C}" type="slidenum">
              <a:rPr lang="cs-CZ" altLang="cs-CZ"/>
              <a:pPr>
                <a:spcBef>
                  <a:spcPct val="0"/>
                </a:spcBef>
              </a:pPr>
              <a:t>42</a:t>
            </a:fld>
            <a:endParaRPr lang="cs-CZ" altLang="cs-CZ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Zástupný symbol pro obrázek snímku 1">
            <a:extLst>
              <a:ext uri="{FF2B5EF4-FFF2-40B4-BE49-F238E27FC236}">
                <a16:creationId xmlns:a16="http://schemas.microsoft.com/office/drawing/2014/main" id="{DB96C1C5-F2FF-4563-95ED-34B29BCB7AC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6851" name="Zástupný symbol pro poznámky 2">
            <a:extLst>
              <a:ext uri="{FF2B5EF4-FFF2-40B4-BE49-F238E27FC236}">
                <a16:creationId xmlns:a16="http://schemas.microsoft.com/office/drawing/2014/main" id="{1F80C3DD-B950-418C-BE4D-9959E46590D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/>
          </a:p>
        </p:txBody>
      </p:sp>
      <p:sp>
        <p:nvSpPr>
          <p:cNvPr id="206852" name="Zástupný symbol pro číslo snímku 3">
            <a:extLst>
              <a:ext uri="{FF2B5EF4-FFF2-40B4-BE49-F238E27FC236}">
                <a16:creationId xmlns:a16="http://schemas.microsoft.com/office/drawing/2014/main" id="{FFDD8A36-BBFD-419B-9612-C48CFB3B6D2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7FF0342-5002-4579-B51D-B780C41D1009}" type="slidenum">
              <a:rPr lang="cs-CZ" altLang="cs-CZ"/>
              <a:pPr>
                <a:spcBef>
                  <a:spcPct val="0"/>
                </a:spcBef>
              </a:pPr>
              <a:t>45</a:t>
            </a:fld>
            <a:endParaRPr lang="cs-CZ" altLang="cs-CZ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Zástupný symbol pro obrázek snímku 1">
            <a:extLst>
              <a:ext uri="{FF2B5EF4-FFF2-40B4-BE49-F238E27FC236}">
                <a16:creationId xmlns:a16="http://schemas.microsoft.com/office/drawing/2014/main" id="{F43B0B4F-AE58-4DA0-8A86-9258AE18394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8899" name="Zástupný symbol pro poznámky 2">
            <a:extLst>
              <a:ext uri="{FF2B5EF4-FFF2-40B4-BE49-F238E27FC236}">
                <a16:creationId xmlns:a16="http://schemas.microsoft.com/office/drawing/2014/main" id="{710F9F6A-3475-4DA8-B780-477B7801A9C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/>
          </a:p>
        </p:txBody>
      </p:sp>
      <p:sp>
        <p:nvSpPr>
          <p:cNvPr id="208900" name="Zástupný symbol pro číslo snímku 3">
            <a:extLst>
              <a:ext uri="{FF2B5EF4-FFF2-40B4-BE49-F238E27FC236}">
                <a16:creationId xmlns:a16="http://schemas.microsoft.com/office/drawing/2014/main" id="{63B29FE1-5244-4477-83AE-BDEC97655D8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EE99201-B518-4F16-8468-91E85A3538B3}" type="slidenum">
              <a:rPr lang="cs-CZ" altLang="cs-CZ"/>
              <a:pPr>
                <a:spcBef>
                  <a:spcPct val="0"/>
                </a:spcBef>
              </a:pPr>
              <a:t>46</a:t>
            </a:fld>
            <a:endParaRPr lang="cs-CZ" altLang="cs-CZ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Zástupný symbol pro obrázek snímku 1">
            <a:extLst>
              <a:ext uri="{FF2B5EF4-FFF2-40B4-BE49-F238E27FC236}">
                <a16:creationId xmlns:a16="http://schemas.microsoft.com/office/drawing/2014/main" id="{4251B9D3-B601-4A9F-896F-A2293A2D882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0947" name="Zástupný symbol pro poznámky 2">
            <a:extLst>
              <a:ext uri="{FF2B5EF4-FFF2-40B4-BE49-F238E27FC236}">
                <a16:creationId xmlns:a16="http://schemas.microsoft.com/office/drawing/2014/main" id="{2FBDFE77-850B-4F2D-84CE-A023FC7EC73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/>
          </a:p>
        </p:txBody>
      </p:sp>
      <p:sp>
        <p:nvSpPr>
          <p:cNvPr id="210948" name="Zástupný symbol pro číslo snímku 3">
            <a:extLst>
              <a:ext uri="{FF2B5EF4-FFF2-40B4-BE49-F238E27FC236}">
                <a16:creationId xmlns:a16="http://schemas.microsoft.com/office/drawing/2014/main" id="{B04F3CEA-9AB5-4EB6-AE1A-990755B46BFB}"/>
              </a:ext>
            </a:extLst>
          </p:cNvPr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4E324375-BE11-45D0-B969-C0944DEBF928}" type="slidenum">
              <a:rPr lang="cs-CZ" altLang="cs-CZ"/>
              <a:pPr algn="r" eaLnBrk="1" hangingPunct="1">
                <a:spcBef>
                  <a:spcPct val="0"/>
                </a:spcBef>
              </a:pPr>
              <a:t>47</a:t>
            </a:fld>
            <a:endParaRPr lang="cs-CZ" altLang="cs-CZ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2" name="Zástupný symbol pro obrázek snímku 1">
            <a:extLst>
              <a:ext uri="{FF2B5EF4-FFF2-40B4-BE49-F238E27FC236}">
                <a16:creationId xmlns:a16="http://schemas.microsoft.com/office/drawing/2014/main" id="{7D58A46C-5E76-4846-8387-664479D0108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283" name="Zástupný symbol pro poznámky 2">
            <a:extLst>
              <a:ext uri="{FF2B5EF4-FFF2-40B4-BE49-F238E27FC236}">
                <a16:creationId xmlns:a16="http://schemas.microsoft.com/office/drawing/2014/main" id="{864AE61D-DF87-4AE6-8BAD-F27B21EE83C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/>
          </a:p>
        </p:txBody>
      </p:sp>
      <p:sp>
        <p:nvSpPr>
          <p:cNvPr id="225284" name="Zástupný symbol pro číslo snímku 3">
            <a:extLst>
              <a:ext uri="{FF2B5EF4-FFF2-40B4-BE49-F238E27FC236}">
                <a16:creationId xmlns:a16="http://schemas.microsoft.com/office/drawing/2014/main" id="{B1E23FD1-234F-4A0D-BD25-13DEA10BCDD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186F833-92A0-40FF-B86D-E2D8CEE118A3}" type="slidenum">
              <a:rPr lang="cs-CZ" altLang="cs-CZ"/>
              <a:pPr>
                <a:spcBef>
                  <a:spcPct val="0"/>
                </a:spcBef>
              </a:pPr>
              <a:t>52</a:t>
            </a:fld>
            <a:endParaRPr lang="cs-CZ" altLang="cs-CZ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Zástupný symbol pro obrázek snímku 1">
            <a:extLst>
              <a:ext uri="{FF2B5EF4-FFF2-40B4-BE49-F238E27FC236}">
                <a16:creationId xmlns:a16="http://schemas.microsoft.com/office/drawing/2014/main" id="{F9FBF9AF-641C-4BC7-BEC6-B854A76A127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Zástupný symbol pro poznámky 2">
            <a:extLst>
              <a:ext uri="{FF2B5EF4-FFF2-40B4-BE49-F238E27FC236}">
                <a16:creationId xmlns:a16="http://schemas.microsoft.com/office/drawing/2014/main" id="{A0030434-2AFF-44D4-A957-C0D4EFD4A3B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/>
          </a:p>
        </p:txBody>
      </p:sp>
      <p:sp>
        <p:nvSpPr>
          <p:cNvPr id="10244" name="Zástupný symbol pro číslo snímku 3">
            <a:extLst>
              <a:ext uri="{FF2B5EF4-FFF2-40B4-BE49-F238E27FC236}">
                <a16:creationId xmlns:a16="http://schemas.microsoft.com/office/drawing/2014/main" id="{83DB1187-F4AE-4CF7-BAC7-6308FA9B579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7A693E6-6620-4135-A225-A5873BB92254}" type="slidenum">
              <a:rPr lang="cs-CZ" altLang="cs-CZ"/>
              <a:pPr>
                <a:spcBef>
                  <a:spcPct val="0"/>
                </a:spcBef>
              </a:pPr>
              <a:t>62</a:t>
            </a:fld>
            <a:endParaRPr lang="cs-CZ" altLang="cs-CZ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Zástupný symbol pro obrázek snímku 1">
            <a:extLst>
              <a:ext uri="{FF2B5EF4-FFF2-40B4-BE49-F238E27FC236}">
                <a16:creationId xmlns:a16="http://schemas.microsoft.com/office/drawing/2014/main" id="{C85C125D-0C34-4ACA-9A2B-89A072AD901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Zástupný symbol pro poznámky 2">
            <a:extLst>
              <a:ext uri="{FF2B5EF4-FFF2-40B4-BE49-F238E27FC236}">
                <a16:creationId xmlns:a16="http://schemas.microsoft.com/office/drawing/2014/main" id="{2F07B1BE-D987-4C68-8047-73520D9C05B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/>
          </a:p>
        </p:txBody>
      </p:sp>
      <p:sp>
        <p:nvSpPr>
          <p:cNvPr id="15364" name="Zástupný symbol pro číslo snímku 3">
            <a:extLst>
              <a:ext uri="{FF2B5EF4-FFF2-40B4-BE49-F238E27FC236}">
                <a16:creationId xmlns:a16="http://schemas.microsoft.com/office/drawing/2014/main" id="{A1E1AD08-73F7-406D-9D02-9F8FC6AC851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0E49BF4-AC52-4143-B383-4B886DA72D8C}" type="slidenum">
              <a:rPr lang="cs-CZ" altLang="cs-CZ"/>
              <a:pPr>
                <a:spcBef>
                  <a:spcPct val="0"/>
                </a:spcBef>
              </a:pPr>
              <a:t>63</a:t>
            </a:fld>
            <a:endParaRPr lang="cs-CZ" altLang="cs-CZ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Zástupný symbol pro obrázek snímku 1">
            <a:extLst>
              <a:ext uri="{FF2B5EF4-FFF2-40B4-BE49-F238E27FC236}">
                <a16:creationId xmlns:a16="http://schemas.microsoft.com/office/drawing/2014/main" id="{B41CE54F-3A58-4F89-B9C8-4151B443BF8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Zástupný symbol pro poznámky 2">
            <a:extLst>
              <a:ext uri="{FF2B5EF4-FFF2-40B4-BE49-F238E27FC236}">
                <a16:creationId xmlns:a16="http://schemas.microsoft.com/office/drawing/2014/main" id="{9DD3DE73-55A1-4DA5-BE56-0FCF19B00DB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/>
          </a:p>
        </p:txBody>
      </p:sp>
      <p:sp>
        <p:nvSpPr>
          <p:cNvPr id="30724" name="Zástupný symbol pro číslo snímku 3">
            <a:extLst>
              <a:ext uri="{FF2B5EF4-FFF2-40B4-BE49-F238E27FC236}">
                <a16:creationId xmlns:a16="http://schemas.microsoft.com/office/drawing/2014/main" id="{64101375-89E9-4B14-A2A3-38BA82D6982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DA48F41-AC2F-42CB-83DB-D36A7EDDE141}" type="slidenum">
              <a:rPr lang="cs-CZ" altLang="cs-CZ"/>
              <a:pPr>
                <a:spcBef>
                  <a:spcPct val="0"/>
                </a:spcBef>
              </a:pPr>
              <a:t>66</a:t>
            </a:fld>
            <a:endParaRPr lang="cs-CZ" altLang="cs-CZ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Zástupný symbol pro obrázek snímku 1">
            <a:extLst>
              <a:ext uri="{FF2B5EF4-FFF2-40B4-BE49-F238E27FC236}">
                <a16:creationId xmlns:a16="http://schemas.microsoft.com/office/drawing/2014/main" id="{B44C64F2-D993-4459-A7FB-1BC64A5791C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1555" name="Zástupný symbol pro poznámky 2">
            <a:extLst>
              <a:ext uri="{FF2B5EF4-FFF2-40B4-BE49-F238E27FC236}">
                <a16:creationId xmlns:a16="http://schemas.microsoft.com/office/drawing/2014/main" id="{74C29CA3-4902-4B0D-879A-9435314BB31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/>
          </a:p>
        </p:txBody>
      </p:sp>
      <p:sp>
        <p:nvSpPr>
          <p:cNvPr id="151556" name="Zástupný symbol pro číslo snímku 3">
            <a:extLst>
              <a:ext uri="{FF2B5EF4-FFF2-40B4-BE49-F238E27FC236}">
                <a16:creationId xmlns:a16="http://schemas.microsoft.com/office/drawing/2014/main" id="{71DD73EF-B7E9-4A16-A6A0-E6CB55E228AD}"/>
              </a:ext>
            </a:extLst>
          </p:cNvPr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75F71F61-DCED-497F-A26F-AE05F69B0E58}" type="slidenum">
              <a:rPr lang="cs-CZ" altLang="cs-CZ"/>
              <a:pPr algn="r" eaLnBrk="1" hangingPunct="1">
                <a:spcBef>
                  <a:spcPct val="0"/>
                </a:spcBef>
              </a:pPr>
              <a:t>26</a:t>
            </a:fld>
            <a:endParaRPr lang="cs-CZ" altLang="cs-CZ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Zástupný symbol pro obrázek snímku 1">
            <a:extLst>
              <a:ext uri="{FF2B5EF4-FFF2-40B4-BE49-F238E27FC236}">
                <a16:creationId xmlns:a16="http://schemas.microsoft.com/office/drawing/2014/main" id="{8DFC53D0-CEEB-4CBD-B821-9D270992BEF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227" name="Zástupný symbol pro poznámky 2">
            <a:extLst>
              <a:ext uri="{FF2B5EF4-FFF2-40B4-BE49-F238E27FC236}">
                <a16:creationId xmlns:a16="http://schemas.microsoft.com/office/drawing/2014/main" id="{11BD8186-AFC8-44C1-A4A2-D2A86C06EC8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/>
          </a:p>
        </p:txBody>
      </p:sp>
      <p:sp>
        <p:nvSpPr>
          <p:cNvPr id="52228" name="Zástupný symbol pro číslo snímku 3">
            <a:extLst>
              <a:ext uri="{FF2B5EF4-FFF2-40B4-BE49-F238E27FC236}">
                <a16:creationId xmlns:a16="http://schemas.microsoft.com/office/drawing/2014/main" id="{2CBE71CC-A3E8-4740-9BF8-AB99BBA6527D}"/>
              </a:ext>
            </a:extLst>
          </p:cNvPr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E13094A1-DB81-4457-94B5-95C93DD96C12}" type="slidenum">
              <a:rPr lang="cs-CZ" altLang="cs-CZ"/>
              <a:pPr algn="r" eaLnBrk="1" hangingPunct="1">
                <a:spcBef>
                  <a:spcPct val="0"/>
                </a:spcBef>
              </a:pPr>
              <a:t>67</a:t>
            </a:fld>
            <a:endParaRPr lang="cs-CZ" altLang="cs-CZ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Zástupný symbol pro obrázek snímku 1">
            <a:extLst>
              <a:ext uri="{FF2B5EF4-FFF2-40B4-BE49-F238E27FC236}">
                <a16:creationId xmlns:a16="http://schemas.microsoft.com/office/drawing/2014/main" id="{820201DA-238E-4C5C-AF00-45A34A2EEAC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1" name="Zástupný symbol pro poznámky 2">
            <a:extLst>
              <a:ext uri="{FF2B5EF4-FFF2-40B4-BE49-F238E27FC236}">
                <a16:creationId xmlns:a16="http://schemas.microsoft.com/office/drawing/2014/main" id="{43556E7B-D736-4F1F-B76D-5CC1E30A494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/>
          </a:p>
        </p:txBody>
      </p:sp>
      <p:sp>
        <p:nvSpPr>
          <p:cNvPr id="58372" name="Zástupný symbol pro číslo snímku 3">
            <a:extLst>
              <a:ext uri="{FF2B5EF4-FFF2-40B4-BE49-F238E27FC236}">
                <a16:creationId xmlns:a16="http://schemas.microsoft.com/office/drawing/2014/main" id="{79B09A3A-D076-4D94-9BCD-4FAD1AD18AF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2BB0070-B8BE-49A0-BCD2-F7ABAA9EE353}" type="slidenum">
              <a:rPr lang="cs-CZ" altLang="cs-CZ"/>
              <a:pPr>
                <a:spcBef>
                  <a:spcPct val="0"/>
                </a:spcBef>
              </a:pPr>
              <a:t>68</a:t>
            </a:fld>
            <a:endParaRPr lang="cs-CZ" altLang="cs-CZ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Zástupný symbol pro obrázek snímku 1">
            <a:extLst>
              <a:ext uri="{FF2B5EF4-FFF2-40B4-BE49-F238E27FC236}">
                <a16:creationId xmlns:a16="http://schemas.microsoft.com/office/drawing/2014/main" id="{EACEA8CD-F7C2-47E1-A556-0CCD853B56C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43" name="Zástupný symbol pro poznámky 2">
            <a:extLst>
              <a:ext uri="{FF2B5EF4-FFF2-40B4-BE49-F238E27FC236}">
                <a16:creationId xmlns:a16="http://schemas.microsoft.com/office/drawing/2014/main" id="{3A1C0E84-B7D8-4AFB-B789-C3AFA8A9873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/>
          </a:p>
        </p:txBody>
      </p:sp>
      <p:sp>
        <p:nvSpPr>
          <p:cNvPr id="61444" name="Zástupný symbol pro číslo snímku 3">
            <a:extLst>
              <a:ext uri="{FF2B5EF4-FFF2-40B4-BE49-F238E27FC236}">
                <a16:creationId xmlns:a16="http://schemas.microsoft.com/office/drawing/2014/main" id="{CB578BC8-85E7-4F7C-81E9-17C5395F63F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C2245FC-775E-4F89-BED6-840FA81676D9}" type="slidenum">
              <a:rPr lang="cs-CZ" altLang="cs-CZ"/>
              <a:pPr>
                <a:spcBef>
                  <a:spcPct val="0"/>
                </a:spcBef>
              </a:pPr>
              <a:t>70</a:t>
            </a:fld>
            <a:endParaRPr lang="cs-CZ" altLang="cs-CZ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Zástupný symbol pro obrázek snímku 1">
            <a:extLst>
              <a:ext uri="{FF2B5EF4-FFF2-40B4-BE49-F238E27FC236}">
                <a16:creationId xmlns:a16="http://schemas.microsoft.com/office/drawing/2014/main" id="{50C48AEB-460E-45EA-B81E-FEB961ED85A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3491" name="Zástupný symbol pro poznámky 2">
            <a:extLst>
              <a:ext uri="{FF2B5EF4-FFF2-40B4-BE49-F238E27FC236}">
                <a16:creationId xmlns:a16="http://schemas.microsoft.com/office/drawing/2014/main" id="{8B0BA7A6-9391-46A7-8718-CAFADC7EEB4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/>
          </a:p>
        </p:txBody>
      </p:sp>
      <p:sp>
        <p:nvSpPr>
          <p:cNvPr id="63492" name="Zástupný symbol pro číslo snímku 3">
            <a:extLst>
              <a:ext uri="{FF2B5EF4-FFF2-40B4-BE49-F238E27FC236}">
                <a16:creationId xmlns:a16="http://schemas.microsoft.com/office/drawing/2014/main" id="{A79B451F-1CA2-46A3-B26A-F8188B9E2CF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AE24C6A-FB16-481A-874C-9783F22620AA}" type="slidenum">
              <a:rPr lang="cs-CZ" altLang="cs-CZ"/>
              <a:pPr>
                <a:spcBef>
                  <a:spcPct val="0"/>
                </a:spcBef>
              </a:pPr>
              <a:t>71</a:t>
            </a:fld>
            <a:endParaRPr lang="cs-CZ" altLang="cs-CZ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Zástupný symbol pro obrázek snímku 1">
            <a:extLst>
              <a:ext uri="{FF2B5EF4-FFF2-40B4-BE49-F238E27FC236}">
                <a16:creationId xmlns:a16="http://schemas.microsoft.com/office/drawing/2014/main" id="{F4B1909A-3634-424E-89D6-AFCBBEB005E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347" name="Zástupný symbol pro poznámky 2">
            <a:extLst>
              <a:ext uri="{FF2B5EF4-FFF2-40B4-BE49-F238E27FC236}">
                <a16:creationId xmlns:a16="http://schemas.microsoft.com/office/drawing/2014/main" id="{B7092C2B-6413-4493-9281-DAC11AA243A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/>
          </a:p>
        </p:txBody>
      </p:sp>
      <p:sp>
        <p:nvSpPr>
          <p:cNvPr id="57348" name="Zástupný symbol pro číslo snímku 3">
            <a:extLst>
              <a:ext uri="{FF2B5EF4-FFF2-40B4-BE49-F238E27FC236}">
                <a16:creationId xmlns:a16="http://schemas.microsoft.com/office/drawing/2014/main" id="{BC95C0C3-6EAD-4014-B697-4AD54F393B0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B7AC3E5-6393-42E8-B731-263F2C679F4F}" type="slidenum">
              <a:rPr lang="cs-CZ" altLang="cs-CZ"/>
              <a:pPr>
                <a:spcBef>
                  <a:spcPct val="0"/>
                </a:spcBef>
              </a:pPr>
              <a:t>74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24942030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Zástupný symbol pro obrázek snímku 1">
            <a:extLst>
              <a:ext uri="{FF2B5EF4-FFF2-40B4-BE49-F238E27FC236}">
                <a16:creationId xmlns:a16="http://schemas.microsoft.com/office/drawing/2014/main" id="{E5EF3C69-60F7-48D0-971A-9C7E377E049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5" name="Zástupný symbol pro poznámky 2">
            <a:extLst>
              <a:ext uri="{FF2B5EF4-FFF2-40B4-BE49-F238E27FC236}">
                <a16:creationId xmlns:a16="http://schemas.microsoft.com/office/drawing/2014/main" id="{2C0E941A-CB36-4E77-8D0F-7E8485A5033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/>
          </a:p>
        </p:txBody>
      </p:sp>
      <p:sp>
        <p:nvSpPr>
          <p:cNvPr id="59396" name="Zástupný symbol pro číslo snímku 3">
            <a:extLst>
              <a:ext uri="{FF2B5EF4-FFF2-40B4-BE49-F238E27FC236}">
                <a16:creationId xmlns:a16="http://schemas.microsoft.com/office/drawing/2014/main" id="{B229684C-13D5-47FE-8F24-7F07333DE46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145CA19-0EAF-4814-AA4B-2A3EEFC1AF5E}" type="slidenum">
              <a:rPr lang="cs-CZ" altLang="cs-CZ"/>
              <a:pPr>
                <a:spcBef>
                  <a:spcPct val="0"/>
                </a:spcBef>
              </a:pPr>
              <a:t>76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10045801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Zástupný symbol pro obrázek snímku 1">
            <a:extLst>
              <a:ext uri="{FF2B5EF4-FFF2-40B4-BE49-F238E27FC236}">
                <a16:creationId xmlns:a16="http://schemas.microsoft.com/office/drawing/2014/main" id="{E564996B-7BAA-43FC-9806-16574237677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467" name="Zástupný symbol pro poznámky 2">
            <a:extLst>
              <a:ext uri="{FF2B5EF4-FFF2-40B4-BE49-F238E27FC236}">
                <a16:creationId xmlns:a16="http://schemas.microsoft.com/office/drawing/2014/main" id="{C5CE342E-58E4-458D-A734-7DFF6CE9685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/>
          </a:p>
        </p:txBody>
      </p:sp>
      <p:sp>
        <p:nvSpPr>
          <p:cNvPr id="62468" name="Zástupný symbol pro číslo snímku 3">
            <a:extLst>
              <a:ext uri="{FF2B5EF4-FFF2-40B4-BE49-F238E27FC236}">
                <a16:creationId xmlns:a16="http://schemas.microsoft.com/office/drawing/2014/main" id="{2F3EB050-B42F-4C3B-986F-9460A83F27F1}"/>
              </a:ext>
            </a:extLst>
          </p:cNvPr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DFC38B2A-E058-4728-8957-8CBFBB6358B1}" type="slidenum">
              <a:rPr lang="cs-CZ" altLang="cs-CZ"/>
              <a:pPr algn="r" eaLnBrk="1" hangingPunct="1">
                <a:spcBef>
                  <a:spcPct val="0"/>
                </a:spcBef>
              </a:pPr>
              <a:t>77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22499455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Zástupný symbol pro obrázek snímku 1">
            <a:extLst>
              <a:ext uri="{FF2B5EF4-FFF2-40B4-BE49-F238E27FC236}">
                <a16:creationId xmlns:a16="http://schemas.microsoft.com/office/drawing/2014/main" id="{67893E15-A917-43E1-B69A-352FA509EA7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4515" name="Zástupný symbol pro poznámky 2">
            <a:extLst>
              <a:ext uri="{FF2B5EF4-FFF2-40B4-BE49-F238E27FC236}">
                <a16:creationId xmlns:a16="http://schemas.microsoft.com/office/drawing/2014/main" id="{9F1CA26E-C8DC-469D-8D05-EE562EE152F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/>
          </a:p>
        </p:txBody>
      </p:sp>
      <p:sp>
        <p:nvSpPr>
          <p:cNvPr id="64516" name="Zástupný symbol pro číslo snímku 3">
            <a:extLst>
              <a:ext uri="{FF2B5EF4-FFF2-40B4-BE49-F238E27FC236}">
                <a16:creationId xmlns:a16="http://schemas.microsoft.com/office/drawing/2014/main" id="{54F9F24D-93EA-4CD7-8E7B-D3315B60D7D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2311A8B-568B-4923-B72C-645D26EDA997}" type="slidenum">
              <a:rPr lang="cs-CZ" altLang="cs-CZ"/>
              <a:pPr>
                <a:spcBef>
                  <a:spcPct val="0"/>
                </a:spcBef>
              </a:pPr>
              <a:t>79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33154959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Zástupný symbol pro obrázek snímku 1">
            <a:extLst>
              <a:ext uri="{FF2B5EF4-FFF2-40B4-BE49-F238E27FC236}">
                <a16:creationId xmlns:a16="http://schemas.microsoft.com/office/drawing/2014/main" id="{E564996B-7BAA-43FC-9806-16574237677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467" name="Zástupný symbol pro poznámky 2">
            <a:extLst>
              <a:ext uri="{FF2B5EF4-FFF2-40B4-BE49-F238E27FC236}">
                <a16:creationId xmlns:a16="http://schemas.microsoft.com/office/drawing/2014/main" id="{C5CE342E-58E4-458D-A734-7DFF6CE9685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/>
          </a:p>
        </p:txBody>
      </p:sp>
      <p:sp>
        <p:nvSpPr>
          <p:cNvPr id="62468" name="Zástupný symbol pro číslo snímku 3">
            <a:extLst>
              <a:ext uri="{FF2B5EF4-FFF2-40B4-BE49-F238E27FC236}">
                <a16:creationId xmlns:a16="http://schemas.microsoft.com/office/drawing/2014/main" id="{2F3EB050-B42F-4C3B-986F-9460A83F27F1}"/>
              </a:ext>
            </a:extLst>
          </p:cNvPr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DFC38B2A-E058-4728-8957-8CBFBB6358B1}" type="slidenum">
              <a:rPr lang="cs-CZ" altLang="cs-CZ"/>
              <a:pPr algn="r" eaLnBrk="1" hangingPunct="1">
                <a:spcBef>
                  <a:spcPct val="0"/>
                </a:spcBef>
              </a:pPr>
              <a:t>80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59044659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Zástupný symbol pro obrázek snímku 1">
            <a:extLst>
              <a:ext uri="{FF2B5EF4-FFF2-40B4-BE49-F238E27FC236}">
                <a16:creationId xmlns:a16="http://schemas.microsoft.com/office/drawing/2014/main" id="{66F47A60-ADF4-4029-98F1-0378793CD94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683" name="Zástupný symbol pro poznámky 2">
            <a:extLst>
              <a:ext uri="{FF2B5EF4-FFF2-40B4-BE49-F238E27FC236}">
                <a16:creationId xmlns:a16="http://schemas.microsoft.com/office/drawing/2014/main" id="{90A38D67-5325-4998-92A9-8F21BAC05BB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/>
          </a:p>
        </p:txBody>
      </p:sp>
      <p:sp>
        <p:nvSpPr>
          <p:cNvPr id="71684" name="Zástupný symbol pro číslo snímku 3">
            <a:extLst>
              <a:ext uri="{FF2B5EF4-FFF2-40B4-BE49-F238E27FC236}">
                <a16:creationId xmlns:a16="http://schemas.microsoft.com/office/drawing/2014/main" id="{CE7FBC15-DDEE-4E21-9D16-6357FCE1F567}"/>
              </a:ext>
            </a:extLst>
          </p:cNvPr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C537F57D-BC3F-4381-A6E4-D5DAA4D5C951}" type="slidenum">
              <a:rPr lang="cs-CZ" altLang="cs-CZ"/>
              <a:pPr algn="r" eaLnBrk="1" hangingPunct="1">
                <a:spcBef>
                  <a:spcPct val="0"/>
                </a:spcBef>
              </a:pPr>
              <a:t>83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7747472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Zástupný symbol pro obrázek snímku 1">
            <a:extLst>
              <a:ext uri="{FF2B5EF4-FFF2-40B4-BE49-F238E27FC236}">
                <a16:creationId xmlns:a16="http://schemas.microsoft.com/office/drawing/2014/main" id="{6F84BF38-80D4-4504-AA1B-3EBCB71B765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0467" name="Zástupný symbol pro poznámky 2">
            <a:extLst>
              <a:ext uri="{FF2B5EF4-FFF2-40B4-BE49-F238E27FC236}">
                <a16:creationId xmlns:a16="http://schemas.microsoft.com/office/drawing/2014/main" id="{0DA2F9C3-366F-4195-BDFA-163E0D92585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/>
          </a:p>
        </p:txBody>
      </p:sp>
      <p:sp>
        <p:nvSpPr>
          <p:cNvPr id="190468" name="Zástupný symbol pro číslo snímku 3">
            <a:extLst>
              <a:ext uri="{FF2B5EF4-FFF2-40B4-BE49-F238E27FC236}">
                <a16:creationId xmlns:a16="http://schemas.microsoft.com/office/drawing/2014/main" id="{22CD6324-F327-41D5-BC76-40B9C732496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C483477-E49C-4366-8D7B-5CD5838CE27C}" type="slidenum">
              <a:rPr lang="cs-CZ" altLang="cs-CZ"/>
              <a:pPr>
                <a:spcBef>
                  <a:spcPct val="0"/>
                </a:spcBef>
              </a:pPr>
              <a:t>27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44145412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Zástupný symbol pro obrázek snímku 1">
            <a:extLst>
              <a:ext uri="{FF2B5EF4-FFF2-40B4-BE49-F238E27FC236}">
                <a16:creationId xmlns:a16="http://schemas.microsoft.com/office/drawing/2014/main" id="{889A07A9-C25C-4993-9821-90FA0336DA1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6803" name="Zástupný symbol pro poznámky 2">
            <a:extLst>
              <a:ext uri="{FF2B5EF4-FFF2-40B4-BE49-F238E27FC236}">
                <a16:creationId xmlns:a16="http://schemas.microsoft.com/office/drawing/2014/main" id="{E3D2EF2F-9161-4AAB-94D5-6EA1C2968F4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/>
          </a:p>
        </p:txBody>
      </p:sp>
      <p:sp>
        <p:nvSpPr>
          <p:cNvPr id="76804" name="Zástupný symbol pro číslo snímku 3">
            <a:extLst>
              <a:ext uri="{FF2B5EF4-FFF2-40B4-BE49-F238E27FC236}">
                <a16:creationId xmlns:a16="http://schemas.microsoft.com/office/drawing/2014/main" id="{FD215E26-BD78-461C-B3EC-F71857CA546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85BB2F5-B22F-463E-9DE3-948B6116D9EB}" type="slidenum">
              <a:rPr lang="cs-CZ" altLang="cs-CZ"/>
              <a:pPr>
                <a:spcBef>
                  <a:spcPct val="0"/>
                </a:spcBef>
              </a:pPr>
              <a:t>87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34085810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Zástupný symbol pro obrázek snímku 1">
            <a:extLst>
              <a:ext uri="{FF2B5EF4-FFF2-40B4-BE49-F238E27FC236}">
                <a16:creationId xmlns:a16="http://schemas.microsoft.com/office/drawing/2014/main" id="{4A6069A2-2DCE-47A2-BEF8-E68FA40530A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6019" name="Zástupný symbol pro poznámky 2">
            <a:extLst>
              <a:ext uri="{FF2B5EF4-FFF2-40B4-BE49-F238E27FC236}">
                <a16:creationId xmlns:a16="http://schemas.microsoft.com/office/drawing/2014/main" id="{07729F83-2050-41E4-AFB1-9B77F1B6FA7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/>
          </a:p>
        </p:txBody>
      </p:sp>
      <p:sp>
        <p:nvSpPr>
          <p:cNvPr id="86020" name="Zástupný symbol pro číslo snímku 3">
            <a:extLst>
              <a:ext uri="{FF2B5EF4-FFF2-40B4-BE49-F238E27FC236}">
                <a16:creationId xmlns:a16="http://schemas.microsoft.com/office/drawing/2014/main" id="{E8E02A22-F36E-45E2-AF28-FFFABD3D558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0ABCC12-5888-4F27-BEA5-C035657AFC39}" type="slidenum">
              <a:rPr lang="cs-CZ" altLang="cs-CZ"/>
              <a:pPr>
                <a:spcBef>
                  <a:spcPct val="0"/>
                </a:spcBef>
              </a:pPr>
              <a:t>93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27511251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Zástupný symbol pro obrázek snímku 1">
            <a:extLst>
              <a:ext uri="{FF2B5EF4-FFF2-40B4-BE49-F238E27FC236}">
                <a16:creationId xmlns:a16="http://schemas.microsoft.com/office/drawing/2014/main" id="{A626D4A0-EB37-4EC8-AA39-05FC3C61B89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63" name="Zástupný symbol pro poznámky 2">
            <a:extLst>
              <a:ext uri="{FF2B5EF4-FFF2-40B4-BE49-F238E27FC236}">
                <a16:creationId xmlns:a16="http://schemas.microsoft.com/office/drawing/2014/main" id="{A3F1974C-EF61-40D1-9F49-AFCA2F86C10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/>
          </a:p>
        </p:txBody>
      </p:sp>
      <p:sp>
        <p:nvSpPr>
          <p:cNvPr id="92164" name="Zástupný symbol pro číslo snímku 3">
            <a:extLst>
              <a:ext uri="{FF2B5EF4-FFF2-40B4-BE49-F238E27FC236}">
                <a16:creationId xmlns:a16="http://schemas.microsoft.com/office/drawing/2014/main" id="{93A5376C-FE7D-4A2C-8514-9AAA420020F9}"/>
              </a:ext>
            </a:extLst>
          </p:cNvPr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17480854-F41E-4C0A-97F7-59ACF9A44B42}" type="slidenum">
              <a:rPr lang="cs-CZ" altLang="cs-CZ"/>
              <a:pPr algn="r" eaLnBrk="1" hangingPunct="1">
                <a:spcBef>
                  <a:spcPct val="0"/>
                </a:spcBef>
              </a:pPr>
              <a:t>94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23042252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Zástupný symbol pro obrázek snímku 1">
            <a:extLst>
              <a:ext uri="{FF2B5EF4-FFF2-40B4-BE49-F238E27FC236}">
                <a16:creationId xmlns:a16="http://schemas.microsoft.com/office/drawing/2014/main" id="{16521E24-9526-41AB-BB9A-68AD0A697EA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5235" name="Zástupný symbol pro poznámky 2">
            <a:extLst>
              <a:ext uri="{FF2B5EF4-FFF2-40B4-BE49-F238E27FC236}">
                <a16:creationId xmlns:a16="http://schemas.microsoft.com/office/drawing/2014/main" id="{83C7B405-2478-4C82-B222-74849584012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/>
          </a:p>
        </p:txBody>
      </p:sp>
      <p:sp>
        <p:nvSpPr>
          <p:cNvPr id="95236" name="Zástupný symbol pro číslo snímku 3">
            <a:extLst>
              <a:ext uri="{FF2B5EF4-FFF2-40B4-BE49-F238E27FC236}">
                <a16:creationId xmlns:a16="http://schemas.microsoft.com/office/drawing/2014/main" id="{C1F24A71-023A-40A0-B380-2250DDE04B5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8CDB832-C693-42A5-8E05-6CF42EBF3B88}" type="slidenum">
              <a:rPr lang="cs-CZ" altLang="cs-CZ"/>
              <a:pPr>
                <a:spcBef>
                  <a:spcPct val="0"/>
                </a:spcBef>
              </a:pPr>
              <a:t>96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55603913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Zástupný symbol pro obrázek snímku 1">
            <a:extLst>
              <a:ext uri="{FF2B5EF4-FFF2-40B4-BE49-F238E27FC236}">
                <a16:creationId xmlns:a16="http://schemas.microsoft.com/office/drawing/2014/main" id="{2E662582-EA2B-4654-9E24-1D6FD4ABDDE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7283" name="Zástupný symbol pro poznámky 2">
            <a:extLst>
              <a:ext uri="{FF2B5EF4-FFF2-40B4-BE49-F238E27FC236}">
                <a16:creationId xmlns:a16="http://schemas.microsoft.com/office/drawing/2014/main" id="{4D816EB8-9FD2-4E03-BF07-0844EB1C0BE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/>
          </a:p>
        </p:txBody>
      </p:sp>
      <p:sp>
        <p:nvSpPr>
          <p:cNvPr id="97284" name="Zástupný symbol pro číslo snímku 3">
            <a:extLst>
              <a:ext uri="{FF2B5EF4-FFF2-40B4-BE49-F238E27FC236}">
                <a16:creationId xmlns:a16="http://schemas.microsoft.com/office/drawing/2014/main" id="{F44BD3AF-BDC3-48C2-82C6-56863CCCDEF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69179C7-110C-4829-89E2-1CA57018DD8B}" type="slidenum">
              <a:rPr lang="cs-CZ" altLang="cs-CZ"/>
              <a:pPr>
                <a:spcBef>
                  <a:spcPct val="0"/>
                </a:spcBef>
              </a:pPr>
              <a:t>97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6229790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Zástupný symbol pro obrázek snímku 1">
            <a:extLst>
              <a:ext uri="{FF2B5EF4-FFF2-40B4-BE49-F238E27FC236}">
                <a16:creationId xmlns:a16="http://schemas.microsoft.com/office/drawing/2014/main" id="{0003BF91-6AA0-43D5-940C-38958188F64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9331" name="Zástupný symbol pro poznámky 2">
            <a:extLst>
              <a:ext uri="{FF2B5EF4-FFF2-40B4-BE49-F238E27FC236}">
                <a16:creationId xmlns:a16="http://schemas.microsoft.com/office/drawing/2014/main" id="{CFDD48D3-D1D0-491A-8860-BB51098D0A6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/>
          </a:p>
        </p:txBody>
      </p:sp>
      <p:sp>
        <p:nvSpPr>
          <p:cNvPr id="99332" name="Zástupný symbol pro číslo snímku 3">
            <a:extLst>
              <a:ext uri="{FF2B5EF4-FFF2-40B4-BE49-F238E27FC236}">
                <a16:creationId xmlns:a16="http://schemas.microsoft.com/office/drawing/2014/main" id="{BF497F39-C616-49EA-8718-853C16F2124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9827C9D-7328-4E3C-BDDF-74A6C569FA82}" type="slidenum">
              <a:rPr lang="cs-CZ" altLang="cs-CZ"/>
              <a:pPr>
                <a:spcBef>
                  <a:spcPct val="0"/>
                </a:spcBef>
              </a:pPr>
              <a:t>98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1783340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Zástupný symbol pro obrázek snímku 1">
            <a:extLst>
              <a:ext uri="{FF2B5EF4-FFF2-40B4-BE49-F238E27FC236}">
                <a16:creationId xmlns:a16="http://schemas.microsoft.com/office/drawing/2014/main" id="{8AB48691-E431-44C4-A878-8E01E2EAA27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03" name="Zástupný symbol pro poznámky 2">
            <a:extLst>
              <a:ext uri="{FF2B5EF4-FFF2-40B4-BE49-F238E27FC236}">
                <a16:creationId xmlns:a16="http://schemas.microsoft.com/office/drawing/2014/main" id="{C7370671-62A6-4308-8EDD-2B5B188D57B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/>
          </a:p>
        </p:txBody>
      </p:sp>
      <p:sp>
        <p:nvSpPr>
          <p:cNvPr id="102404" name="Zástupný symbol pro číslo snímku 3">
            <a:extLst>
              <a:ext uri="{FF2B5EF4-FFF2-40B4-BE49-F238E27FC236}">
                <a16:creationId xmlns:a16="http://schemas.microsoft.com/office/drawing/2014/main" id="{750D2AF5-2D11-46AB-9675-FAC215F657E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7B0AF33-3107-40C0-8CF5-8C2796996AE8}" type="slidenum">
              <a:rPr lang="cs-CZ" altLang="cs-CZ"/>
              <a:pPr>
                <a:spcBef>
                  <a:spcPct val="0"/>
                </a:spcBef>
              </a:pPr>
              <a:t>100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04757306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Zástupný symbol pro obrázek snímku 1">
            <a:extLst>
              <a:ext uri="{FF2B5EF4-FFF2-40B4-BE49-F238E27FC236}">
                <a16:creationId xmlns:a16="http://schemas.microsoft.com/office/drawing/2014/main" id="{853380C7-F33C-4FD5-96FD-9FB63A731DF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Zástupný symbol pro poznámky 2">
            <a:extLst>
              <a:ext uri="{FF2B5EF4-FFF2-40B4-BE49-F238E27FC236}">
                <a16:creationId xmlns:a16="http://schemas.microsoft.com/office/drawing/2014/main" id="{CED50CA7-9434-4684-9691-D56A6107508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/>
          </a:p>
        </p:txBody>
      </p:sp>
      <p:sp>
        <p:nvSpPr>
          <p:cNvPr id="104452" name="Zástupný symbol pro číslo snímku 3">
            <a:extLst>
              <a:ext uri="{FF2B5EF4-FFF2-40B4-BE49-F238E27FC236}">
                <a16:creationId xmlns:a16="http://schemas.microsoft.com/office/drawing/2014/main" id="{F491E7B6-38C5-4D41-98B8-2B878974089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54B4588-72FD-4A96-B89B-D90D4BEE2821}" type="slidenum">
              <a:rPr lang="cs-CZ" altLang="cs-CZ"/>
              <a:pPr>
                <a:spcBef>
                  <a:spcPct val="0"/>
                </a:spcBef>
              </a:pPr>
              <a:t>101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94190168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Zástupný symbol pro obrázek snímku 1">
            <a:extLst>
              <a:ext uri="{FF2B5EF4-FFF2-40B4-BE49-F238E27FC236}">
                <a16:creationId xmlns:a16="http://schemas.microsoft.com/office/drawing/2014/main" id="{98944B0F-EE16-4CAA-B6AA-CA1E89C5681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6499" name="Zástupný symbol pro poznámky 2">
            <a:extLst>
              <a:ext uri="{FF2B5EF4-FFF2-40B4-BE49-F238E27FC236}">
                <a16:creationId xmlns:a16="http://schemas.microsoft.com/office/drawing/2014/main" id="{6ED1C3F0-7067-4CF7-A028-99D0FC3D411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/>
          </a:p>
        </p:txBody>
      </p:sp>
      <p:sp>
        <p:nvSpPr>
          <p:cNvPr id="106500" name="Zástupný symbol pro číslo snímku 3">
            <a:extLst>
              <a:ext uri="{FF2B5EF4-FFF2-40B4-BE49-F238E27FC236}">
                <a16:creationId xmlns:a16="http://schemas.microsoft.com/office/drawing/2014/main" id="{F7C94167-4011-494A-960B-3C10CAF294A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C4A8A90-A1EC-4A57-9494-164BE4FFCCA7}" type="slidenum">
              <a:rPr lang="cs-CZ" altLang="cs-CZ"/>
              <a:pPr>
                <a:spcBef>
                  <a:spcPct val="0"/>
                </a:spcBef>
              </a:pPr>
              <a:t>102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33285173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Zástupný symbol pro obrázek snímku 1">
            <a:extLst>
              <a:ext uri="{FF2B5EF4-FFF2-40B4-BE49-F238E27FC236}">
                <a16:creationId xmlns:a16="http://schemas.microsoft.com/office/drawing/2014/main" id="{8A4B3F50-7E19-44AF-AB0C-73026FE5F29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0595" name="Zástupný symbol pro poznámky 2">
            <a:extLst>
              <a:ext uri="{FF2B5EF4-FFF2-40B4-BE49-F238E27FC236}">
                <a16:creationId xmlns:a16="http://schemas.microsoft.com/office/drawing/2014/main" id="{62387AF8-2B23-42CE-BC27-0B480C03554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/>
          </a:p>
        </p:txBody>
      </p:sp>
      <p:sp>
        <p:nvSpPr>
          <p:cNvPr id="110596" name="Zástupný symbol pro číslo snímku 3">
            <a:extLst>
              <a:ext uri="{FF2B5EF4-FFF2-40B4-BE49-F238E27FC236}">
                <a16:creationId xmlns:a16="http://schemas.microsoft.com/office/drawing/2014/main" id="{B99389A0-68E8-4AFF-8FF5-2FF08130BAE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4AFB14F-4561-47B5-9647-58EF600E8E92}" type="slidenum">
              <a:rPr lang="cs-CZ" altLang="cs-CZ"/>
              <a:pPr>
                <a:spcBef>
                  <a:spcPct val="0"/>
                </a:spcBef>
              </a:pPr>
              <a:t>103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6300246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Zástupný symbol pro obrázek snímku 1">
            <a:extLst>
              <a:ext uri="{FF2B5EF4-FFF2-40B4-BE49-F238E27FC236}">
                <a16:creationId xmlns:a16="http://schemas.microsoft.com/office/drawing/2014/main" id="{9258538F-B88A-469B-9333-C412D63F6A0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2819" name="Zástupný symbol pro poznámky 2">
            <a:extLst>
              <a:ext uri="{FF2B5EF4-FFF2-40B4-BE49-F238E27FC236}">
                <a16:creationId xmlns:a16="http://schemas.microsoft.com/office/drawing/2014/main" id="{42EB0859-1FD1-4586-84C4-86B39FF2890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/>
          </a:p>
        </p:txBody>
      </p:sp>
      <p:sp>
        <p:nvSpPr>
          <p:cNvPr id="162820" name="Zástupný symbol pro číslo snímku 3">
            <a:extLst>
              <a:ext uri="{FF2B5EF4-FFF2-40B4-BE49-F238E27FC236}">
                <a16:creationId xmlns:a16="http://schemas.microsoft.com/office/drawing/2014/main" id="{5E7D8B22-5A9B-4F66-B9C0-204D492EBDC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79158A3-4ACD-4718-B20D-67BD429A30E1}" type="slidenum">
              <a:rPr lang="cs-CZ" altLang="cs-CZ"/>
              <a:pPr>
                <a:spcBef>
                  <a:spcPct val="0"/>
                </a:spcBef>
              </a:pPr>
              <a:t>28</a:t>
            </a:fld>
            <a:endParaRPr lang="cs-CZ" altLang="cs-CZ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Zástupný symbol pro obrázek snímku 1">
            <a:extLst>
              <a:ext uri="{FF2B5EF4-FFF2-40B4-BE49-F238E27FC236}">
                <a16:creationId xmlns:a16="http://schemas.microsoft.com/office/drawing/2014/main" id="{0AE0DC98-6177-420B-BD84-3E2E685266E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8547" name="Zástupný symbol pro poznámky 2">
            <a:extLst>
              <a:ext uri="{FF2B5EF4-FFF2-40B4-BE49-F238E27FC236}">
                <a16:creationId xmlns:a16="http://schemas.microsoft.com/office/drawing/2014/main" id="{52E476C1-2714-41D6-8389-45793454E01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/>
          </a:p>
        </p:txBody>
      </p:sp>
      <p:sp>
        <p:nvSpPr>
          <p:cNvPr id="108548" name="Zástupný symbol pro číslo snímku 3">
            <a:extLst>
              <a:ext uri="{FF2B5EF4-FFF2-40B4-BE49-F238E27FC236}">
                <a16:creationId xmlns:a16="http://schemas.microsoft.com/office/drawing/2014/main" id="{E22CF5E5-6589-4EBE-9625-06073AE5AA6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4EEAA25-1964-4051-8310-E3B5C7F82F51}" type="slidenum">
              <a:rPr lang="cs-CZ" altLang="cs-CZ"/>
              <a:pPr>
                <a:spcBef>
                  <a:spcPct val="0"/>
                </a:spcBef>
              </a:pPr>
              <a:t>104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05156206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Zástupný symbol pro obrázek snímku 1">
            <a:extLst>
              <a:ext uri="{FF2B5EF4-FFF2-40B4-BE49-F238E27FC236}">
                <a16:creationId xmlns:a16="http://schemas.microsoft.com/office/drawing/2014/main" id="{D85DC8B5-0F73-4990-8607-AA3B3A01687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43" name="Zástupný symbol pro poznámky 2">
            <a:extLst>
              <a:ext uri="{FF2B5EF4-FFF2-40B4-BE49-F238E27FC236}">
                <a16:creationId xmlns:a16="http://schemas.microsoft.com/office/drawing/2014/main" id="{D63CDE4D-93F6-46E8-AB2E-2D0DF0C1309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/>
          </a:p>
        </p:txBody>
      </p:sp>
      <p:sp>
        <p:nvSpPr>
          <p:cNvPr id="112644" name="Zástupný symbol pro číslo snímku 3">
            <a:extLst>
              <a:ext uri="{FF2B5EF4-FFF2-40B4-BE49-F238E27FC236}">
                <a16:creationId xmlns:a16="http://schemas.microsoft.com/office/drawing/2014/main" id="{63F6E529-F35F-4A52-AD18-EBF165577E5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7B2FB7F-9B9E-4F3D-BB4C-41DECBDE7A1F}" type="slidenum">
              <a:rPr lang="cs-CZ" altLang="cs-CZ"/>
              <a:pPr>
                <a:spcBef>
                  <a:spcPct val="0"/>
                </a:spcBef>
              </a:pPr>
              <a:t>105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50516630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Zástupný symbol pro obrázek snímku 1">
            <a:extLst>
              <a:ext uri="{FF2B5EF4-FFF2-40B4-BE49-F238E27FC236}">
                <a16:creationId xmlns:a16="http://schemas.microsoft.com/office/drawing/2014/main" id="{2BC76489-08A2-430F-B6B1-E72BFEB4704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6739" name="Zástupný symbol pro poznámky 2">
            <a:extLst>
              <a:ext uri="{FF2B5EF4-FFF2-40B4-BE49-F238E27FC236}">
                <a16:creationId xmlns:a16="http://schemas.microsoft.com/office/drawing/2014/main" id="{4A683BC2-A296-4049-9614-C317C93D174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/>
          </a:p>
        </p:txBody>
      </p:sp>
      <p:sp>
        <p:nvSpPr>
          <p:cNvPr id="116740" name="Zástupný symbol pro číslo snímku 3">
            <a:extLst>
              <a:ext uri="{FF2B5EF4-FFF2-40B4-BE49-F238E27FC236}">
                <a16:creationId xmlns:a16="http://schemas.microsoft.com/office/drawing/2014/main" id="{9037AC84-59C4-42C2-B1B2-0EBCDD80D3C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8AF6C50-653A-4CB4-B90D-DF9B2736745D}" type="slidenum">
              <a:rPr lang="cs-CZ" altLang="cs-CZ"/>
              <a:pPr>
                <a:spcBef>
                  <a:spcPct val="0"/>
                </a:spcBef>
              </a:pPr>
              <a:t>106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42264803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Zástupný symbol pro obrázek snímku 1">
            <a:extLst>
              <a:ext uri="{FF2B5EF4-FFF2-40B4-BE49-F238E27FC236}">
                <a16:creationId xmlns:a16="http://schemas.microsoft.com/office/drawing/2014/main" id="{9E529ED5-18AE-45DB-91F3-2F2D7A2C69C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9811" name="Zástupný symbol pro poznámky 2">
            <a:extLst>
              <a:ext uri="{FF2B5EF4-FFF2-40B4-BE49-F238E27FC236}">
                <a16:creationId xmlns:a16="http://schemas.microsoft.com/office/drawing/2014/main" id="{75CFC68A-38FD-45CE-B5AE-D48D3ADD7D0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/>
          </a:p>
        </p:txBody>
      </p:sp>
      <p:sp>
        <p:nvSpPr>
          <p:cNvPr id="119812" name="Zástupný symbol pro číslo snímku 3">
            <a:extLst>
              <a:ext uri="{FF2B5EF4-FFF2-40B4-BE49-F238E27FC236}">
                <a16:creationId xmlns:a16="http://schemas.microsoft.com/office/drawing/2014/main" id="{23700922-EA17-4A71-9928-3321F21F634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357930B-E2CD-49B4-ACBB-98FDDD95A486}" type="slidenum">
              <a:rPr lang="cs-CZ" altLang="cs-CZ"/>
              <a:pPr>
                <a:spcBef>
                  <a:spcPct val="0"/>
                </a:spcBef>
              </a:pPr>
              <a:t>108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60656630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Zástupný symbol pro obrázek snímku 1">
            <a:extLst>
              <a:ext uri="{FF2B5EF4-FFF2-40B4-BE49-F238E27FC236}">
                <a16:creationId xmlns:a16="http://schemas.microsoft.com/office/drawing/2014/main" id="{D12714E0-47FB-4E1A-82BA-D55CF6BF521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1859" name="Zástupný symbol pro poznámky 2">
            <a:extLst>
              <a:ext uri="{FF2B5EF4-FFF2-40B4-BE49-F238E27FC236}">
                <a16:creationId xmlns:a16="http://schemas.microsoft.com/office/drawing/2014/main" id="{D8D48D57-70E3-433B-B793-77889D0DE71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/>
          </a:p>
        </p:txBody>
      </p:sp>
      <p:sp>
        <p:nvSpPr>
          <p:cNvPr id="121860" name="Zástupný symbol pro číslo snímku 3">
            <a:extLst>
              <a:ext uri="{FF2B5EF4-FFF2-40B4-BE49-F238E27FC236}">
                <a16:creationId xmlns:a16="http://schemas.microsoft.com/office/drawing/2014/main" id="{BD9209D6-7B67-4808-8066-C52928855A7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94F5423-59E7-4511-B072-7E44473B02ED}" type="slidenum">
              <a:rPr lang="cs-CZ" altLang="cs-CZ"/>
              <a:pPr>
                <a:spcBef>
                  <a:spcPct val="0"/>
                </a:spcBef>
              </a:pPr>
              <a:t>109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53562780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Zástupný symbol pro obrázek snímku 1">
            <a:extLst>
              <a:ext uri="{FF2B5EF4-FFF2-40B4-BE49-F238E27FC236}">
                <a16:creationId xmlns:a16="http://schemas.microsoft.com/office/drawing/2014/main" id="{A417A0B0-5D24-4D11-AE16-0662894D988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8003" name="Zástupný symbol pro poznámky 2">
            <a:extLst>
              <a:ext uri="{FF2B5EF4-FFF2-40B4-BE49-F238E27FC236}">
                <a16:creationId xmlns:a16="http://schemas.microsoft.com/office/drawing/2014/main" id="{BEE5F92B-1D9B-4DDE-9644-E8070D96F7B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/>
          </a:p>
        </p:txBody>
      </p:sp>
      <p:sp>
        <p:nvSpPr>
          <p:cNvPr id="128004" name="Zástupný symbol pro číslo snímku 3">
            <a:extLst>
              <a:ext uri="{FF2B5EF4-FFF2-40B4-BE49-F238E27FC236}">
                <a16:creationId xmlns:a16="http://schemas.microsoft.com/office/drawing/2014/main" id="{080925D6-DAF1-4099-B1C0-295721C8B08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31B88E2-8779-42BB-8EAE-FD4501FFA35F}" type="slidenum">
              <a:rPr lang="cs-CZ" altLang="cs-CZ"/>
              <a:pPr>
                <a:spcBef>
                  <a:spcPct val="0"/>
                </a:spcBef>
              </a:pPr>
              <a:t>112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1624015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Zástupný symbol pro obrázek snímku 1">
            <a:extLst>
              <a:ext uri="{FF2B5EF4-FFF2-40B4-BE49-F238E27FC236}">
                <a16:creationId xmlns:a16="http://schemas.microsoft.com/office/drawing/2014/main" id="{8743F92A-65E2-4185-926E-A513D64FD0E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051" name="Zástupný symbol pro poznámky 2">
            <a:extLst>
              <a:ext uri="{FF2B5EF4-FFF2-40B4-BE49-F238E27FC236}">
                <a16:creationId xmlns:a16="http://schemas.microsoft.com/office/drawing/2014/main" id="{40890C5A-D5F5-43FC-A39E-3896FEE4FE5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/>
          </a:p>
        </p:txBody>
      </p:sp>
      <p:sp>
        <p:nvSpPr>
          <p:cNvPr id="130052" name="Zástupný symbol pro číslo snímku 3">
            <a:extLst>
              <a:ext uri="{FF2B5EF4-FFF2-40B4-BE49-F238E27FC236}">
                <a16:creationId xmlns:a16="http://schemas.microsoft.com/office/drawing/2014/main" id="{A4D41F8D-A9A9-47E5-A28F-85B79B0C302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A47A438-C057-473D-96FD-832A5F5EC33F}" type="slidenum">
              <a:rPr lang="cs-CZ" altLang="cs-CZ"/>
              <a:pPr>
                <a:spcBef>
                  <a:spcPct val="0"/>
                </a:spcBef>
              </a:pPr>
              <a:t>113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6519844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Zástupný symbol pro obrázek snímku 1">
            <a:extLst>
              <a:ext uri="{FF2B5EF4-FFF2-40B4-BE49-F238E27FC236}">
                <a16:creationId xmlns:a16="http://schemas.microsoft.com/office/drawing/2014/main" id="{6FBE703D-6B39-4291-9A01-858A037264A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2099" name="Zástupný symbol pro poznámky 2">
            <a:extLst>
              <a:ext uri="{FF2B5EF4-FFF2-40B4-BE49-F238E27FC236}">
                <a16:creationId xmlns:a16="http://schemas.microsoft.com/office/drawing/2014/main" id="{7445670D-5D57-44D8-8291-6D0EE5616EE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/>
          </a:p>
        </p:txBody>
      </p:sp>
      <p:sp>
        <p:nvSpPr>
          <p:cNvPr id="132100" name="Zástupný symbol pro číslo snímku 3">
            <a:extLst>
              <a:ext uri="{FF2B5EF4-FFF2-40B4-BE49-F238E27FC236}">
                <a16:creationId xmlns:a16="http://schemas.microsoft.com/office/drawing/2014/main" id="{9B06568E-3D68-495E-BF8C-579398953A9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E5437BE-A252-4C96-984D-8228091BF772}" type="slidenum">
              <a:rPr lang="cs-CZ" altLang="cs-CZ"/>
              <a:pPr>
                <a:spcBef>
                  <a:spcPct val="0"/>
                </a:spcBef>
              </a:pPr>
              <a:t>114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719416540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Zástupný symbol pro obrázek snímku 1">
            <a:extLst>
              <a:ext uri="{FF2B5EF4-FFF2-40B4-BE49-F238E27FC236}">
                <a16:creationId xmlns:a16="http://schemas.microsoft.com/office/drawing/2014/main" id="{089CEB49-EB44-497F-BEE8-76120427953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4147" name="Zástupný symbol pro poznámky 2">
            <a:extLst>
              <a:ext uri="{FF2B5EF4-FFF2-40B4-BE49-F238E27FC236}">
                <a16:creationId xmlns:a16="http://schemas.microsoft.com/office/drawing/2014/main" id="{3EC24E2E-83B7-41F7-86DE-43D244712D0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/>
          </a:p>
        </p:txBody>
      </p:sp>
      <p:sp>
        <p:nvSpPr>
          <p:cNvPr id="134148" name="Zástupný symbol pro číslo snímku 3">
            <a:extLst>
              <a:ext uri="{FF2B5EF4-FFF2-40B4-BE49-F238E27FC236}">
                <a16:creationId xmlns:a16="http://schemas.microsoft.com/office/drawing/2014/main" id="{BC905097-2DD0-453B-BFC4-44B141A7991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3A206F7-E98D-4D53-89B3-3105912AD4AE}" type="slidenum">
              <a:rPr lang="cs-CZ" altLang="cs-CZ"/>
              <a:pPr>
                <a:spcBef>
                  <a:spcPct val="0"/>
                </a:spcBef>
              </a:pPr>
              <a:t>115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0989596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Zástupný symbol pro obrázek snímku 1">
            <a:extLst>
              <a:ext uri="{FF2B5EF4-FFF2-40B4-BE49-F238E27FC236}">
                <a16:creationId xmlns:a16="http://schemas.microsoft.com/office/drawing/2014/main" id="{A7BBF91C-6592-44C4-9537-DBC16725182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4867" name="Zástupný symbol pro poznámky 2">
            <a:extLst>
              <a:ext uri="{FF2B5EF4-FFF2-40B4-BE49-F238E27FC236}">
                <a16:creationId xmlns:a16="http://schemas.microsoft.com/office/drawing/2014/main" id="{AFC555E4-8DE5-4525-B6F0-3E79C8E2556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/>
          </a:p>
        </p:txBody>
      </p:sp>
      <p:sp>
        <p:nvSpPr>
          <p:cNvPr id="164868" name="Zástupný symbol pro číslo snímku 3">
            <a:extLst>
              <a:ext uri="{FF2B5EF4-FFF2-40B4-BE49-F238E27FC236}">
                <a16:creationId xmlns:a16="http://schemas.microsoft.com/office/drawing/2014/main" id="{20ECBA9E-2FD3-4172-9469-C2787E56EB9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8B5CB6F-F418-4147-A269-7A3C207CD3F4}" type="slidenum">
              <a:rPr lang="cs-CZ" altLang="cs-CZ"/>
              <a:pPr>
                <a:spcBef>
                  <a:spcPct val="0"/>
                </a:spcBef>
              </a:pPr>
              <a:t>29</a:t>
            </a:fld>
            <a:endParaRPr lang="cs-CZ" altLang="cs-CZ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Zástupný symbol pro obrázek snímku 1">
            <a:extLst>
              <a:ext uri="{FF2B5EF4-FFF2-40B4-BE49-F238E27FC236}">
                <a16:creationId xmlns:a16="http://schemas.microsoft.com/office/drawing/2014/main" id="{447481F0-5687-4CA6-A035-329328A74CD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9987" name="Zástupný symbol pro poznámky 2">
            <a:extLst>
              <a:ext uri="{FF2B5EF4-FFF2-40B4-BE49-F238E27FC236}">
                <a16:creationId xmlns:a16="http://schemas.microsoft.com/office/drawing/2014/main" id="{242B38C3-3437-4135-B43E-B1DDF98C3BE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/>
          </a:p>
        </p:txBody>
      </p:sp>
      <p:sp>
        <p:nvSpPr>
          <p:cNvPr id="169988" name="Zástupný symbol pro číslo snímku 3">
            <a:extLst>
              <a:ext uri="{FF2B5EF4-FFF2-40B4-BE49-F238E27FC236}">
                <a16:creationId xmlns:a16="http://schemas.microsoft.com/office/drawing/2014/main" id="{A2BCA689-4EEB-42F6-818F-508CB1700D2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4A4BEB6-4224-4ABC-8BFC-891B6DC2B596}" type="slidenum">
              <a:rPr lang="cs-CZ" altLang="cs-CZ"/>
              <a:pPr>
                <a:spcBef>
                  <a:spcPct val="0"/>
                </a:spcBef>
              </a:pPr>
              <a:t>33</a:t>
            </a:fld>
            <a:endParaRPr lang="cs-CZ" altLang="cs-CZ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Zástupný symbol pro obrázek snímku 1">
            <a:extLst>
              <a:ext uri="{FF2B5EF4-FFF2-40B4-BE49-F238E27FC236}">
                <a16:creationId xmlns:a16="http://schemas.microsoft.com/office/drawing/2014/main" id="{7ED4378E-F6CF-49F4-81C8-5CF9329DFC0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3059" name="Zástupný symbol pro poznámky 2">
            <a:extLst>
              <a:ext uri="{FF2B5EF4-FFF2-40B4-BE49-F238E27FC236}">
                <a16:creationId xmlns:a16="http://schemas.microsoft.com/office/drawing/2014/main" id="{9D1FDF94-F71E-438A-A6FE-243C3151CDB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/>
          </a:p>
        </p:txBody>
      </p:sp>
      <p:sp>
        <p:nvSpPr>
          <p:cNvPr id="173060" name="Zástupný symbol pro číslo snímku 3">
            <a:extLst>
              <a:ext uri="{FF2B5EF4-FFF2-40B4-BE49-F238E27FC236}">
                <a16:creationId xmlns:a16="http://schemas.microsoft.com/office/drawing/2014/main" id="{CB487AF6-7B7A-4CBF-86AE-DC682FB67AA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E8EBA2E-9163-46DD-B2D7-02BBD0B875D0}" type="slidenum">
              <a:rPr lang="cs-CZ" altLang="cs-CZ"/>
              <a:pPr>
                <a:spcBef>
                  <a:spcPct val="0"/>
                </a:spcBef>
              </a:pPr>
              <a:t>35</a:t>
            </a:fld>
            <a:endParaRPr lang="cs-CZ" altLang="cs-CZ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Zástupný symbol pro obrázek snímku 1">
            <a:extLst>
              <a:ext uri="{FF2B5EF4-FFF2-40B4-BE49-F238E27FC236}">
                <a16:creationId xmlns:a16="http://schemas.microsoft.com/office/drawing/2014/main" id="{1BA6F955-A30C-40DE-B346-738B5FF6D21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9203" name="Zástupný symbol pro poznámky 2">
            <a:extLst>
              <a:ext uri="{FF2B5EF4-FFF2-40B4-BE49-F238E27FC236}">
                <a16:creationId xmlns:a16="http://schemas.microsoft.com/office/drawing/2014/main" id="{305C36EE-94CC-435E-AE6E-BA9393F57AE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/>
          </a:p>
        </p:txBody>
      </p:sp>
      <p:sp>
        <p:nvSpPr>
          <p:cNvPr id="179204" name="Zástupný symbol pro číslo snímku 3">
            <a:extLst>
              <a:ext uri="{FF2B5EF4-FFF2-40B4-BE49-F238E27FC236}">
                <a16:creationId xmlns:a16="http://schemas.microsoft.com/office/drawing/2014/main" id="{F7E7F95C-3B77-4458-A138-1E7F66506D7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A384CAB-C2F0-4A4F-9E67-A72FA6B369B9}" type="slidenum">
              <a:rPr lang="cs-CZ" altLang="cs-CZ"/>
              <a:pPr>
                <a:spcBef>
                  <a:spcPct val="0"/>
                </a:spcBef>
              </a:pPr>
              <a:t>36</a:t>
            </a:fld>
            <a:endParaRPr lang="cs-CZ" altLang="cs-CZ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Zástupný symbol pro obrázek snímku 1">
            <a:extLst>
              <a:ext uri="{FF2B5EF4-FFF2-40B4-BE49-F238E27FC236}">
                <a16:creationId xmlns:a16="http://schemas.microsoft.com/office/drawing/2014/main" id="{54EC7157-0389-4338-B1C3-616F759FEBB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1251" name="Zástupný symbol pro poznámky 2">
            <a:extLst>
              <a:ext uri="{FF2B5EF4-FFF2-40B4-BE49-F238E27FC236}">
                <a16:creationId xmlns:a16="http://schemas.microsoft.com/office/drawing/2014/main" id="{77DD03C7-4078-4434-8B21-2F61D907A5C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/>
          </a:p>
        </p:txBody>
      </p:sp>
      <p:sp>
        <p:nvSpPr>
          <p:cNvPr id="181252" name="Zástupný symbol pro číslo snímku 3">
            <a:extLst>
              <a:ext uri="{FF2B5EF4-FFF2-40B4-BE49-F238E27FC236}">
                <a16:creationId xmlns:a16="http://schemas.microsoft.com/office/drawing/2014/main" id="{2BED126E-0C51-4580-8916-3EAB7B8922B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127BC65-97A8-4152-8212-A85D336CDC8E}" type="slidenum">
              <a:rPr lang="cs-CZ" altLang="cs-CZ"/>
              <a:pPr>
                <a:spcBef>
                  <a:spcPct val="0"/>
                </a:spcBef>
              </a:pPr>
              <a:t>37</a:t>
            </a:fld>
            <a:endParaRPr lang="cs-CZ" altLang="cs-CZ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A8B20-4312-490C-AE9A-EE7461AC4549}" type="datetimeFigureOut">
              <a:rPr lang="cs-CZ" smtClean="0"/>
              <a:t>15.05.2023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5A820-DAEA-4C97-A37C-BD80564597A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610752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A8B20-4312-490C-AE9A-EE7461AC4549}" type="datetimeFigureOut">
              <a:rPr lang="cs-CZ" smtClean="0"/>
              <a:t>15.05.2023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5A820-DAEA-4C97-A37C-BD80564597A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048806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A8B20-4312-490C-AE9A-EE7461AC4549}" type="datetimeFigureOut">
              <a:rPr lang="cs-CZ" smtClean="0"/>
              <a:t>15.05.2023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5A820-DAEA-4C97-A37C-BD80564597A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722466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A8B20-4312-490C-AE9A-EE7461AC4549}" type="datetimeFigureOut">
              <a:rPr lang="cs-CZ" smtClean="0"/>
              <a:t>15.05.2023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5A820-DAEA-4C97-A37C-BD80564597A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886741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A8B20-4312-490C-AE9A-EE7461AC4549}" type="datetimeFigureOut">
              <a:rPr lang="cs-CZ" smtClean="0"/>
              <a:t>15.05.2023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5A820-DAEA-4C97-A37C-BD80564597A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916463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A8B20-4312-490C-AE9A-EE7461AC4549}" type="datetimeFigureOut">
              <a:rPr lang="cs-CZ" smtClean="0"/>
              <a:t>15.05.2023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5A820-DAEA-4C97-A37C-BD80564597A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993424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A8B20-4312-490C-AE9A-EE7461AC4549}" type="datetimeFigureOut">
              <a:rPr lang="cs-CZ" smtClean="0"/>
              <a:t>15.05.2023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5A820-DAEA-4C97-A37C-BD80564597A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801409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A8B20-4312-490C-AE9A-EE7461AC4549}" type="datetimeFigureOut">
              <a:rPr lang="cs-CZ" smtClean="0"/>
              <a:t>15.05.2023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5A820-DAEA-4C97-A37C-BD80564597A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471964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A8B20-4312-490C-AE9A-EE7461AC4549}" type="datetimeFigureOut">
              <a:rPr lang="cs-CZ" smtClean="0"/>
              <a:t>15.05.2023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5A820-DAEA-4C97-A37C-BD80564597A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131670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A8B20-4312-490C-AE9A-EE7461AC4549}" type="datetimeFigureOut">
              <a:rPr lang="cs-CZ" smtClean="0"/>
              <a:t>15.05.2023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5A820-DAEA-4C97-A37C-BD80564597A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879392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A8B20-4312-490C-AE9A-EE7461AC4549}" type="datetimeFigureOut">
              <a:rPr lang="cs-CZ" smtClean="0"/>
              <a:t>15.05.2023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5A820-DAEA-4C97-A37C-BD80564597A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810821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EA8B20-4312-490C-AE9A-EE7461AC4549}" type="datetimeFigureOut">
              <a:rPr lang="cs-CZ" smtClean="0"/>
              <a:t>15.05.2023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25A820-DAEA-4C97-A37C-BD80564597A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350333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6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3.jpe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eg"/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g"/><Relationship Id="rId2" Type="http://schemas.openxmlformats.org/officeDocument/2006/relationships/image" Target="../media/image149.jp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g"/><Relationship Id="rId2" Type="http://schemas.openxmlformats.org/officeDocument/2006/relationships/image" Target="../media/image152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jp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jp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jp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jpg"/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8.jpeg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3.jpeg"/><Relationship Id="rId7" Type="http://schemas.openxmlformats.org/officeDocument/2006/relationships/customXml" Target="../ink/ink18.xml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customXml" Target="../ink/ink17.xml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wVVWtIZjVqQ" TargetMode="External"/><Relationship Id="rId2" Type="http://schemas.openxmlformats.org/officeDocument/2006/relationships/hyperlink" Target="https://www.youtube.com/watch?v=zBHq4grpFU0&amp;ab_channel=TheBestPortal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youtube.com/watch?v=ZDHXV4notds" TargetMode="External"/><Relationship Id="rId5" Type="http://schemas.openxmlformats.org/officeDocument/2006/relationships/image" Target="../media/image29.jpg"/><Relationship Id="rId4" Type="http://schemas.openxmlformats.org/officeDocument/2006/relationships/hyperlink" Target="https://www.youtube.com/watch?v=DeDvKyDg8EU&amp;ab_channel=TheBestPortal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customXml" Target="../ink/ink3.xml"/><Relationship Id="rId3" Type="http://schemas.openxmlformats.org/officeDocument/2006/relationships/image" Target="../media/image3.jpeg"/><Relationship Id="rId7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2.xml"/><Relationship Id="rId5" Type="http://schemas.openxmlformats.org/officeDocument/2006/relationships/image" Target="../media/image3.png"/><Relationship Id="rId4" Type="http://schemas.openxmlformats.org/officeDocument/2006/relationships/customXml" Target="../ink/ink1.xml"/><Relationship Id="rId9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youtube.com/watch?v=rpj5HtXUd34" TargetMode="Externa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https://el.wikipedia.org/wiki/%CE%9C%CE%BF%CE%BD%CE%B5%CE%BC%CE%B2%CE%B1%CF%83%CE%B9%CE%AC#/media/%CE%91%CF%81%CF%87%CE%B5%CE%AF%CE%BF:%CE%A4%CE%BF_%CF%80%CE%B5%CF%84%CF%81%CE%B9%CE%BD%CE%BF_%CE%BA%CE%B1%CF%81%CE%B1%CE%B2%CE%B9.jpg" TargetMode="External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customXml" Target="../ink/ink10.xml"/><Relationship Id="rId18" Type="http://schemas.openxmlformats.org/officeDocument/2006/relationships/customXml" Target="../ink/ink15.xml"/><Relationship Id="rId3" Type="http://schemas.openxmlformats.org/officeDocument/2006/relationships/image" Target="../media/image2.png"/><Relationship Id="rId7" Type="http://schemas.openxmlformats.org/officeDocument/2006/relationships/customXml" Target="../ink/ink5.xml"/><Relationship Id="rId12" Type="http://schemas.openxmlformats.org/officeDocument/2006/relationships/customXml" Target="../ink/ink9.xml"/><Relationship Id="rId17" Type="http://schemas.openxmlformats.org/officeDocument/2006/relationships/customXml" Target="../ink/ink14.xml"/><Relationship Id="rId2" Type="http://schemas.openxmlformats.org/officeDocument/2006/relationships/image" Target="../media/image10.png"/><Relationship Id="rId16" Type="http://schemas.openxmlformats.org/officeDocument/2006/relationships/customXml" Target="../ink/ink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customXml" Target="../ink/ink8.xml"/><Relationship Id="rId5" Type="http://schemas.openxmlformats.org/officeDocument/2006/relationships/customXml" Target="../ink/ink4.xml"/><Relationship Id="rId15" Type="http://schemas.openxmlformats.org/officeDocument/2006/relationships/customXml" Target="../ink/ink12.xml"/><Relationship Id="rId10" Type="http://schemas.openxmlformats.org/officeDocument/2006/relationships/customXml" Target="../ink/ink7.xml"/><Relationship Id="rId19" Type="http://schemas.openxmlformats.org/officeDocument/2006/relationships/customXml" Target="../ink/ink16.xml"/><Relationship Id="rId4" Type="http://schemas.openxmlformats.org/officeDocument/2006/relationships/image" Target="../media/image11.jpeg"/><Relationship Id="rId9" Type="http://schemas.openxmlformats.org/officeDocument/2006/relationships/customXml" Target="../ink/ink6.xml"/><Relationship Id="rId14" Type="http://schemas.openxmlformats.org/officeDocument/2006/relationships/customXml" Target="../ink/ink1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9.jp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2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g"/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8.jp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4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7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4.jpe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0.jpe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4.jpeg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7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575A102-D95D-4D6E-8F1B-49EED0AEC6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58B3569-73B2-4D05-8E95-886A6EE17F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72BF05D-08AD-C221-4D58-E97F049391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869" y="1377146"/>
            <a:ext cx="3266771" cy="362621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54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Peloponés</a:t>
            </a:r>
            <a:r>
              <a:rPr lang="en-US" sz="5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(</a:t>
            </a:r>
            <a:r>
              <a:rPr lang="en-US" sz="54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Pelopův</a:t>
            </a:r>
            <a:r>
              <a:rPr lang="en-US" sz="5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54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ostrov</a:t>
            </a:r>
            <a:r>
              <a:rPr lang="en-US" sz="5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)</a:t>
            </a:r>
          </a:p>
        </p:txBody>
      </p:sp>
      <p:pic>
        <p:nvPicPr>
          <p:cNvPr id="5" name="Zástupný obsah 4" descr="Obsah obrázku mapa, umění, černobílá&#10;&#10;Popis byl vytvořen automaticky">
            <a:extLst>
              <a:ext uri="{FF2B5EF4-FFF2-40B4-BE49-F238E27FC236}">
                <a16:creationId xmlns:a16="http://schemas.microsoft.com/office/drawing/2014/main" id="{39C753EE-38E2-BEFD-8ECD-8E51A30E75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2770" y="1708633"/>
            <a:ext cx="4646225" cy="4018984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CF0FFF1F-79B6-4A13-A464-070CD6F896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206625" y="814999"/>
            <a:ext cx="349093" cy="581435"/>
            <a:chOff x="10942198" y="814999"/>
            <a:chExt cx="465458" cy="581435"/>
          </a:xfrm>
          <a:solidFill>
            <a:srgbClr val="FFFFFF"/>
          </a:solidFill>
        </p:grpSpPr>
        <p:sp>
          <p:nvSpPr>
            <p:cNvPr id="15" name="Graphic 17">
              <a:extLst>
                <a:ext uri="{FF2B5EF4-FFF2-40B4-BE49-F238E27FC236}">
                  <a16:creationId xmlns:a16="http://schemas.microsoft.com/office/drawing/2014/main" id="{B71758F4-3F46-45DA-8AC5-4E508DA080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57738" y="814999"/>
              <a:ext cx="139039" cy="139039"/>
            </a:xfrm>
            <a:custGeom>
              <a:avLst/>
              <a:gdLst>
                <a:gd name="connsiteX0" fmla="*/ 129602 w 139039"/>
                <a:gd name="connsiteY0" fmla="*/ 60082 h 139039"/>
                <a:gd name="connsiteX1" fmla="*/ 78957 w 139039"/>
                <a:gd name="connsiteY1" fmla="*/ 60082 h 139039"/>
                <a:gd name="connsiteX2" fmla="*/ 78957 w 139039"/>
                <a:gd name="connsiteY2" fmla="*/ 9437 h 139039"/>
                <a:gd name="connsiteX3" fmla="*/ 69520 w 139039"/>
                <a:gd name="connsiteY3" fmla="*/ 0 h 139039"/>
                <a:gd name="connsiteX4" fmla="*/ 60082 w 139039"/>
                <a:gd name="connsiteY4" fmla="*/ 9437 h 139039"/>
                <a:gd name="connsiteX5" fmla="*/ 60082 w 139039"/>
                <a:gd name="connsiteY5" fmla="*/ 60082 h 139039"/>
                <a:gd name="connsiteX6" fmla="*/ 9437 w 139039"/>
                <a:gd name="connsiteY6" fmla="*/ 60082 h 139039"/>
                <a:gd name="connsiteX7" fmla="*/ 0 w 139039"/>
                <a:gd name="connsiteY7" fmla="*/ 69520 h 139039"/>
                <a:gd name="connsiteX8" fmla="*/ 9437 w 139039"/>
                <a:gd name="connsiteY8" fmla="*/ 78957 h 139039"/>
                <a:gd name="connsiteX9" fmla="*/ 60082 w 139039"/>
                <a:gd name="connsiteY9" fmla="*/ 78957 h 139039"/>
                <a:gd name="connsiteX10" fmla="*/ 60082 w 139039"/>
                <a:gd name="connsiteY10" fmla="*/ 129602 h 139039"/>
                <a:gd name="connsiteX11" fmla="*/ 69520 w 139039"/>
                <a:gd name="connsiteY11" fmla="*/ 139039 h 139039"/>
                <a:gd name="connsiteX12" fmla="*/ 78957 w 139039"/>
                <a:gd name="connsiteY12" fmla="*/ 129602 h 139039"/>
                <a:gd name="connsiteX13" fmla="*/ 78957 w 139039"/>
                <a:gd name="connsiteY13" fmla="*/ 78957 h 139039"/>
                <a:gd name="connsiteX14" fmla="*/ 129602 w 139039"/>
                <a:gd name="connsiteY14" fmla="*/ 78957 h 139039"/>
                <a:gd name="connsiteX15" fmla="*/ 139039 w 139039"/>
                <a:gd name="connsiteY15" fmla="*/ 69520 h 139039"/>
                <a:gd name="connsiteX16" fmla="*/ 129602 w 139039"/>
                <a:gd name="connsiteY16" fmla="*/ 60082 h 139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9039" h="139039">
                  <a:moveTo>
                    <a:pt x="129602" y="60082"/>
                  </a:moveTo>
                  <a:lnTo>
                    <a:pt x="78957" y="60082"/>
                  </a:lnTo>
                  <a:lnTo>
                    <a:pt x="78957" y="9437"/>
                  </a:lnTo>
                  <a:cubicBezTo>
                    <a:pt x="78957" y="4225"/>
                    <a:pt x="74731" y="0"/>
                    <a:pt x="69520" y="0"/>
                  </a:cubicBezTo>
                  <a:cubicBezTo>
                    <a:pt x="64308" y="0"/>
                    <a:pt x="60082" y="4225"/>
                    <a:pt x="60082" y="9437"/>
                  </a:cubicBezTo>
                  <a:lnTo>
                    <a:pt x="60082" y="60082"/>
                  </a:lnTo>
                  <a:lnTo>
                    <a:pt x="9437" y="60082"/>
                  </a:lnTo>
                  <a:cubicBezTo>
                    <a:pt x="4225" y="60082"/>
                    <a:pt x="0" y="64308"/>
                    <a:pt x="0" y="69520"/>
                  </a:cubicBezTo>
                  <a:cubicBezTo>
                    <a:pt x="0" y="74731"/>
                    <a:pt x="4225" y="78957"/>
                    <a:pt x="9437" y="78957"/>
                  </a:cubicBezTo>
                  <a:lnTo>
                    <a:pt x="60082" y="78957"/>
                  </a:lnTo>
                  <a:lnTo>
                    <a:pt x="60082" y="129602"/>
                  </a:lnTo>
                  <a:cubicBezTo>
                    <a:pt x="60082" y="134814"/>
                    <a:pt x="64308" y="139039"/>
                    <a:pt x="69520" y="139039"/>
                  </a:cubicBezTo>
                  <a:cubicBezTo>
                    <a:pt x="74731" y="139039"/>
                    <a:pt x="78957" y="134814"/>
                    <a:pt x="78957" y="129602"/>
                  </a:cubicBezTo>
                  <a:lnTo>
                    <a:pt x="78957" y="78957"/>
                  </a:lnTo>
                  <a:lnTo>
                    <a:pt x="129602" y="78957"/>
                  </a:lnTo>
                  <a:cubicBezTo>
                    <a:pt x="134814" y="78957"/>
                    <a:pt x="139039" y="74731"/>
                    <a:pt x="139039" y="69520"/>
                  </a:cubicBezTo>
                  <a:cubicBezTo>
                    <a:pt x="139039" y="64308"/>
                    <a:pt x="134814" y="60082"/>
                    <a:pt x="129602" y="60082"/>
                  </a:cubicBezTo>
                  <a:close/>
                </a:path>
              </a:pathLst>
            </a:custGeom>
            <a:grpFill/>
            <a:ln w="60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6" name="Graphic 15">
              <a:extLst>
                <a:ext uri="{FF2B5EF4-FFF2-40B4-BE49-F238E27FC236}">
                  <a16:creationId xmlns:a16="http://schemas.microsoft.com/office/drawing/2014/main" id="{8550FED7-7C32-42BB-98DB-30272A6331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16518" y="1044294"/>
              <a:ext cx="91138" cy="91138"/>
            </a:xfrm>
            <a:custGeom>
              <a:avLst/>
              <a:gdLst>
                <a:gd name="connsiteX0" fmla="*/ 91138 w 91138"/>
                <a:gd name="connsiteY0" fmla="*/ 45569 h 91138"/>
                <a:gd name="connsiteX1" fmla="*/ 45569 w 91138"/>
                <a:gd name="connsiteY1" fmla="*/ 91138 h 91138"/>
                <a:gd name="connsiteX2" fmla="*/ 0 w 91138"/>
                <a:gd name="connsiteY2" fmla="*/ 45569 h 91138"/>
                <a:gd name="connsiteX3" fmla="*/ 45569 w 91138"/>
                <a:gd name="connsiteY3" fmla="*/ 0 h 91138"/>
                <a:gd name="connsiteX4" fmla="*/ 91138 w 91138"/>
                <a:gd name="connsiteY4" fmla="*/ 45569 h 91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138" h="91138">
                  <a:moveTo>
                    <a:pt x="91138" y="45569"/>
                  </a:moveTo>
                  <a:cubicBezTo>
                    <a:pt x="91138" y="70736"/>
                    <a:pt x="70736" y="91138"/>
                    <a:pt x="45569" y="91138"/>
                  </a:cubicBezTo>
                  <a:cubicBezTo>
                    <a:pt x="20402" y="91138"/>
                    <a:pt x="0" y="70736"/>
                    <a:pt x="0" y="45569"/>
                  </a:cubicBezTo>
                  <a:cubicBezTo>
                    <a:pt x="0" y="20402"/>
                    <a:pt x="20402" y="0"/>
                    <a:pt x="45569" y="0"/>
                  </a:cubicBezTo>
                  <a:cubicBezTo>
                    <a:pt x="70736" y="0"/>
                    <a:pt x="91138" y="20402"/>
                    <a:pt x="91138" y="45569"/>
                  </a:cubicBezTo>
                  <a:close/>
                </a:path>
              </a:pathLst>
            </a:custGeom>
            <a:grpFill/>
            <a:ln w="4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7" name="Graphic 21">
              <a:extLst>
                <a:ext uri="{FF2B5EF4-FFF2-40B4-BE49-F238E27FC236}">
                  <a16:creationId xmlns:a16="http://schemas.microsoft.com/office/drawing/2014/main" id="{8D61482F-F3C5-4D66-8C5D-C6BBE3E127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2198" y="1268720"/>
              <a:ext cx="127714" cy="127714"/>
            </a:xfrm>
            <a:custGeom>
              <a:avLst/>
              <a:gdLst>
                <a:gd name="connsiteX0" fmla="*/ 63857 w 127714"/>
                <a:gd name="connsiteY0" fmla="*/ 18874 h 127714"/>
                <a:gd name="connsiteX1" fmla="*/ 108840 w 127714"/>
                <a:gd name="connsiteY1" fmla="*/ 63857 h 127714"/>
                <a:gd name="connsiteX2" fmla="*/ 63857 w 127714"/>
                <a:gd name="connsiteY2" fmla="*/ 108840 h 127714"/>
                <a:gd name="connsiteX3" fmla="*/ 18874 w 127714"/>
                <a:gd name="connsiteY3" fmla="*/ 63857 h 127714"/>
                <a:gd name="connsiteX4" fmla="*/ 63857 w 127714"/>
                <a:gd name="connsiteY4" fmla="*/ 18874 h 127714"/>
                <a:gd name="connsiteX5" fmla="*/ 63857 w 127714"/>
                <a:gd name="connsiteY5" fmla="*/ 0 h 127714"/>
                <a:gd name="connsiteX6" fmla="*/ 0 w 127714"/>
                <a:gd name="connsiteY6" fmla="*/ 63857 h 127714"/>
                <a:gd name="connsiteX7" fmla="*/ 63857 w 127714"/>
                <a:gd name="connsiteY7" fmla="*/ 127714 h 127714"/>
                <a:gd name="connsiteX8" fmla="*/ 127714 w 127714"/>
                <a:gd name="connsiteY8" fmla="*/ 63857 h 127714"/>
                <a:gd name="connsiteX9" fmla="*/ 63857 w 127714"/>
                <a:gd name="connsiteY9" fmla="*/ 0 h 127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7714" h="127714">
                  <a:moveTo>
                    <a:pt x="63857" y="18874"/>
                  </a:moveTo>
                  <a:cubicBezTo>
                    <a:pt x="88700" y="18874"/>
                    <a:pt x="108840" y="39014"/>
                    <a:pt x="108840" y="63857"/>
                  </a:cubicBezTo>
                  <a:cubicBezTo>
                    <a:pt x="108840" y="88700"/>
                    <a:pt x="88700" y="108840"/>
                    <a:pt x="63857" y="108840"/>
                  </a:cubicBezTo>
                  <a:cubicBezTo>
                    <a:pt x="39014" y="108840"/>
                    <a:pt x="18874" y="88700"/>
                    <a:pt x="18874" y="63857"/>
                  </a:cubicBezTo>
                  <a:cubicBezTo>
                    <a:pt x="18898" y="39024"/>
                    <a:pt x="39024" y="18898"/>
                    <a:pt x="63857" y="18874"/>
                  </a:cubicBezTo>
                  <a:moveTo>
                    <a:pt x="63857" y="0"/>
                  </a:moveTo>
                  <a:cubicBezTo>
                    <a:pt x="28590" y="0"/>
                    <a:pt x="0" y="28590"/>
                    <a:pt x="0" y="63857"/>
                  </a:cubicBezTo>
                  <a:cubicBezTo>
                    <a:pt x="0" y="99124"/>
                    <a:pt x="28590" y="127714"/>
                    <a:pt x="63857" y="127714"/>
                  </a:cubicBezTo>
                  <a:cubicBezTo>
                    <a:pt x="99124" y="127714"/>
                    <a:pt x="127714" y="99124"/>
                    <a:pt x="127714" y="63857"/>
                  </a:cubicBezTo>
                  <a:cubicBezTo>
                    <a:pt x="127714" y="28590"/>
                    <a:pt x="99124" y="0"/>
                    <a:pt x="63857" y="0"/>
                  </a:cubicBezTo>
                  <a:close/>
                </a:path>
              </a:pathLst>
            </a:custGeom>
            <a:grpFill/>
            <a:ln w="6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</p:grp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6020367-4FD5-4596-8E10-C5F095CD8D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21991" y="6274341"/>
            <a:ext cx="8515350" cy="0"/>
          </a:xfrm>
          <a:prstGeom prst="line">
            <a:avLst/>
          </a:prstGeom>
          <a:ln w="25400" cap="sq">
            <a:solidFill>
              <a:srgbClr val="FFFFFF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90912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1142713" y="-1142284"/>
            <a:ext cx="6858000" cy="9143425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1733" y="0"/>
            <a:ext cx="6803134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125298" y="-161647"/>
            <a:ext cx="4894564" cy="9145160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257131C0-9083-45E5-847C-44342D076E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16" r="3236"/>
          <a:stretch/>
        </p:blipFill>
        <p:spPr bwMode="auto">
          <a:xfrm>
            <a:off x="342900" y="457200"/>
            <a:ext cx="8458200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83D29183-EF12-4044-BAC7-83C1D2820229}"/>
              </a:ext>
            </a:extLst>
          </p:cNvPr>
          <p:cNvSpPr txBox="1"/>
          <p:nvPr/>
        </p:nvSpPr>
        <p:spPr>
          <a:xfrm>
            <a:off x="257783" y="44148"/>
            <a:ext cx="41127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>
                <a:solidFill>
                  <a:schemeClr val="bg1"/>
                </a:solidFill>
              </a:rPr>
              <a:t>γέφυρα Χαριλάου Τρικούπη, Ρίο - Αντίριο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49A01570-DCF9-4136-AADE-11122DA9F115}"/>
              </a:ext>
            </a:extLst>
          </p:cNvPr>
          <p:cNvSpPr txBox="1"/>
          <p:nvPr/>
        </p:nvSpPr>
        <p:spPr>
          <a:xfrm>
            <a:off x="5740631" y="6400800"/>
            <a:ext cx="31218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most Ch. </a:t>
            </a:r>
            <a:r>
              <a:rPr lang="cs-CZ" dirty="0" err="1">
                <a:solidFill>
                  <a:schemeClr val="bg1"/>
                </a:solidFill>
              </a:rPr>
              <a:t>Trikupise</a:t>
            </a:r>
            <a:r>
              <a:rPr lang="cs-CZ" dirty="0">
                <a:solidFill>
                  <a:schemeClr val="bg1"/>
                </a:solidFill>
              </a:rPr>
              <a:t>, Rio - </a:t>
            </a:r>
            <a:r>
              <a:rPr lang="cs-CZ" dirty="0" err="1">
                <a:solidFill>
                  <a:schemeClr val="bg1"/>
                </a:solidFill>
              </a:rPr>
              <a:t>Antirio</a:t>
            </a:r>
            <a:endParaRPr lang="cs-CZ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7303672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9" name="Picture 2" descr="F:\3. hodina\12 Reconstruction_Grave_Circle.jpg">
            <a:extLst>
              <a:ext uri="{FF2B5EF4-FFF2-40B4-BE49-F238E27FC236}">
                <a16:creationId xmlns:a16="http://schemas.microsoft.com/office/drawing/2014/main" id="{84CD7350-7309-498D-B2FD-182E517604FC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230" y="0"/>
            <a:ext cx="9017540" cy="6847765"/>
          </a:xfr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34E41DD9-E033-4710-8AC7-A0F9E7899390}"/>
              </a:ext>
            </a:extLst>
          </p:cNvPr>
          <p:cNvSpPr txBox="1"/>
          <p:nvPr/>
        </p:nvSpPr>
        <p:spPr>
          <a:xfrm>
            <a:off x="63230" y="6332867"/>
            <a:ext cx="45817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altLang="cs-CZ" b="1" dirty="0">
                <a:solidFill>
                  <a:schemeClr val="bg1"/>
                </a:solidFill>
              </a:rPr>
              <a:t>Mykény, hrobový okruh A - rekonstrukce</a:t>
            </a:r>
            <a:endParaRPr lang="cs-CZ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2940144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7" name="Picture 2" descr="F:\3. hodina\10 grave_circle_a_at_mycenae1335743106073.png">
            <a:extLst>
              <a:ext uri="{FF2B5EF4-FFF2-40B4-BE49-F238E27FC236}">
                <a16:creationId xmlns:a16="http://schemas.microsoft.com/office/drawing/2014/main" id="{9FB0248C-3386-437B-9AEF-06883BC4274D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3212" y="643467"/>
            <a:ext cx="4317575" cy="5571066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54C6CCD5-2C2C-4C48-B42C-E765B711C3E8}"/>
              </a:ext>
            </a:extLst>
          </p:cNvPr>
          <p:cNvSpPr txBox="1"/>
          <p:nvPr/>
        </p:nvSpPr>
        <p:spPr>
          <a:xfrm>
            <a:off x="564204" y="1026428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altLang="cs-CZ" dirty="0"/>
              <a:t>Mykény,</a:t>
            </a:r>
          </a:p>
          <a:p>
            <a:r>
              <a:rPr lang="cs-CZ" altLang="cs-CZ" dirty="0"/>
              <a:t>hrobový okruh 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11642902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5" name="Picture 2" descr="F:\3. hodina\11 grave a.jpg">
            <a:extLst>
              <a:ext uri="{FF2B5EF4-FFF2-40B4-BE49-F238E27FC236}">
                <a16:creationId xmlns:a16="http://schemas.microsoft.com/office/drawing/2014/main" id="{11463126-4C0E-4308-A42D-008465D8CEFA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96" y="759013"/>
            <a:ext cx="9105103" cy="6077656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0433611F-5453-4887-9A44-FC41186F5116}"/>
              </a:ext>
            </a:extLst>
          </p:cNvPr>
          <p:cNvSpPr txBox="1"/>
          <p:nvPr/>
        </p:nvSpPr>
        <p:spPr>
          <a:xfrm>
            <a:off x="291830" y="194841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altLang="cs-CZ" dirty="0">
                <a:solidFill>
                  <a:schemeClr val="bg1"/>
                </a:solidFill>
              </a:rPr>
              <a:t>Mykény, hrobový okruh A dnes</a:t>
            </a:r>
            <a:endParaRPr lang="cs-CZ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7705151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1" name="Picture 2" descr="C:\Users\Viti\Desktop\vcestopis_ateny_agamemnonova_maska.jpg">
            <a:extLst>
              <a:ext uri="{FF2B5EF4-FFF2-40B4-BE49-F238E27FC236}">
                <a16:creationId xmlns:a16="http://schemas.microsoft.com/office/drawing/2014/main" id="{BA545AB4-3CCB-4161-85E2-747A6ECEE9F3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7" t="987" r="31507" b="-2"/>
          <a:stretch/>
        </p:blipFill>
        <p:spPr>
          <a:xfrm>
            <a:off x="2643188" y="0"/>
            <a:ext cx="6500812" cy="6858000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1C6FF7B1-1831-4C88-A263-881E19FDDF70}"/>
              </a:ext>
            </a:extLst>
          </p:cNvPr>
          <p:cNvSpPr txBox="1"/>
          <p:nvPr/>
        </p:nvSpPr>
        <p:spPr>
          <a:xfrm>
            <a:off x="-68013" y="1258725"/>
            <a:ext cx="4572000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altLang="cs-CZ" sz="1400" b="1" dirty="0"/>
              <a:t>„</a:t>
            </a:r>
            <a:r>
              <a:rPr lang="en-US" altLang="cs-CZ" sz="1400" b="1" dirty="0" err="1"/>
              <a:t>Agamemnónova</a:t>
            </a:r>
            <a:r>
              <a:rPr lang="en-US" altLang="cs-CZ" sz="1400" b="1" dirty="0"/>
              <a:t>“ </a:t>
            </a:r>
            <a:r>
              <a:rPr lang="en-US" altLang="cs-CZ" sz="1400" b="1" dirty="0" err="1"/>
              <a:t>posmrtná</a:t>
            </a:r>
            <a:r>
              <a:rPr lang="en-US" altLang="cs-CZ" sz="1400" b="1" dirty="0"/>
              <a:t> </a:t>
            </a:r>
            <a:r>
              <a:rPr lang="en-US" altLang="cs-CZ" sz="1400" b="1" dirty="0" err="1"/>
              <a:t>maska</a:t>
            </a:r>
            <a:r>
              <a:rPr lang="el-GR" altLang="cs-CZ" sz="1400" dirty="0"/>
              <a:t>,</a:t>
            </a:r>
          </a:p>
          <a:p>
            <a:r>
              <a:rPr lang="el-GR" sz="1400" dirty="0"/>
              <a:t>16. </a:t>
            </a:r>
            <a:r>
              <a:rPr lang="cs-CZ" sz="1400" dirty="0"/>
              <a:t>st. př. n. l.</a:t>
            </a:r>
          </a:p>
          <a:p>
            <a:r>
              <a:rPr lang="cs-CZ" sz="1400" dirty="0"/>
              <a:t>Mykény, hrobový okruh B</a:t>
            </a:r>
          </a:p>
          <a:p>
            <a:r>
              <a:rPr lang="cs-CZ" sz="1400" dirty="0"/>
              <a:t>Národní archeologické muzeum, </a:t>
            </a:r>
          </a:p>
          <a:p>
            <a:r>
              <a:rPr lang="cs-CZ" sz="1400" dirty="0"/>
              <a:t>Atény</a:t>
            </a:r>
          </a:p>
        </p:txBody>
      </p:sp>
    </p:spTree>
    <p:extLst>
      <p:ext uri="{BB962C8B-B14F-4D97-AF65-F5344CB8AC3E}">
        <p14:creationId xmlns:p14="http://schemas.microsoft.com/office/powerpoint/2010/main" val="3094614798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3" name="Picture 2" descr="F:\3. hodina\13 IMG_3030.JPG">
            <a:extLst>
              <a:ext uri="{FF2B5EF4-FFF2-40B4-BE49-F238E27FC236}">
                <a16:creationId xmlns:a16="http://schemas.microsoft.com/office/drawing/2014/main" id="{51B7CCF5-8770-4174-9F0A-CFB9F106FA87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"/>
          <a:stretch/>
        </p:blipFill>
        <p:spPr>
          <a:xfrm>
            <a:off x="20" y="1282"/>
            <a:ext cx="9143980" cy="6856718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5BAC9DE3-3FC3-4269-BCD0-C0839081E945}"/>
              </a:ext>
            </a:extLst>
          </p:cNvPr>
          <p:cNvSpPr txBox="1"/>
          <p:nvPr/>
        </p:nvSpPr>
        <p:spPr>
          <a:xfrm>
            <a:off x="5240777" y="277036"/>
            <a:ext cx="30791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nálezy z hrobového okruhu A, </a:t>
            </a:r>
          </a:p>
          <a:p>
            <a:r>
              <a:rPr lang="cs-CZ" dirty="0">
                <a:solidFill>
                  <a:schemeClr val="bg1"/>
                </a:solidFill>
              </a:rPr>
              <a:t>EAM, Atény</a:t>
            </a:r>
          </a:p>
        </p:txBody>
      </p:sp>
    </p:spTree>
    <p:extLst>
      <p:ext uri="{BB962C8B-B14F-4D97-AF65-F5344CB8AC3E}">
        <p14:creationId xmlns:p14="http://schemas.microsoft.com/office/powerpoint/2010/main" val="2575907040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9" name="Picture 2" descr="F:\3. hodina\15 IMG_3035.JPG">
            <a:extLst>
              <a:ext uri="{FF2B5EF4-FFF2-40B4-BE49-F238E27FC236}">
                <a16:creationId xmlns:a16="http://schemas.microsoft.com/office/drawing/2014/main" id="{415D9A91-03A7-4314-A8CF-10C8767BE24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"/>
          <a:stretch/>
        </p:blipFill>
        <p:spPr>
          <a:xfrm>
            <a:off x="20" y="1282"/>
            <a:ext cx="9143980" cy="6856718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1F84805A-DACB-4F3B-930D-36525FA070F7}"/>
              </a:ext>
            </a:extLst>
          </p:cNvPr>
          <p:cNvSpPr txBox="1"/>
          <p:nvPr/>
        </p:nvSpPr>
        <p:spPr>
          <a:xfrm>
            <a:off x="0" y="158354"/>
            <a:ext cx="46498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nálezy z hrobového okruhu A, </a:t>
            </a:r>
          </a:p>
          <a:p>
            <a:r>
              <a:rPr lang="cs-CZ" dirty="0">
                <a:solidFill>
                  <a:schemeClr val="bg1"/>
                </a:solidFill>
              </a:rPr>
              <a:t>EAM, Atény</a:t>
            </a:r>
          </a:p>
        </p:txBody>
      </p:sp>
    </p:spTree>
    <p:extLst>
      <p:ext uri="{BB962C8B-B14F-4D97-AF65-F5344CB8AC3E}">
        <p14:creationId xmlns:p14="http://schemas.microsoft.com/office/powerpoint/2010/main" val="1334226599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5" name="Picture 2" descr="F:\3. hodina\17 IMG_3041.JPG">
            <a:extLst>
              <a:ext uri="{FF2B5EF4-FFF2-40B4-BE49-F238E27FC236}">
                <a16:creationId xmlns:a16="http://schemas.microsoft.com/office/drawing/2014/main" id="{1E56DE45-13B3-4632-B346-DD62897A3113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9143980" cy="6856718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0EEEFB04-41D3-4E31-9575-4F3B65B018B2}"/>
              </a:ext>
            </a:extLst>
          </p:cNvPr>
          <p:cNvSpPr txBox="1"/>
          <p:nvPr/>
        </p:nvSpPr>
        <p:spPr>
          <a:xfrm>
            <a:off x="184827" y="2891826"/>
            <a:ext cx="46498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nálezy z hrobového okruhu A, </a:t>
            </a:r>
          </a:p>
          <a:p>
            <a:r>
              <a:rPr lang="cs-CZ" dirty="0">
                <a:solidFill>
                  <a:schemeClr val="bg1"/>
                </a:solidFill>
              </a:rPr>
              <a:t>EAM, Atény</a:t>
            </a:r>
          </a:p>
        </p:txBody>
      </p:sp>
    </p:spTree>
    <p:extLst>
      <p:ext uri="{BB962C8B-B14F-4D97-AF65-F5344CB8AC3E}">
        <p14:creationId xmlns:p14="http://schemas.microsoft.com/office/powerpoint/2010/main" val="1480253153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3" name="Picture 4" descr="swords2">
            <a:extLst>
              <a:ext uri="{FF2B5EF4-FFF2-40B4-BE49-F238E27FC236}">
                <a16:creationId xmlns:a16="http://schemas.microsoft.com/office/drawing/2014/main" id="{D9BB658C-0A70-4157-8158-D3C4A7699A5A}"/>
              </a:ext>
            </a:extLst>
          </p:cNvPr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">
            <a:lum bright="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5915" y="174625"/>
            <a:ext cx="5856288" cy="4319588"/>
          </a:xfrm>
          <a:ln w="76200">
            <a:solidFill>
              <a:srgbClr val="FF9900"/>
            </a:solidFill>
            <a:miter lim="800000"/>
            <a:headEnd/>
            <a:tailEnd/>
          </a:ln>
        </p:spPr>
      </p:pic>
      <p:pic>
        <p:nvPicPr>
          <p:cNvPr id="117764" name="Picture 5" descr="gold_cup">
            <a:extLst>
              <a:ext uri="{FF2B5EF4-FFF2-40B4-BE49-F238E27FC236}">
                <a16:creationId xmlns:a16="http://schemas.microsoft.com/office/drawing/2014/main" id="{315011F8-5CEA-43AE-82F8-E3DB9C2526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6448" y="2832663"/>
            <a:ext cx="4211637" cy="3884612"/>
          </a:xfrm>
          <a:prstGeom prst="rect">
            <a:avLst/>
          </a:prstGeom>
          <a:noFill/>
          <a:ln w="76200">
            <a:solidFill>
              <a:srgbClr val="FF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AD383C33-022F-4592-B425-EEC104A9E20C}"/>
              </a:ext>
            </a:extLst>
          </p:cNvPr>
          <p:cNvSpPr txBox="1"/>
          <p:nvPr/>
        </p:nvSpPr>
        <p:spPr>
          <a:xfrm>
            <a:off x="4786448" y="2832663"/>
            <a:ext cx="46482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nálezy z hrobového okruhu A, </a:t>
            </a:r>
          </a:p>
          <a:p>
            <a:r>
              <a:rPr lang="cs-CZ" dirty="0">
                <a:solidFill>
                  <a:schemeClr val="bg1"/>
                </a:solidFill>
              </a:rPr>
              <a:t>Muzeum v Mykénách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CFF03FA2-3E4E-4C3D-AD74-4769A7719E94}"/>
              </a:ext>
            </a:extLst>
          </p:cNvPr>
          <p:cNvSpPr txBox="1"/>
          <p:nvPr/>
        </p:nvSpPr>
        <p:spPr>
          <a:xfrm>
            <a:off x="628650" y="5055724"/>
            <a:ext cx="46101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nálezy z hrobového okruhu A, </a:t>
            </a:r>
          </a:p>
          <a:p>
            <a:r>
              <a:rPr lang="cs-CZ" dirty="0">
                <a:solidFill>
                  <a:schemeClr val="bg1"/>
                </a:solidFill>
              </a:rPr>
              <a:t>Muzeum v Mykénách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6DC606D4-364B-48F8-9502-25AFCAF94820}"/>
              </a:ext>
            </a:extLst>
          </p:cNvPr>
          <p:cNvSpPr txBox="1"/>
          <p:nvPr/>
        </p:nvSpPr>
        <p:spPr>
          <a:xfrm>
            <a:off x="6192703" y="624139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400" dirty="0"/>
              <a:t>nálezy z hrobového okruhu A, </a:t>
            </a:r>
          </a:p>
          <a:p>
            <a:r>
              <a:rPr lang="cs-CZ" sz="1400" dirty="0"/>
              <a:t>EAM, Atény</a:t>
            </a:r>
          </a:p>
        </p:txBody>
      </p:sp>
    </p:spTree>
    <p:extLst>
      <p:ext uri="{BB962C8B-B14F-4D97-AF65-F5344CB8AC3E}">
        <p14:creationId xmlns:p14="http://schemas.microsoft.com/office/powerpoint/2010/main" val="2694425609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7" name="Picture 2" descr="F:\3. hodina\19 IMG_3046.JPG">
            <a:extLst>
              <a:ext uri="{FF2B5EF4-FFF2-40B4-BE49-F238E27FC236}">
                <a16:creationId xmlns:a16="http://schemas.microsoft.com/office/drawing/2014/main" id="{6DF51927-9BB8-42AF-8039-7861E8EC12F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9143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88049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5" name="Picture 2" descr="F:\3. hodina\20 IMG_3048.JPG">
            <a:extLst>
              <a:ext uri="{FF2B5EF4-FFF2-40B4-BE49-F238E27FC236}">
                <a16:creationId xmlns:a16="http://schemas.microsoft.com/office/drawing/2014/main" id="{097AB79D-5EB8-4DE3-A368-E9B5B29AA9F7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"/>
          <a:stretch/>
        </p:blipFill>
        <p:spPr>
          <a:xfrm>
            <a:off x="20" y="1282"/>
            <a:ext cx="9143980" cy="6856718"/>
          </a:xfrm>
          <a:prstGeom prst="rect">
            <a:avLst/>
          </a:prstGeom>
        </p:spPr>
      </p:pic>
      <p:sp>
        <p:nvSpPr>
          <p:cNvPr id="120834" name="Nadpis 1">
            <a:extLst>
              <a:ext uri="{FF2B5EF4-FFF2-40B4-BE49-F238E27FC236}">
                <a16:creationId xmlns:a16="http://schemas.microsoft.com/office/drawing/2014/main" id="{47C7D4D2-C169-48E0-B402-8D7BAAAEF51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14400" y="0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198456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04" name="Rectangle 70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05" name="Rectangle 72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1142713" y="-1142284"/>
            <a:ext cx="6858000" cy="9143425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06" name="Rectangle 74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1733" y="0"/>
            <a:ext cx="6803134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07" name="Rectangle 76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125298" y="-161647"/>
            <a:ext cx="4894564" cy="9145160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 descr="Hotel Antirrio, Antirrio – ceny aktualizovány 2022">
            <a:extLst>
              <a:ext uri="{FF2B5EF4-FFF2-40B4-BE49-F238E27FC236}">
                <a16:creationId xmlns:a16="http://schemas.microsoft.com/office/drawing/2014/main" id="{6D7FF7F8-C9CE-4A1E-B6A9-EFFB07803F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74" r="16710" b="1"/>
          <a:stretch/>
        </p:blipFill>
        <p:spPr bwMode="auto">
          <a:xfrm>
            <a:off x="342900" y="457200"/>
            <a:ext cx="8458200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7745349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1" name="Picture 3" descr="F:\3. hodina\4 grave mycenae.png">
            <a:extLst>
              <a:ext uri="{FF2B5EF4-FFF2-40B4-BE49-F238E27FC236}">
                <a16:creationId xmlns:a16="http://schemas.microsoft.com/office/drawing/2014/main" id="{98C72C2B-DD5E-4E29-BFB3-6DB0915F7504}"/>
              </a:ext>
            </a:extLst>
          </p:cNvPr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6460" y="200013"/>
            <a:ext cx="9017540" cy="6003972"/>
          </a:xfrm>
          <a:noFill/>
        </p:spPr>
      </p:pic>
    </p:spTree>
    <p:extLst>
      <p:ext uri="{BB962C8B-B14F-4D97-AF65-F5344CB8AC3E}">
        <p14:creationId xmlns:p14="http://schemas.microsoft.com/office/powerpoint/2010/main" val="457582574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>
            <a:extLst>
              <a:ext uri="{FF2B5EF4-FFF2-40B4-BE49-F238E27FC236}">
                <a16:creationId xmlns:a16="http://schemas.microsoft.com/office/drawing/2014/main" id="{7AEA6F7D-EB55-4255-914E-A4583E0538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060" y="5576887"/>
            <a:ext cx="8183880" cy="640081"/>
          </a:xfrm>
        </p:spPr>
        <p:txBody>
          <a:bodyPr>
            <a:normAutofit/>
          </a:bodyPr>
          <a:lstStyle/>
          <a:p>
            <a:pPr algn="ctr"/>
            <a:r>
              <a:rPr lang="cs-CZ" altLang="cs-CZ" sz="1400" dirty="0">
                <a:latin typeface="Arial" panose="020B0604020202020204" pitchFamily="34" charset="0"/>
              </a:rPr>
              <a:t>Mykény, „</a:t>
            </a:r>
            <a:r>
              <a:rPr lang="cs-CZ" altLang="cs-CZ" sz="1400" dirty="0" err="1">
                <a:latin typeface="Arial" panose="020B0604020202020204" pitchFamily="34" charset="0"/>
              </a:rPr>
              <a:t>Átreova</a:t>
            </a:r>
            <a:r>
              <a:rPr lang="cs-CZ" altLang="cs-CZ" sz="1400" dirty="0">
                <a:latin typeface="Arial" panose="020B0604020202020204" pitchFamily="34" charset="0"/>
              </a:rPr>
              <a:t> pokladnice“</a:t>
            </a:r>
          </a:p>
        </p:txBody>
      </p:sp>
      <p:pic>
        <p:nvPicPr>
          <p:cNvPr id="125955" name="Picture 9" descr="090937.jpg">
            <a:extLst>
              <a:ext uri="{FF2B5EF4-FFF2-40B4-BE49-F238E27FC236}">
                <a16:creationId xmlns:a16="http://schemas.microsoft.com/office/drawing/2014/main" id="{F4E3B187-E056-4C50-B156-EFEDA2FAE4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11127"/>
          <a:stretch/>
        </p:blipFill>
        <p:spPr bwMode="auto">
          <a:xfrm>
            <a:off x="480060" y="640080"/>
            <a:ext cx="8183880" cy="483679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5C1807EA-37E5-4F1E-BAEA-C59BD2E31923}"/>
              </a:ext>
            </a:extLst>
          </p:cNvPr>
          <p:cNvSpPr txBox="1"/>
          <p:nvPr/>
        </p:nvSpPr>
        <p:spPr>
          <a:xfrm>
            <a:off x="3589587" y="220742"/>
            <a:ext cx="16557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Kupolové hroby</a:t>
            </a:r>
          </a:p>
        </p:txBody>
      </p:sp>
    </p:spTree>
    <p:extLst>
      <p:ext uri="{BB962C8B-B14F-4D97-AF65-F5344CB8AC3E}">
        <p14:creationId xmlns:p14="http://schemas.microsoft.com/office/powerpoint/2010/main" val="61770263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Nadpis 1">
            <a:extLst>
              <a:ext uri="{FF2B5EF4-FFF2-40B4-BE49-F238E27FC236}">
                <a16:creationId xmlns:a16="http://schemas.microsoft.com/office/drawing/2014/main" id="{6DAB5875-6B52-4F49-B38A-22D50CB2FC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653" y="4756638"/>
            <a:ext cx="8354891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cs-CZ" altLang="cs-CZ" sz="4700" dirty="0">
                <a:solidFill>
                  <a:srgbClr val="FFFFFF"/>
                </a:solidFill>
              </a:rPr>
              <a:t>„</a:t>
            </a:r>
            <a:r>
              <a:rPr lang="en-US" altLang="cs-CZ" sz="1600" dirty="0" err="1">
                <a:latin typeface="+mn-lt"/>
              </a:rPr>
              <a:t>Átreova</a:t>
            </a:r>
            <a:r>
              <a:rPr lang="en-US" altLang="cs-CZ" sz="1600" dirty="0">
                <a:latin typeface="+mn-lt"/>
              </a:rPr>
              <a:t> </a:t>
            </a:r>
            <a:r>
              <a:rPr lang="en-US" altLang="cs-CZ" sz="1600" dirty="0" err="1">
                <a:latin typeface="+mn-lt"/>
              </a:rPr>
              <a:t>pokladnice</a:t>
            </a:r>
            <a:r>
              <a:rPr lang="cs-CZ" altLang="cs-CZ" sz="4700" dirty="0">
                <a:solidFill>
                  <a:srgbClr val="FFFFFF"/>
                </a:solidFill>
              </a:rPr>
              <a:t>“</a:t>
            </a:r>
            <a:endParaRPr lang="en-US" altLang="cs-CZ" sz="4700" dirty="0">
              <a:solidFill>
                <a:srgbClr val="FFFFFF"/>
              </a:solidFill>
            </a:endParaRPr>
          </a:p>
        </p:txBody>
      </p:sp>
      <p:pic>
        <p:nvPicPr>
          <p:cNvPr id="126979" name="Picture 2" descr="F:\3. hodina\28 atreus te.jpg">
            <a:extLst>
              <a:ext uri="{FF2B5EF4-FFF2-40B4-BE49-F238E27FC236}">
                <a16:creationId xmlns:a16="http://schemas.microsoft.com/office/drawing/2014/main" id="{EE1F2843-5CC1-4387-BB5C-3EF1E904443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030" y="531672"/>
            <a:ext cx="4091937" cy="3549755"/>
          </a:xfrm>
          <a:prstGeom prst="rect">
            <a:avLst/>
          </a:prstGeom>
        </p:spPr>
      </p:pic>
      <p:pic>
        <p:nvPicPr>
          <p:cNvPr id="126980" name="Picture 3" descr="F:\3. hodina\29 Atreus__cutaway.jpg">
            <a:extLst>
              <a:ext uri="{FF2B5EF4-FFF2-40B4-BE49-F238E27FC236}">
                <a16:creationId xmlns:a16="http://schemas.microsoft.com/office/drawing/2014/main" id="{6F6199DC-D65C-4DB1-982C-3556D363BB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12032" y="1104543"/>
            <a:ext cx="4091938" cy="2404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98781590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Nadpis 1">
            <a:extLst>
              <a:ext uri="{FF2B5EF4-FFF2-40B4-BE49-F238E27FC236}">
                <a16:creationId xmlns:a16="http://schemas.microsoft.com/office/drawing/2014/main" id="{E0574A97-34C7-4C89-8B00-6AD0C20245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014" y="5091762"/>
            <a:ext cx="5613590" cy="126458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cs-CZ" altLang="cs-CZ" sz="4200" dirty="0">
                <a:solidFill>
                  <a:srgbClr val="FFFFFF"/>
                </a:solidFill>
              </a:rPr>
              <a:t>„</a:t>
            </a:r>
            <a:r>
              <a:rPr lang="en-US" altLang="cs-CZ" sz="1800" dirty="0" err="1"/>
              <a:t>Átreova</a:t>
            </a:r>
            <a:r>
              <a:rPr lang="en-US" altLang="cs-CZ" sz="1800" dirty="0"/>
              <a:t> </a:t>
            </a:r>
            <a:r>
              <a:rPr lang="en-US" altLang="cs-CZ" sz="1800" dirty="0" err="1"/>
              <a:t>pokladnice</a:t>
            </a:r>
            <a:r>
              <a:rPr lang="cs-CZ" altLang="cs-CZ" sz="4200" dirty="0">
                <a:solidFill>
                  <a:srgbClr val="FFFFFF"/>
                </a:solidFill>
              </a:rPr>
              <a:t>“</a:t>
            </a:r>
            <a:endParaRPr lang="en-US" altLang="cs-CZ" sz="4200" dirty="0">
              <a:solidFill>
                <a:srgbClr val="FFFFFF"/>
              </a:solidFill>
            </a:endParaRPr>
          </a:p>
        </p:txBody>
      </p:sp>
      <p:pic>
        <p:nvPicPr>
          <p:cNvPr id="129027" name="Picture 2" descr="F:\3. hodina\31 PWP88401-38-Mycenae-Treasury-Arteus.jpg">
            <a:extLst>
              <a:ext uri="{FF2B5EF4-FFF2-40B4-BE49-F238E27FC236}">
                <a16:creationId xmlns:a16="http://schemas.microsoft.com/office/drawing/2014/main" id="{A374AFA3-F0E8-4AE8-9734-A0DE7A6CEFB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30" r="-1" b="-1"/>
          <a:stretch/>
        </p:blipFill>
        <p:spPr>
          <a:xfrm>
            <a:off x="240030" y="320040"/>
            <a:ext cx="8661654" cy="4462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199754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Nadpis 1">
            <a:extLst>
              <a:ext uri="{FF2B5EF4-FFF2-40B4-BE49-F238E27FC236}">
                <a16:creationId xmlns:a16="http://schemas.microsoft.com/office/drawing/2014/main" id="{DDFBD551-F982-4A22-9262-67605239FD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cs-CZ" sz="2400" b="1" dirty="0"/>
              <a:t>„</a:t>
            </a:r>
            <a:r>
              <a:rPr lang="cs-CZ" altLang="cs-CZ" sz="2400" b="1" dirty="0" err="1"/>
              <a:t>Átreova</a:t>
            </a:r>
            <a:r>
              <a:rPr lang="cs-CZ" altLang="cs-CZ" sz="2400" b="1" dirty="0"/>
              <a:t> pokladnice“</a:t>
            </a:r>
          </a:p>
        </p:txBody>
      </p:sp>
      <p:pic>
        <p:nvPicPr>
          <p:cNvPr id="131075" name="Picture 2" descr="F:\3. hodina\30 atreus.jpg">
            <a:extLst>
              <a:ext uri="{FF2B5EF4-FFF2-40B4-BE49-F238E27FC236}">
                <a16:creationId xmlns:a16="http://schemas.microsoft.com/office/drawing/2014/main" id="{F332D2E4-3EBF-47C3-88D8-52AE7EC081F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011563"/>
            <a:ext cx="9127272" cy="5515696"/>
          </a:xfrm>
        </p:spPr>
      </p:pic>
    </p:spTree>
    <p:extLst>
      <p:ext uri="{BB962C8B-B14F-4D97-AF65-F5344CB8AC3E}">
        <p14:creationId xmlns:p14="http://schemas.microsoft.com/office/powerpoint/2010/main" val="3523279653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23" name="Picture 2" descr="F:\3. hodina\31 klytaimnestra.jpg">
            <a:extLst>
              <a:ext uri="{FF2B5EF4-FFF2-40B4-BE49-F238E27FC236}">
                <a16:creationId xmlns:a16="http://schemas.microsoft.com/office/drawing/2014/main" id="{2B2A75B5-B217-41E1-B207-59BCAB7D803D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706" b="-2"/>
          <a:stretch/>
        </p:blipFill>
        <p:spPr>
          <a:xfrm>
            <a:off x="1922463" y="0"/>
            <a:ext cx="7221537" cy="6858000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9798594D-AEF7-4212-A146-24F2EAF8303B}"/>
              </a:ext>
            </a:extLst>
          </p:cNvPr>
          <p:cNvSpPr txBox="1"/>
          <p:nvPr/>
        </p:nvSpPr>
        <p:spPr>
          <a:xfrm>
            <a:off x="-45342" y="2782669"/>
            <a:ext cx="461734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altLang="cs-CZ" sz="1800" dirty="0"/>
              <a:t>„</a:t>
            </a:r>
            <a:r>
              <a:rPr lang="en-US" altLang="cs-CZ" sz="1800" dirty="0" err="1"/>
              <a:t>Klytaimnestřina</a:t>
            </a:r>
            <a:r>
              <a:rPr lang="cs-CZ" altLang="cs-CZ" sz="1800" dirty="0"/>
              <a:t>“</a:t>
            </a:r>
            <a:r>
              <a:rPr lang="en-US" altLang="cs-CZ" sz="1800" dirty="0"/>
              <a:t> </a:t>
            </a:r>
            <a:endParaRPr lang="cs-CZ" altLang="cs-CZ" sz="1800" dirty="0"/>
          </a:p>
          <a:p>
            <a:r>
              <a:rPr lang="en-US" altLang="cs-CZ" sz="1800" dirty="0" err="1"/>
              <a:t>hrobka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77798601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173" name="Picture 6" descr="32 b votives">
            <a:extLst>
              <a:ext uri="{FF2B5EF4-FFF2-40B4-BE49-F238E27FC236}">
                <a16:creationId xmlns:a16="http://schemas.microsoft.com/office/drawing/2014/main" id="{EB37BA7D-7EF5-4C5F-AD93-D117DB99C6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99" b="3"/>
          <a:stretch/>
        </p:blipFill>
        <p:spPr bwMode="auto">
          <a:xfrm>
            <a:off x="3871539" y="3272588"/>
            <a:ext cx="4579036" cy="3585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5172" name="Picture 5" descr="32 a Fig">
            <a:extLst>
              <a:ext uri="{FF2B5EF4-FFF2-40B4-BE49-F238E27FC236}">
                <a16:creationId xmlns:a16="http://schemas.microsoft.com/office/drawing/2014/main" id="{0590BB41-6F10-488C-BC35-FEADCA9AB6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8" r="2" b="3767"/>
          <a:stretch/>
        </p:blipFill>
        <p:spPr bwMode="auto">
          <a:xfrm>
            <a:off x="20" y="9"/>
            <a:ext cx="5459914" cy="3895335"/>
          </a:xfrm>
          <a:custGeom>
            <a:avLst/>
            <a:gdLst/>
            <a:ahLst/>
            <a:cxnLst/>
            <a:rect l="l" t="t" r="r" b="b"/>
            <a:pathLst>
              <a:path w="7279913" h="3895335">
                <a:moveTo>
                  <a:pt x="0" y="0"/>
                </a:moveTo>
                <a:lnTo>
                  <a:pt x="7279913" y="0"/>
                </a:lnTo>
                <a:lnTo>
                  <a:pt x="7279913" y="3116976"/>
                </a:lnTo>
                <a:lnTo>
                  <a:pt x="5011287" y="3116976"/>
                </a:lnTo>
                <a:lnTo>
                  <a:pt x="5011287" y="3895335"/>
                </a:lnTo>
                <a:lnTo>
                  <a:pt x="0" y="3895335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ovéPole 17">
            <a:extLst>
              <a:ext uri="{FF2B5EF4-FFF2-40B4-BE49-F238E27FC236}">
                <a16:creationId xmlns:a16="http://schemas.microsoft.com/office/drawing/2014/main" id="{DCC83D39-8746-4310-AB3C-E54E66F53345}"/>
              </a:ext>
            </a:extLst>
          </p:cNvPr>
          <p:cNvSpPr txBox="1"/>
          <p:nvPr/>
        </p:nvSpPr>
        <p:spPr>
          <a:xfrm>
            <a:off x="564204" y="4586751"/>
            <a:ext cx="457200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altLang="cs-CZ" sz="1400" dirty="0"/>
              <a:t>terakotové votivní figurky,</a:t>
            </a:r>
          </a:p>
          <a:p>
            <a:r>
              <a:rPr lang="cs-CZ" altLang="cs-CZ" sz="1400" dirty="0"/>
              <a:t>kupolové hroby v Mykénách,</a:t>
            </a:r>
          </a:p>
          <a:p>
            <a:r>
              <a:rPr lang="cs-CZ" sz="1400" dirty="0"/>
              <a:t>Muzeum v Mykénách</a:t>
            </a:r>
          </a:p>
        </p:txBody>
      </p:sp>
    </p:spTree>
    <p:extLst>
      <p:ext uri="{BB962C8B-B14F-4D97-AF65-F5344CB8AC3E}">
        <p14:creationId xmlns:p14="http://schemas.microsoft.com/office/powerpoint/2010/main" val="1029757885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480060"/>
            <a:ext cx="8428482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Obrázek 6" descr="Obsah obrázku sklenice, keramické nádobí, látka, porcelán&#10;&#10;Popis byl vytvořen automaticky">
            <a:extLst>
              <a:ext uri="{FF2B5EF4-FFF2-40B4-BE49-F238E27FC236}">
                <a16:creationId xmlns:a16="http://schemas.microsoft.com/office/drawing/2014/main" id="{9C337384-70D6-5924-7D20-925F54DCD2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00" y="2107727"/>
            <a:ext cx="3971037" cy="2642544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55996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Obrázek 2" descr="Obsah obrázku sklenice&#10;&#10;Popis byl vytvořen automaticky">
            <a:extLst>
              <a:ext uri="{FF2B5EF4-FFF2-40B4-BE49-F238E27FC236}">
                <a16:creationId xmlns:a16="http://schemas.microsoft.com/office/drawing/2014/main" id="{CE10DD25-EF48-8D97-67D6-F59A8DD36B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2648" y="2079333"/>
            <a:ext cx="3968751" cy="2699334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EB14B584-7B39-0855-23DB-9AED2C0C971F}"/>
              </a:ext>
            </a:extLst>
          </p:cNvPr>
          <p:cNvSpPr txBox="1"/>
          <p:nvPr/>
        </p:nvSpPr>
        <p:spPr>
          <a:xfrm>
            <a:off x="5002750" y="5296698"/>
            <a:ext cx="20740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Pohár z Vafia_16. st.</a:t>
            </a:r>
          </a:p>
        </p:txBody>
      </p:sp>
    </p:spTree>
    <p:extLst>
      <p:ext uri="{BB962C8B-B14F-4D97-AF65-F5344CB8AC3E}">
        <p14:creationId xmlns:p14="http://schemas.microsoft.com/office/powerpoint/2010/main" val="4026784762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7">
            <a:extLst>
              <a:ext uri="{FF2B5EF4-FFF2-40B4-BE49-F238E27FC236}">
                <a16:creationId xmlns:a16="http://schemas.microsoft.com/office/drawing/2014/main" id="{57845966-6EFC-468A-9CC7-BAB4B95854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9144000" cy="6858000"/>
          </a:xfrm>
          <a:prstGeom prst="rect">
            <a:avLst/>
          </a:prstGeom>
          <a:solidFill>
            <a:srgbClr val="898B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4" name="Picture 9">
            <a:extLst>
              <a:ext uri="{FF2B5EF4-FFF2-40B4-BE49-F238E27FC236}">
                <a16:creationId xmlns:a16="http://schemas.microsoft.com/office/drawing/2014/main" id="{75554383-98AF-4A47-BB65-705FAAA4BE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ADAD1991-FFD1-4E94-ABAB-7560D33008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5410" y="-3970"/>
            <a:ext cx="7748362" cy="6874811"/>
          </a:xfrm>
          <a:custGeom>
            <a:avLst/>
            <a:gdLst>
              <a:gd name="connsiteX0" fmla="*/ 2232159 w 7837716"/>
              <a:gd name="connsiteY0" fmla="*/ 0 h 6858000"/>
              <a:gd name="connsiteX1" fmla="*/ 5605557 w 7837716"/>
              <a:gd name="connsiteY1" fmla="*/ 0 h 6858000"/>
              <a:gd name="connsiteX2" fmla="*/ 5617845 w 7837716"/>
              <a:gd name="connsiteY2" fmla="*/ 5384 h 6858000"/>
              <a:gd name="connsiteX3" fmla="*/ 7837716 w 7837716"/>
              <a:gd name="connsiteY3" fmla="*/ 3429000 h 6858000"/>
              <a:gd name="connsiteX4" fmla="*/ 5617845 w 7837716"/>
              <a:gd name="connsiteY4" fmla="*/ 6852616 h 6858000"/>
              <a:gd name="connsiteX5" fmla="*/ 5605557 w 7837716"/>
              <a:gd name="connsiteY5" fmla="*/ 6858000 h 6858000"/>
              <a:gd name="connsiteX6" fmla="*/ 2232159 w 7837716"/>
              <a:gd name="connsiteY6" fmla="*/ 6858000 h 6858000"/>
              <a:gd name="connsiteX7" fmla="*/ 2219871 w 7837716"/>
              <a:gd name="connsiteY7" fmla="*/ 6852616 h 6858000"/>
              <a:gd name="connsiteX8" fmla="*/ 0 w 7837716"/>
              <a:gd name="connsiteY8" fmla="*/ 3429000 h 6858000"/>
              <a:gd name="connsiteX9" fmla="*/ 2219871 w 7837716"/>
              <a:gd name="connsiteY9" fmla="*/ 538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837716" h="6858000">
                <a:moveTo>
                  <a:pt x="2232159" y="0"/>
                </a:moveTo>
                <a:lnTo>
                  <a:pt x="5605557" y="0"/>
                </a:lnTo>
                <a:lnTo>
                  <a:pt x="5617845" y="5384"/>
                </a:lnTo>
                <a:cubicBezTo>
                  <a:pt x="6931322" y="618789"/>
                  <a:pt x="7837716" y="1921305"/>
                  <a:pt x="7837716" y="3429000"/>
                </a:cubicBezTo>
                <a:cubicBezTo>
                  <a:pt x="7837716" y="4936696"/>
                  <a:pt x="6931322" y="6239212"/>
                  <a:pt x="5617845" y="6852616"/>
                </a:cubicBezTo>
                <a:lnTo>
                  <a:pt x="5605557" y="6858000"/>
                </a:lnTo>
                <a:lnTo>
                  <a:pt x="2232159" y="6858000"/>
                </a:lnTo>
                <a:lnTo>
                  <a:pt x="2219871" y="6852616"/>
                </a:lnTo>
                <a:cubicBezTo>
                  <a:pt x="906394" y="6239212"/>
                  <a:pt x="0" y="4936696"/>
                  <a:pt x="0" y="3429000"/>
                </a:cubicBezTo>
                <a:cubicBezTo>
                  <a:pt x="0" y="1921305"/>
                  <a:pt x="906394" y="618789"/>
                  <a:pt x="2219871" y="5384"/>
                </a:cubicBezTo>
                <a:close/>
              </a:path>
            </a:pathLst>
          </a:custGeom>
          <a:solidFill>
            <a:schemeClr val="bg1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82000"/>
                  </a:schemeClr>
                </a:gs>
                <a:gs pos="100000">
                  <a:schemeClr val="bg2">
                    <a:lumMod val="87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/>
          </a:p>
        </p:txBody>
      </p:sp>
      <p:pic>
        <p:nvPicPr>
          <p:cNvPr id="3" name="Obrázek 2" descr="Obsah obrázku mapa&#10;&#10;Popis byl vytvořen automaticky">
            <a:extLst>
              <a:ext uri="{FF2B5EF4-FFF2-40B4-BE49-F238E27FC236}">
                <a16:creationId xmlns:a16="http://schemas.microsoft.com/office/drawing/2014/main" id="{7F2419B4-6729-3245-F251-A0B857A674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954" y="1172029"/>
            <a:ext cx="4677273" cy="4513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791537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skála, kámen, megalit&#10;&#10;Popis byl vytvořen automaticky">
            <a:extLst>
              <a:ext uri="{FF2B5EF4-FFF2-40B4-BE49-F238E27FC236}">
                <a16:creationId xmlns:a16="http://schemas.microsoft.com/office/drawing/2014/main" id="{630ED10C-0C39-C91E-E156-70C21059ED1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62" b="1"/>
          <a:stretch/>
        </p:blipFill>
        <p:spPr>
          <a:xfrm>
            <a:off x="4064448" y="3265080"/>
            <a:ext cx="4596951" cy="3592925"/>
          </a:xfrm>
          <a:prstGeom prst="rect">
            <a:avLst/>
          </a:prstGeom>
        </p:spPr>
      </p:pic>
      <p:pic>
        <p:nvPicPr>
          <p:cNvPr id="3" name="Obrázek 2" descr="Obsah obrázku skála, příroda, jeskyně, kámen&#10;&#10;Popis byl vytvořen automaticky">
            <a:extLst>
              <a:ext uri="{FF2B5EF4-FFF2-40B4-BE49-F238E27FC236}">
                <a16:creationId xmlns:a16="http://schemas.microsoft.com/office/drawing/2014/main" id="{6B79BCEF-F45B-88AA-F706-29861D8FD7B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11" r="10598"/>
          <a:stretch/>
        </p:blipFill>
        <p:spPr>
          <a:xfrm>
            <a:off x="482600" y="-5"/>
            <a:ext cx="4562033" cy="3920044"/>
          </a:xfrm>
          <a:custGeom>
            <a:avLst/>
            <a:gdLst/>
            <a:ahLst/>
            <a:cxnLst/>
            <a:rect l="l" t="t" r="r" b="b"/>
            <a:pathLst>
              <a:path w="6082711" h="3920044">
                <a:moveTo>
                  <a:pt x="0" y="0"/>
                </a:moveTo>
                <a:lnTo>
                  <a:pt x="6082711" y="0"/>
                </a:lnTo>
                <a:lnTo>
                  <a:pt x="6082711" y="3103225"/>
                </a:lnTo>
                <a:lnTo>
                  <a:pt x="4614930" y="3103225"/>
                </a:lnTo>
                <a:lnTo>
                  <a:pt x="4614930" y="3920044"/>
                </a:lnTo>
                <a:lnTo>
                  <a:pt x="0" y="3920044"/>
                </a:lnTo>
                <a:close/>
              </a:path>
            </a:pathLst>
          </a:cu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97C36FC-DEAA-4DCA-B0AB-7F9357FA40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65283" y="643467"/>
            <a:ext cx="3496116" cy="2460741"/>
          </a:xfrm>
          <a:prstGeom prst="rect">
            <a:avLst/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78C38CD-A630-49FF-8417-6792A2B13F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2601" y="4080063"/>
            <a:ext cx="3461197" cy="2156145"/>
          </a:xfrm>
          <a:prstGeom prst="rect">
            <a:avLst/>
          </a:prstGeom>
          <a:solidFill>
            <a:schemeClr val="tx1">
              <a:lumMod val="50000"/>
              <a:lumOff val="5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7B58D4BD-9D5B-762A-0BA9-A3D44438C072}"/>
              </a:ext>
            </a:extLst>
          </p:cNvPr>
          <p:cNvSpPr txBox="1"/>
          <p:nvPr/>
        </p:nvSpPr>
        <p:spPr>
          <a:xfrm>
            <a:off x="6264774" y="1579418"/>
            <a:ext cx="7457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Τ</a:t>
            </a:r>
            <a:r>
              <a:rPr lang="cs-CZ" dirty="0" err="1"/>
              <a:t>ýrins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83677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7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124" name="Picture 4">
            <a:extLst>
              <a:ext uri="{FF2B5EF4-FFF2-40B4-BE49-F238E27FC236}">
                <a16:creationId xmlns:a16="http://schemas.microsoft.com/office/drawing/2014/main" id="{E410DD99-D3DD-4A55-A187-AD851D963F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60" b="25164"/>
          <a:stretch/>
        </p:blipFill>
        <p:spPr bwMode="auto">
          <a:xfrm>
            <a:off x="20" y="1282"/>
            <a:ext cx="9143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7E349E19-AB18-47FD-B8B0-0BE40AA1C309}"/>
              </a:ext>
            </a:extLst>
          </p:cNvPr>
          <p:cNvSpPr txBox="1"/>
          <p:nvPr/>
        </p:nvSpPr>
        <p:spPr>
          <a:xfrm>
            <a:off x="424873" y="406400"/>
            <a:ext cx="19810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Dálniční síť v Řecku</a:t>
            </a:r>
          </a:p>
        </p:txBody>
      </p:sp>
      <p:sp>
        <p:nvSpPr>
          <p:cNvPr id="3" name="Šipka: doprava 2">
            <a:extLst>
              <a:ext uri="{FF2B5EF4-FFF2-40B4-BE49-F238E27FC236}">
                <a16:creationId xmlns:a16="http://schemas.microsoft.com/office/drawing/2014/main" id="{63955429-2DA7-4D1B-8D9B-6A0058A94BDD}"/>
              </a:ext>
            </a:extLst>
          </p:cNvPr>
          <p:cNvSpPr/>
          <p:nvPr/>
        </p:nvSpPr>
        <p:spPr>
          <a:xfrm>
            <a:off x="2262908" y="3916218"/>
            <a:ext cx="632223" cy="2260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E97A92E9-3E30-43E3-9A73-B927699A9A87}"/>
              </a:ext>
            </a:extLst>
          </p:cNvPr>
          <p:cNvSpPr txBox="1"/>
          <p:nvPr/>
        </p:nvSpPr>
        <p:spPr>
          <a:xfrm>
            <a:off x="1005154" y="4029225"/>
            <a:ext cx="18976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most Ch. </a:t>
            </a:r>
            <a:r>
              <a:rPr lang="cs-CZ" dirty="0" err="1"/>
              <a:t>Trikupise</a:t>
            </a:r>
            <a:endParaRPr lang="cs-CZ" dirty="0"/>
          </a:p>
          <a:p>
            <a:r>
              <a:rPr lang="cs-CZ" dirty="0"/>
              <a:t>(Rio </a:t>
            </a:r>
            <a:r>
              <a:rPr lang="cs-CZ" dirty="0" err="1"/>
              <a:t>Antirio</a:t>
            </a:r>
            <a:r>
              <a:rPr lang="cs-CZ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024487376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8B5B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480060"/>
            <a:ext cx="842848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ázek 3" descr="Obsah obrázku text, budova&#10;&#10;Popis byl vytvořen automaticky">
            <a:extLst>
              <a:ext uri="{FF2B5EF4-FFF2-40B4-BE49-F238E27FC236}">
                <a16:creationId xmlns:a16="http://schemas.microsoft.com/office/drawing/2014/main" id="{6CDE8DD7-2995-35B8-AC7A-9E0B1AA378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6963" y="643467"/>
            <a:ext cx="6190073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502838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1142713" y="-1142284"/>
            <a:ext cx="6858000" cy="9143425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1733" y="0"/>
            <a:ext cx="6803134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125298" y="-161647"/>
            <a:ext cx="4894564" cy="9145160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Obrázek 2" descr="Obsah obrázku budova, kolonáda&#10;&#10;Popis byl vytvořen automaticky">
            <a:extLst>
              <a:ext uri="{FF2B5EF4-FFF2-40B4-BE49-F238E27FC236}">
                <a16:creationId xmlns:a16="http://schemas.microsoft.com/office/drawing/2014/main" id="{8EFFF934-8FC7-E203-F411-EE64B5B308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4955" y="457200"/>
            <a:ext cx="675409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877878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7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BA5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480060"/>
            <a:ext cx="842848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Obrázek 2" descr="Obsah obrázku text&#10;&#10;Popis byl vytvořen automaticky">
            <a:extLst>
              <a:ext uri="{FF2B5EF4-FFF2-40B4-BE49-F238E27FC236}">
                <a16:creationId xmlns:a16="http://schemas.microsoft.com/office/drawing/2014/main" id="{9759591C-2A59-909C-4B31-61A38B34B2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50" y="643467"/>
            <a:ext cx="7874298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018357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6C2997EE-0889-44C3-AC0D-18F26AC9AA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Obrázek 2" descr="Obsah obrázku text&#10;&#10;Popis byl vytvořen automaticky">
            <a:extLst>
              <a:ext uri="{FF2B5EF4-FFF2-40B4-BE49-F238E27FC236}">
                <a16:creationId xmlns:a16="http://schemas.microsoft.com/office/drawing/2014/main" id="{88A5153B-F6C8-D332-7E36-B1B0B6F1882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50" r="29318" b="2"/>
          <a:stretch/>
        </p:blipFill>
        <p:spPr>
          <a:xfrm>
            <a:off x="4216674" y="10"/>
            <a:ext cx="4927327" cy="3750724"/>
          </a:xfrm>
          <a:custGeom>
            <a:avLst/>
            <a:gdLst/>
            <a:ahLst/>
            <a:cxnLst/>
            <a:rect l="l" t="t" r="r" b="b"/>
            <a:pathLst>
              <a:path w="6569769" h="3750734">
                <a:moveTo>
                  <a:pt x="1738471" y="0"/>
                </a:moveTo>
                <a:lnTo>
                  <a:pt x="6569769" y="0"/>
                </a:lnTo>
                <a:lnTo>
                  <a:pt x="6569769" y="3750734"/>
                </a:lnTo>
                <a:lnTo>
                  <a:pt x="0" y="3750734"/>
                </a:lnTo>
                <a:close/>
              </a:path>
            </a:pathLst>
          </a:custGeom>
        </p:spPr>
      </p:pic>
      <p:pic>
        <p:nvPicPr>
          <p:cNvPr id="7" name="Obrázek 6" descr="Obsah obrázku diagram&#10;&#10;Popis byl vytvořen automaticky">
            <a:extLst>
              <a:ext uri="{FF2B5EF4-FFF2-40B4-BE49-F238E27FC236}">
                <a16:creationId xmlns:a16="http://schemas.microsoft.com/office/drawing/2014/main" id="{BED74735-25ED-2B0D-D86B-377440FABE1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76" r="2" b="21005"/>
          <a:stretch/>
        </p:blipFill>
        <p:spPr>
          <a:xfrm>
            <a:off x="3136508" y="3887894"/>
            <a:ext cx="6007493" cy="2970106"/>
          </a:xfrm>
          <a:custGeom>
            <a:avLst/>
            <a:gdLst/>
            <a:ahLst/>
            <a:cxnLst/>
            <a:rect l="l" t="t" r="r" b="b"/>
            <a:pathLst>
              <a:path w="8009991" h="2970106">
                <a:moveTo>
                  <a:pt x="1376648" y="0"/>
                </a:moveTo>
                <a:lnTo>
                  <a:pt x="8009991" y="0"/>
                </a:lnTo>
                <a:lnTo>
                  <a:pt x="8009991" y="2970106"/>
                </a:lnTo>
                <a:lnTo>
                  <a:pt x="0" y="2970106"/>
                </a:lnTo>
                <a:close/>
              </a:path>
            </a:pathLst>
          </a:custGeom>
        </p:spPr>
      </p:pic>
      <p:pic>
        <p:nvPicPr>
          <p:cNvPr id="5" name="Obrázek 4" descr="Obsah obrázku text, stavební materiál, kámen&#10;&#10;Popis byl vytvořen automaticky">
            <a:extLst>
              <a:ext uri="{FF2B5EF4-FFF2-40B4-BE49-F238E27FC236}">
                <a16:creationId xmlns:a16="http://schemas.microsoft.com/office/drawing/2014/main" id="{ED7C3451-341D-3FEF-0820-CA57B16BC47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72" r="26772"/>
          <a:stretch/>
        </p:blipFill>
        <p:spPr>
          <a:xfrm>
            <a:off x="20" y="10"/>
            <a:ext cx="5627313" cy="6857990"/>
          </a:xfrm>
          <a:custGeom>
            <a:avLst/>
            <a:gdLst/>
            <a:ahLst/>
            <a:cxnLst/>
            <a:rect l="l" t="t" r="r" b="b"/>
            <a:pathLst>
              <a:path w="7503111" h="6858000">
                <a:moveTo>
                  <a:pt x="0" y="0"/>
                </a:moveTo>
                <a:lnTo>
                  <a:pt x="677334" y="0"/>
                </a:lnTo>
                <a:lnTo>
                  <a:pt x="1168036" y="0"/>
                </a:lnTo>
                <a:lnTo>
                  <a:pt x="1205499" y="0"/>
                </a:lnTo>
                <a:lnTo>
                  <a:pt x="1647632" y="0"/>
                </a:lnTo>
                <a:lnTo>
                  <a:pt x="7215401" y="0"/>
                </a:lnTo>
                <a:lnTo>
                  <a:pt x="4041567" y="6852993"/>
                </a:lnTo>
                <a:lnTo>
                  <a:pt x="7503111" y="6852993"/>
                </a:lnTo>
                <a:lnTo>
                  <a:pt x="7503111" y="6852994"/>
                </a:lnTo>
                <a:lnTo>
                  <a:pt x="1647632" y="6852994"/>
                </a:lnTo>
                <a:lnTo>
                  <a:pt x="1647632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455629664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kámen, jeskyně, chobot&#10;&#10;Popis byl vytvořen automaticky">
            <a:extLst>
              <a:ext uri="{FF2B5EF4-FFF2-40B4-BE49-F238E27FC236}">
                <a16:creationId xmlns:a16="http://schemas.microsoft.com/office/drawing/2014/main" id="{2BC1F62B-6F4C-9E46-4969-00C7BE41A3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431"/>
            <a:ext cx="9144000" cy="6815138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1602ADFB-D360-4455-50C8-A744C9D47F5B}"/>
              </a:ext>
            </a:extLst>
          </p:cNvPr>
          <p:cNvSpPr txBox="1"/>
          <p:nvPr/>
        </p:nvSpPr>
        <p:spPr>
          <a:xfrm>
            <a:off x="1360264" y="869058"/>
            <a:ext cx="36733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chemeClr val="accent2"/>
                </a:solidFill>
              </a:rPr>
              <a:t>kamenná vana, Nestorův palác, </a:t>
            </a:r>
            <a:r>
              <a:rPr lang="cs-CZ" dirty="0" err="1">
                <a:solidFill>
                  <a:schemeClr val="accent2"/>
                </a:solidFill>
              </a:rPr>
              <a:t>Pylos</a:t>
            </a:r>
            <a:endParaRPr lang="cs-CZ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95937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Ακρωτήρι Ταίναρο - Το νοτιότερο και πιο μυθικό άκρο της Ευρώπης (φωτο) |  Patras Events">
            <a:extLst>
              <a:ext uri="{FF2B5EF4-FFF2-40B4-BE49-F238E27FC236}">
                <a16:creationId xmlns:a16="http://schemas.microsoft.com/office/drawing/2014/main" id="{791DE6F5-99A3-4B22-BC1F-533938F779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17"/>
          <a:stretch/>
        </p:blipFill>
        <p:spPr bwMode="auto">
          <a:xfrm>
            <a:off x="241299" y="321733"/>
            <a:ext cx="8661401" cy="6214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F880E9FB-BF98-47E2-9280-9B51EC27F162}"/>
              </a:ext>
            </a:extLst>
          </p:cNvPr>
          <p:cNvSpPr txBox="1"/>
          <p:nvPr/>
        </p:nvSpPr>
        <p:spPr>
          <a:xfrm>
            <a:off x="322432" y="0"/>
            <a:ext cx="19221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ακρωτήρι Ταίναρο</a:t>
            </a:r>
            <a:endParaRPr lang="cs-CZ" dirty="0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5C32E4C1-D5AE-4C28-8037-E2F55C847A89}"/>
              </a:ext>
            </a:extLst>
          </p:cNvPr>
          <p:cNvSpPr txBox="1"/>
          <p:nvPr/>
        </p:nvSpPr>
        <p:spPr>
          <a:xfrm>
            <a:off x="6651250" y="-47599"/>
            <a:ext cx="2251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mys </a:t>
            </a:r>
            <a:r>
              <a:rPr lang="cs-CZ" dirty="0" err="1"/>
              <a:t>Tenaro</a:t>
            </a:r>
            <a:r>
              <a:rPr lang="cs-CZ" dirty="0"/>
              <a:t> (</a:t>
            </a:r>
            <a:r>
              <a:rPr lang="cs-CZ" dirty="0" err="1"/>
              <a:t>Tainaron</a:t>
            </a:r>
            <a:r>
              <a:rPr lang="cs-CZ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0436615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Nadpis 1">
            <a:extLst>
              <a:ext uri="{FF2B5EF4-FFF2-40B4-BE49-F238E27FC236}">
                <a16:creationId xmlns:a16="http://schemas.microsoft.com/office/drawing/2014/main" id="{E871CC2B-ED15-4F24-BC4C-9F3B6CD94CD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7200" y="4385066"/>
            <a:ext cx="8192729" cy="1317643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br>
              <a:rPr lang="en-US" altLang="cs-CZ" sz="15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altLang="cs-CZ" sz="15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altLang="cs-CZ" sz="15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altLang="cs-CZ" sz="15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altLang="cs-CZ" sz="15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altLang="cs-CZ" sz="15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altLang="cs-CZ" sz="15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altLang="cs-CZ" sz="15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altLang="cs-CZ" sz="15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altLang="cs-CZ" sz="15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altLang="cs-CZ" sz="15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altLang="cs-CZ" sz="15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altLang="cs-CZ" sz="15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                                          </a:t>
            </a:r>
            <a:br>
              <a:rPr lang="en-US" altLang="cs-CZ" sz="15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altLang="cs-CZ" sz="15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altLang="cs-CZ" sz="15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altLang="cs-CZ" sz="15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altLang="cs-CZ" sz="15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altLang="cs-CZ" sz="15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altLang="cs-CZ" sz="15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altLang="cs-CZ" sz="15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altLang="cs-CZ" sz="15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altLang="cs-CZ" sz="15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                                 </a:t>
            </a:r>
            <a:br>
              <a:rPr lang="en-US" altLang="cs-CZ" sz="15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altLang="cs-CZ" sz="15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altLang="cs-CZ" sz="15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                                    </a:t>
            </a:r>
          </a:p>
        </p:txBody>
      </p:sp>
      <p:pic>
        <p:nvPicPr>
          <p:cNvPr id="53251" name="Picture 4" descr="Výsledek obrázku pro ταύγετος">
            <a:extLst>
              <a:ext uri="{FF2B5EF4-FFF2-40B4-BE49-F238E27FC236}">
                <a16:creationId xmlns:a16="http://schemas.microsoft.com/office/drawing/2014/main" id="{110C86CE-0E13-45CD-A1E3-D5B73067AD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25" r="29663"/>
          <a:stretch/>
        </p:blipFill>
        <p:spPr bwMode="auto">
          <a:xfrm>
            <a:off x="20" y="10"/>
            <a:ext cx="4571975" cy="4252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2" name="Picture 6" descr="faraggi-virou-1">
            <a:extLst>
              <a:ext uri="{FF2B5EF4-FFF2-40B4-BE49-F238E27FC236}">
                <a16:creationId xmlns:a16="http://schemas.microsoft.com/office/drawing/2014/main" id="{42B9EE21-8E54-4B33-93CF-F127F23982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4" r="16698" b="-2"/>
          <a:stretch/>
        </p:blipFill>
        <p:spPr bwMode="auto">
          <a:xfrm>
            <a:off x="4571999" y="-681"/>
            <a:ext cx="4572001" cy="4253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3256" name="Straight Connector 72">
            <a:extLst>
              <a:ext uri="{FF2B5EF4-FFF2-40B4-BE49-F238E27FC236}">
                <a16:creationId xmlns:a16="http://schemas.microsoft.com/office/drawing/2014/main" id="{EBAD6A72-88E8-42F7-88B9-CAF744536B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572000" y="-680"/>
            <a:ext cx="0" cy="4242816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C800968E-0A99-46C4-A9B2-6A63AC66F4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-1" y="4242136"/>
            <a:ext cx="9144001" cy="0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ovéPole 1">
            <a:extLst>
              <a:ext uri="{FF2B5EF4-FFF2-40B4-BE49-F238E27FC236}">
                <a16:creationId xmlns:a16="http://schemas.microsoft.com/office/drawing/2014/main" id="{BB0659A2-DE65-4AEA-BE1D-46BEDA1AAF89}"/>
              </a:ext>
            </a:extLst>
          </p:cNvPr>
          <p:cNvSpPr txBox="1"/>
          <p:nvPr/>
        </p:nvSpPr>
        <p:spPr>
          <a:xfrm>
            <a:off x="381000" y="4648200"/>
            <a:ext cx="16672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pohoří </a:t>
            </a:r>
            <a:r>
              <a:rPr lang="cs-CZ" dirty="0" err="1"/>
              <a:t>Taygetos</a:t>
            </a:r>
            <a:endParaRPr lang="cs-CZ" dirty="0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1A72537C-E9FC-4555-BA94-C665F3BC12C6}"/>
              </a:ext>
            </a:extLst>
          </p:cNvPr>
          <p:cNvSpPr txBox="1"/>
          <p:nvPr/>
        </p:nvSpPr>
        <p:spPr>
          <a:xfrm>
            <a:off x="6320748" y="4675921"/>
            <a:ext cx="20742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οροσειρά Τα</a:t>
            </a:r>
            <a:r>
              <a:rPr lang="el-GR" b="0" i="0" dirty="0">
                <a:effectLst/>
                <a:latin typeface="New Athena Unicode"/>
              </a:rPr>
              <a:t>ΰ</a:t>
            </a:r>
            <a:r>
              <a:rPr lang="el-GR" dirty="0"/>
              <a:t>γετος</a:t>
            </a:r>
            <a:endParaRPr lang="cs-CZ" dirty="0"/>
          </a:p>
        </p:txBody>
      </p:sp>
      <p:pic>
        <p:nvPicPr>
          <p:cNvPr id="1026" name="Picture 2" descr="Ταΰγετος is located in Ελλάδα">
            <a:extLst>
              <a:ext uri="{FF2B5EF4-FFF2-40B4-BE49-F238E27FC236}">
                <a16:creationId xmlns:a16="http://schemas.microsoft.com/office/drawing/2014/main" id="{D041764F-645B-45FB-87EF-4CDFE4D1CD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2066" y="4544580"/>
            <a:ext cx="2381250" cy="1962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Rukopis 4">
                <a:extLst>
                  <a:ext uri="{FF2B5EF4-FFF2-40B4-BE49-F238E27FC236}">
                    <a16:creationId xmlns:a16="http://schemas.microsoft.com/office/drawing/2014/main" id="{216C372D-4DC2-4511-8680-B84B2F392AE5}"/>
                  </a:ext>
                </a:extLst>
              </p14:cNvPr>
              <p14:cNvContentPartPr/>
              <p14:nvPr/>
            </p14:nvContentPartPr>
            <p14:xfrm>
              <a:off x="3971080" y="5864702"/>
              <a:ext cx="360" cy="119520"/>
            </p14:xfrm>
          </p:contentPart>
        </mc:Choice>
        <mc:Fallback xmlns="">
          <p:pic>
            <p:nvPicPr>
              <p:cNvPr id="5" name="Rukopis 4">
                <a:extLst>
                  <a:ext uri="{FF2B5EF4-FFF2-40B4-BE49-F238E27FC236}">
                    <a16:creationId xmlns:a16="http://schemas.microsoft.com/office/drawing/2014/main" id="{216C372D-4DC2-4511-8680-B84B2F392AE5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962440" y="5855702"/>
                <a:ext cx="18000" cy="137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" name="Rukopis 5">
                <a:extLst>
                  <a:ext uri="{FF2B5EF4-FFF2-40B4-BE49-F238E27FC236}">
                    <a16:creationId xmlns:a16="http://schemas.microsoft.com/office/drawing/2014/main" id="{D3DD9E76-C188-4434-A59D-48A4E5CA13E8}"/>
                  </a:ext>
                </a:extLst>
              </p14:cNvPr>
              <p14:cNvContentPartPr/>
              <p14:nvPr/>
            </p14:nvContentPartPr>
            <p14:xfrm>
              <a:off x="-1090160" y="5624582"/>
              <a:ext cx="360" cy="360"/>
            </p14:xfrm>
          </p:contentPart>
        </mc:Choice>
        <mc:Fallback xmlns="">
          <p:pic>
            <p:nvPicPr>
              <p:cNvPr id="6" name="Rukopis 5">
                <a:extLst>
                  <a:ext uri="{FF2B5EF4-FFF2-40B4-BE49-F238E27FC236}">
                    <a16:creationId xmlns:a16="http://schemas.microsoft.com/office/drawing/2014/main" id="{D3DD9E76-C188-4434-A59D-48A4E5CA13E8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-1099160" y="5615942"/>
                <a:ext cx="18000" cy="18000"/>
              </a:xfrm>
              <a:prstGeom prst="rect">
                <a:avLst/>
              </a:prstGeom>
            </p:spPr>
          </p:pic>
        </mc:Fallback>
      </mc:AlternateContent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>
            <a:extLst>
              <a:ext uri="{FF2B5EF4-FFF2-40B4-BE49-F238E27FC236}">
                <a16:creationId xmlns:a16="http://schemas.microsoft.com/office/drawing/2014/main" id="{1A6B3DE0-E300-49A7-9802-3811DB5D44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247" y="4571216"/>
            <a:ext cx="8179506" cy="1115415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altLang="cs-CZ" sz="6000" dirty="0" err="1"/>
              <a:t>Peloponés</a:t>
            </a:r>
            <a:br>
              <a:rPr lang="el-GR" altLang="cs-CZ" sz="6000" dirty="0"/>
            </a:br>
            <a:r>
              <a:rPr lang="el-GR" altLang="cs-CZ" sz="6000" dirty="0"/>
              <a:t>Πελοπόννησος</a:t>
            </a:r>
            <a:endParaRPr lang="en-US" altLang="cs-CZ" sz="6000" dirty="0"/>
          </a:p>
        </p:txBody>
      </p:sp>
      <p:pic>
        <p:nvPicPr>
          <p:cNvPr id="52227" name="Picture 2" descr="F:\obrázky topografie 1. hodina\antický Peloponés.png">
            <a:extLst>
              <a:ext uri="{FF2B5EF4-FFF2-40B4-BE49-F238E27FC236}">
                <a16:creationId xmlns:a16="http://schemas.microsoft.com/office/drawing/2014/main" id="{15BDF8F9-EBA2-4563-A70D-7E9E014F2ED5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459" y="1040615"/>
            <a:ext cx="2646832" cy="2646832"/>
          </a:xfrm>
          <a:prstGeom prst="rect">
            <a:avLst/>
          </a:prstGeom>
          <a:noFill/>
        </p:spPr>
      </p:pic>
      <p:pic>
        <p:nvPicPr>
          <p:cNvPr id="52228" name="Picture 5" descr="ANd9GcRHE7gFT6ZsHXp_EoeBVdqYkhTpTcK9siGsxi3RbY9oOs2lDBnPow">
            <a:extLst>
              <a:ext uri="{FF2B5EF4-FFF2-40B4-BE49-F238E27FC236}">
                <a16:creationId xmlns:a16="http://schemas.microsoft.com/office/drawing/2014/main" id="{BFDDABFF-0258-4A68-AD20-2D00CA3AC5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49591" y="918607"/>
            <a:ext cx="2644818" cy="2890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F:\obrázky topografie 1. hodina\geografické členění.png">
            <a:extLst>
              <a:ext uri="{FF2B5EF4-FFF2-40B4-BE49-F238E27FC236}">
                <a16:creationId xmlns:a16="http://schemas.microsoft.com/office/drawing/2014/main" id="{ADB1175F-937E-4408-9B50-A1C21022DC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050" y="1261298"/>
            <a:ext cx="2665476" cy="2205466"/>
          </a:xfrm>
          <a:prstGeom prst="rect">
            <a:avLst/>
          </a:prstGeom>
          <a:noFill/>
        </p:spPr>
      </p:pic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8F880EF2-DF79-4D9D-8F11-E91D48C797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43000" y="5778706"/>
            <a:ext cx="6858000" cy="0"/>
          </a:xfrm>
          <a:prstGeom prst="line">
            <a:avLst/>
          </a:prstGeom>
          <a:ln w="19050">
            <a:solidFill>
              <a:srgbClr val="00D7F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Šipka: doprava 1">
            <a:extLst>
              <a:ext uri="{FF2B5EF4-FFF2-40B4-BE49-F238E27FC236}">
                <a16:creationId xmlns:a16="http://schemas.microsoft.com/office/drawing/2014/main" id="{0A466916-FC0D-4B97-8554-9EA429D833A0}"/>
              </a:ext>
            </a:extLst>
          </p:cNvPr>
          <p:cNvSpPr/>
          <p:nvPr/>
        </p:nvSpPr>
        <p:spPr>
          <a:xfrm>
            <a:off x="1505526" y="3276701"/>
            <a:ext cx="535063" cy="15229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1B7AFA4D-A9F6-4081-AA5B-C145B02F7BE2}"/>
              </a:ext>
            </a:extLst>
          </p:cNvPr>
          <p:cNvSpPr txBox="1"/>
          <p:nvPr/>
        </p:nvSpPr>
        <p:spPr>
          <a:xfrm>
            <a:off x="674255" y="3276701"/>
            <a:ext cx="164590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/>
              <a:t>mys </a:t>
            </a:r>
            <a:r>
              <a:rPr lang="cs-CZ" sz="1400" dirty="0" err="1"/>
              <a:t>Tenaro</a:t>
            </a:r>
            <a:endParaRPr lang="el-GR" sz="1400" dirty="0"/>
          </a:p>
          <a:p>
            <a:r>
              <a:rPr lang="cs-CZ" sz="1400" dirty="0"/>
              <a:t>(</a:t>
            </a:r>
            <a:r>
              <a:rPr lang="el-GR" sz="1400" dirty="0"/>
              <a:t>ακρωτήρι Ταίναρο)</a:t>
            </a:r>
            <a:endParaRPr lang="cs-CZ" sz="1400" dirty="0"/>
          </a:p>
          <a:p>
            <a:r>
              <a:rPr lang="cs-CZ" sz="1400" dirty="0"/>
              <a:t>nejjižnější cíp </a:t>
            </a:r>
          </a:p>
          <a:p>
            <a:r>
              <a:rPr lang="cs-CZ" sz="1400" dirty="0"/>
              <a:t>evropské pevniny</a:t>
            </a:r>
          </a:p>
        </p:txBody>
      </p:sp>
    </p:spTree>
    <p:extLst>
      <p:ext uri="{BB962C8B-B14F-4D97-AF65-F5344CB8AC3E}">
        <p14:creationId xmlns:p14="http://schemas.microsoft.com/office/powerpoint/2010/main" val="26876647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Στα πέτρινα γεφύρια του Αλφειού - PatrisNews - Εφημερίδα Πατρίς Ηλείας">
            <a:extLst>
              <a:ext uri="{FF2B5EF4-FFF2-40B4-BE49-F238E27FC236}">
                <a16:creationId xmlns:a16="http://schemas.microsoft.com/office/drawing/2014/main" id="{088E5DD6-9ABD-40E6-A899-4E95CA3390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78" r="7375" b="1"/>
          <a:stretch/>
        </p:blipFill>
        <p:spPr bwMode="auto">
          <a:xfrm>
            <a:off x="5165283" y="10"/>
            <a:ext cx="3496116" cy="3104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Μπορεί να είναι εικόνα εξωτερικοί χώροι">
            <a:extLst>
              <a:ext uri="{FF2B5EF4-FFF2-40B4-BE49-F238E27FC236}">
                <a16:creationId xmlns:a16="http://schemas.microsoft.com/office/drawing/2014/main" id="{22510F83-49D0-431D-8014-37B26705B1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16" r="12217" b="3"/>
          <a:stretch/>
        </p:blipFill>
        <p:spPr bwMode="auto">
          <a:xfrm>
            <a:off x="4064448" y="3265080"/>
            <a:ext cx="4596951" cy="3592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ázek 2" descr="Obsah obrázku text, strom&#10;&#10;Popis byl vytvořen automaticky">
            <a:extLst>
              <a:ext uri="{FF2B5EF4-FFF2-40B4-BE49-F238E27FC236}">
                <a16:creationId xmlns:a16="http://schemas.microsoft.com/office/drawing/2014/main" id="{A831AE23-2964-43AD-9730-4466A0C60D7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5" r="2407" b="-2"/>
          <a:stretch/>
        </p:blipFill>
        <p:spPr>
          <a:xfrm>
            <a:off x="482600" y="-5"/>
            <a:ext cx="4562033" cy="3920044"/>
          </a:xfrm>
          <a:custGeom>
            <a:avLst/>
            <a:gdLst/>
            <a:ahLst/>
            <a:cxnLst/>
            <a:rect l="l" t="t" r="r" b="b"/>
            <a:pathLst>
              <a:path w="6082711" h="3920044">
                <a:moveTo>
                  <a:pt x="0" y="0"/>
                </a:moveTo>
                <a:lnTo>
                  <a:pt x="6082711" y="0"/>
                </a:lnTo>
                <a:lnTo>
                  <a:pt x="6082711" y="3103225"/>
                </a:lnTo>
                <a:lnTo>
                  <a:pt x="4614930" y="3103225"/>
                </a:lnTo>
                <a:lnTo>
                  <a:pt x="4614930" y="3920044"/>
                </a:lnTo>
                <a:lnTo>
                  <a:pt x="0" y="3920044"/>
                </a:lnTo>
                <a:close/>
              </a:path>
            </a:pathLst>
          </a:custGeom>
        </p:spPr>
      </p:pic>
      <p:sp>
        <p:nvSpPr>
          <p:cNvPr id="7174" name="Rectangle 72">
            <a:extLst>
              <a:ext uri="{FF2B5EF4-FFF2-40B4-BE49-F238E27FC236}">
                <a16:creationId xmlns:a16="http://schemas.microsoft.com/office/drawing/2014/main" id="{749FA6A2-2239-4EF2-9EB3-B1DC295FE1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2601" y="4080063"/>
            <a:ext cx="3461197" cy="2156145"/>
          </a:xfrm>
          <a:prstGeom prst="rect">
            <a:avLst/>
          </a:prstGeom>
          <a:solidFill>
            <a:schemeClr val="tx1">
              <a:lumMod val="50000"/>
              <a:lumOff val="5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5F0297C6-2521-49C8-8CBA-FB543925C4B0}"/>
              </a:ext>
            </a:extLst>
          </p:cNvPr>
          <p:cNvSpPr txBox="1"/>
          <p:nvPr/>
        </p:nvSpPr>
        <p:spPr>
          <a:xfrm>
            <a:off x="638175" y="4505325"/>
            <a:ext cx="26722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/>
              <a:t>vnitrozemí Peloponésu</a:t>
            </a:r>
            <a:endParaRPr lang="el-GR" sz="1600" dirty="0"/>
          </a:p>
          <a:p>
            <a:r>
              <a:rPr lang="el-GR" sz="1600" dirty="0"/>
              <a:t>ενδοχώρα της Πελοποννήσου</a:t>
            </a:r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38677648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ANd9GcRHE7gFT6ZsHXp_EoeBVdqYkhTpTcK9siGsxi3RbY9oOs2lDBnPow">
            <a:extLst>
              <a:ext uri="{FF2B5EF4-FFF2-40B4-BE49-F238E27FC236}">
                <a16:creationId xmlns:a16="http://schemas.microsoft.com/office/drawing/2014/main" id="{2284F7DC-DB81-4C02-8C50-1929A4851D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07425" y="79349"/>
            <a:ext cx="6129150" cy="6699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72BDD9D8-D24E-43B6-8F22-FC71CEB2CD3F}"/>
              </a:ext>
            </a:extLst>
          </p:cNvPr>
          <p:cNvSpPr txBox="1"/>
          <p:nvPr/>
        </p:nvSpPr>
        <p:spPr>
          <a:xfrm>
            <a:off x="212436" y="803564"/>
            <a:ext cx="80483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πόλεις</a:t>
            </a:r>
          </a:p>
          <a:p>
            <a:r>
              <a:rPr lang="cs-CZ" dirty="0"/>
              <a:t>města</a:t>
            </a:r>
            <a:endParaRPr lang="el-GR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967834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1142713" y="-1142284"/>
            <a:ext cx="6858000" cy="9143425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1733" y="0"/>
            <a:ext cx="6803134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125298" y="-161647"/>
            <a:ext cx="4894564" cy="9145160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194" name="Picture 2" descr="Η Πόλη Μου, Η Πάτρα… | Etwinning">
            <a:extLst>
              <a:ext uri="{FF2B5EF4-FFF2-40B4-BE49-F238E27FC236}">
                <a16:creationId xmlns:a16="http://schemas.microsoft.com/office/drawing/2014/main" id="{9868E197-48F8-4945-89FE-9C1767FDED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5" r="5408" b="-2"/>
          <a:stretch/>
        </p:blipFill>
        <p:spPr bwMode="auto">
          <a:xfrm>
            <a:off x="342613" y="456986"/>
            <a:ext cx="8458200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E9BD2FBB-FCBC-4EC3-9023-DDC17B1159DB}"/>
              </a:ext>
            </a:extLst>
          </p:cNvPr>
          <p:cNvSpPr txBox="1"/>
          <p:nvPr/>
        </p:nvSpPr>
        <p:spPr>
          <a:xfrm>
            <a:off x="7529312" y="5904487"/>
            <a:ext cx="12715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3200" dirty="0">
                <a:solidFill>
                  <a:schemeClr val="bg1"/>
                </a:solidFill>
              </a:rPr>
              <a:t>Πάτρα</a:t>
            </a:r>
            <a:endParaRPr lang="cs-CZ" sz="3200" dirty="0">
              <a:solidFill>
                <a:schemeClr val="bg1"/>
              </a:solidFill>
            </a:endParaRP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7D6460C1-4939-4B34-8707-F996A20AECAA}"/>
              </a:ext>
            </a:extLst>
          </p:cNvPr>
          <p:cNvSpPr txBox="1"/>
          <p:nvPr/>
        </p:nvSpPr>
        <p:spPr>
          <a:xfrm>
            <a:off x="434109" y="674645"/>
            <a:ext cx="270933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/>
              <a:t>jeden z největších řeckých přístavů</a:t>
            </a:r>
          </a:p>
          <a:p>
            <a:r>
              <a:rPr lang="cs-CZ" sz="1400" dirty="0"/>
              <a:t>„brána na západ“</a:t>
            </a:r>
          </a:p>
          <a:p>
            <a:r>
              <a:rPr lang="cs-CZ" sz="1400" dirty="0"/>
              <a:t>obchodní centrum</a:t>
            </a:r>
          </a:p>
          <a:p>
            <a:r>
              <a:rPr lang="cs-CZ" sz="1400" dirty="0"/>
              <a:t>Univerzita v Patře</a:t>
            </a:r>
          </a:p>
        </p:txBody>
      </p:sp>
    </p:spTree>
    <p:extLst>
      <p:ext uri="{BB962C8B-B14F-4D97-AF65-F5344CB8AC3E}">
        <p14:creationId xmlns:p14="http://schemas.microsoft.com/office/powerpoint/2010/main" val="6255604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AC08A1E5-3918-F5A0-5784-DCBDC9410115}"/>
              </a:ext>
            </a:extLst>
          </p:cNvPr>
          <p:cNvSpPr txBox="1"/>
          <p:nvPr/>
        </p:nvSpPr>
        <p:spPr>
          <a:xfrm>
            <a:off x="2080470" y="288234"/>
            <a:ext cx="4050895" cy="584775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r>
              <a:rPr lang="el-GR" sz="32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Αποκριά – Καρναβάλι </a:t>
            </a:r>
            <a:endParaRPr lang="cs-CZ" sz="32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65013F2D-7482-E616-FD03-E2C8D00F4279}"/>
              </a:ext>
            </a:extLst>
          </p:cNvPr>
          <p:cNvSpPr txBox="1"/>
          <p:nvPr/>
        </p:nvSpPr>
        <p:spPr>
          <a:xfrm>
            <a:off x="529695" y="5931773"/>
            <a:ext cx="76124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8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https://www.youtube.com/watch?v=zBHq4grpFU0&amp;ab_channel=TheBestPortal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cs-CZ" dirty="0">
                <a:hlinkClick r:id="rId3"/>
              </a:rPr>
              <a:t>https://www.youtube.com/watch?v=wVVWtIZjVqQ</a:t>
            </a:r>
            <a:endParaRPr lang="cs-CZ" dirty="0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EC3F73A7-12D5-54A3-E366-2F5B5EFC94D9}"/>
              </a:ext>
            </a:extLst>
          </p:cNvPr>
          <p:cNvSpPr txBox="1"/>
          <p:nvPr/>
        </p:nvSpPr>
        <p:spPr>
          <a:xfrm>
            <a:off x="529695" y="6488668"/>
            <a:ext cx="77326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hlinkClick r:id="rId4"/>
              </a:rPr>
              <a:t>https://www.youtube.com/watch?v=DeDvKyDg8EU&amp;ab_channel=TheBestPortal </a:t>
            </a:r>
            <a:endParaRPr lang="cs-CZ" dirty="0"/>
          </a:p>
        </p:txBody>
      </p:sp>
      <p:pic>
        <p:nvPicPr>
          <p:cNvPr id="6" name="Obrázek 5" descr="Obsah obrázku rostlina&#10;&#10;Popis byl vytvořen automaticky">
            <a:extLst>
              <a:ext uri="{FF2B5EF4-FFF2-40B4-BE49-F238E27FC236}">
                <a16:creationId xmlns:a16="http://schemas.microsoft.com/office/drawing/2014/main" id="{D4D801AF-EF60-70C1-6182-5A45A0B4C1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122" y="961462"/>
            <a:ext cx="6778305" cy="4633944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8357BE62-6B16-A137-33E5-DC0978A85CB3}"/>
              </a:ext>
            </a:extLst>
          </p:cNvPr>
          <p:cNvSpPr txBox="1"/>
          <p:nvPr/>
        </p:nvSpPr>
        <p:spPr>
          <a:xfrm>
            <a:off x="529695" y="5636034"/>
            <a:ext cx="690295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>
                <a:hlinkClick r:id="rId6"/>
              </a:rPr>
              <a:t>https://www.youtube.com/watch?v=ZDHXV4notds     </a:t>
            </a:r>
            <a:r>
              <a:rPr lang="cs-CZ" dirty="0"/>
              <a:t>3.56</a:t>
            </a:r>
          </a:p>
        </p:txBody>
      </p:sp>
    </p:spTree>
    <p:extLst>
      <p:ext uri="{BB962C8B-B14F-4D97-AF65-F5344CB8AC3E}">
        <p14:creationId xmlns:p14="http://schemas.microsoft.com/office/powerpoint/2010/main" val="3996693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9" name="Picture 2" descr="F:\obrázky topografie 1. hodina\geografické členění.png">
            <a:extLst>
              <a:ext uri="{FF2B5EF4-FFF2-40B4-BE49-F238E27FC236}">
                <a16:creationId xmlns:a16="http://schemas.microsoft.com/office/drawing/2014/main" id="{2C3A2B10-C406-494D-B284-A163989425D6}"/>
              </a:ext>
            </a:extLst>
          </p:cNvPr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30859" y="0"/>
            <a:ext cx="6570885" cy="5436546"/>
          </a:xfrm>
          <a:noFill/>
        </p:spPr>
      </p:pic>
      <p:pic>
        <p:nvPicPr>
          <p:cNvPr id="50180" name="Picture 5" descr="ANd9GcTGWBGhxfHTh5WuFUuLexsFW13Fy-gfhjmfKs3vuxLnhq_y6IbX">
            <a:extLst>
              <a:ext uri="{FF2B5EF4-FFF2-40B4-BE49-F238E27FC236}">
                <a16:creationId xmlns:a16="http://schemas.microsoft.com/office/drawing/2014/main" id="{CF85C40F-4202-43CD-A88E-B20B6FC730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9600" y="2403134"/>
            <a:ext cx="3354399" cy="4454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9D90B2F1-0683-40B2-91A9-0CE19C613888}"/>
              </a:ext>
            </a:extLst>
          </p:cNvPr>
          <p:cNvSpPr txBox="1"/>
          <p:nvPr/>
        </p:nvSpPr>
        <p:spPr>
          <a:xfrm>
            <a:off x="6529448" y="1613778"/>
            <a:ext cx="23148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Korintský průplav</a:t>
            </a:r>
            <a:endParaRPr lang="el-GR" dirty="0"/>
          </a:p>
          <a:p>
            <a:r>
              <a:rPr lang="el-GR" dirty="0"/>
              <a:t>Διώρυγα της Κορίνθου</a:t>
            </a:r>
            <a:endParaRPr lang="cs-CZ" dirty="0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29E59F57-3532-4005-A38B-22904FCEDACE}"/>
              </a:ext>
            </a:extLst>
          </p:cNvPr>
          <p:cNvSpPr txBox="1"/>
          <p:nvPr/>
        </p:nvSpPr>
        <p:spPr>
          <a:xfrm>
            <a:off x="-130859" y="3362037"/>
            <a:ext cx="122033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err="1"/>
              <a:t>Patraský</a:t>
            </a:r>
            <a:r>
              <a:rPr lang="cs-CZ" sz="1400" dirty="0"/>
              <a:t> záliv</a:t>
            </a:r>
          </a:p>
          <a:p>
            <a:r>
              <a:rPr lang="cs-CZ" sz="1400" dirty="0" err="1"/>
              <a:t>Saronský</a:t>
            </a:r>
            <a:r>
              <a:rPr lang="cs-CZ" sz="1400" dirty="0"/>
              <a:t> záliv</a:t>
            </a:r>
          </a:p>
          <a:p>
            <a:r>
              <a:rPr lang="cs-CZ" sz="1400" dirty="0"/>
              <a:t>Korintský záliv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Rukopis 3">
                <a:extLst>
                  <a:ext uri="{FF2B5EF4-FFF2-40B4-BE49-F238E27FC236}">
                    <a16:creationId xmlns:a16="http://schemas.microsoft.com/office/drawing/2014/main" id="{42A7F384-768B-41A1-A5C0-1F9A739025CE}"/>
                  </a:ext>
                </a:extLst>
              </p14:cNvPr>
              <p14:cNvContentPartPr/>
              <p14:nvPr/>
            </p14:nvContentPartPr>
            <p14:xfrm>
              <a:off x="516880" y="2829182"/>
              <a:ext cx="529560" cy="726480"/>
            </p14:xfrm>
          </p:contentPart>
        </mc:Choice>
        <mc:Fallback xmlns="">
          <p:pic>
            <p:nvPicPr>
              <p:cNvPr id="4" name="Rukopis 3">
                <a:extLst>
                  <a:ext uri="{FF2B5EF4-FFF2-40B4-BE49-F238E27FC236}">
                    <a16:creationId xmlns:a16="http://schemas.microsoft.com/office/drawing/2014/main" id="{42A7F384-768B-41A1-A5C0-1F9A739025CE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07880" y="2820542"/>
                <a:ext cx="547200" cy="744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" name="Rukopis 4">
                <a:extLst>
                  <a:ext uri="{FF2B5EF4-FFF2-40B4-BE49-F238E27FC236}">
                    <a16:creationId xmlns:a16="http://schemas.microsoft.com/office/drawing/2014/main" id="{A65028E7-EF5D-4C22-8CAC-0644D64C6008}"/>
                  </a:ext>
                </a:extLst>
              </p14:cNvPr>
              <p14:cNvContentPartPr/>
              <p14:nvPr/>
            </p14:nvContentPartPr>
            <p14:xfrm>
              <a:off x="794080" y="3095582"/>
              <a:ext cx="1664280" cy="626400"/>
            </p14:xfrm>
          </p:contentPart>
        </mc:Choice>
        <mc:Fallback xmlns="">
          <p:pic>
            <p:nvPicPr>
              <p:cNvPr id="5" name="Rukopis 4">
                <a:extLst>
                  <a:ext uri="{FF2B5EF4-FFF2-40B4-BE49-F238E27FC236}">
                    <a16:creationId xmlns:a16="http://schemas.microsoft.com/office/drawing/2014/main" id="{A65028E7-EF5D-4C22-8CAC-0644D64C6008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85080" y="3086582"/>
                <a:ext cx="1681920" cy="644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6" name="Rukopis 5">
                <a:extLst>
                  <a:ext uri="{FF2B5EF4-FFF2-40B4-BE49-F238E27FC236}">
                    <a16:creationId xmlns:a16="http://schemas.microsoft.com/office/drawing/2014/main" id="{EA6E59D5-FE04-4D61-9970-5EDA03B27DC4}"/>
                  </a:ext>
                </a:extLst>
              </p14:cNvPr>
              <p14:cNvContentPartPr/>
              <p14:nvPr/>
            </p14:nvContentPartPr>
            <p14:xfrm>
              <a:off x="184240" y="2786702"/>
              <a:ext cx="1731600" cy="1129680"/>
            </p14:xfrm>
          </p:contentPart>
        </mc:Choice>
        <mc:Fallback xmlns="">
          <p:pic>
            <p:nvPicPr>
              <p:cNvPr id="6" name="Rukopis 5">
                <a:extLst>
                  <a:ext uri="{FF2B5EF4-FFF2-40B4-BE49-F238E27FC236}">
                    <a16:creationId xmlns:a16="http://schemas.microsoft.com/office/drawing/2014/main" id="{EA6E59D5-FE04-4D61-9970-5EDA03B27DC4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75600" y="2777702"/>
                <a:ext cx="1749240" cy="1147320"/>
              </a:xfrm>
              <a:prstGeom prst="rect">
                <a:avLst/>
              </a:prstGeom>
            </p:spPr>
          </p:pic>
        </mc:Fallback>
      </mc:AlternateContent>
      <p:sp>
        <p:nvSpPr>
          <p:cNvPr id="7" name="TextovéPole 6">
            <a:extLst>
              <a:ext uri="{FF2B5EF4-FFF2-40B4-BE49-F238E27FC236}">
                <a16:creationId xmlns:a16="http://schemas.microsoft.com/office/drawing/2014/main" id="{FB82C898-D9B3-48B3-9FC8-E305D2599E0C}"/>
              </a:ext>
            </a:extLst>
          </p:cNvPr>
          <p:cNvSpPr txBox="1"/>
          <p:nvPr/>
        </p:nvSpPr>
        <p:spPr>
          <a:xfrm>
            <a:off x="157018" y="4553527"/>
            <a:ext cx="189345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400" dirty="0"/>
              <a:t>Σαρονικός κόλπος</a:t>
            </a:r>
          </a:p>
          <a:p>
            <a:r>
              <a:rPr lang="el-GR" sz="1400" dirty="0"/>
              <a:t>Κορινθιακός κόλπος</a:t>
            </a:r>
          </a:p>
          <a:p>
            <a:r>
              <a:rPr lang="el-GR" sz="1400" dirty="0"/>
              <a:t>Πατραϊκός κόλπος</a:t>
            </a:r>
            <a:endParaRPr lang="cs-CZ" sz="1400" dirty="0"/>
          </a:p>
          <a:p>
            <a:r>
              <a:rPr lang="el-GR" sz="1400" dirty="0"/>
              <a:t>Μεσσηνικός κ.</a:t>
            </a:r>
          </a:p>
          <a:p>
            <a:r>
              <a:rPr lang="el-GR" sz="1400" dirty="0"/>
              <a:t>Λακωνικός κ.</a:t>
            </a:r>
            <a:endParaRPr lang="cs-CZ" sz="1400" dirty="0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FE259BAD-2151-46B9-97DD-41F78A4C6C7D}"/>
              </a:ext>
            </a:extLst>
          </p:cNvPr>
          <p:cNvSpPr txBox="1"/>
          <p:nvPr/>
        </p:nvSpPr>
        <p:spPr>
          <a:xfrm>
            <a:off x="674148" y="4028893"/>
            <a:ext cx="21639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err="1"/>
              <a:t>Mesénský</a:t>
            </a:r>
            <a:r>
              <a:rPr lang="cs-CZ" sz="1400" dirty="0"/>
              <a:t> záliv, </a:t>
            </a:r>
            <a:r>
              <a:rPr lang="cs-CZ" sz="1400" dirty="0" err="1"/>
              <a:t>Lakónský</a:t>
            </a:r>
            <a:r>
              <a:rPr lang="cs-CZ" sz="1400" dirty="0"/>
              <a:t> z.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B3CE9449-A4B5-4AF3-8A19-AD9896B16529}"/>
              </a:ext>
            </a:extLst>
          </p:cNvPr>
          <p:cNvSpPr txBox="1"/>
          <p:nvPr/>
        </p:nvSpPr>
        <p:spPr>
          <a:xfrm>
            <a:off x="2018877" y="3439988"/>
            <a:ext cx="11623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err="1"/>
              <a:t>Argolský</a:t>
            </a:r>
            <a:r>
              <a:rPr lang="cs-CZ" sz="1400" dirty="0"/>
              <a:t> záliv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ANd9GcRHE7gFT6ZsHXp_EoeBVdqYkhTpTcK9siGsxi3RbY9oOs2lDBnPow">
            <a:extLst>
              <a:ext uri="{FF2B5EF4-FFF2-40B4-BE49-F238E27FC236}">
                <a16:creationId xmlns:a16="http://schemas.microsoft.com/office/drawing/2014/main" id="{2284F7DC-DB81-4C02-8C50-1929A4851D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07425" y="79349"/>
            <a:ext cx="6129150" cy="6699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72BDD9D8-D24E-43B6-8F22-FC71CEB2CD3F}"/>
              </a:ext>
            </a:extLst>
          </p:cNvPr>
          <p:cNvSpPr txBox="1"/>
          <p:nvPr/>
        </p:nvSpPr>
        <p:spPr>
          <a:xfrm>
            <a:off x="212436" y="803564"/>
            <a:ext cx="80483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πόλεις</a:t>
            </a:r>
          </a:p>
          <a:p>
            <a:r>
              <a:rPr lang="cs-CZ" dirty="0"/>
              <a:t>města</a:t>
            </a:r>
            <a:endParaRPr lang="el-GR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086463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Η Αρχαία Κόρινθος σε τρισδιάστατο ψηφιακό αρχείο με τη βοήθεια της Google -  Video - Ecozen">
            <a:extLst>
              <a:ext uri="{FF2B5EF4-FFF2-40B4-BE49-F238E27FC236}">
                <a16:creationId xmlns:a16="http://schemas.microsoft.com/office/drawing/2014/main" id="{3BD0FB9D-B388-4FFB-B247-093AAD2D07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7" r="12224" b="1"/>
          <a:stretch/>
        </p:blipFill>
        <p:spPr bwMode="auto">
          <a:xfrm>
            <a:off x="3871539" y="3272588"/>
            <a:ext cx="4579036" cy="3585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Ναός του Απόλλωνα">
            <a:extLst>
              <a:ext uri="{FF2B5EF4-FFF2-40B4-BE49-F238E27FC236}">
                <a16:creationId xmlns:a16="http://schemas.microsoft.com/office/drawing/2014/main" id="{6607C3D1-413C-4B90-B2B5-8D0404F5FD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76" r="14344" b="-1"/>
          <a:stretch/>
        </p:blipFill>
        <p:spPr bwMode="auto">
          <a:xfrm>
            <a:off x="20" y="9"/>
            <a:ext cx="5459914" cy="3895335"/>
          </a:xfrm>
          <a:custGeom>
            <a:avLst/>
            <a:gdLst/>
            <a:ahLst/>
            <a:cxnLst/>
            <a:rect l="l" t="t" r="r" b="b"/>
            <a:pathLst>
              <a:path w="7279913" h="3895335">
                <a:moveTo>
                  <a:pt x="0" y="0"/>
                </a:moveTo>
                <a:lnTo>
                  <a:pt x="7279913" y="0"/>
                </a:lnTo>
                <a:lnTo>
                  <a:pt x="7279913" y="3116976"/>
                </a:lnTo>
                <a:lnTo>
                  <a:pt x="5011287" y="3116976"/>
                </a:lnTo>
                <a:lnTo>
                  <a:pt x="5011287" y="3895335"/>
                </a:lnTo>
                <a:lnTo>
                  <a:pt x="0" y="3895335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0" name="Rectangle 72">
            <a:extLst>
              <a:ext uri="{FF2B5EF4-FFF2-40B4-BE49-F238E27FC236}">
                <a16:creationId xmlns:a16="http://schemas.microsoft.com/office/drawing/2014/main" id="{73EDB3DA-AEF0-428A-A317-C42827E6C8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93726" y="0"/>
            <a:ext cx="2856849" cy="3116984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1" name="Rectangle 74">
            <a:extLst>
              <a:ext uri="{FF2B5EF4-FFF2-40B4-BE49-F238E27FC236}">
                <a16:creationId xmlns:a16="http://schemas.microsoft.com/office/drawing/2014/main" id="{4A06AD8B-0227-4FF6-AEB4-C66C5A539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69422"/>
            <a:ext cx="3750889" cy="2788578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2" name="Rectangle 76">
            <a:extLst>
              <a:ext uri="{FF2B5EF4-FFF2-40B4-BE49-F238E27FC236}">
                <a16:creationId xmlns:a16="http://schemas.microsoft.com/office/drawing/2014/main" id="{5DFACEB2-7564-4FB9-B739-C2CE339BA3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567928" y="0"/>
            <a:ext cx="576072" cy="6858000"/>
          </a:xfrm>
          <a:prstGeom prst="rect">
            <a:avLst/>
          </a:prstGeom>
          <a:solidFill>
            <a:srgbClr val="523641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ED25D464-1E6E-482A-A87F-FAAA08C97AC2}"/>
              </a:ext>
            </a:extLst>
          </p:cNvPr>
          <p:cNvSpPr txBox="1"/>
          <p:nvPr/>
        </p:nvSpPr>
        <p:spPr>
          <a:xfrm>
            <a:off x="2767981" y="100060"/>
            <a:ext cx="254349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400" dirty="0">
                <a:solidFill>
                  <a:schemeClr val="bg1"/>
                </a:solidFill>
              </a:rPr>
              <a:t>Κόρινθος,</a:t>
            </a:r>
          </a:p>
          <a:p>
            <a:r>
              <a:rPr lang="el-GR" sz="1400" dirty="0">
                <a:solidFill>
                  <a:schemeClr val="bg1"/>
                </a:solidFill>
              </a:rPr>
              <a:t>ναός του Απόλλωνα,</a:t>
            </a:r>
          </a:p>
          <a:p>
            <a:r>
              <a:rPr lang="el-GR" sz="1400" dirty="0">
                <a:solidFill>
                  <a:schemeClr val="bg1"/>
                </a:solidFill>
              </a:rPr>
              <a:t>γύρω στο 530 π. Χ.</a:t>
            </a:r>
          </a:p>
          <a:p>
            <a:endParaRPr lang="el-GR" sz="1400" dirty="0">
              <a:solidFill>
                <a:schemeClr val="bg1"/>
              </a:solidFill>
            </a:endParaRPr>
          </a:p>
          <a:p>
            <a:r>
              <a:rPr lang="cs-CZ" sz="1400" dirty="0" err="1">
                <a:solidFill>
                  <a:schemeClr val="bg1"/>
                </a:solidFill>
              </a:rPr>
              <a:t>Korint</a:t>
            </a:r>
            <a:r>
              <a:rPr lang="cs-CZ" sz="1400" dirty="0">
                <a:solidFill>
                  <a:schemeClr val="bg1"/>
                </a:solidFill>
              </a:rPr>
              <a:t>, </a:t>
            </a:r>
            <a:r>
              <a:rPr lang="cs-CZ" sz="1400" dirty="0" err="1">
                <a:solidFill>
                  <a:schemeClr val="bg1"/>
                </a:solidFill>
              </a:rPr>
              <a:t>Apollónův</a:t>
            </a:r>
            <a:r>
              <a:rPr lang="cs-CZ" sz="1400" dirty="0">
                <a:solidFill>
                  <a:schemeClr val="bg1"/>
                </a:solidFill>
              </a:rPr>
              <a:t> chrám, kolem 530 př. n. l.</a:t>
            </a:r>
          </a:p>
        </p:txBody>
      </p:sp>
      <p:pic>
        <p:nvPicPr>
          <p:cNvPr id="4" name="Obrázek 3" descr="Obsah obrázku text, hnědá, savci, kůň&#10;&#10;Popis byl vytvořen automaticky">
            <a:extLst>
              <a:ext uri="{FF2B5EF4-FFF2-40B4-BE49-F238E27FC236}">
                <a16:creationId xmlns:a16="http://schemas.microsoft.com/office/drawing/2014/main" id="{92B9D24A-456C-49B6-A7F2-B4416600DE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0547" y="4175051"/>
            <a:ext cx="1982313" cy="2577320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225C50BC-1BDB-4932-94C6-5E2CE2516227}"/>
              </a:ext>
            </a:extLst>
          </p:cNvPr>
          <p:cNvSpPr txBox="1"/>
          <p:nvPr/>
        </p:nvSpPr>
        <p:spPr>
          <a:xfrm>
            <a:off x="89440" y="4260715"/>
            <a:ext cx="1358962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b="1" dirty="0"/>
              <a:t>Svatý Pavel</a:t>
            </a:r>
          </a:p>
          <a:p>
            <a:r>
              <a:rPr lang="cs-CZ" sz="1400" dirty="0"/>
              <a:t>El </a:t>
            </a:r>
            <a:r>
              <a:rPr lang="cs-CZ" sz="1400" dirty="0" err="1"/>
              <a:t>Greco</a:t>
            </a:r>
            <a:endParaRPr lang="cs-CZ" sz="1400" dirty="0"/>
          </a:p>
          <a:p>
            <a:r>
              <a:rPr lang="cs-CZ" sz="1400" dirty="0"/>
              <a:t>1608-1614</a:t>
            </a:r>
          </a:p>
          <a:p>
            <a:r>
              <a:rPr lang="cs-CZ" sz="1400" dirty="0"/>
              <a:t>Musel El </a:t>
            </a:r>
            <a:r>
              <a:rPr lang="cs-CZ" sz="1400" dirty="0" err="1"/>
              <a:t>Greco</a:t>
            </a:r>
            <a:r>
              <a:rPr lang="cs-CZ" sz="1400" dirty="0"/>
              <a:t>, </a:t>
            </a:r>
          </a:p>
          <a:p>
            <a:r>
              <a:rPr lang="cs-CZ" sz="1400" dirty="0"/>
              <a:t>Toledo</a:t>
            </a:r>
            <a:endParaRPr lang="el-GR" sz="1400" dirty="0"/>
          </a:p>
          <a:p>
            <a:endParaRPr lang="el-GR" sz="1400" dirty="0"/>
          </a:p>
          <a:p>
            <a:r>
              <a:rPr lang="el-GR" sz="1400" b="1" dirty="0"/>
              <a:t>Άγιος Παύλος</a:t>
            </a:r>
          </a:p>
          <a:p>
            <a:r>
              <a:rPr lang="el-GR" sz="1400" dirty="0"/>
              <a:t>Ελ Γκρέκο</a:t>
            </a:r>
            <a:endParaRPr lang="cs-CZ" sz="1400" dirty="0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50BD266B-2776-4962-9C9C-C495BB83FCC2}"/>
              </a:ext>
            </a:extLst>
          </p:cNvPr>
          <p:cNvSpPr txBox="1"/>
          <p:nvPr/>
        </p:nvSpPr>
        <p:spPr>
          <a:xfrm>
            <a:off x="5577287" y="277091"/>
            <a:ext cx="355025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err="1"/>
              <a:t>Korint</a:t>
            </a:r>
            <a:r>
              <a:rPr lang="cs-CZ" sz="1400" dirty="0"/>
              <a:t> – jeden z nejmocnějších řeckých městských států</a:t>
            </a:r>
          </a:p>
          <a:p>
            <a:r>
              <a:rPr lang="cs-CZ" sz="1400" dirty="0"/>
              <a:t>146 př. n. l.  zničen Římany (dokončení obsazení Řecka)</a:t>
            </a:r>
          </a:p>
          <a:p>
            <a:r>
              <a:rPr lang="cs-CZ" sz="1400" dirty="0"/>
              <a:t>51. n. l. založení křesťanské komunity apoštolem Pavlem (Listy Korintským)</a:t>
            </a:r>
          </a:p>
          <a:p>
            <a:r>
              <a:rPr lang="cs-CZ" sz="1400" dirty="0"/>
              <a:t>v 19. st. město zničeno zemětřesením, vybudováno znovu o kousek dál</a:t>
            </a:r>
          </a:p>
          <a:p>
            <a:r>
              <a:rPr lang="cs-CZ" sz="1400" dirty="0"/>
              <a:t>60 000 obyvatel</a:t>
            </a:r>
          </a:p>
          <a:p>
            <a:r>
              <a:rPr lang="cs-CZ" sz="1400" dirty="0"/>
              <a:t>přístav,  obchodní centrum</a:t>
            </a:r>
          </a:p>
        </p:txBody>
      </p:sp>
    </p:spTree>
    <p:extLst>
      <p:ext uri="{BB962C8B-B14F-4D97-AF65-F5344CB8AC3E}">
        <p14:creationId xmlns:p14="http://schemas.microsoft.com/office/powerpoint/2010/main" val="20854662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2" name="Rectangle 72">
            <a:extLst>
              <a:ext uri="{FF2B5EF4-FFF2-40B4-BE49-F238E27FC236}">
                <a16:creationId xmlns:a16="http://schemas.microsoft.com/office/drawing/2014/main" id="{0205D939-00C4-4F2E-9797-3170DD040D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4E4E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23" name="Rectangle 74">
            <a:extLst>
              <a:ext uri="{FF2B5EF4-FFF2-40B4-BE49-F238E27FC236}">
                <a16:creationId xmlns:a16="http://schemas.microsoft.com/office/drawing/2014/main" id="{38EE4E44-1403-472B-8C01-D354CB8F5A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92649" y="480060"/>
            <a:ext cx="409359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218" name="Picture 2" descr="Ναύπλιο /Nafplio, Greece in 2021 | Greece, Road, Structures">
            <a:extLst>
              <a:ext uri="{FF2B5EF4-FFF2-40B4-BE49-F238E27FC236}">
                <a16:creationId xmlns:a16="http://schemas.microsoft.com/office/drawing/2014/main" id="{F876FA48-63B8-4B85-A1F7-B91C63D15F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5" r="15119" b="2"/>
          <a:stretch/>
        </p:blipFill>
        <p:spPr bwMode="auto">
          <a:xfrm>
            <a:off x="4815776" y="643467"/>
            <a:ext cx="3847338" cy="557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" name="Rectangle 76">
            <a:extLst>
              <a:ext uri="{FF2B5EF4-FFF2-40B4-BE49-F238E27FC236}">
                <a16:creationId xmlns:a16="http://schemas.microsoft.com/office/drawing/2014/main" id="{583CCE40-4C5F-42D3-86D9-7892AD1E98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480060"/>
            <a:ext cx="4093590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C29EA70B-9146-46D7-9AC2-70F2553544E7}"/>
              </a:ext>
            </a:extLst>
          </p:cNvPr>
          <p:cNvSpPr txBox="1"/>
          <p:nvPr/>
        </p:nvSpPr>
        <p:spPr>
          <a:xfrm>
            <a:off x="0" y="27909"/>
            <a:ext cx="19718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>
                <a:solidFill>
                  <a:schemeClr val="bg1"/>
                </a:solidFill>
              </a:rPr>
              <a:t>φρούριο Μπούρτζι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86C246D4-01EB-40D3-ABA2-31F90E836FA7}"/>
              </a:ext>
            </a:extLst>
          </p:cNvPr>
          <p:cNvSpPr txBox="1"/>
          <p:nvPr/>
        </p:nvSpPr>
        <p:spPr>
          <a:xfrm>
            <a:off x="1906470" y="-25392"/>
            <a:ext cx="12816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400" dirty="0">
                <a:solidFill>
                  <a:schemeClr val="bg1"/>
                </a:solidFill>
              </a:rPr>
              <a:t>Ναύπλιο</a:t>
            </a:r>
            <a:endParaRPr lang="cs-CZ" sz="2400" dirty="0">
              <a:solidFill>
                <a:schemeClr val="bg1"/>
              </a:solidFill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CDD3752A-0EF9-4BA5-A39C-F446C5A811EC}"/>
              </a:ext>
            </a:extLst>
          </p:cNvPr>
          <p:cNvSpPr txBox="1"/>
          <p:nvPr/>
        </p:nvSpPr>
        <p:spPr>
          <a:xfrm>
            <a:off x="3188103" y="24771"/>
            <a:ext cx="56721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>
                <a:solidFill>
                  <a:schemeClr val="bg1"/>
                </a:solidFill>
              </a:rPr>
              <a:t>malebné městečko na V pobřeží, hl.  město řeckého státu 1827-34</a:t>
            </a:r>
          </a:p>
        </p:txBody>
      </p:sp>
      <p:pic>
        <p:nvPicPr>
          <p:cNvPr id="6" name="Obrázek 5" descr="Obsah obrázku hora, voda, venku, obloha&#10;&#10;Popis byl vytvořen automaticky">
            <a:extLst>
              <a:ext uri="{FF2B5EF4-FFF2-40B4-BE49-F238E27FC236}">
                <a16:creationId xmlns:a16="http://schemas.microsoft.com/office/drawing/2014/main" id="{ED4FEF3E-8EAB-F32D-252B-AAA7B10AA0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759" y="3653140"/>
            <a:ext cx="4093591" cy="2724800"/>
          </a:xfrm>
          <a:prstGeom prst="rect">
            <a:avLst/>
          </a:prstGeom>
        </p:spPr>
      </p:pic>
      <p:pic>
        <p:nvPicPr>
          <p:cNvPr id="8" name="Obrázek 7" descr="Obsah obrázku budova, venku, skála, kámen&#10;&#10;Popis byl vytvořen automaticky">
            <a:extLst>
              <a:ext uri="{FF2B5EF4-FFF2-40B4-BE49-F238E27FC236}">
                <a16:creationId xmlns:a16="http://schemas.microsoft.com/office/drawing/2014/main" id="{2247C174-9983-6516-0F85-A8F8E9CFBF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758" y="704200"/>
            <a:ext cx="4093596" cy="2724800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9B316F3E-5B61-069C-1DDB-33C19DC0C40B}"/>
              </a:ext>
            </a:extLst>
          </p:cNvPr>
          <p:cNvSpPr txBox="1"/>
          <p:nvPr/>
        </p:nvSpPr>
        <p:spPr>
          <a:xfrm>
            <a:off x="1981988" y="436273"/>
            <a:ext cx="9233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400" dirty="0"/>
              <a:t>Παλαμήδι</a:t>
            </a:r>
            <a:endParaRPr lang="cs-CZ" sz="1400" dirty="0"/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54F89570-EF31-CD7B-8F52-C35D4732EFD8}"/>
              </a:ext>
            </a:extLst>
          </p:cNvPr>
          <p:cNvSpPr txBox="1"/>
          <p:nvPr/>
        </p:nvSpPr>
        <p:spPr>
          <a:xfrm>
            <a:off x="2007636" y="3387182"/>
            <a:ext cx="8976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400" dirty="0"/>
              <a:t>Μπούρτζι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16744394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Νέοι φοίνικες στη Σπάρτη">
            <a:extLst>
              <a:ext uri="{FF2B5EF4-FFF2-40B4-BE49-F238E27FC236}">
                <a16:creationId xmlns:a16="http://schemas.microsoft.com/office/drawing/2014/main" id="{1039D332-0B92-4ACA-8144-189DAE9C2D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276746" cy="3108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ázek 2" descr="Obsah obrázku tráva, hora, exteriér, příroda&#10;&#10;Popis byl vytvořen automaticky">
            <a:extLst>
              <a:ext uri="{FF2B5EF4-FFF2-40B4-BE49-F238E27FC236}">
                <a16:creationId xmlns:a16="http://schemas.microsoft.com/office/drawing/2014/main" id="{36799045-D4DB-4F4A-AE1C-A2687A3066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6468" y="2342799"/>
            <a:ext cx="6517532" cy="4515201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9BF8569E-CBF3-494A-A68F-AD320982DC60}"/>
              </a:ext>
            </a:extLst>
          </p:cNvPr>
          <p:cNvSpPr txBox="1"/>
          <p:nvPr/>
        </p:nvSpPr>
        <p:spPr>
          <a:xfrm>
            <a:off x="5810249" y="428625"/>
            <a:ext cx="29622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Sparta</a:t>
            </a:r>
            <a:r>
              <a:rPr lang="el-GR" dirty="0"/>
              <a:t>                           Σπάρτη</a:t>
            </a:r>
            <a:endParaRPr lang="cs-CZ" dirty="0"/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FE7FC2C9-728E-4FAE-A1E4-1C52B3716951}"/>
              </a:ext>
            </a:extLst>
          </p:cNvPr>
          <p:cNvSpPr txBox="1"/>
          <p:nvPr/>
        </p:nvSpPr>
        <p:spPr>
          <a:xfrm>
            <a:off x="5364183" y="905164"/>
            <a:ext cx="357661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/>
              <a:t>novodobá Sparta vybudována v 19. st.</a:t>
            </a:r>
          </a:p>
          <a:p>
            <a:r>
              <a:rPr lang="cs-CZ" sz="1400" dirty="0"/>
              <a:t>kousek od starověké Sparty</a:t>
            </a:r>
            <a:endParaRPr lang="el-GR" sz="1400" dirty="0"/>
          </a:p>
          <a:p>
            <a:r>
              <a:rPr lang="cs-CZ" sz="1400" dirty="0"/>
              <a:t>Jižní úpatí </a:t>
            </a:r>
            <a:r>
              <a:rPr lang="cs-CZ" sz="1400" dirty="0" err="1"/>
              <a:t>Taygetu</a:t>
            </a:r>
            <a:r>
              <a:rPr lang="cs-CZ" sz="1400" dirty="0"/>
              <a:t>, poblíž pravého břehu řeky </a:t>
            </a:r>
            <a:r>
              <a:rPr lang="cs-CZ" sz="1400" dirty="0" err="1"/>
              <a:t>Evrotas</a:t>
            </a:r>
            <a:endParaRPr lang="cs-CZ" sz="1400" dirty="0"/>
          </a:p>
          <a:p>
            <a:r>
              <a:rPr lang="cs-CZ" sz="1400" dirty="0"/>
              <a:t>15 000 obyvatel</a:t>
            </a:r>
          </a:p>
          <a:p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142066806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Nadpis 1">
            <a:extLst>
              <a:ext uri="{FF2B5EF4-FFF2-40B4-BE49-F238E27FC236}">
                <a16:creationId xmlns:a16="http://schemas.microsoft.com/office/drawing/2014/main" id="{4B82D6EC-5BE0-4E63-BC2C-683F7C3F602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39750" y="0"/>
            <a:ext cx="8229600" cy="11430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cs-CZ" altLang="cs-CZ" sz="24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Olympie</a:t>
            </a:r>
          </a:p>
        </p:txBody>
      </p:sp>
      <p:pic>
        <p:nvPicPr>
          <p:cNvPr id="146435" name="Picture 2" descr="C:\Users\Viti\Desktop\4. hodina obrázky\41 map_of_Ancient_Greece – kopie.jpg">
            <a:extLst>
              <a:ext uri="{FF2B5EF4-FFF2-40B4-BE49-F238E27FC236}">
                <a16:creationId xmlns:a16="http://schemas.microsoft.com/office/drawing/2014/main" id="{E0BE06F0-2BFD-4B8D-883B-CCCF2D10B1DD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36386" y="701186"/>
            <a:ext cx="4975225" cy="5257800"/>
          </a:xfr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2">
            <a:extLst>
              <a:ext uri="{FF2B5EF4-FFF2-40B4-BE49-F238E27FC236}">
                <a16:creationId xmlns:a16="http://schemas.microsoft.com/office/drawing/2014/main" id="{4B4041EF-DAED-4277-8432-F5AA9565F73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850900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cs-CZ" sz="2400" b="1" dirty="0"/>
              <a:t>starověká Olympie                                             </a:t>
            </a:r>
            <a:r>
              <a:rPr lang="el-GR" altLang="cs-CZ" sz="2400" b="1" dirty="0"/>
              <a:t>         αρχαία Ολυμπία</a:t>
            </a:r>
            <a:endParaRPr lang="cs-CZ" altLang="cs-CZ" sz="2400" b="1" dirty="0"/>
          </a:p>
        </p:txBody>
      </p:sp>
      <p:sp>
        <p:nvSpPr>
          <p:cNvPr id="148483" name="Rectangle 3">
            <a:extLst>
              <a:ext uri="{FF2B5EF4-FFF2-40B4-BE49-F238E27FC236}">
                <a16:creationId xmlns:a16="http://schemas.microsoft.com/office/drawing/2014/main" id="{8A7FC93C-0860-4D60-9C6C-686F7671992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pic>
        <p:nvPicPr>
          <p:cNvPr id="148484" name="Picture 5" descr="%CE%91%CF%81%CF%87%CE%B1%CE%AF%CE%B1+%CE%9F%CE%BB%CF%85%CE%BC%CF%80%CE%AF%CE%B1+1">
            <a:extLst>
              <a:ext uri="{FF2B5EF4-FFF2-40B4-BE49-F238E27FC236}">
                <a16:creationId xmlns:a16="http://schemas.microsoft.com/office/drawing/2014/main" id="{584B2661-EDC6-4FFC-BEE9-5A6C6DB3A5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90625"/>
            <a:ext cx="9144000" cy="566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Nadpis 1">
            <a:extLst>
              <a:ext uri="{FF2B5EF4-FFF2-40B4-BE49-F238E27FC236}">
                <a16:creationId xmlns:a16="http://schemas.microsoft.com/office/drawing/2014/main" id="{09D28CF5-CCDC-4032-B0CD-14DF090E021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95288" y="0"/>
            <a:ext cx="8229600" cy="11430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cs-CZ" altLang="cs-CZ" sz="20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Kultovní okrsek v Olympii - </a:t>
            </a:r>
            <a:r>
              <a:rPr lang="cs-CZ" altLang="cs-CZ" sz="200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Altis</a:t>
            </a:r>
            <a:endParaRPr lang="cs-CZ" altLang="cs-CZ" sz="20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150531" name="Picture 2" descr="C:\Users\Viti\Desktop\4. hodina obrázky\43 fOlympiaReconstruction.jpg">
            <a:extLst>
              <a:ext uri="{FF2B5EF4-FFF2-40B4-BE49-F238E27FC236}">
                <a16:creationId xmlns:a16="http://schemas.microsoft.com/office/drawing/2014/main" id="{1ABFADBF-4F5B-4230-BF2E-7DD5C59F4046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9750" y="1196975"/>
            <a:ext cx="8177213" cy="5364163"/>
          </a:xfr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Nadpis 1">
            <a:extLst>
              <a:ext uri="{FF2B5EF4-FFF2-40B4-BE49-F238E27FC236}">
                <a16:creationId xmlns:a16="http://schemas.microsoft.com/office/drawing/2014/main" id="{5301A3DE-126D-43AF-A6B5-4198DBE4D48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endParaRPr lang="cs-CZ" altLang="cs-CZ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189443" name="Picture 2" descr="C:\Users\Viti\Desktop\4. hodina obrázky\44 olympia reconstruction.jpg">
            <a:extLst>
              <a:ext uri="{FF2B5EF4-FFF2-40B4-BE49-F238E27FC236}">
                <a16:creationId xmlns:a16="http://schemas.microsoft.com/office/drawing/2014/main" id="{19B685EB-B8EE-4734-9A09-D844B1853F2C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80975" y="7938"/>
            <a:ext cx="9647238" cy="6850062"/>
          </a:xfrm>
        </p:spPr>
      </p:pic>
    </p:spTree>
    <p:extLst>
      <p:ext uri="{BB962C8B-B14F-4D97-AF65-F5344CB8AC3E}">
        <p14:creationId xmlns:p14="http://schemas.microsoft.com/office/powerpoint/2010/main" val="178815982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4514" name="Picture 2" descr="Αρχαία Ολυμπία: Το ανεξίτηλο ταξίδι στην ιστορία  που πρέπει να κάνεις">
            <a:extLst>
              <a:ext uri="{FF2B5EF4-FFF2-40B4-BE49-F238E27FC236}">
                <a16:creationId xmlns:a16="http://schemas.microsoft.com/office/drawing/2014/main" id="{5259D9C2-170E-447D-B660-6BD0BDDA96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5" r="11616"/>
          <a:stretch/>
        </p:blipFill>
        <p:spPr bwMode="auto">
          <a:xfrm>
            <a:off x="20" y="1282"/>
            <a:ext cx="9143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FD07F4EA-481A-4939-8354-428C24723400}"/>
              </a:ext>
            </a:extLst>
          </p:cNvPr>
          <p:cNvSpPr txBox="1"/>
          <p:nvPr/>
        </p:nvSpPr>
        <p:spPr>
          <a:xfrm>
            <a:off x="6398203" y="215034"/>
            <a:ext cx="222605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/>
              <a:t>Olympie, Héřin chrám,</a:t>
            </a:r>
          </a:p>
          <a:p>
            <a:r>
              <a:rPr lang="cs-CZ" sz="1600" dirty="0"/>
              <a:t>7./6. st. př. n. l.</a:t>
            </a:r>
            <a:endParaRPr lang="el-GR" sz="1600" dirty="0"/>
          </a:p>
          <a:p>
            <a:r>
              <a:rPr lang="el-GR" sz="1600" dirty="0"/>
              <a:t>Ολυμπία, ναός της Ήρας</a:t>
            </a:r>
          </a:p>
          <a:p>
            <a:r>
              <a:rPr lang="el-GR" sz="1600" dirty="0"/>
              <a:t>7</a:t>
            </a:r>
            <a:r>
              <a:rPr lang="el-GR" sz="1600" baseline="30000" dirty="0"/>
              <a:t>ος</a:t>
            </a:r>
            <a:r>
              <a:rPr lang="el-GR" sz="1600" dirty="0"/>
              <a:t>/6</a:t>
            </a:r>
            <a:r>
              <a:rPr lang="el-GR" sz="1600" baseline="30000" dirty="0"/>
              <a:t>ος</a:t>
            </a:r>
            <a:r>
              <a:rPr lang="el-GR" sz="1600" dirty="0"/>
              <a:t> αιώνας π. Χ.</a:t>
            </a:r>
            <a:endParaRPr lang="cs-CZ" sz="1600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Nadpis 1">
            <a:extLst>
              <a:ext uri="{FF2B5EF4-FFF2-40B4-BE49-F238E27FC236}">
                <a16:creationId xmlns:a16="http://schemas.microsoft.com/office/drawing/2014/main" id="{24326D6E-6877-4CA4-81A8-9A5CCF8FDF1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68313" y="-100013"/>
            <a:ext cx="8229600" cy="1243013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cs-CZ" altLang="cs-CZ" sz="24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Héřin chrám - půdorys</a:t>
            </a:r>
          </a:p>
        </p:txBody>
      </p:sp>
      <p:pic>
        <p:nvPicPr>
          <p:cNvPr id="163843" name="Picture 2" descr="C:\Users\Viti\Desktop\4. hodina obrázky\46 Olympia_Hera_plan_elev.jpg">
            <a:extLst>
              <a:ext uri="{FF2B5EF4-FFF2-40B4-BE49-F238E27FC236}">
                <a16:creationId xmlns:a16="http://schemas.microsoft.com/office/drawing/2014/main" id="{FF165BF3-835C-495C-B861-B373FCD5E74F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84438" y="981075"/>
            <a:ext cx="4391025" cy="5729288"/>
          </a:xfr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Rectangle 13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26" name="Picture 2" descr="Δέος: Κρουαζιερόπλοιο σχεδόν 200 μέτρων περνά από τη Διώρυγα της Κορίνθου  [εικόνες] - iefimerida.gr">
            <a:extLst>
              <a:ext uri="{FF2B5EF4-FFF2-40B4-BE49-F238E27FC236}">
                <a16:creationId xmlns:a16="http://schemas.microsoft.com/office/drawing/2014/main" id="{3BAF0D78-C126-42B7-AC37-22143CAEA9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04" r="-1" b="1328"/>
          <a:stretch/>
        </p:blipFill>
        <p:spPr bwMode="auto">
          <a:xfrm>
            <a:off x="20" y="1282"/>
            <a:ext cx="9143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704D2348-0AB3-4476-A83C-4C59B8148E72}"/>
              </a:ext>
            </a:extLst>
          </p:cNvPr>
          <p:cNvSpPr txBox="1"/>
          <p:nvPr/>
        </p:nvSpPr>
        <p:spPr>
          <a:xfrm>
            <a:off x="397164" y="461818"/>
            <a:ext cx="23148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>
                <a:solidFill>
                  <a:schemeClr val="bg1"/>
                </a:solidFill>
              </a:rPr>
              <a:t>Διώρυγα της Κορίνθου</a:t>
            </a:r>
          </a:p>
          <a:p>
            <a:r>
              <a:rPr lang="cs-CZ" dirty="0">
                <a:solidFill>
                  <a:schemeClr val="bg1"/>
                </a:solidFill>
              </a:rPr>
              <a:t>Korintský průplav</a:t>
            </a:r>
          </a:p>
        </p:txBody>
      </p:sp>
    </p:spTree>
    <p:extLst>
      <p:ext uri="{BB962C8B-B14F-4D97-AF65-F5344CB8AC3E}">
        <p14:creationId xmlns:p14="http://schemas.microsoft.com/office/powerpoint/2010/main" val="169190115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>
            <a:extLst>
              <a:ext uri="{FF2B5EF4-FFF2-40B4-BE49-F238E27FC236}">
                <a16:creationId xmlns:a16="http://schemas.microsoft.com/office/drawing/2014/main" id="{712D9AF0-8A52-493C-A74C-C064CAD38D7A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4638"/>
            <a:ext cx="8229600" cy="1073871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/>
          <a:p>
            <a:pPr eaLnBrk="1" hangingPunct="1"/>
            <a:r>
              <a:rPr lang="cs-CZ" altLang="cs-CZ" sz="1400" b="1" dirty="0"/>
              <a:t>v Héřině chrámu nalezen </a:t>
            </a:r>
            <a:br>
              <a:rPr lang="cs-CZ" altLang="cs-CZ" sz="1400" b="1" dirty="0"/>
            </a:br>
            <a:r>
              <a:rPr lang="cs-CZ" altLang="cs-CZ" sz="1400" b="1" dirty="0" err="1"/>
              <a:t>Hermés</a:t>
            </a:r>
            <a:r>
              <a:rPr lang="cs-CZ" altLang="cs-CZ" sz="1400" b="1" dirty="0"/>
              <a:t> s malým Dionýsem, </a:t>
            </a:r>
            <a:br>
              <a:rPr lang="cs-CZ" altLang="cs-CZ" sz="1400" b="1" dirty="0"/>
            </a:br>
            <a:r>
              <a:rPr lang="cs-CZ" altLang="cs-CZ" sz="1400" b="1" dirty="0"/>
              <a:t>4. st. př. n. l., Muzeum v Olympii</a:t>
            </a:r>
          </a:p>
        </p:txBody>
      </p:sp>
      <p:pic>
        <p:nvPicPr>
          <p:cNvPr id="165891" name="Picture 4" descr="her003">
            <a:extLst>
              <a:ext uri="{FF2B5EF4-FFF2-40B4-BE49-F238E27FC236}">
                <a16:creationId xmlns:a16="http://schemas.microsoft.com/office/drawing/2014/main" id="{CA6AB4E9-1EEF-46C5-9DEF-48D6E730B6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0975" y="0"/>
            <a:ext cx="474302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914" name="Picture 2" descr="C:\Users\Viti\Desktop\4. hodina obrázky\43 fOlympiaReconstruction.jpg">
            <a:extLst>
              <a:ext uri="{FF2B5EF4-FFF2-40B4-BE49-F238E27FC236}">
                <a16:creationId xmlns:a16="http://schemas.microsoft.com/office/drawing/2014/main" id="{3336E117-5C80-4C67-B100-DBA81CE8FAFD}"/>
              </a:ext>
            </a:extLst>
          </p:cNvPr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404813"/>
            <a:ext cx="9144000" cy="59975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159AF667-36AC-40AA-8ECC-D7CAC1810CF1}"/>
              </a:ext>
            </a:extLst>
          </p:cNvPr>
          <p:cNvSpPr txBox="1"/>
          <p:nvPr/>
        </p:nvSpPr>
        <p:spPr>
          <a:xfrm>
            <a:off x="424873" y="35481"/>
            <a:ext cx="32612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Olympie, </a:t>
            </a:r>
            <a:r>
              <a:rPr lang="cs-CZ" dirty="0" err="1"/>
              <a:t>Altis</a:t>
            </a:r>
            <a:r>
              <a:rPr lang="cs-CZ" dirty="0"/>
              <a:t> – posvátný okrsek 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6">
            <a:extLst>
              <a:ext uri="{FF2B5EF4-FFF2-40B4-BE49-F238E27FC236}">
                <a16:creationId xmlns:a16="http://schemas.microsoft.com/office/drawing/2014/main" id="{BA8AD426-A137-40C1-B425-4379A86AE91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633412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cs-CZ" sz="2000" b="1" dirty="0"/>
              <a:t>Pokladnice města </a:t>
            </a:r>
            <a:r>
              <a:rPr lang="cs-CZ" altLang="cs-CZ" sz="2000" b="1" dirty="0" err="1"/>
              <a:t>Megara</a:t>
            </a:r>
            <a:endParaRPr lang="cs-CZ" altLang="cs-CZ" sz="2000" b="1" dirty="0"/>
          </a:p>
        </p:txBody>
      </p:sp>
      <p:pic>
        <p:nvPicPr>
          <p:cNvPr id="167939" name="Picture 5" descr="δωρικός θριγκός">
            <a:extLst>
              <a:ext uri="{FF2B5EF4-FFF2-40B4-BE49-F238E27FC236}">
                <a16:creationId xmlns:a16="http://schemas.microsoft.com/office/drawing/2014/main" id="{E383A1E7-965A-486A-B75F-8929A06818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212850"/>
            <a:ext cx="8489950" cy="564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7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68963" name="Picture 2" descr="C:\Users\Viti\Desktop\4. hodina obrázky\47 templeofzeus1.jpg">
            <a:extLst>
              <a:ext uri="{FF2B5EF4-FFF2-40B4-BE49-F238E27FC236}">
                <a16:creationId xmlns:a16="http://schemas.microsoft.com/office/drawing/2014/main" id="{949CA29C-5041-427F-9F75-F74F2C9EC2AB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09" r="3975"/>
          <a:stretch/>
        </p:blipFill>
        <p:spPr>
          <a:xfrm>
            <a:off x="20" y="1282"/>
            <a:ext cx="9143980" cy="6856718"/>
          </a:xfrm>
          <a:prstGeom prst="rect">
            <a:avLst/>
          </a:prstGeom>
        </p:spPr>
      </p:pic>
      <p:sp>
        <p:nvSpPr>
          <p:cNvPr id="94209" name="Nadpis 1">
            <a:extLst>
              <a:ext uri="{FF2B5EF4-FFF2-40B4-BE49-F238E27FC236}">
                <a16:creationId xmlns:a16="http://schemas.microsoft.com/office/drawing/2014/main" id="{63ACAC2F-C8AE-4EC0-9B4D-F467C68205D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68313" y="0"/>
            <a:ext cx="8229600" cy="11430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cs-CZ" altLang="cs-CZ" sz="24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Diův chrám – rekonstrukce</a:t>
            </a:r>
            <a:br>
              <a:rPr lang="cs-CZ" altLang="cs-CZ" sz="24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cs-CZ" altLang="cs-CZ" sz="24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5. st. př. n. l.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2" name="Rectangle 71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1011" name="Picture 5" descr="Olympia_temple_Zeus">
            <a:extLst>
              <a:ext uri="{FF2B5EF4-FFF2-40B4-BE49-F238E27FC236}">
                <a16:creationId xmlns:a16="http://schemas.microsoft.com/office/drawing/2014/main" id="{690475B0-82B2-47DC-8F7A-1D90EB5EC6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32" b="1804"/>
          <a:stretch/>
        </p:blipFill>
        <p:spPr bwMode="auto">
          <a:xfrm>
            <a:off x="-2285" y="10"/>
            <a:ext cx="9143999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" name="Rectangle 73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9143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1010" name="Rectangle 2">
            <a:extLst>
              <a:ext uri="{FF2B5EF4-FFF2-40B4-BE49-F238E27FC236}">
                <a16:creationId xmlns:a16="http://schemas.microsoft.com/office/drawing/2014/main" id="{B2C5F3B3-7FC5-424A-A834-ECC5EC6CB5E5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822960" y="325550"/>
            <a:ext cx="7543800" cy="26783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n-US" altLang="cs-CZ" sz="2400" dirty="0" err="1">
                <a:solidFill>
                  <a:srgbClr val="FFFFFF"/>
                </a:solidFill>
              </a:rPr>
              <a:t>Diův</a:t>
            </a:r>
            <a:r>
              <a:rPr lang="en-US" altLang="cs-CZ" sz="2400" dirty="0">
                <a:solidFill>
                  <a:srgbClr val="FFFFFF"/>
                </a:solidFill>
              </a:rPr>
              <a:t> </a:t>
            </a:r>
            <a:r>
              <a:rPr lang="en-US" altLang="cs-CZ" sz="2400" dirty="0" err="1">
                <a:solidFill>
                  <a:srgbClr val="FFFFFF"/>
                </a:solidFill>
              </a:rPr>
              <a:t>chrám</a:t>
            </a:r>
            <a:r>
              <a:rPr lang="en-US" altLang="cs-CZ" sz="2400" dirty="0">
                <a:solidFill>
                  <a:srgbClr val="FFFFFF"/>
                </a:solidFill>
              </a:rPr>
              <a:t> </a:t>
            </a:r>
            <a:r>
              <a:rPr lang="en-US" altLang="cs-CZ" sz="2400" dirty="0" err="1">
                <a:solidFill>
                  <a:srgbClr val="FFFFFF"/>
                </a:solidFill>
              </a:rPr>
              <a:t>dnes</a:t>
            </a:r>
            <a:endParaRPr lang="en-US" altLang="cs-CZ" sz="24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1710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1010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Nadpis 1">
            <a:extLst>
              <a:ext uri="{FF2B5EF4-FFF2-40B4-BE49-F238E27FC236}">
                <a16:creationId xmlns:a16="http://schemas.microsoft.com/office/drawing/2014/main" id="{B4D4CC3C-6DA1-4AC0-9A99-DAA0692A4B4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>
                <a:effectLst>
                  <a:outerShdw blurRad="38100" dist="38100" dir="2700000" algn="tl">
                    <a:srgbClr val="C0C0C0"/>
                  </a:outerShdw>
                </a:effectLst>
              </a:rPr>
              <a:t>Diův chrám - půdorys</a:t>
            </a:r>
          </a:p>
        </p:txBody>
      </p:sp>
      <p:pic>
        <p:nvPicPr>
          <p:cNvPr id="172035" name="Picture 3" descr="C:\Users\Viti\Desktop\4. hodina obrázky\49 zeus olympia.jpg">
            <a:extLst>
              <a:ext uri="{FF2B5EF4-FFF2-40B4-BE49-F238E27FC236}">
                <a16:creationId xmlns:a16="http://schemas.microsoft.com/office/drawing/2014/main" id="{7D374A40-AC54-4ED1-B447-389BDFDB2458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9750" y="1557338"/>
            <a:ext cx="8108950" cy="4175125"/>
          </a:xfr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Nadpis 1">
            <a:extLst>
              <a:ext uri="{FF2B5EF4-FFF2-40B4-BE49-F238E27FC236}">
                <a16:creationId xmlns:a16="http://schemas.microsoft.com/office/drawing/2014/main" id="{A12E585D-AA1C-40D6-8803-BC7B6340884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>
                <a:effectLst>
                  <a:outerShdw blurRad="38100" dist="38100" dir="2700000" algn="tl">
                    <a:srgbClr val="C0C0C0"/>
                  </a:outerShdw>
                </a:effectLst>
              </a:rPr>
              <a:t>Štíty</a:t>
            </a:r>
          </a:p>
        </p:txBody>
      </p:sp>
      <p:pic>
        <p:nvPicPr>
          <p:cNvPr id="178179" name="Picture 2" descr="C:\Users\Viti\Desktop\4. hodina obrázky\50 zeus olympia štíty.jpg">
            <a:extLst>
              <a:ext uri="{FF2B5EF4-FFF2-40B4-BE49-F238E27FC236}">
                <a16:creationId xmlns:a16="http://schemas.microsoft.com/office/drawing/2014/main" id="{9F195E7E-AEBC-49C8-B4E8-723CE903369E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388" y="1412875"/>
            <a:ext cx="8797925" cy="4103688"/>
          </a:xfr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6" name="Rectangle 135">
            <a:extLst>
              <a:ext uri="{FF2B5EF4-FFF2-40B4-BE49-F238E27FC236}">
                <a16:creationId xmlns:a16="http://schemas.microsoft.com/office/drawing/2014/main" id="{9B76D444-2756-434F-AE61-96D69830C1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0227" name="Picture 2" descr="C:\Users\Viti\Desktop\4. hodina obrázky\51 olympia štít 1.jpg">
            <a:extLst>
              <a:ext uri="{FF2B5EF4-FFF2-40B4-BE49-F238E27FC236}">
                <a16:creationId xmlns:a16="http://schemas.microsoft.com/office/drawing/2014/main" id="{FF947CE7-1201-4EE2-A78D-2A0C9C69C9C7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8" r="5924" b="2"/>
          <a:stretch/>
        </p:blipFill>
        <p:spPr>
          <a:xfrm>
            <a:off x="240030" y="320040"/>
            <a:ext cx="8661654" cy="4303462"/>
          </a:xfrm>
          <a:prstGeom prst="rect">
            <a:avLst/>
          </a:prstGeom>
        </p:spPr>
      </p:pic>
      <p:sp>
        <p:nvSpPr>
          <p:cNvPr id="138" name="Rectangle 137">
            <a:extLst>
              <a:ext uri="{FF2B5EF4-FFF2-40B4-BE49-F238E27FC236}">
                <a16:creationId xmlns:a16="http://schemas.microsoft.com/office/drawing/2014/main" id="{A27B6159-7734-4564-9E0F-C4BC43C36E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41173" y="4782312"/>
            <a:ext cx="8661654" cy="1755648"/>
          </a:xfrm>
          <a:prstGeom prst="rect">
            <a:avLst/>
          </a:prstGeom>
          <a:solidFill>
            <a:schemeClr val="tx1">
              <a:alpha val="93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0353" name="Nadpis 1">
            <a:extLst>
              <a:ext uri="{FF2B5EF4-FFF2-40B4-BE49-F238E27FC236}">
                <a16:creationId xmlns:a16="http://schemas.microsoft.com/office/drawing/2014/main" id="{7FE65DAE-1044-4538-BDAA-97009BDE7DE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30936" y="5009083"/>
            <a:ext cx="2167128" cy="134599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cs-CZ" altLang="cs-CZ" sz="16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z</a:t>
            </a:r>
            <a:r>
              <a:rPr lang="en-US" altLang="cs-CZ" sz="1600" dirty="0" err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ápadní</a:t>
            </a:r>
            <a:r>
              <a:rPr lang="en-US" altLang="cs-CZ" sz="16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altLang="cs-CZ" sz="1600" dirty="0" err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štít</a:t>
            </a:r>
            <a:br>
              <a:rPr lang="cs-CZ" altLang="cs-CZ" sz="16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cs-CZ" altLang="cs-CZ" sz="16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Apollón a </a:t>
            </a:r>
            <a:r>
              <a:rPr lang="cs-CZ" altLang="cs-CZ" sz="1600" dirty="0" err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kentauromachie</a:t>
            </a:r>
            <a:endParaRPr lang="en-US" altLang="cs-CZ" sz="1600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E2FFB46B-05BC-4950-B18A-9593FDAE6E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3044952" y="5237979"/>
            <a:ext cx="0" cy="914400"/>
          </a:xfrm>
          <a:prstGeom prst="line">
            <a:avLst/>
          </a:prstGeom>
          <a:ln w="19050">
            <a:solidFill>
              <a:schemeClr val="bg1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Nadpis 1">
            <a:extLst>
              <a:ext uri="{FF2B5EF4-FFF2-40B4-BE49-F238E27FC236}">
                <a16:creationId xmlns:a16="http://schemas.microsoft.com/office/drawing/2014/main" id="{F3324BC1-37C2-4009-8F08-30C97852B79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80060" y="5576887"/>
            <a:ext cx="8183880" cy="64008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defRPr/>
            </a:pPr>
            <a:r>
              <a:rPr lang="cs-CZ" altLang="cs-CZ" sz="18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v</a:t>
            </a:r>
            <a:r>
              <a:rPr lang="en-US" altLang="cs-CZ" sz="180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ýchodní</a:t>
            </a:r>
            <a:r>
              <a:rPr lang="en-US" altLang="cs-CZ" sz="18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altLang="cs-CZ" sz="180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štít</a:t>
            </a:r>
            <a:r>
              <a:rPr lang="el-GR" altLang="cs-CZ" sz="18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, </a:t>
            </a:r>
            <a:r>
              <a:rPr lang="cs-CZ" altLang="cs-CZ" sz="18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v centru Zeus, po stranách dva hrdinové s vozy (</a:t>
            </a:r>
            <a:r>
              <a:rPr lang="cs-CZ" altLang="cs-CZ" sz="180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Pelops</a:t>
            </a:r>
            <a:r>
              <a:rPr lang="cs-CZ" altLang="cs-CZ" sz="18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a </a:t>
            </a:r>
            <a:r>
              <a:rPr lang="cs-CZ" altLang="cs-CZ" sz="180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Oinomaos</a:t>
            </a:r>
            <a:r>
              <a:rPr lang="cs-CZ" altLang="cs-CZ" sz="18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?)</a:t>
            </a:r>
            <a:endParaRPr lang="en-US" altLang="cs-CZ" sz="18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182275" name="Picture 2" descr="C:\Users\Viti\Desktop\4. hodina obrázky\52 olympia štít 2.jpg">
            <a:extLst>
              <a:ext uri="{FF2B5EF4-FFF2-40B4-BE49-F238E27FC236}">
                <a16:creationId xmlns:a16="http://schemas.microsoft.com/office/drawing/2014/main" id="{C41249C4-F4BC-43C1-BCBA-7899E944EF20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24" r="14143" b="1"/>
          <a:stretch/>
        </p:blipFill>
        <p:spPr>
          <a:xfrm>
            <a:off x="480060" y="640080"/>
            <a:ext cx="8183880" cy="4836795"/>
          </a:xfrm>
          <a:prstGeom prst="rect">
            <a:avLst/>
          </a:prstGeom>
          <a:ln w="19050">
            <a:solidFill>
              <a:schemeClr val="tx1"/>
            </a:solidFill>
            <a:miter lim="800000"/>
          </a:ln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371" name="Picture 8" descr="zeus">
            <a:extLst>
              <a:ext uri="{FF2B5EF4-FFF2-40B4-BE49-F238E27FC236}">
                <a16:creationId xmlns:a16="http://schemas.microsoft.com/office/drawing/2014/main" id="{AF5D27B9-1C9B-4C6C-9DA4-7545E6D627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140386"/>
            <a:ext cx="3403600" cy="6577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DEA13CF9-9619-4068-B0A7-E695E6C86E0A}"/>
              </a:ext>
            </a:extLst>
          </p:cNvPr>
          <p:cNvSpPr txBox="1"/>
          <p:nvPr/>
        </p:nvSpPr>
        <p:spPr>
          <a:xfrm>
            <a:off x="466436" y="1066953"/>
            <a:ext cx="4572000" cy="28931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altLang="cs-CZ" sz="1800" b="1" dirty="0" err="1"/>
              <a:t>Feidiův</a:t>
            </a:r>
            <a:r>
              <a:rPr lang="cs-CZ" altLang="cs-CZ" sz="1800" b="1" dirty="0"/>
              <a:t> Zeus v Diově chrámu</a:t>
            </a:r>
            <a:br>
              <a:rPr lang="cs-CZ" altLang="cs-CZ" sz="1800" b="1" dirty="0"/>
            </a:br>
            <a:r>
              <a:rPr lang="cs-CZ" altLang="cs-CZ" sz="1800" b="1" dirty="0"/>
              <a:t>- </a:t>
            </a:r>
            <a:r>
              <a:rPr lang="cs-CZ" altLang="cs-CZ" sz="1600" dirty="0"/>
              <a:t>výška: asi 12,5 m</a:t>
            </a:r>
            <a:br>
              <a:rPr lang="cs-CZ" altLang="cs-CZ" sz="1600" dirty="0"/>
            </a:br>
            <a:r>
              <a:rPr lang="cs-CZ" altLang="cs-CZ" sz="1600" dirty="0"/>
              <a:t>- materiál: zlato a slonovina</a:t>
            </a:r>
          </a:p>
          <a:p>
            <a:r>
              <a:rPr lang="cs-CZ" sz="1600" dirty="0"/>
              <a:t>- v pravé ruce bohyně vítězství Niké</a:t>
            </a:r>
          </a:p>
          <a:p>
            <a:r>
              <a:rPr lang="cs-CZ" sz="1600" dirty="0"/>
              <a:t>- v levé berla s posvátným orlem</a:t>
            </a:r>
          </a:p>
          <a:p>
            <a:r>
              <a:rPr lang="cs-CZ" sz="1600" dirty="0"/>
              <a:t>- ve starověku jeden ze sedmi divů světa</a:t>
            </a:r>
          </a:p>
          <a:p>
            <a:r>
              <a:rPr lang="cs-CZ" sz="1600" dirty="0"/>
              <a:t>- v 5. st. n. l. převezen do Konstantinopole,</a:t>
            </a:r>
          </a:p>
          <a:p>
            <a:r>
              <a:rPr lang="cs-CZ" sz="1600" dirty="0"/>
              <a:t>- kde byl zničen, snad při požáru</a:t>
            </a:r>
          </a:p>
          <a:p>
            <a:r>
              <a:rPr lang="cs-CZ" sz="1600" dirty="0"/>
              <a:t>- </a:t>
            </a:r>
            <a:r>
              <a:rPr lang="cs-CZ" sz="1600" dirty="0" err="1"/>
              <a:t>Pausaniás</a:t>
            </a:r>
            <a:r>
              <a:rPr lang="cs-CZ" sz="1600" dirty="0"/>
              <a:t> (2. st. n. l., řecký cestovatel a zeměpisec, </a:t>
            </a:r>
            <a:r>
              <a:rPr lang="cs-CZ" sz="1600" i="1" dirty="0"/>
              <a:t>Cesty po Řecku </a:t>
            </a:r>
            <a:r>
              <a:rPr lang="cs-CZ" sz="1600" dirty="0"/>
              <a:t>(přel. do </a:t>
            </a:r>
            <a:r>
              <a:rPr lang="cs-CZ" sz="1600" dirty="0" err="1"/>
              <a:t>češt</a:t>
            </a:r>
            <a:r>
              <a:rPr lang="cs-CZ" sz="1600" dirty="0"/>
              <a:t>.) – popis chrámu i sochy</a:t>
            </a:r>
          </a:p>
          <a:p>
            <a:r>
              <a:rPr lang="cs-CZ" dirty="0"/>
              <a:t>- 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 73">
            <a:extLst>
              <a:ext uri="{FF2B5EF4-FFF2-40B4-BE49-F238E27FC236}">
                <a16:creationId xmlns:a16="http://schemas.microsoft.com/office/drawing/2014/main" id="{9E90EB45-EEE9-4563-8179-65EF62AE09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4E4E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9029" name="Obrázek 6">
            <a:extLst>
              <a:ext uri="{FF2B5EF4-FFF2-40B4-BE49-F238E27FC236}">
                <a16:creationId xmlns:a16="http://schemas.microsoft.com/office/drawing/2014/main" id="{19CCCE9E-2596-4551-B70A-9940E989FF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32324" y="2371368"/>
            <a:ext cx="4029075" cy="2115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" name="Rectangle 75">
            <a:extLst>
              <a:ext uri="{FF2B5EF4-FFF2-40B4-BE49-F238E27FC236}">
                <a16:creationId xmlns:a16="http://schemas.microsoft.com/office/drawing/2014/main" id="{23D0EF74-AD1E-4FD9-914D-8EC9058EBB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480060"/>
            <a:ext cx="8428482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9028" name="Obrázek 4">
            <a:extLst>
              <a:ext uri="{FF2B5EF4-FFF2-40B4-BE49-F238E27FC236}">
                <a16:creationId xmlns:a16="http://schemas.microsoft.com/office/drawing/2014/main" id="{70736B03-0D4A-45CA-8654-A882B725B5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2599" y="1255784"/>
            <a:ext cx="4029074" cy="4346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E8F05C21-B306-4355-BCBE-2D2F9C271D52}"/>
              </a:ext>
            </a:extLst>
          </p:cNvPr>
          <p:cNvSpPr txBox="1"/>
          <p:nvPr/>
        </p:nvSpPr>
        <p:spPr>
          <a:xfrm>
            <a:off x="572655" y="655782"/>
            <a:ext cx="80857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 err="1">
                <a:solidFill>
                  <a:schemeClr val="bg1"/>
                </a:solidFill>
              </a:rPr>
              <a:t>diolkos</a:t>
            </a:r>
            <a:r>
              <a:rPr lang="cs-CZ" sz="1600" dirty="0">
                <a:solidFill>
                  <a:schemeClr val="bg1"/>
                </a:solidFill>
              </a:rPr>
              <a:t> – dlážděná cesta přes Korintskou šíji umožňující přetahování menších lodí (6. st. př. n. l.)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B5A8AFA4-5C32-4100-9C6D-839A47E15F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6B5F253-7949-47C2-9DBD-1570ECDA22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4349" y="685800"/>
            <a:ext cx="4066277" cy="54864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4C9C344E-0085-D4A2-0834-0656E3D6EC43}"/>
              </a:ext>
            </a:extLst>
          </p:cNvPr>
          <p:cNvSpPr txBox="1"/>
          <p:nvPr/>
        </p:nvSpPr>
        <p:spPr>
          <a:xfrm>
            <a:off x="560993" y="1254763"/>
            <a:ext cx="4088848" cy="2481729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b" anchorCtr="0" forceAA="0" compatLnSpc="1">
            <a:prstTxWarp prst="textNoShape">
              <a:avLst/>
            </a:prstTxWarp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b="1">
                <a:solidFill>
                  <a:srgbClr val="595959"/>
                </a:solidFill>
                <a:latin typeface="+mj-lt"/>
                <a:ea typeface="+mj-ea"/>
                <a:cs typeface="+mj-cs"/>
              </a:rPr>
              <a:t>Ζευς Ολύμπιος, Quatremere de Quincy (1815)</a:t>
            </a:r>
          </a:p>
        </p:txBody>
      </p:sp>
      <p:pic>
        <p:nvPicPr>
          <p:cNvPr id="4" name="Obrázek 4" descr="Obsah obrázku text, oltář&#10;&#10;Popis se vygeneroval automaticky.">
            <a:extLst>
              <a:ext uri="{FF2B5EF4-FFF2-40B4-BE49-F238E27FC236}">
                <a16:creationId xmlns:a16="http://schemas.microsoft.com/office/drawing/2014/main" id="{9AA34782-C841-CAC7-0EDB-2AC0BB4206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443" r="-2" b="-2"/>
          <a:stretch/>
        </p:blipFill>
        <p:spPr>
          <a:xfrm>
            <a:off x="4580627" y="685799"/>
            <a:ext cx="40576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87375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Nadpis 1">
            <a:extLst>
              <a:ext uri="{FF2B5EF4-FFF2-40B4-BE49-F238E27FC236}">
                <a16:creationId xmlns:a16="http://schemas.microsoft.com/office/drawing/2014/main" id="{910332F0-B8BB-4959-965C-F70D3DF45CB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68313" y="0"/>
            <a:ext cx="8229600" cy="11430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cs-CZ" altLang="cs-CZ" sz="2400" b="1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Feidiův</a:t>
            </a:r>
            <a:r>
              <a:rPr lang="cs-CZ" altLang="cs-CZ" sz="24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Zeus </a:t>
            </a:r>
          </a:p>
        </p:txBody>
      </p:sp>
      <p:pic>
        <p:nvPicPr>
          <p:cNvPr id="187395" name="Picture 2" descr="C:\Users\Viti\Desktop\4. hodina obrázky\57 feiduv-zeus-4ebd11699ec8c.jpg">
            <a:extLst>
              <a:ext uri="{FF2B5EF4-FFF2-40B4-BE49-F238E27FC236}">
                <a16:creationId xmlns:a16="http://schemas.microsoft.com/office/drawing/2014/main" id="{48774B78-AE05-4634-813C-865ADDFD3B7C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56764" y="147321"/>
            <a:ext cx="5609414" cy="6563357"/>
          </a:xfr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Nadpis 1">
            <a:extLst>
              <a:ext uri="{FF2B5EF4-FFF2-40B4-BE49-F238E27FC236}">
                <a16:creationId xmlns:a16="http://schemas.microsoft.com/office/drawing/2014/main" id="{5301A3DE-126D-43AF-A6B5-4198DBE4D48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endParaRPr lang="cs-CZ" altLang="cs-CZ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189443" name="Picture 2" descr="C:\Users\Viti\Desktop\4. hodina obrázky\44 olympia reconstruction.jpg">
            <a:extLst>
              <a:ext uri="{FF2B5EF4-FFF2-40B4-BE49-F238E27FC236}">
                <a16:creationId xmlns:a16="http://schemas.microsoft.com/office/drawing/2014/main" id="{19B685EB-B8EE-4734-9A09-D844B1853F2C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80975" y="7938"/>
            <a:ext cx="9647238" cy="6850062"/>
          </a:xfr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88043706-7D2D-E007-508E-C86F027F65DA}"/>
              </a:ext>
            </a:extLst>
          </p:cNvPr>
          <p:cNvSpPr txBox="1"/>
          <p:nvPr/>
        </p:nvSpPr>
        <p:spPr>
          <a:xfrm>
            <a:off x="2335121" y="6090962"/>
            <a:ext cx="487966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chemeClr val="accent1">
                    <a:lumMod val="20000"/>
                    <a:lumOff val="80000"/>
                  </a:schemeClr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Zapálení olympijského ohně </a:t>
            </a:r>
            <a:endParaRPr lang="el-GR" dirty="0">
              <a:solidFill>
                <a:schemeClr val="accent1">
                  <a:lumMod val="20000"/>
                  <a:lumOff val="80000"/>
                </a:schemeClr>
              </a:solidFill>
              <a:hlinkClick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r>
              <a:rPr lang="cs-CZ" dirty="0">
                <a:solidFill>
                  <a:schemeClr val="accent1">
                    <a:lumMod val="20000"/>
                    <a:lumOff val="80000"/>
                  </a:schemeClr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https://www.youtube.com/watch?v=rpj5HtXUd34</a:t>
            </a:r>
            <a:endParaRPr lang="el-GR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endParaRPr lang="cs-CZ" dirty="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6">
            <a:extLst>
              <a:ext uri="{FF2B5EF4-FFF2-40B4-BE49-F238E27FC236}">
                <a16:creationId xmlns:a16="http://schemas.microsoft.com/office/drawing/2014/main" id="{08DDEDE1-0ACF-4FA6-895B-3F21A960EB3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eaLnBrk="1" hangingPunct="1"/>
            <a:r>
              <a:rPr lang="cs-CZ" altLang="cs-CZ" sz="1600" dirty="0">
                <a:latin typeface="Calibri" panose="020F0502020204030204" pitchFamily="34" charset="0"/>
              </a:rPr>
              <a:t>Olympie, raně křesťanská bazilika (původně </a:t>
            </a:r>
            <a:r>
              <a:rPr lang="cs-CZ" altLang="cs-CZ" sz="1600" dirty="0" err="1">
                <a:latin typeface="Calibri" panose="020F0502020204030204" pitchFamily="34" charset="0"/>
              </a:rPr>
              <a:t>Feidiova</a:t>
            </a:r>
            <a:r>
              <a:rPr lang="cs-CZ" altLang="cs-CZ" sz="1600" dirty="0">
                <a:latin typeface="Calibri" panose="020F0502020204030204" pitchFamily="34" charset="0"/>
              </a:rPr>
              <a:t> dílna, nález nádoby s nápisem </a:t>
            </a:r>
            <a:br>
              <a:rPr lang="cs-CZ" altLang="cs-CZ" sz="1600" dirty="0">
                <a:latin typeface="Calibri" panose="020F0502020204030204" pitchFamily="34" charset="0"/>
              </a:rPr>
            </a:br>
            <a:r>
              <a:rPr lang="cs-CZ" altLang="cs-CZ" sz="1600" dirty="0">
                <a:latin typeface="Calibri" panose="020F0502020204030204" pitchFamily="34" charset="0"/>
              </a:rPr>
              <a:t>„jsem </a:t>
            </a:r>
            <a:r>
              <a:rPr lang="cs-CZ" altLang="cs-CZ" sz="1600" dirty="0" err="1">
                <a:latin typeface="Calibri" panose="020F0502020204030204" pitchFamily="34" charset="0"/>
              </a:rPr>
              <a:t>Feidiova</a:t>
            </a:r>
            <a:r>
              <a:rPr lang="cs-CZ" altLang="cs-CZ" sz="1600" dirty="0">
                <a:latin typeface="Calibri" panose="020F0502020204030204" pitchFamily="34" charset="0"/>
              </a:rPr>
              <a:t>“</a:t>
            </a:r>
            <a:r>
              <a:rPr lang="el-GR" altLang="cs-CZ" sz="1600" dirty="0">
                <a:latin typeface="Calibri" panose="020F0502020204030204" pitchFamily="34" charset="0"/>
              </a:rPr>
              <a:t>)</a:t>
            </a:r>
            <a:endParaRPr lang="cs-CZ" altLang="cs-CZ" sz="1600" dirty="0">
              <a:latin typeface="Calibri" panose="020F0502020204030204" pitchFamily="34" charset="0"/>
            </a:endParaRPr>
          </a:p>
        </p:txBody>
      </p:sp>
      <p:pic>
        <p:nvPicPr>
          <p:cNvPr id="191491" name="Picture 5" descr="Κλείσιμο Παραθύρου">
            <a:extLst>
              <a:ext uri="{FF2B5EF4-FFF2-40B4-BE49-F238E27FC236}">
                <a16:creationId xmlns:a16="http://schemas.microsoft.com/office/drawing/2014/main" id="{822A458D-2963-4670-A3B5-EC5CE9A987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0825"/>
            <a:ext cx="9144000" cy="5126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Rectangle 2">
            <a:extLst>
              <a:ext uri="{FF2B5EF4-FFF2-40B4-BE49-F238E27FC236}">
                <a16:creationId xmlns:a16="http://schemas.microsoft.com/office/drawing/2014/main" id="{82022690-D40E-4AC1-B99C-3BA8DCC46E0B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365125"/>
            <a:ext cx="7886700" cy="1325563"/>
          </a:xfrm>
        </p:spPr>
        <p:txBody>
          <a:bodyPr>
            <a:normAutofit/>
          </a:bodyPr>
          <a:lstStyle/>
          <a:p>
            <a:pPr algn="r" eaLnBrk="1" hangingPunct="1"/>
            <a:br>
              <a:rPr lang="cs-CZ" altLang="cs-CZ" sz="2400" b="1"/>
            </a:br>
            <a:endParaRPr lang="cs-CZ" altLang="cs-CZ" sz="2400" b="1" dirty="0"/>
          </a:p>
        </p:txBody>
      </p:sp>
      <p:pic>
        <p:nvPicPr>
          <p:cNvPr id="198659" name="Picture 3" descr="Κλείσιμο Παραθύρου">
            <a:extLst>
              <a:ext uri="{FF2B5EF4-FFF2-40B4-BE49-F238E27FC236}">
                <a16:creationId xmlns:a16="http://schemas.microsoft.com/office/drawing/2014/main" id="{C1992C42-70A8-4945-9722-2DEA5BCB07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525" y="0"/>
            <a:ext cx="46370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D98CCAAF-3A41-4C42-83EF-FDE2BC7FA473}"/>
              </a:ext>
            </a:extLst>
          </p:cNvPr>
          <p:cNvSpPr txBox="1"/>
          <p:nvPr/>
        </p:nvSpPr>
        <p:spPr>
          <a:xfrm>
            <a:off x="5050291" y="1489938"/>
            <a:ext cx="322581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/>
              <a:t>Votivní sochy nalezené v posvátném </a:t>
            </a:r>
          </a:p>
          <a:p>
            <a:r>
              <a:rPr lang="cs-CZ" sz="1600" dirty="0"/>
              <a:t>okrsku Olympie (</a:t>
            </a:r>
            <a:r>
              <a:rPr lang="cs-CZ" sz="1600" dirty="0" err="1"/>
              <a:t>Altis</a:t>
            </a:r>
            <a:r>
              <a:rPr lang="cs-CZ" sz="1600" dirty="0"/>
              <a:t>):</a:t>
            </a:r>
          </a:p>
          <a:p>
            <a:endParaRPr lang="cs-CZ" sz="1600" dirty="0"/>
          </a:p>
          <a:p>
            <a:r>
              <a:rPr lang="cs-CZ" sz="1600" b="1" dirty="0" err="1"/>
              <a:t>Paioniova</a:t>
            </a:r>
            <a:r>
              <a:rPr lang="cs-CZ" sz="1600" b="1" dirty="0"/>
              <a:t> </a:t>
            </a:r>
            <a:r>
              <a:rPr lang="cs-CZ" sz="1600" b="1" dirty="0" err="1"/>
              <a:t>Níké</a:t>
            </a:r>
            <a:endParaRPr lang="cs-CZ" sz="1600" b="1" dirty="0"/>
          </a:p>
          <a:p>
            <a:r>
              <a:rPr lang="cs-CZ" sz="1600" dirty="0"/>
              <a:t>5. st. př. n. l.</a:t>
            </a:r>
          </a:p>
          <a:p>
            <a:r>
              <a:rPr lang="cs-CZ" sz="1600" dirty="0"/>
              <a:t>Muzeum v Olympii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27" name="Picture 3" descr="C:\Users\Viti\Desktop\4. hodina obrázky\62 olympia stadion.jpg">
            <a:extLst>
              <a:ext uri="{FF2B5EF4-FFF2-40B4-BE49-F238E27FC236}">
                <a16:creationId xmlns:a16="http://schemas.microsoft.com/office/drawing/2014/main" id="{1BBB6C03-C61E-4F02-87CC-5848E1C46200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706563"/>
            <a:ext cx="9144000" cy="5151437"/>
          </a:xfr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48C9740B-5748-41EE-8FBF-5622094013DA}"/>
              </a:ext>
            </a:extLst>
          </p:cNvPr>
          <p:cNvSpPr txBox="1"/>
          <p:nvPr/>
        </p:nvSpPr>
        <p:spPr>
          <a:xfrm>
            <a:off x="600364" y="360218"/>
            <a:ext cx="63672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/>
              <a:t>stadion, 215 x 31 m, 4. st. př. n. l., trať 192, 27 m = délková míra 1 stadion, </a:t>
            </a:r>
          </a:p>
          <a:p>
            <a:r>
              <a:rPr lang="cs-CZ" sz="1600" dirty="0"/>
              <a:t>odtud název sportoviště, po stranách pozůstatky kamenný tribun a oltáře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5" name="Nadpis 1">
            <a:extLst>
              <a:ext uri="{FF2B5EF4-FFF2-40B4-BE49-F238E27FC236}">
                <a16:creationId xmlns:a16="http://schemas.microsoft.com/office/drawing/2014/main" id="{94864AB3-B485-4B5D-93AD-75C939DD5BC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95288" y="0"/>
            <a:ext cx="8229600" cy="535021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cs-CZ" altLang="cs-CZ" sz="1600" b="1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Krypté</a:t>
            </a:r>
            <a:r>
              <a:rPr lang="cs-CZ" altLang="cs-CZ" sz="16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, vstup na stadion, 2. st. n. l., původní délka 30 m</a:t>
            </a:r>
          </a:p>
        </p:txBody>
      </p:sp>
      <p:pic>
        <p:nvPicPr>
          <p:cNvPr id="207875" name="Picture 2" descr="C:\Users\Viti\Desktop\4. hodina obrázky\63 krypte--ancient-olympia-constantinos-iliopoulos.jpg">
            <a:extLst>
              <a:ext uri="{FF2B5EF4-FFF2-40B4-BE49-F238E27FC236}">
                <a16:creationId xmlns:a16="http://schemas.microsoft.com/office/drawing/2014/main" id="{1A7D14FC-1576-419A-9577-17C058AD6579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" y="771940"/>
            <a:ext cx="9144000" cy="6086061"/>
          </a:xfr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Nadpis 1">
            <a:extLst>
              <a:ext uri="{FF2B5EF4-FFF2-40B4-BE49-F238E27FC236}">
                <a16:creationId xmlns:a16="http://schemas.microsoft.com/office/drawing/2014/main" id="{E4683EB8-4416-4FF7-87D8-42FE55F7D34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endParaRPr lang="cs-CZ" altLang="cs-CZ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209923" name="Picture 2" descr="C:\Users\Viti\Desktop\4. hodina obrázky\44 olympia reconstruction.jpg">
            <a:extLst>
              <a:ext uri="{FF2B5EF4-FFF2-40B4-BE49-F238E27FC236}">
                <a16:creationId xmlns:a16="http://schemas.microsoft.com/office/drawing/2014/main" id="{9C5B5721-841A-460E-9143-65D0E60E43BA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80975" y="7938"/>
            <a:ext cx="9647238" cy="6850062"/>
          </a:xfr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Rectangle 6">
            <a:extLst>
              <a:ext uri="{FF2B5EF4-FFF2-40B4-BE49-F238E27FC236}">
                <a16:creationId xmlns:a16="http://schemas.microsoft.com/office/drawing/2014/main" id="{C2008439-DEFE-411E-81DA-05BC2CC1593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cs-CZ" altLang="cs-CZ" sz="2400" b="1" dirty="0"/>
              <a:t>Olympijské gymnasion a </a:t>
            </a:r>
            <a:r>
              <a:rPr lang="cs-CZ" altLang="cs-CZ" sz="2400" b="1" dirty="0" err="1"/>
              <a:t>palaistra</a:t>
            </a:r>
            <a:endParaRPr lang="cs-CZ" altLang="cs-CZ" sz="2400" b="1" dirty="0"/>
          </a:p>
        </p:txBody>
      </p:sp>
      <p:pic>
        <p:nvPicPr>
          <p:cNvPr id="211971" name="Picture 5" descr="Κλείσιμο Παραθύρου">
            <a:extLst>
              <a:ext uri="{FF2B5EF4-FFF2-40B4-BE49-F238E27FC236}">
                <a16:creationId xmlns:a16="http://schemas.microsoft.com/office/drawing/2014/main" id="{824B8253-532F-4FF9-951D-37F6EA3A79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420938"/>
            <a:ext cx="8734425" cy="3732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Rectangle 6">
            <a:extLst>
              <a:ext uri="{FF2B5EF4-FFF2-40B4-BE49-F238E27FC236}">
                <a16:creationId xmlns:a16="http://schemas.microsoft.com/office/drawing/2014/main" id="{138C1738-25DC-4C4F-8667-3F00719A2B0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cs-CZ" altLang="cs-CZ" sz="2400" b="1" dirty="0"/>
              <a:t>Gymnasion </a:t>
            </a:r>
          </a:p>
        </p:txBody>
      </p:sp>
      <p:pic>
        <p:nvPicPr>
          <p:cNvPr id="212995" name="Picture 5" descr="Κλείσιμο Παραθύρου">
            <a:extLst>
              <a:ext uri="{FF2B5EF4-FFF2-40B4-BE49-F238E27FC236}">
                <a16:creationId xmlns:a16="http://schemas.microsoft.com/office/drawing/2014/main" id="{3F07D6AB-35C4-4776-98EB-E3D7C66FA3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47888"/>
            <a:ext cx="9144000" cy="4710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5" name="Rectangle 71">
            <a:extLst>
              <a:ext uri="{FF2B5EF4-FFF2-40B4-BE49-F238E27FC236}">
                <a16:creationId xmlns:a16="http://schemas.microsoft.com/office/drawing/2014/main" id="{F2B38F72-8FC4-4001-8C67-FA6B86DEC7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77006" y="2"/>
            <a:ext cx="5666994" cy="685799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03" name="Picture 4" descr="tantalus1">
            <a:extLst>
              <a:ext uri="{FF2B5EF4-FFF2-40B4-BE49-F238E27FC236}">
                <a16:creationId xmlns:a16="http://schemas.microsoft.com/office/drawing/2014/main" id="{8319F8D5-CD27-4D5A-8434-D52D6CF0D5EB}"/>
              </a:ext>
            </a:extLst>
          </p:cNvPr>
          <p:cNvPicPr>
            <a:picLocks noGrp="1" noChangeAspect="1" noChangeArrowheads="1"/>
          </p:cNvPicPr>
          <p:nvPr>
            <p:ph type="body"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40" b="4805"/>
          <a:stretch/>
        </p:blipFill>
        <p:spPr>
          <a:xfrm>
            <a:off x="3717036" y="355840"/>
            <a:ext cx="5186934" cy="6146320"/>
          </a:xfrm>
          <a:prstGeom prst="rect">
            <a:avLst/>
          </a:prstGeom>
          <a:effectLst/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41698DBA-AFE7-404B-9976-5832A0E5367B}"/>
              </a:ext>
            </a:extLst>
          </p:cNvPr>
          <p:cNvSpPr txBox="1"/>
          <p:nvPr/>
        </p:nvSpPr>
        <p:spPr>
          <a:xfrm>
            <a:off x="495300" y="714375"/>
            <a:ext cx="2182521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Mytologie</a:t>
            </a:r>
          </a:p>
          <a:p>
            <a:r>
              <a:rPr lang="cs-CZ" dirty="0"/>
              <a:t>Tantalos</a:t>
            </a:r>
          </a:p>
          <a:p>
            <a:r>
              <a:rPr lang="cs-CZ" dirty="0" err="1"/>
              <a:t>Pelops</a:t>
            </a:r>
            <a:endParaRPr lang="cs-CZ" dirty="0"/>
          </a:p>
          <a:p>
            <a:r>
              <a:rPr lang="cs-CZ" dirty="0" err="1"/>
              <a:t>Oinomaos</a:t>
            </a:r>
            <a:endParaRPr lang="cs-CZ" dirty="0"/>
          </a:p>
          <a:p>
            <a:r>
              <a:rPr lang="cs-CZ" dirty="0" err="1"/>
              <a:t>Hippodameia</a:t>
            </a:r>
            <a:endParaRPr lang="cs-CZ" dirty="0"/>
          </a:p>
          <a:p>
            <a:r>
              <a:rPr lang="cs-CZ" dirty="0"/>
              <a:t>prokletí </a:t>
            </a:r>
            <a:r>
              <a:rPr lang="cs-CZ" dirty="0" err="1"/>
              <a:t>Átreova</a:t>
            </a:r>
            <a:r>
              <a:rPr lang="cs-CZ" dirty="0"/>
              <a:t> rodu</a:t>
            </a:r>
          </a:p>
          <a:p>
            <a:r>
              <a:rPr lang="cs-CZ" dirty="0" err="1"/>
              <a:t>Agamemnón</a:t>
            </a:r>
            <a:endParaRPr lang="cs-CZ" dirty="0"/>
          </a:p>
          <a:p>
            <a:r>
              <a:rPr lang="cs-CZ" dirty="0" err="1"/>
              <a:t>Klytaimnéstra</a:t>
            </a:r>
            <a:endParaRPr lang="cs-CZ" dirty="0"/>
          </a:p>
          <a:p>
            <a:r>
              <a:rPr lang="cs-CZ" dirty="0" err="1"/>
              <a:t>Ifigeneia</a:t>
            </a:r>
            <a:r>
              <a:rPr lang="cs-CZ" dirty="0"/>
              <a:t>, </a:t>
            </a:r>
            <a:r>
              <a:rPr lang="cs-CZ" dirty="0" err="1"/>
              <a:t>Orestés</a:t>
            </a:r>
            <a:endParaRPr lang="cs-CZ" dirty="0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E524894F-7E41-40EC-9781-9CE76C6C902C}"/>
              </a:ext>
            </a:extLst>
          </p:cNvPr>
          <p:cNvSpPr txBox="1"/>
          <p:nvPr/>
        </p:nvSpPr>
        <p:spPr>
          <a:xfrm>
            <a:off x="6631708" y="4322618"/>
            <a:ext cx="18165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„Tantalova muka“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Rectangle 6">
            <a:extLst>
              <a:ext uri="{FF2B5EF4-FFF2-40B4-BE49-F238E27FC236}">
                <a16:creationId xmlns:a16="http://schemas.microsoft.com/office/drawing/2014/main" id="{E04D699B-6C10-4950-B7A1-14ED10339EB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633412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cs-CZ" sz="2400" b="1" dirty="0" err="1"/>
              <a:t>Palaistra</a:t>
            </a:r>
            <a:endParaRPr lang="cs-CZ" altLang="cs-CZ" sz="2400" b="1" dirty="0"/>
          </a:p>
        </p:txBody>
      </p:sp>
      <p:pic>
        <p:nvPicPr>
          <p:cNvPr id="214019" name="Picture 5" descr="Κλείσιμο Παραθύρου">
            <a:extLst>
              <a:ext uri="{FF2B5EF4-FFF2-40B4-BE49-F238E27FC236}">
                <a16:creationId xmlns:a16="http://schemas.microsoft.com/office/drawing/2014/main" id="{E281EA11-FB77-47BB-992D-C2E60352FF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944563"/>
            <a:ext cx="7885113" cy="5913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Rectangle 2">
            <a:extLst>
              <a:ext uri="{FF2B5EF4-FFF2-40B4-BE49-F238E27FC236}">
                <a16:creationId xmlns:a16="http://schemas.microsoft.com/office/drawing/2014/main" id="{95BB3596-3356-4CE1-9438-B7DBAAD84C48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/>
          <a:p>
            <a:pPr eaLnBrk="1" hangingPunct="1"/>
            <a:r>
              <a:rPr lang="cs-CZ" altLang="cs-CZ" sz="2400" b="1" dirty="0"/>
              <a:t>Muzeum v Olympii</a:t>
            </a:r>
          </a:p>
        </p:txBody>
      </p:sp>
      <p:pic>
        <p:nvPicPr>
          <p:cNvPr id="215043" name="Picture 5" descr="DD5D43A839F0FC4458110AA506708070">
            <a:extLst>
              <a:ext uri="{FF2B5EF4-FFF2-40B4-BE49-F238E27FC236}">
                <a16:creationId xmlns:a16="http://schemas.microsoft.com/office/drawing/2014/main" id="{2D17489A-8000-4772-9853-E33BACAF26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8" y="1989138"/>
            <a:ext cx="9110662" cy="462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259" name="Picture 2" descr="C:\Users\Viti\Desktop\4. hodina obrázky\58 a olympia plan – kopie.jpg">
            <a:extLst>
              <a:ext uri="{FF2B5EF4-FFF2-40B4-BE49-F238E27FC236}">
                <a16:creationId xmlns:a16="http://schemas.microsoft.com/office/drawing/2014/main" id="{B7534AC3-C1F5-49A4-9B03-7E6561598711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8072" y="719847"/>
            <a:ext cx="8765928" cy="6058778"/>
          </a:xfr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7845966-6EFC-468A-9CC7-BAB4B95854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9144000" cy="6858000"/>
          </a:xfrm>
          <a:prstGeom prst="rect">
            <a:avLst/>
          </a:prstGeom>
          <a:solidFill>
            <a:srgbClr val="9C73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5554383-98AF-4A47-BB65-705FAAA4BE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ADAD1991-FFD1-4E94-ABAB-7560D33008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5410" y="-3970"/>
            <a:ext cx="7748362" cy="6874811"/>
          </a:xfrm>
          <a:custGeom>
            <a:avLst/>
            <a:gdLst>
              <a:gd name="connsiteX0" fmla="*/ 2232159 w 7837716"/>
              <a:gd name="connsiteY0" fmla="*/ 0 h 6858000"/>
              <a:gd name="connsiteX1" fmla="*/ 5605557 w 7837716"/>
              <a:gd name="connsiteY1" fmla="*/ 0 h 6858000"/>
              <a:gd name="connsiteX2" fmla="*/ 5617845 w 7837716"/>
              <a:gd name="connsiteY2" fmla="*/ 5384 h 6858000"/>
              <a:gd name="connsiteX3" fmla="*/ 7837716 w 7837716"/>
              <a:gd name="connsiteY3" fmla="*/ 3429000 h 6858000"/>
              <a:gd name="connsiteX4" fmla="*/ 5617845 w 7837716"/>
              <a:gd name="connsiteY4" fmla="*/ 6852616 h 6858000"/>
              <a:gd name="connsiteX5" fmla="*/ 5605557 w 7837716"/>
              <a:gd name="connsiteY5" fmla="*/ 6858000 h 6858000"/>
              <a:gd name="connsiteX6" fmla="*/ 2232159 w 7837716"/>
              <a:gd name="connsiteY6" fmla="*/ 6858000 h 6858000"/>
              <a:gd name="connsiteX7" fmla="*/ 2219871 w 7837716"/>
              <a:gd name="connsiteY7" fmla="*/ 6852616 h 6858000"/>
              <a:gd name="connsiteX8" fmla="*/ 0 w 7837716"/>
              <a:gd name="connsiteY8" fmla="*/ 3429000 h 6858000"/>
              <a:gd name="connsiteX9" fmla="*/ 2219871 w 7837716"/>
              <a:gd name="connsiteY9" fmla="*/ 538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837716" h="6858000">
                <a:moveTo>
                  <a:pt x="2232159" y="0"/>
                </a:moveTo>
                <a:lnTo>
                  <a:pt x="5605557" y="0"/>
                </a:lnTo>
                <a:lnTo>
                  <a:pt x="5617845" y="5384"/>
                </a:lnTo>
                <a:cubicBezTo>
                  <a:pt x="6931322" y="618789"/>
                  <a:pt x="7837716" y="1921305"/>
                  <a:pt x="7837716" y="3429000"/>
                </a:cubicBezTo>
                <a:cubicBezTo>
                  <a:pt x="7837716" y="4936696"/>
                  <a:pt x="6931322" y="6239212"/>
                  <a:pt x="5617845" y="6852616"/>
                </a:cubicBezTo>
                <a:lnTo>
                  <a:pt x="5605557" y="6858000"/>
                </a:lnTo>
                <a:lnTo>
                  <a:pt x="2232159" y="6858000"/>
                </a:lnTo>
                <a:lnTo>
                  <a:pt x="2219871" y="6852616"/>
                </a:lnTo>
                <a:cubicBezTo>
                  <a:pt x="906394" y="6239212"/>
                  <a:pt x="0" y="4936696"/>
                  <a:pt x="0" y="3429000"/>
                </a:cubicBezTo>
                <a:cubicBezTo>
                  <a:pt x="0" y="1921305"/>
                  <a:pt x="906394" y="618789"/>
                  <a:pt x="2219871" y="5384"/>
                </a:cubicBezTo>
                <a:close/>
              </a:path>
            </a:pathLst>
          </a:custGeom>
          <a:solidFill>
            <a:schemeClr val="bg1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82000"/>
                  </a:schemeClr>
                </a:gs>
                <a:gs pos="100000">
                  <a:schemeClr val="bg2">
                    <a:lumMod val="87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/>
          </a:p>
        </p:txBody>
      </p:sp>
      <p:pic>
        <p:nvPicPr>
          <p:cNvPr id="3" name="Obrázek 2" descr="Obsah obrázku mapa&#10;&#10;Popis byl vytvořen automaticky">
            <a:extLst>
              <a:ext uri="{FF2B5EF4-FFF2-40B4-BE49-F238E27FC236}">
                <a16:creationId xmlns:a16="http://schemas.microsoft.com/office/drawing/2014/main" id="{4B2B3F51-5933-D543-39C4-87105BC290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4965" y="1172029"/>
            <a:ext cx="4209250" cy="4513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13030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42" name="Rectangle 1041">
            <a:extLst>
              <a:ext uri="{FF2B5EF4-FFF2-40B4-BE49-F238E27FC236}">
                <a16:creationId xmlns:a16="http://schemas.microsoft.com/office/drawing/2014/main" id="{B1595A09-E336-4D1B-9B3A-06A2287A54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Obrázek 6" descr="Obsah obrázku voda, příroda, hora, jezero&#10;&#10;Popis byl vytvořen automaticky">
            <a:extLst>
              <a:ext uri="{FF2B5EF4-FFF2-40B4-BE49-F238E27FC236}">
                <a16:creationId xmlns:a16="http://schemas.microsoft.com/office/drawing/2014/main" id="{3BB243A2-34CF-CEC0-C956-42E22CABCB2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93" b="2142"/>
          <a:stretch/>
        </p:blipFill>
        <p:spPr>
          <a:xfrm>
            <a:off x="20" y="10"/>
            <a:ext cx="9143980" cy="4558420"/>
          </a:xfrm>
          <a:custGeom>
            <a:avLst/>
            <a:gdLst/>
            <a:ahLst/>
            <a:cxnLst/>
            <a:rect l="l" t="t" r="r" b="b"/>
            <a:pathLst>
              <a:path w="12188952" h="4558430">
                <a:moveTo>
                  <a:pt x="6789701" y="4490221"/>
                </a:moveTo>
                <a:lnTo>
                  <a:pt x="6788702" y="4490299"/>
                </a:lnTo>
                <a:lnTo>
                  <a:pt x="6788476" y="4490833"/>
                </a:lnTo>
                <a:close/>
                <a:moveTo>
                  <a:pt x="0" y="0"/>
                </a:moveTo>
                <a:lnTo>
                  <a:pt x="12188952" y="0"/>
                </a:lnTo>
                <a:lnTo>
                  <a:pt x="12188952" y="3596895"/>
                </a:lnTo>
                <a:lnTo>
                  <a:pt x="12061096" y="3635026"/>
                </a:lnTo>
                <a:cubicBezTo>
                  <a:pt x="11933500" y="3671240"/>
                  <a:pt x="11805390" y="3705769"/>
                  <a:pt x="11676800" y="3738601"/>
                </a:cubicBezTo>
                <a:cubicBezTo>
                  <a:pt x="11262789" y="3846108"/>
                  <a:pt x="10845343" y="3939710"/>
                  <a:pt x="10425355" y="4022140"/>
                </a:cubicBezTo>
                <a:cubicBezTo>
                  <a:pt x="10092810" y="4087351"/>
                  <a:pt x="9759033" y="4145748"/>
                  <a:pt x="9424022" y="4197302"/>
                </a:cubicBezTo>
                <a:cubicBezTo>
                  <a:pt x="9102997" y="4246959"/>
                  <a:pt x="8781133" y="4291526"/>
                  <a:pt x="8458419" y="4331003"/>
                </a:cubicBezTo>
                <a:cubicBezTo>
                  <a:pt x="8211360" y="4361169"/>
                  <a:pt x="7963792" y="4386742"/>
                  <a:pt x="7715970" y="4410950"/>
                </a:cubicBezTo>
                <a:lnTo>
                  <a:pt x="6951716" y="4476730"/>
                </a:lnTo>
                <a:lnTo>
                  <a:pt x="6936303" y="4478801"/>
                </a:lnTo>
                <a:lnTo>
                  <a:pt x="6790448" y="4490162"/>
                </a:lnTo>
                <a:lnTo>
                  <a:pt x="6799941" y="4491982"/>
                </a:lnTo>
                <a:cubicBezTo>
                  <a:pt x="6811623" y="4492448"/>
                  <a:pt x="6823734" y="4490275"/>
                  <a:pt x="6835432" y="4490275"/>
                </a:cubicBezTo>
                <a:cubicBezTo>
                  <a:pt x="6851580" y="4490275"/>
                  <a:pt x="6867729" y="4487668"/>
                  <a:pt x="6884003" y="4487297"/>
                </a:cubicBezTo>
                <a:cubicBezTo>
                  <a:pt x="7115805" y="4481835"/>
                  <a:pt x="7347351" y="4469668"/>
                  <a:pt x="7578771" y="4454770"/>
                </a:cubicBezTo>
                <a:cubicBezTo>
                  <a:pt x="7927552" y="4432302"/>
                  <a:pt x="8276080" y="4404123"/>
                  <a:pt x="8623845" y="4367873"/>
                </a:cubicBezTo>
                <a:cubicBezTo>
                  <a:pt x="8909939" y="4338575"/>
                  <a:pt x="9195310" y="4303940"/>
                  <a:pt x="9479970" y="4263967"/>
                </a:cubicBezTo>
                <a:cubicBezTo>
                  <a:pt x="9864901" y="4209593"/>
                  <a:pt x="10248014" y="4144879"/>
                  <a:pt x="10629308" y="4069810"/>
                </a:cubicBezTo>
                <a:cubicBezTo>
                  <a:pt x="11090114" y="3978690"/>
                  <a:pt x="11546975" y="3871184"/>
                  <a:pt x="11998498" y="3743816"/>
                </a:cubicBezTo>
                <a:lnTo>
                  <a:pt x="12188952" y="3687715"/>
                </a:lnTo>
                <a:lnTo>
                  <a:pt x="12188952" y="3742439"/>
                </a:lnTo>
                <a:lnTo>
                  <a:pt x="11829257" y="3846853"/>
                </a:lnTo>
                <a:cubicBezTo>
                  <a:pt x="11534769" y="3926550"/>
                  <a:pt x="11238120" y="3997436"/>
                  <a:pt x="10939183" y="4061368"/>
                </a:cubicBezTo>
                <a:cubicBezTo>
                  <a:pt x="10622824" y="4129150"/>
                  <a:pt x="10304941" y="4189147"/>
                  <a:pt x="9985530" y="4241373"/>
                </a:cubicBezTo>
                <a:cubicBezTo>
                  <a:pt x="9720036" y="4284822"/>
                  <a:pt x="9453814" y="4323467"/>
                  <a:pt x="9186882" y="4357320"/>
                </a:cubicBezTo>
                <a:cubicBezTo>
                  <a:pt x="8984197" y="4382894"/>
                  <a:pt x="8781514" y="4406977"/>
                  <a:pt x="8578198" y="4426839"/>
                </a:cubicBezTo>
                <a:cubicBezTo>
                  <a:pt x="8340547" y="4449559"/>
                  <a:pt x="8102644" y="4471034"/>
                  <a:pt x="7864358" y="4488290"/>
                </a:cubicBezTo>
                <a:cubicBezTo>
                  <a:pt x="7554994" y="4510634"/>
                  <a:pt x="7245502" y="4528512"/>
                  <a:pt x="6935502" y="4539684"/>
                </a:cubicBezTo>
                <a:cubicBezTo>
                  <a:pt x="6782917" y="4545147"/>
                  <a:pt x="6630334" y="4548995"/>
                  <a:pt x="6477750" y="4553587"/>
                </a:cubicBezTo>
                <a:cubicBezTo>
                  <a:pt x="6439195" y="4551503"/>
                  <a:pt x="6400529" y="4553128"/>
                  <a:pt x="6362294" y="4558430"/>
                </a:cubicBezTo>
                <a:lnTo>
                  <a:pt x="6057129" y="4558430"/>
                </a:lnTo>
                <a:lnTo>
                  <a:pt x="5977784" y="4553836"/>
                </a:lnTo>
                <a:cubicBezTo>
                  <a:pt x="5740261" y="4541423"/>
                  <a:pt x="5502739" y="4527644"/>
                  <a:pt x="5265087" y="4517587"/>
                </a:cubicBezTo>
                <a:cubicBezTo>
                  <a:pt x="4958267" y="4505171"/>
                  <a:pt x="4651826" y="4484691"/>
                  <a:pt x="4346277" y="4455517"/>
                </a:cubicBezTo>
                <a:cubicBezTo>
                  <a:pt x="4021654" y="4424605"/>
                  <a:pt x="3697795" y="4389970"/>
                  <a:pt x="3373045" y="4356948"/>
                </a:cubicBezTo>
                <a:cubicBezTo>
                  <a:pt x="3035412" y="4322686"/>
                  <a:pt x="2698456" y="4283047"/>
                  <a:pt x="2362173" y="4238021"/>
                </a:cubicBezTo>
                <a:cubicBezTo>
                  <a:pt x="1984692" y="4187868"/>
                  <a:pt x="1608364" y="4130142"/>
                  <a:pt x="1233177" y="4064845"/>
                </a:cubicBezTo>
                <a:cubicBezTo>
                  <a:pt x="842181" y="3996132"/>
                  <a:pt x="453758" y="3917644"/>
                  <a:pt x="68500" y="3825138"/>
                </a:cubicBezTo>
                <a:lnTo>
                  <a:pt x="0" y="3807783"/>
                </a:lnTo>
                <a:lnTo>
                  <a:pt x="0" y="3751294"/>
                </a:lnTo>
                <a:lnTo>
                  <a:pt x="72441" y="3770071"/>
                </a:lnTo>
                <a:cubicBezTo>
                  <a:pt x="247961" y="3812249"/>
                  <a:pt x="424164" y="3851509"/>
                  <a:pt x="600716" y="3888441"/>
                </a:cubicBezTo>
                <a:cubicBezTo>
                  <a:pt x="988279" y="3969255"/>
                  <a:pt x="1378133" y="4038153"/>
                  <a:pt x="1769512" y="4098609"/>
                </a:cubicBezTo>
                <a:cubicBezTo>
                  <a:pt x="2052426" y="4142185"/>
                  <a:pt x="2335725" y="4182282"/>
                  <a:pt x="2613554" y="4215551"/>
                </a:cubicBezTo>
                <a:cubicBezTo>
                  <a:pt x="2605544" y="4218158"/>
                  <a:pt x="2594611" y="4208102"/>
                  <a:pt x="2581134" y="4205620"/>
                </a:cubicBezTo>
                <a:cubicBezTo>
                  <a:pt x="2087178" y="4113668"/>
                  <a:pt x="1597684" y="4002775"/>
                  <a:pt x="1112635" y="3872923"/>
                </a:cubicBezTo>
                <a:cubicBezTo>
                  <a:pt x="880453" y="3810852"/>
                  <a:pt x="649713" y="3744374"/>
                  <a:pt x="420412" y="3673490"/>
                </a:cubicBezTo>
                <a:lnTo>
                  <a:pt x="0" y="3534573"/>
                </a:lnTo>
                <a:close/>
              </a:path>
            </a:pathLst>
          </a:custGeom>
        </p:spPr>
      </p:pic>
      <p:sp>
        <p:nvSpPr>
          <p:cNvPr id="1044" name="sketch line">
            <a:extLst>
              <a:ext uri="{FF2B5EF4-FFF2-40B4-BE49-F238E27FC236}">
                <a16:creationId xmlns:a16="http://schemas.microsoft.com/office/drawing/2014/main" id="{3540989C-C7B8-473B-BF87-6F2DA6A900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574529" y="5470492"/>
            <a:ext cx="1371600" cy="13716"/>
          </a:xfrm>
          <a:custGeom>
            <a:avLst/>
            <a:gdLst>
              <a:gd name="connsiteX0" fmla="*/ 0 w 1371600"/>
              <a:gd name="connsiteY0" fmla="*/ 0 h 13716"/>
              <a:gd name="connsiteX1" fmla="*/ 685800 w 1371600"/>
              <a:gd name="connsiteY1" fmla="*/ 0 h 13716"/>
              <a:gd name="connsiteX2" fmla="*/ 1371600 w 1371600"/>
              <a:gd name="connsiteY2" fmla="*/ 0 h 13716"/>
              <a:gd name="connsiteX3" fmla="*/ 1371600 w 1371600"/>
              <a:gd name="connsiteY3" fmla="*/ 13716 h 13716"/>
              <a:gd name="connsiteX4" fmla="*/ 713232 w 1371600"/>
              <a:gd name="connsiteY4" fmla="*/ 13716 h 13716"/>
              <a:gd name="connsiteX5" fmla="*/ 0 w 1371600"/>
              <a:gd name="connsiteY5" fmla="*/ 13716 h 13716"/>
              <a:gd name="connsiteX6" fmla="*/ 0 w 1371600"/>
              <a:gd name="connsiteY6" fmla="*/ 0 h 13716"/>
              <a:gd name="connsiteX0" fmla="*/ 0 w 1371600"/>
              <a:gd name="connsiteY0" fmla="*/ 0 h 13716"/>
              <a:gd name="connsiteX1" fmla="*/ 644652 w 1371600"/>
              <a:gd name="connsiteY1" fmla="*/ 0 h 13716"/>
              <a:gd name="connsiteX2" fmla="*/ 1371600 w 1371600"/>
              <a:gd name="connsiteY2" fmla="*/ 0 h 13716"/>
              <a:gd name="connsiteX3" fmla="*/ 1371600 w 1371600"/>
              <a:gd name="connsiteY3" fmla="*/ 13716 h 13716"/>
              <a:gd name="connsiteX4" fmla="*/ 713232 w 1371600"/>
              <a:gd name="connsiteY4" fmla="*/ 13716 h 13716"/>
              <a:gd name="connsiteX5" fmla="*/ 0 w 1371600"/>
              <a:gd name="connsiteY5" fmla="*/ 13716 h 13716"/>
              <a:gd name="connsiteX6" fmla="*/ 0 w 1371600"/>
              <a:gd name="connsiteY6" fmla="*/ 0 h 13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71600" h="13716" fill="none" extrusionOk="0">
                <a:moveTo>
                  <a:pt x="0" y="0"/>
                </a:moveTo>
                <a:cubicBezTo>
                  <a:pt x="240249" y="32963"/>
                  <a:pt x="409296" y="-18450"/>
                  <a:pt x="685800" y="0"/>
                </a:cubicBezTo>
                <a:cubicBezTo>
                  <a:pt x="954142" y="211"/>
                  <a:pt x="1166785" y="22353"/>
                  <a:pt x="1371600" y="0"/>
                </a:cubicBezTo>
                <a:cubicBezTo>
                  <a:pt x="1370996" y="3142"/>
                  <a:pt x="1371820" y="8880"/>
                  <a:pt x="1371600" y="13716"/>
                </a:cubicBezTo>
                <a:cubicBezTo>
                  <a:pt x="1106837" y="28424"/>
                  <a:pt x="1032834" y="20364"/>
                  <a:pt x="713232" y="13716"/>
                </a:cubicBezTo>
                <a:cubicBezTo>
                  <a:pt x="399250" y="-7822"/>
                  <a:pt x="277176" y="48782"/>
                  <a:pt x="0" y="13716"/>
                </a:cubicBezTo>
                <a:cubicBezTo>
                  <a:pt x="310" y="7052"/>
                  <a:pt x="119" y="6101"/>
                  <a:pt x="0" y="0"/>
                </a:cubicBezTo>
                <a:close/>
              </a:path>
              <a:path w="1371600" h="13716" stroke="0" extrusionOk="0">
                <a:moveTo>
                  <a:pt x="0" y="0"/>
                </a:moveTo>
                <a:cubicBezTo>
                  <a:pt x="168171" y="-27104"/>
                  <a:pt x="522270" y="7661"/>
                  <a:pt x="644652" y="0"/>
                </a:cubicBezTo>
                <a:cubicBezTo>
                  <a:pt x="812772" y="-55512"/>
                  <a:pt x="1098507" y="70876"/>
                  <a:pt x="1371600" y="0"/>
                </a:cubicBezTo>
                <a:cubicBezTo>
                  <a:pt x="1372276" y="6444"/>
                  <a:pt x="1371882" y="10524"/>
                  <a:pt x="1371600" y="13716"/>
                </a:cubicBezTo>
                <a:cubicBezTo>
                  <a:pt x="1195700" y="-500"/>
                  <a:pt x="896159" y="12360"/>
                  <a:pt x="713232" y="13716"/>
                </a:cubicBezTo>
                <a:cubicBezTo>
                  <a:pt x="556279" y="-18909"/>
                  <a:pt x="248593" y="33389"/>
                  <a:pt x="0" y="13716"/>
                </a:cubicBezTo>
                <a:cubicBezTo>
                  <a:pt x="708" y="8775"/>
                  <a:pt x="205" y="3193"/>
                  <a:pt x="0" y="0"/>
                </a:cubicBezTo>
                <a:close/>
              </a:path>
              <a:path w="1371600" h="13716" fill="none" stroke="0" extrusionOk="0">
                <a:moveTo>
                  <a:pt x="0" y="0"/>
                </a:moveTo>
                <a:cubicBezTo>
                  <a:pt x="244262" y="19623"/>
                  <a:pt x="384306" y="-36563"/>
                  <a:pt x="685800" y="0"/>
                </a:cubicBezTo>
                <a:cubicBezTo>
                  <a:pt x="948860" y="14963"/>
                  <a:pt x="1224146" y="-8100"/>
                  <a:pt x="1371600" y="0"/>
                </a:cubicBezTo>
                <a:cubicBezTo>
                  <a:pt x="1371106" y="3035"/>
                  <a:pt x="1371590" y="7528"/>
                  <a:pt x="1371600" y="13716"/>
                </a:cubicBezTo>
                <a:cubicBezTo>
                  <a:pt x="1096935" y="20595"/>
                  <a:pt x="1028598" y="23761"/>
                  <a:pt x="713232" y="13716"/>
                </a:cubicBezTo>
                <a:cubicBezTo>
                  <a:pt x="397901" y="-1585"/>
                  <a:pt x="274098" y="18066"/>
                  <a:pt x="0" y="13716"/>
                </a:cubicBezTo>
                <a:cubicBezTo>
                  <a:pt x="190" y="7214"/>
                  <a:pt x="-13" y="5978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615697673">
                  <a:custGeom>
                    <a:avLst/>
                    <a:gdLst>
                      <a:gd name="connsiteX0" fmla="*/ 0 w 1371600"/>
                      <a:gd name="connsiteY0" fmla="*/ 0 h 13716"/>
                      <a:gd name="connsiteX1" fmla="*/ 685800 w 1371600"/>
                      <a:gd name="connsiteY1" fmla="*/ 0 h 13716"/>
                      <a:gd name="connsiteX2" fmla="*/ 1371600 w 1371600"/>
                      <a:gd name="connsiteY2" fmla="*/ 0 h 13716"/>
                      <a:gd name="connsiteX3" fmla="*/ 1371600 w 1371600"/>
                      <a:gd name="connsiteY3" fmla="*/ 13716 h 13716"/>
                      <a:gd name="connsiteX4" fmla="*/ 713232 w 1371600"/>
                      <a:gd name="connsiteY4" fmla="*/ 13716 h 13716"/>
                      <a:gd name="connsiteX5" fmla="*/ 0 w 1371600"/>
                      <a:gd name="connsiteY5" fmla="*/ 13716 h 13716"/>
                      <a:gd name="connsiteX6" fmla="*/ 0 w 1371600"/>
                      <a:gd name="connsiteY6" fmla="*/ 0 h 137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371600" h="13716" fill="none" extrusionOk="0">
                        <a:moveTo>
                          <a:pt x="0" y="0"/>
                        </a:moveTo>
                        <a:cubicBezTo>
                          <a:pt x="247303" y="31625"/>
                          <a:pt x="422310" y="-25629"/>
                          <a:pt x="685800" y="0"/>
                        </a:cubicBezTo>
                        <a:cubicBezTo>
                          <a:pt x="949290" y="25629"/>
                          <a:pt x="1192357" y="6696"/>
                          <a:pt x="1371600" y="0"/>
                        </a:cubicBezTo>
                        <a:cubicBezTo>
                          <a:pt x="1371127" y="2892"/>
                          <a:pt x="1371229" y="8681"/>
                          <a:pt x="1371600" y="13716"/>
                        </a:cubicBezTo>
                        <a:cubicBezTo>
                          <a:pt x="1107995" y="21892"/>
                          <a:pt x="1033361" y="28370"/>
                          <a:pt x="713232" y="13716"/>
                        </a:cubicBezTo>
                        <a:cubicBezTo>
                          <a:pt x="393103" y="-938"/>
                          <a:pt x="289343" y="38649"/>
                          <a:pt x="0" y="13716"/>
                        </a:cubicBezTo>
                        <a:cubicBezTo>
                          <a:pt x="227" y="7219"/>
                          <a:pt x="197" y="5990"/>
                          <a:pt x="0" y="0"/>
                        </a:cubicBezTo>
                        <a:close/>
                      </a:path>
                      <a:path w="1371600" h="13716" stroke="0" extrusionOk="0">
                        <a:moveTo>
                          <a:pt x="0" y="0"/>
                        </a:moveTo>
                        <a:cubicBezTo>
                          <a:pt x="170249" y="-24099"/>
                          <a:pt x="504634" y="14338"/>
                          <a:pt x="644652" y="0"/>
                        </a:cubicBezTo>
                        <a:cubicBezTo>
                          <a:pt x="784670" y="-14338"/>
                          <a:pt x="1087773" y="8679"/>
                          <a:pt x="1371600" y="0"/>
                        </a:cubicBezTo>
                        <a:cubicBezTo>
                          <a:pt x="1372228" y="6235"/>
                          <a:pt x="1371259" y="10206"/>
                          <a:pt x="1371600" y="13716"/>
                        </a:cubicBezTo>
                        <a:cubicBezTo>
                          <a:pt x="1176823" y="-5981"/>
                          <a:pt x="900830" y="5417"/>
                          <a:pt x="713232" y="13716"/>
                        </a:cubicBezTo>
                        <a:cubicBezTo>
                          <a:pt x="525634" y="22015"/>
                          <a:pt x="282837" y="1152"/>
                          <a:pt x="0" y="13716"/>
                        </a:cubicBezTo>
                        <a:cubicBezTo>
                          <a:pt x="596" y="8712"/>
                          <a:pt x="320" y="342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42370464-6BC0-458F-BA3D-303AC580B9BF}"/>
              </a:ext>
            </a:extLst>
          </p:cNvPr>
          <p:cNvSpPr txBox="1"/>
          <p:nvPr/>
        </p:nvSpPr>
        <p:spPr>
          <a:xfrm>
            <a:off x="3490720" y="4777739"/>
            <a:ext cx="5173220" cy="13992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 err="1"/>
              <a:t>Monemvasia</a:t>
            </a:r>
            <a:endParaRPr lang="en-US" b="1" dirty="0"/>
          </a:p>
          <a:p>
            <a:pPr marL="28575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err="1"/>
              <a:t>středověké</a:t>
            </a:r>
            <a:r>
              <a:rPr lang="en-US" dirty="0"/>
              <a:t> </a:t>
            </a:r>
            <a:r>
              <a:rPr lang="en-US" dirty="0" err="1"/>
              <a:t>město</a:t>
            </a:r>
            <a:r>
              <a:rPr lang="en-US" dirty="0"/>
              <a:t>, </a:t>
            </a:r>
            <a:r>
              <a:rPr lang="en-US" dirty="0" err="1"/>
              <a:t>pevnost</a:t>
            </a:r>
            <a:endParaRPr lang="en-US" dirty="0"/>
          </a:p>
          <a:p>
            <a:pPr marL="28575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most 400 m</a:t>
            </a:r>
          </a:p>
          <a:p>
            <a:pPr marL="28575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err="1"/>
              <a:t>mnoho</a:t>
            </a:r>
            <a:r>
              <a:rPr lang="en-US" dirty="0"/>
              <a:t> </a:t>
            </a:r>
            <a:r>
              <a:rPr lang="en-US" dirty="0" err="1"/>
              <a:t>kostelů</a:t>
            </a:r>
            <a:endParaRPr lang="en-US" dirty="0"/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DAB2130A-C161-50B5-F4D7-D2135BA1795B}"/>
              </a:ext>
            </a:extLst>
          </p:cNvPr>
          <p:cNvSpPr txBox="1"/>
          <p:nvPr/>
        </p:nvSpPr>
        <p:spPr>
          <a:xfrm>
            <a:off x="150876" y="6355458"/>
            <a:ext cx="18196049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500" dirty="0">
                <a:hlinkClick r:id="rId3"/>
              </a:rPr>
              <a:t>https://el.wikipedia.org/wiki/%CE%9C%CE%BF%CE%BD%CE%B5%CE%BC%CE%B2%CE%B1%CF%83%CE%B9%CE%AC#/media/%CE%91%CF%81%CF%87%CE%B5%CE%AF%CE%BF:%CE%A4%CE%BF_%CF%80%CE%B5%CF%84%CF%81%CE%B9%CE%BD%CE%BF_%CE%BA%CE%B1%CF%81%CE%B1%CE%B2%CE%B9.jpg</a:t>
            </a:r>
            <a:endParaRPr lang="cs-CZ" sz="500" dirty="0"/>
          </a:p>
        </p:txBody>
      </p:sp>
    </p:spTree>
    <p:extLst>
      <p:ext uri="{BB962C8B-B14F-4D97-AF65-F5344CB8AC3E}">
        <p14:creationId xmlns:p14="http://schemas.microsoft.com/office/powerpoint/2010/main" val="69326198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5" descr="ANd9GcTnKeKhqqoQm-fBIE3HOuuRuCRRcGWOE_9fC_XMhUV8iiTo3K9B">
            <a:extLst>
              <a:ext uri="{FF2B5EF4-FFF2-40B4-BE49-F238E27FC236}">
                <a16:creationId xmlns:a16="http://schemas.microsoft.com/office/drawing/2014/main" id="{E224943F-A6DF-46D8-A815-674194C2AF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9" r="2" b="2"/>
          <a:stretch/>
        </p:blipFill>
        <p:spPr bwMode="auto">
          <a:xfrm>
            <a:off x="4064448" y="3265080"/>
            <a:ext cx="4596951" cy="3592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Castle of Monemvasia - Greek Travel Pages">
            <a:extLst>
              <a:ext uri="{FF2B5EF4-FFF2-40B4-BE49-F238E27FC236}">
                <a16:creationId xmlns:a16="http://schemas.microsoft.com/office/drawing/2014/main" id="{57EEE20F-E47C-48F9-9C94-3B087C2FCA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85" r="4934" b="1"/>
          <a:stretch/>
        </p:blipFill>
        <p:spPr bwMode="auto">
          <a:xfrm>
            <a:off x="482600" y="-5"/>
            <a:ext cx="4562033" cy="3920044"/>
          </a:xfrm>
          <a:custGeom>
            <a:avLst/>
            <a:gdLst/>
            <a:ahLst/>
            <a:cxnLst/>
            <a:rect l="l" t="t" r="r" b="b"/>
            <a:pathLst>
              <a:path w="6082711" h="3920044">
                <a:moveTo>
                  <a:pt x="0" y="0"/>
                </a:moveTo>
                <a:lnTo>
                  <a:pt x="6082711" y="0"/>
                </a:lnTo>
                <a:lnTo>
                  <a:pt x="6082711" y="3103225"/>
                </a:lnTo>
                <a:lnTo>
                  <a:pt x="4614930" y="3103225"/>
                </a:lnTo>
                <a:lnTo>
                  <a:pt x="4614930" y="3920044"/>
                </a:lnTo>
                <a:lnTo>
                  <a:pt x="0" y="3920044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3" name="Rectangle 70">
            <a:extLst>
              <a:ext uri="{FF2B5EF4-FFF2-40B4-BE49-F238E27FC236}">
                <a16:creationId xmlns:a16="http://schemas.microsoft.com/office/drawing/2014/main" id="{E97C36FC-DEAA-4DCA-B0AB-7F9357FA40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65283" y="643467"/>
            <a:ext cx="3496116" cy="2460741"/>
          </a:xfrm>
          <a:prstGeom prst="rect">
            <a:avLst/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5" name="Rectangle 72">
            <a:extLst>
              <a:ext uri="{FF2B5EF4-FFF2-40B4-BE49-F238E27FC236}">
                <a16:creationId xmlns:a16="http://schemas.microsoft.com/office/drawing/2014/main" id="{278C38CD-A630-49FF-8417-6792A2B13F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2601" y="4080063"/>
            <a:ext cx="3461197" cy="2156145"/>
          </a:xfrm>
          <a:prstGeom prst="rect">
            <a:avLst/>
          </a:prstGeom>
          <a:solidFill>
            <a:schemeClr val="tx1">
              <a:lumMod val="50000"/>
              <a:lumOff val="5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4" descr="Μονεμβασιά - Αγία Σοφία | Mapio.net">
            <a:extLst>
              <a:ext uri="{FF2B5EF4-FFF2-40B4-BE49-F238E27FC236}">
                <a16:creationId xmlns:a16="http://schemas.microsoft.com/office/drawing/2014/main" id="{53919365-06F9-4F04-B20E-8D444504E6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3317" y="756319"/>
            <a:ext cx="2980047" cy="2235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BE8502EE-6187-4BA0-9B9A-3513C0458EE1}"/>
              </a:ext>
            </a:extLst>
          </p:cNvPr>
          <p:cNvSpPr txBox="1"/>
          <p:nvPr/>
        </p:nvSpPr>
        <p:spPr>
          <a:xfrm>
            <a:off x="6679765" y="643465"/>
            <a:ext cx="19367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ναός Αγίας Σοφίας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1100621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4281" name="Rectangle 73">
            <a:extLst>
              <a:ext uri="{FF2B5EF4-FFF2-40B4-BE49-F238E27FC236}">
                <a16:creationId xmlns:a16="http://schemas.microsoft.com/office/drawing/2014/main" id="{F101B3CC-B49F-4CE0-B198-228D1D4285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074" name="Picture 2" descr="The castle of Mystras and Taygetus mountain at the background">
            <a:extLst>
              <a:ext uri="{FF2B5EF4-FFF2-40B4-BE49-F238E27FC236}">
                <a16:creationId xmlns:a16="http://schemas.microsoft.com/office/drawing/2014/main" id="{CA72D533-7655-4549-99AD-2393A48B0A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" r="37174"/>
          <a:stretch/>
        </p:blipFill>
        <p:spPr bwMode="auto">
          <a:xfrm>
            <a:off x="241300" y="1041831"/>
            <a:ext cx="3207717" cy="5743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276" name="Picture 7" descr="mystra18">
            <a:extLst>
              <a:ext uri="{FF2B5EF4-FFF2-40B4-BE49-F238E27FC236}">
                <a16:creationId xmlns:a16="http://schemas.microsoft.com/office/drawing/2014/main" id="{3F8FEA01-9D33-4142-9E70-DA364BECA4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08" r="28917" b="-1"/>
          <a:stretch/>
        </p:blipFill>
        <p:spPr bwMode="auto">
          <a:xfrm>
            <a:off x="3579393" y="557189"/>
            <a:ext cx="5323307" cy="5743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4" name="Rectangle 3">
            <a:extLst>
              <a:ext uri="{FF2B5EF4-FFF2-40B4-BE49-F238E27FC236}">
                <a16:creationId xmlns:a16="http://schemas.microsoft.com/office/drawing/2014/main" id="{886BAE84-DC99-47F5-890E-07015AEFC192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0" y="1825625"/>
            <a:ext cx="7886700" cy="4351338"/>
          </a:xfrm>
        </p:spPr>
        <p:txBody>
          <a:bodyPr/>
          <a:lstStyle/>
          <a:p>
            <a:pPr eaLnBrk="1" hangingPunct="1"/>
            <a:endParaRPr lang="cs-CZ" altLang="cs-CZ" dirty="0"/>
          </a:p>
          <a:p>
            <a:pPr marL="0" indent="0" eaLnBrk="1" hangingPunct="1">
              <a:buNone/>
            </a:pPr>
            <a:r>
              <a:rPr lang="cs-CZ" altLang="cs-CZ" sz="1800" dirty="0"/>
              <a:t>    </a:t>
            </a:r>
            <a:endParaRPr lang="cs-CZ" altLang="cs-CZ" dirty="0"/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EEA53D92-6F8D-48B2-B689-F87C51C109B4}"/>
              </a:ext>
            </a:extLst>
          </p:cNvPr>
          <p:cNvSpPr txBox="1"/>
          <p:nvPr/>
        </p:nvSpPr>
        <p:spPr>
          <a:xfrm>
            <a:off x="126460" y="72553"/>
            <a:ext cx="320771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 err="1"/>
              <a:t>Mystras</a:t>
            </a:r>
            <a:endParaRPr lang="el-GR" sz="2000" b="1" dirty="0"/>
          </a:p>
          <a:p>
            <a:pPr marL="342900" indent="-342900">
              <a:buFontTx/>
              <a:buChar char="-"/>
            </a:pPr>
            <a:r>
              <a:rPr lang="cs-CZ" sz="1600" dirty="0"/>
              <a:t>založeno ve 13. st. „Franky“</a:t>
            </a:r>
          </a:p>
          <a:p>
            <a:pPr marL="342900" indent="-342900">
              <a:buFontTx/>
              <a:buChar char="-"/>
            </a:pPr>
            <a:r>
              <a:rPr lang="cs-CZ" sz="1600" dirty="0"/>
              <a:t>14. a 15. st. </a:t>
            </a:r>
            <a:r>
              <a:rPr lang="cs-CZ" sz="1600" dirty="0" err="1"/>
              <a:t>Morejský</a:t>
            </a:r>
            <a:r>
              <a:rPr lang="cs-CZ" sz="1600" dirty="0"/>
              <a:t> </a:t>
            </a:r>
            <a:r>
              <a:rPr lang="cs-CZ" sz="1600" dirty="0" err="1"/>
              <a:t>despotát</a:t>
            </a:r>
            <a:endParaRPr lang="cs-CZ" sz="1600" dirty="0"/>
          </a:p>
          <a:p>
            <a:pPr marL="342900" indent="-342900">
              <a:buFontTx/>
              <a:buChar char="-"/>
            </a:pPr>
            <a:r>
              <a:rPr lang="cs-CZ" sz="1600" dirty="0"/>
              <a:t>Osmané</a:t>
            </a:r>
          </a:p>
          <a:p>
            <a:pPr marL="342900" indent="-342900">
              <a:buFontTx/>
              <a:buChar char="-"/>
            </a:pPr>
            <a:endParaRPr lang="cs-CZ" sz="2000" dirty="0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Μυστράς Λακωνία / Lakonia Greece - YouTube">
            <a:extLst>
              <a:ext uri="{FF2B5EF4-FFF2-40B4-BE49-F238E27FC236}">
                <a16:creationId xmlns:a16="http://schemas.microsoft.com/office/drawing/2014/main" id="{315EA04C-5E93-4FFD-8958-5A3EB1C8E1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82" r="10654" b="-2"/>
          <a:stretch/>
        </p:blipFill>
        <p:spPr bwMode="auto">
          <a:xfrm>
            <a:off x="482600" y="-5"/>
            <a:ext cx="4562033" cy="3920044"/>
          </a:xfrm>
          <a:custGeom>
            <a:avLst/>
            <a:gdLst/>
            <a:ahLst/>
            <a:cxnLst/>
            <a:rect l="l" t="t" r="r" b="b"/>
            <a:pathLst>
              <a:path w="6082711" h="3920044">
                <a:moveTo>
                  <a:pt x="0" y="0"/>
                </a:moveTo>
                <a:lnTo>
                  <a:pt x="6082711" y="0"/>
                </a:lnTo>
                <a:lnTo>
                  <a:pt x="6082711" y="3103225"/>
                </a:lnTo>
                <a:lnTo>
                  <a:pt x="4614930" y="3103225"/>
                </a:lnTo>
                <a:lnTo>
                  <a:pt x="4614930" y="3920044"/>
                </a:lnTo>
                <a:lnTo>
                  <a:pt x="0" y="3920044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E97C36FC-DEAA-4DCA-B0AB-7F9357FA40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65283" y="643467"/>
            <a:ext cx="3496116" cy="2460741"/>
          </a:xfrm>
          <a:prstGeom prst="rect">
            <a:avLst/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278C38CD-A630-49FF-8417-6792A2B13F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2601" y="4080063"/>
            <a:ext cx="3461197" cy="2156145"/>
          </a:xfrm>
          <a:prstGeom prst="rect">
            <a:avLst/>
          </a:prstGeom>
          <a:solidFill>
            <a:schemeClr val="tx1">
              <a:lumMod val="50000"/>
              <a:lumOff val="5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65A91261-9266-49F2-B671-1D467D26C7C2}"/>
              </a:ext>
            </a:extLst>
          </p:cNvPr>
          <p:cNvSpPr txBox="1"/>
          <p:nvPr/>
        </p:nvSpPr>
        <p:spPr>
          <a:xfrm>
            <a:off x="5391150" y="952500"/>
            <a:ext cx="9238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Mystras</a:t>
            </a:r>
            <a:endParaRPr lang="cs-CZ" dirty="0"/>
          </a:p>
        </p:txBody>
      </p:sp>
      <p:pic>
        <p:nvPicPr>
          <p:cNvPr id="5" name="Obrázek 4" descr="Obsah obrázku venku, obloha, strom, rostlina&#10;&#10;Popis byl vytvořen automaticky">
            <a:extLst>
              <a:ext uri="{FF2B5EF4-FFF2-40B4-BE49-F238E27FC236}">
                <a16:creationId xmlns:a16="http://schemas.microsoft.com/office/drawing/2014/main" id="{32D91C63-2178-4CFC-A7CF-91C63DDE00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4832" y="3255951"/>
            <a:ext cx="4859167" cy="2928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9990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88A80170-402D-460F-820E-0537D1E5B7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95" y="0"/>
            <a:ext cx="2062263" cy="1750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Ψηφιακές διαδρομές αυτοξενάγησης στη Μάνη!">
            <a:extLst>
              <a:ext uri="{FF2B5EF4-FFF2-40B4-BE49-F238E27FC236}">
                <a16:creationId xmlns:a16="http://schemas.microsoft.com/office/drawing/2014/main" id="{51B552D2-FAFA-4A52-830D-7529C13D4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579" y="1674516"/>
            <a:ext cx="8307421" cy="5183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EC9BC95D-E2C9-4BC5-9ED6-80B5FC193BDA}"/>
              </a:ext>
            </a:extLst>
          </p:cNvPr>
          <p:cNvSpPr txBox="1"/>
          <p:nvPr/>
        </p:nvSpPr>
        <p:spPr>
          <a:xfrm>
            <a:off x="3503547" y="467926"/>
            <a:ext cx="20361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Mani</a:t>
            </a:r>
            <a:endParaRPr lang="el-GR" b="1" dirty="0"/>
          </a:p>
          <a:p>
            <a:r>
              <a:rPr lang="cs-CZ" sz="1400" dirty="0"/>
              <a:t>- věže, vendeta, emigrace</a:t>
            </a:r>
          </a:p>
        </p:txBody>
      </p:sp>
    </p:spTree>
    <p:extLst>
      <p:ext uri="{BB962C8B-B14F-4D97-AF65-F5344CB8AC3E}">
        <p14:creationId xmlns:p14="http://schemas.microsoft.com/office/powerpoint/2010/main" val="123608447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146" name="Picture 2" descr="Η Μάνη δεν είναι τυχαία το hit του καλοκαιριού - αθηνόραμα travel">
            <a:extLst>
              <a:ext uri="{FF2B5EF4-FFF2-40B4-BE49-F238E27FC236}">
                <a16:creationId xmlns:a16="http://schemas.microsoft.com/office/drawing/2014/main" id="{5DAE1C08-215F-4DFC-9218-8EFA1A32E4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37" r="7548" b="-1"/>
          <a:stretch/>
        </p:blipFill>
        <p:spPr bwMode="auto">
          <a:xfrm>
            <a:off x="20" y="1282"/>
            <a:ext cx="9143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80523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2233" name="Straight Connector 139">
            <a:extLst>
              <a:ext uri="{FF2B5EF4-FFF2-40B4-BE49-F238E27FC236}">
                <a16:creationId xmlns:a16="http://schemas.microsoft.com/office/drawing/2014/main" id="{99AE2756-0FC4-4155-83E7-58AAAB63E7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049266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2" name="Rectangle 141">
            <a:extLst>
              <a:ext uri="{FF2B5EF4-FFF2-40B4-BE49-F238E27FC236}">
                <a16:creationId xmlns:a16="http://schemas.microsoft.com/office/drawing/2014/main" id="{247AB924-1B87-43FC-B7C7-B112D5C51A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83551" y="4633546"/>
            <a:ext cx="8579094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226" name="Rectangle 2">
            <a:extLst>
              <a:ext uri="{FF2B5EF4-FFF2-40B4-BE49-F238E27FC236}">
                <a16:creationId xmlns:a16="http://schemas.microsoft.com/office/drawing/2014/main" id="{1A6B3DE0-E300-49A7-9802-3811DB5D44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653" y="4756638"/>
            <a:ext cx="8354891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altLang="cs-CZ" sz="2000" dirty="0" err="1">
                <a:solidFill>
                  <a:srgbClr val="FFFFFF"/>
                </a:solidFill>
              </a:rPr>
              <a:t>Peloponés</a:t>
            </a:r>
            <a:r>
              <a:rPr lang="cs-CZ" altLang="cs-CZ" sz="2000" dirty="0">
                <a:solidFill>
                  <a:srgbClr val="FFFFFF"/>
                </a:solidFill>
              </a:rPr>
              <a:t>, vulkanický oblouk jižního Egejského moře, </a:t>
            </a:r>
            <a:br>
              <a:rPr lang="cs-CZ" altLang="cs-CZ" sz="2000" dirty="0">
                <a:solidFill>
                  <a:srgbClr val="FFFFFF"/>
                </a:solidFill>
              </a:rPr>
            </a:br>
            <a:r>
              <a:rPr lang="cs-CZ" altLang="cs-CZ" sz="2000" dirty="0">
                <a:solidFill>
                  <a:srgbClr val="FFFFFF"/>
                </a:solidFill>
              </a:rPr>
              <a:t>ostrovy – sopky: </a:t>
            </a:r>
            <a:r>
              <a:rPr lang="cs-CZ" altLang="cs-CZ" sz="2000" dirty="0" err="1">
                <a:solidFill>
                  <a:srgbClr val="FFFFFF"/>
                </a:solidFill>
              </a:rPr>
              <a:t>Santorini</a:t>
            </a:r>
            <a:r>
              <a:rPr lang="cs-CZ" altLang="cs-CZ" sz="2000" dirty="0">
                <a:solidFill>
                  <a:srgbClr val="FFFFFF"/>
                </a:solidFill>
              </a:rPr>
              <a:t>, </a:t>
            </a:r>
            <a:r>
              <a:rPr lang="cs-CZ" altLang="cs-CZ" sz="2000" dirty="0" err="1">
                <a:solidFill>
                  <a:srgbClr val="FFFFFF"/>
                </a:solidFill>
              </a:rPr>
              <a:t>Nisyros</a:t>
            </a:r>
            <a:r>
              <a:rPr lang="cs-CZ" altLang="cs-CZ" sz="2000" dirty="0">
                <a:solidFill>
                  <a:srgbClr val="FFFFFF"/>
                </a:solidFill>
              </a:rPr>
              <a:t>…, termální lázně</a:t>
            </a:r>
            <a:endParaRPr lang="en-US" altLang="cs-CZ" sz="2000" dirty="0">
              <a:solidFill>
                <a:srgbClr val="FFFFFF"/>
              </a:solidFill>
            </a:endParaRPr>
          </a:p>
        </p:txBody>
      </p:sp>
      <p:pic>
        <p:nvPicPr>
          <p:cNvPr id="52227" name="Picture 2" descr="F:\obrázky topografie 1. hodina\antický Peloponés.png">
            <a:extLst>
              <a:ext uri="{FF2B5EF4-FFF2-40B4-BE49-F238E27FC236}">
                <a16:creationId xmlns:a16="http://schemas.microsoft.com/office/drawing/2014/main" id="{15BDF8F9-EBA2-4563-A70D-7E9E014F2ED5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030" y="1021946"/>
            <a:ext cx="2569206" cy="2569206"/>
          </a:xfrm>
          <a:prstGeom prst="rect">
            <a:avLst/>
          </a:prstGeom>
          <a:noFill/>
        </p:spPr>
      </p:pic>
      <p:pic>
        <p:nvPicPr>
          <p:cNvPr id="8" name="Picture 2" descr="F:\obrázky topografie 1. hodina\geografické členění.png">
            <a:extLst>
              <a:ext uri="{FF2B5EF4-FFF2-40B4-BE49-F238E27FC236}">
                <a16:creationId xmlns:a16="http://schemas.microsoft.com/office/drawing/2014/main" id="{ADB1175F-937E-4408-9B50-A1C21022DC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4876" y="1170916"/>
            <a:ext cx="2804418" cy="2320430"/>
          </a:xfrm>
          <a:prstGeom prst="rect">
            <a:avLst/>
          </a:prstGeom>
          <a:noFill/>
        </p:spPr>
      </p:pic>
      <p:cxnSp>
        <p:nvCxnSpPr>
          <p:cNvPr id="144" name="Straight Connector 143">
            <a:extLst>
              <a:ext uri="{FF2B5EF4-FFF2-40B4-BE49-F238E27FC236}">
                <a16:creationId xmlns:a16="http://schemas.microsoft.com/office/drawing/2014/main" id="{818DC98F-4057-4645-B948-F604F39A9C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115050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2228" name="Picture 5" descr="ANd9GcRHE7gFT6ZsHXp_EoeBVdqYkhTpTcK9siGsxi3RbY9oOs2lDBnPow">
            <a:extLst>
              <a:ext uri="{FF2B5EF4-FFF2-40B4-BE49-F238E27FC236}">
                <a16:creationId xmlns:a16="http://schemas.microsoft.com/office/drawing/2014/main" id="{BFDDABFF-0258-4A68-AD20-2D00CA3AC5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37293" y="925456"/>
            <a:ext cx="2567937" cy="2806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6" name="Straight Connector 145">
            <a:extLst>
              <a:ext uri="{FF2B5EF4-FFF2-40B4-BE49-F238E27FC236}">
                <a16:creationId xmlns:a16="http://schemas.microsoft.com/office/drawing/2014/main" id="{DAD2B705-4A9B-408D-AA80-4F41045E09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657350" y="5738691"/>
            <a:ext cx="58293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" name="Rukopis 1">
                <a:extLst>
                  <a:ext uri="{FF2B5EF4-FFF2-40B4-BE49-F238E27FC236}">
                    <a16:creationId xmlns:a16="http://schemas.microsoft.com/office/drawing/2014/main" id="{D9D2BEC5-641D-435A-9726-BB11E7B4D6F8}"/>
                  </a:ext>
                </a:extLst>
              </p14:cNvPr>
              <p14:cNvContentPartPr/>
              <p14:nvPr/>
            </p14:nvContentPartPr>
            <p14:xfrm>
              <a:off x="4228545" y="2580630"/>
              <a:ext cx="1195200" cy="278640"/>
            </p14:xfrm>
          </p:contentPart>
        </mc:Choice>
        <mc:Fallback xmlns="">
          <p:pic>
            <p:nvPicPr>
              <p:cNvPr id="2" name="Rukopis 1">
                <a:extLst>
                  <a:ext uri="{FF2B5EF4-FFF2-40B4-BE49-F238E27FC236}">
                    <a16:creationId xmlns:a16="http://schemas.microsoft.com/office/drawing/2014/main" id="{D9D2BEC5-641D-435A-9726-BB11E7B4D6F8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219905" y="2571990"/>
                <a:ext cx="1212840" cy="296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3" name="Rukopis 2">
                <a:extLst>
                  <a:ext uri="{FF2B5EF4-FFF2-40B4-BE49-F238E27FC236}">
                    <a16:creationId xmlns:a16="http://schemas.microsoft.com/office/drawing/2014/main" id="{8CD91A25-68E6-48B1-AED9-3693ABDE9C6E}"/>
                  </a:ext>
                </a:extLst>
              </p14:cNvPr>
              <p14:cNvContentPartPr/>
              <p14:nvPr/>
            </p14:nvContentPartPr>
            <p14:xfrm>
              <a:off x="5371545" y="5181270"/>
              <a:ext cx="360" cy="360"/>
            </p14:xfrm>
          </p:contentPart>
        </mc:Choice>
        <mc:Fallback xmlns="">
          <p:pic>
            <p:nvPicPr>
              <p:cNvPr id="3" name="Rukopis 2">
                <a:extLst>
                  <a:ext uri="{FF2B5EF4-FFF2-40B4-BE49-F238E27FC236}">
                    <a16:creationId xmlns:a16="http://schemas.microsoft.com/office/drawing/2014/main" id="{8CD91A25-68E6-48B1-AED9-3693ABDE9C6E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362905" y="517263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4" name="Rukopis 3">
                <a:extLst>
                  <a:ext uri="{FF2B5EF4-FFF2-40B4-BE49-F238E27FC236}">
                    <a16:creationId xmlns:a16="http://schemas.microsoft.com/office/drawing/2014/main" id="{803F5111-8435-45B0-90A5-AD1379613836}"/>
                  </a:ext>
                </a:extLst>
              </p14:cNvPr>
              <p14:cNvContentPartPr/>
              <p14:nvPr/>
            </p14:nvContentPartPr>
            <p14:xfrm>
              <a:off x="5352825" y="6200430"/>
              <a:ext cx="360" cy="360"/>
            </p14:xfrm>
          </p:contentPart>
        </mc:Choice>
        <mc:Fallback xmlns="">
          <p:pic>
            <p:nvPicPr>
              <p:cNvPr id="4" name="Rukopis 3">
                <a:extLst>
                  <a:ext uri="{FF2B5EF4-FFF2-40B4-BE49-F238E27FC236}">
                    <a16:creationId xmlns:a16="http://schemas.microsoft.com/office/drawing/2014/main" id="{803F5111-8435-45B0-90A5-AD1379613836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343825" y="619179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5" name="Rukopis 4">
                <a:extLst>
                  <a:ext uri="{FF2B5EF4-FFF2-40B4-BE49-F238E27FC236}">
                    <a16:creationId xmlns:a16="http://schemas.microsoft.com/office/drawing/2014/main" id="{84B4A3FD-F6F8-4B97-9B4E-DAB7BC6FD14A}"/>
                  </a:ext>
                </a:extLst>
              </p14:cNvPr>
              <p14:cNvContentPartPr/>
              <p14:nvPr/>
            </p14:nvContentPartPr>
            <p14:xfrm>
              <a:off x="5962305" y="5323830"/>
              <a:ext cx="360" cy="360"/>
            </p14:xfrm>
          </p:contentPart>
        </mc:Choice>
        <mc:Fallback xmlns="">
          <p:pic>
            <p:nvPicPr>
              <p:cNvPr id="5" name="Rukopis 4">
                <a:extLst>
                  <a:ext uri="{FF2B5EF4-FFF2-40B4-BE49-F238E27FC236}">
                    <a16:creationId xmlns:a16="http://schemas.microsoft.com/office/drawing/2014/main" id="{84B4A3FD-F6F8-4B97-9B4E-DAB7BC6FD14A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953665" y="531519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6" name="Rukopis 5">
                <a:extLst>
                  <a:ext uri="{FF2B5EF4-FFF2-40B4-BE49-F238E27FC236}">
                    <a16:creationId xmlns:a16="http://schemas.microsoft.com/office/drawing/2014/main" id="{3186A3C8-C7A0-4833-9AA6-960BCFC2D24B}"/>
                  </a:ext>
                </a:extLst>
              </p14:cNvPr>
              <p14:cNvContentPartPr/>
              <p14:nvPr/>
            </p14:nvContentPartPr>
            <p14:xfrm>
              <a:off x="5552625" y="5295750"/>
              <a:ext cx="360" cy="360"/>
            </p14:xfrm>
          </p:contentPart>
        </mc:Choice>
        <mc:Fallback xmlns="">
          <p:pic>
            <p:nvPicPr>
              <p:cNvPr id="6" name="Rukopis 5">
                <a:extLst>
                  <a:ext uri="{FF2B5EF4-FFF2-40B4-BE49-F238E27FC236}">
                    <a16:creationId xmlns:a16="http://schemas.microsoft.com/office/drawing/2014/main" id="{3186A3C8-C7A0-4833-9AA6-960BCFC2D24B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543625" y="528675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7" name="Rukopis 6">
                <a:extLst>
                  <a:ext uri="{FF2B5EF4-FFF2-40B4-BE49-F238E27FC236}">
                    <a16:creationId xmlns:a16="http://schemas.microsoft.com/office/drawing/2014/main" id="{8D887905-7717-4757-A41F-363409578526}"/>
                  </a:ext>
                </a:extLst>
              </p14:cNvPr>
              <p14:cNvContentPartPr/>
              <p14:nvPr/>
            </p14:nvContentPartPr>
            <p14:xfrm>
              <a:off x="3857385" y="5076510"/>
              <a:ext cx="360" cy="360"/>
            </p14:xfrm>
          </p:contentPart>
        </mc:Choice>
        <mc:Fallback xmlns="">
          <p:pic>
            <p:nvPicPr>
              <p:cNvPr id="7" name="Rukopis 6">
                <a:extLst>
                  <a:ext uri="{FF2B5EF4-FFF2-40B4-BE49-F238E27FC236}">
                    <a16:creationId xmlns:a16="http://schemas.microsoft.com/office/drawing/2014/main" id="{8D887905-7717-4757-A41F-363409578526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848385" y="506751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9" name="Rukopis 8">
                <a:extLst>
                  <a:ext uri="{FF2B5EF4-FFF2-40B4-BE49-F238E27FC236}">
                    <a16:creationId xmlns:a16="http://schemas.microsoft.com/office/drawing/2014/main" id="{D46C59D5-1C26-4ED8-8D6A-78E7DBAF571A}"/>
                  </a:ext>
                </a:extLst>
              </p14:cNvPr>
              <p14:cNvContentPartPr/>
              <p14:nvPr/>
            </p14:nvContentPartPr>
            <p14:xfrm>
              <a:off x="3514305" y="5209710"/>
              <a:ext cx="360" cy="360"/>
            </p14:xfrm>
          </p:contentPart>
        </mc:Choice>
        <mc:Fallback xmlns="">
          <p:pic>
            <p:nvPicPr>
              <p:cNvPr id="9" name="Rukopis 8">
                <a:extLst>
                  <a:ext uri="{FF2B5EF4-FFF2-40B4-BE49-F238E27FC236}">
                    <a16:creationId xmlns:a16="http://schemas.microsoft.com/office/drawing/2014/main" id="{D46C59D5-1C26-4ED8-8D6A-78E7DBAF571A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505665" y="520071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0" name="Rukopis 9">
                <a:extLst>
                  <a:ext uri="{FF2B5EF4-FFF2-40B4-BE49-F238E27FC236}">
                    <a16:creationId xmlns:a16="http://schemas.microsoft.com/office/drawing/2014/main" id="{B438FCEB-C2F9-43FA-82C8-834461C89C16}"/>
                  </a:ext>
                </a:extLst>
              </p14:cNvPr>
              <p14:cNvContentPartPr/>
              <p14:nvPr/>
            </p14:nvContentPartPr>
            <p14:xfrm>
              <a:off x="7590945" y="2828670"/>
              <a:ext cx="360" cy="360"/>
            </p14:xfrm>
          </p:contentPart>
        </mc:Choice>
        <mc:Fallback xmlns="">
          <p:pic>
            <p:nvPicPr>
              <p:cNvPr id="10" name="Rukopis 9">
                <a:extLst>
                  <a:ext uri="{FF2B5EF4-FFF2-40B4-BE49-F238E27FC236}">
                    <a16:creationId xmlns:a16="http://schemas.microsoft.com/office/drawing/2014/main" id="{B438FCEB-C2F9-43FA-82C8-834461C89C16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582305" y="282003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1" name="Rukopis 10">
                <a:extLst>
                  <a:ext uri="{FF2B5EF4-FFF2-40B4-BE49-F238E27FC236}">
                    <a16:creationId xmlns:a16="http://schemas.microsoft.com/office/drawing/2014/main" id="{BF5C002D-5029-4401-BC12-CBF25380B2FB}"/>
                  </a:ext>
                </a:extLst>
              </p14:cNvPr>
              <p14:cNvContentPartPr/>
              <p14:nvPr/>
            </p14:nvContentPartPr>
            <p14:xfrm>
              <a:off x="3611080" y="5366102"/>
              <a:ext cx="360" cy="360"/>
            </p14:xfrm>
          </p:contentPart>
        </mc:Choice>
        <mc:Fallback xmlns="">
          <p:pic>
            <p:nvPicPr>
              <p:cNvPr id="11" name="Rukopis 10">
                <a:extLst>
                  <a:ext uri="{FF2B5EF4-FFF2-40B4-BE49-F238E27FC236}">
                    <a16:creationId xmlns:a16="http://schemas.microsoft.com/office/drawing/2014/main" id="{BF5C002D-5029-4401-BC12-CBF25380B2FB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602440" y="5357102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2" name="Rukopis 11">
                <a:extLst>
                  <a:ext uri="{FF2B5EF4-FFF2-40B4-BE49-F238E27FC236}">
                    <a16:creationId xmlns:a16="http://schemas.microsoft.com/office/drawing/2014/main" id="{EA6A0FA2-9B83-483C-BC8D-FE579357682C}"/>
                  </a:ext>
                </a:extLst>
              </p14:cNvPr>
              <p14:cNvContentPartPr/>
              <p14:nvPr/>
            </p14:nvContentPartPr>
            <p14:xfrm>
              <a:off x="5587840" y="5199782"/>
              <a:ext cx="360" cy="360"/>
            </p14:xfrm>
          </p:contentPart>
        </mc:Choice>
        <mc:Fallback xmlns="">
          <p:pic>
            <p:nvPicPr>
              <p:cNvPr id="12" name="Rukopis 11">
                <a:extLst>
                  <a:ext uri="{FF2B5EF4-FFF2-40B4-BE49-F238E27FC236}">
                    <a16:creationId xmlns:a16="http://schemas.microsoft.com/office/drawing/2014/main" id="{EA6A0FA2-9B83-483C-BC8D-FE579357682C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578840" y="5190782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3" name="Rukopis 12">
                <a:extLst>
                  <a:ext uri="{FF2B5EF4-FFF2-40B4-BE49-F238E27FC236}">
                    <a16:creationId xmlns:a16="http://schemas.microsoft.com/office/drawing/2014/main" id="{7CF83241-485A-4D31-8385-0A3BADB516B1}"/>
                  </a:ext>
                </a:extLst>
              </p14:cNvPr>
              <p14:cNvContentPartPr/>
              <p14:nvPr/>
            </p14:nvContentPartPr>
            <p14:xfrm>
              <a:off x="4100680" y="5421418"/>
              <a:ext cx="360" cy="360"/>
            </p14:xfrm>
          </p:contentPart>
        </mc:Choice>
        <mc:Fallback xmlns="">
          <p:pic>
            <p:nvPicPr>
              <p:cNvPr id="13" name="Rukopis 12">
                <a:extLst>
                  <a:ext uri="{FF2B5EF4-FFF2-40B4-BE49-F238E27FC236}">
                    <a16:creationId xmlns:a16="http://schemas.microsoft.com/office/drawing/2014/main" id="{7CF83241-485A-4D31-8385-0A3BADB516B1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092040" y="5412418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4" name="Rukopis 13">
                <a:extLst>
                  <a:ext uri="{FF2B5EF4-FFF2-40B4-BE49-F238E27FC236}">
                    <a16:creationId xmlns:a16="http://schemas.microsoft.com/office/drawing/2014/main" id="{5925E69B-AD05-40F3-A339-C29571F73C91}"/>
                  </a:ext>
                </a:extLst>
              </p14:cNvPr>
              <p14:cNvContentPartPr/>
              <p14:nvPr/>
            </p14:nvContentPartPr>
            <p14:xfrm>
              <a:off x="3666520" y="5236738"/>
              <a:ext cx="360" cy="360"/>
            </p14:xfrm>
          </p:contentPart>
        </mc:Choice>
        <mc:Fallback xmlns="">
          <p:pic>
            <p:nvPicPr>
              <p:cNvPr id="14" name="Rukopis 13">
                <a:extLst>
                  <a:ext uri="{FF2B5EF4-FFF2-40B4-BE49-F238E27FC236}">
                    <a16:creationId xmlns:a16="http://schemas.microsoft.com/office/drawing/2014/main" id="{5925E69B-AD05-40F3-A339-C29571F73C91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657520" y="5228098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5" name="Rukopis 14">
                <a:extLst>
                  <a:ext uri="{FF2B5EF4-FFF2-40B4-BE49-F238E27FC236}">
                    <a16:creationId xmlns:a16="http://schemas.microsoft.com/office/drawing/2014/main" id="{988C2459-1BA9-4E84-9A19-086891B8042F}"/>
                  </a:ext>
                </a:extLst>
              </p14:cNvPr>
              <p14:cNvContentPartPr/>
              <p14:nvPr/>
            </p14:nvContentPartPr>
            <p14:xfrm>
              <a:off x="5735440" y="5310538"/>
              <a:ext cx="360" cy="360"/>
            </p14:xfrm>
          </p:contentPart>
        </mc:Choice>
        <mc:Fallback xmlns="">
          <p:pic>
            <p:nvPicPr>
              <p:cNvPr id="15" name="Rukopis 14">
                <a:extLst>
                  <a:ext uri="{FF2B5EF4-FFF2-40B4-BE49-F238E27FC236}">
                    <a16:creationId xmlns:a16="http://schemas.microsoft.com/office/drawing/2014/main" id="{988C2459-1BA9-4E84-9A19-086891B8042F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726440" y="5301538"/>
                <a:ext cx="18000" cy="1800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Rectangle 74">
            <a:extLst>
              <a:ext uri="{FF2B5EF4-FFF2-40B4-BE49-F238E27FC236}">
                <a16:creationId xmlns:a16="http://schemas.microsoft.com/office/drawing/2014/main" id="{D99D2C73-08B0-4F6B-A8E9-4651E6BDBE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968DB88C-7EF2-487C-85D1-848F61F13E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480060"/>
            <a:ext cx="8428482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3A9FD662-3547-4723-8CBE-6EA4CAE7BDA0}"/>
              </a:ext>
            </a:extLst>
          </p:cNvPr>
          <p:cNvSpPr txBox="1"/>
          <p:nvPr/>
        </p:nvSpPr>
        <p:spPr>
          <a:xfrm>
            <a:off x="482600" y="110728"/>
            <a:ext cx="34437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>
                <a:solidFill>
                  <a:schemeClr val="bg1"/>
                </a:solidFill>
              </a:rPr>
              <a:t>Σπήλαια Διρού, </a:t>
            </a:r>
            <a:r>
              <a:rPr lang="cs-CZ" dirty="0">
                <a:solidFill>
                  <a:schemeClr val="bg1"/>
                </a:solidFill>
              </a:rPr>
              <a:t>jeskyně </a:t>
            </a:r>
            <a:r>
              <a:rPr lang="cs-CZ" dirty="0" err="1">
                <a:solidFill>
                  <a:schemeClr val="bg1"/>
                </a:solidFill>
              </a:rPr>
              <a:t>Diru</a:t>
            </a:r>
            <a:r>
              <a:rPr lang="cs-CZ" dirty="0">
                <a:solidFill>
                  <a:schemeClr val="bg1"/>
                </a:solidFill>
              </a:rPr>
              <a:t>, Mani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0A8EB2A9-39AD-4C3A-A9D6-7B6FB73BAC9E}"/>
              </a:ext>
            </a:extLst>
          </p:cNvPr>
          <p:cNvSpPr txBox="1"/>
          <p:nvPr/>
        </p:nvSpPr>
        <p:spPr>
          <a:xfrm>
            <a:off x="2971800" y="6435941"/>
            <a:ext cx="35788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>
                <a:solidFill>
                  <a:schemeClr val="bg1"/>
                </a:solidFill>
              </a:rPr>
              <a:t>σπήλαιο Βλυχάδα, </a:t>
            </a:r>
            <a:r>
              <a:rPr lang="cs-CZ" dirty="0">
                <a:solidFill>
                  <a:schemeClr val="bg1"/>
                </a:solidFill>
              </a:rPr>
              <a:t>jeskyně </a:t>
            </a:r>
            <a:r>
              <a:rPr lang="cs-CZ" dirty="0" err="1">
                <a:solidFill>
                  <a:schemeClr val="bg1"/>
                </a:solidFill>
              </a:rPr>
              <a:t>Vlychada</a:t>
            </a:r>
            <a:endParaRPr lang="cs-CZ" dirty="0">
              <a:solidFill>
                <a:schemeClr val="bg1"/>
              </a:solidFill>
            </a:endParaRPr>
          </a:p>
        </p:txBody>
      </p:sp>
      <p:pic>
        <p:nvPicPr>
          <p:cNvPr id="7" name="Obrázek 6" descr="Obsah obrázku jeskyně, příroda, tráva, venku&#10;&#10;Popis byl vytvořen automaticky">
            <a:extLst>
              <a:ext uri="{FF2B5EF4-FFF2-40B4-BE49-F238E27FC236}">
                <a16:creationId xmlns:a16="http://schemas.microsoft.com/office/drawing/2014/main" id="{CBEB0B33-16C0-FA9C-A708-E493BB0E2D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501" y="3651028"/>
            <a:ext cx="4352786" cy="2616508"/>
          </a:xfrm>
          <a:prstGeom prst="rect">
            <a:avLst/>
          </a:prstGeom>
        </p:spPr>
      </p:pic>
      <p:pic>
        <p:nvPicPr>
          <p:cNvPr id="9" name="Obrázek 8" descr="Obsah obrázku příroda, venku, údolí, jeskyně&#10;&#10;Popis byl vytvořen automaticky">
            <a:extLst>
              <a:ext uri="{FF2B5EF4-FFF2-40B4-BE49-F238E27FC236}">
                <a16:creationId xmlns:a16="http://schemas.microsoft.com/office/drawing/2014/main" id="{3C7B3054-833F-936A-BF62-E6E974C7D8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576" y="849392"/>
            <a:ext cx="3657600" cy="2432304"/>
          </a:xfrm>
          <a:prstGeom prst="rect">
            <a:avLst/>
          </a:prstGeom>
        </p:spPr>
      </p:pic>
      <p:pic>
        <p:nvPicPr>
          <p:cNvPr id="13" name="Obrázek 12" descr="Obsah obrázku venku, skála, příroda, jeskyně&#10;&#10;Popis byl vytvořen automaticky">
            <a:extLst>
              <a:ext uri="{FF2B5EF4-FFF2-40B4-BE49-F238E27FC236}">
                <a16:creationId xmlns:a16="http://schemas.microsoft.com/office/drawing/2014/main" id="{48B51C52-6FD9-9FE9-C42E-426A6F342A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6363" y="960120"/>
            <a:ext cx="5103511" cy="3827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93952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F:\obrázky topografie 1. hodina\antický Peloponés.png">
            <a:extLst>
              <a:ext uri="{FF2B5EF4-FFF2-40B4-BE49-F238E27FC236}">
                <a16:creationId xmlns:a16="http://schemas.microsoft.com/office/drawing/2014/main" id="{3F9A71A3-0EDD-4561-9063-0ECCFF08DE3A}"/>
              </a:ext>
            </a:extLst>
          </p:cNvPr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4525963" cy="4525963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6" descr="argolida">
            <a:extLst>
              <a:ext uri="{FF2B5EF4-FFF2-40B4-BE49-F238E27FC236}">
                <a16:creationId xmlns:a16="http://schemas.microsoft.com/office/drawing/2014/main" id="{5F03AFD9-0A21-4339-9F78-54DE413933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475" y="3082925"/>
            <a:ext cx="5724525" cy="377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94916555-6925-401E-B543-1D5FE53B2634}"/>
              </a:ext>
            </a:extLst>
          </p:cNvPr>
          <p:cNvSpPr txBox="1"/>
          <p:nvPr/>
        </p:nvSpPr>
        <p:spPr>
          <a:xfrm>
            <a:off x="5342817" y="717917"/>
            <a:ext cx="11982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Epidauros</a:t>
            </a:r>
            <a:endParaRPr lang="cs-CZ" dirty="0"/>
          </a:p>
          <a:p>
            <a:r>
              <a:rPr lang="el-GR" dirty="0"/>
              <a:t>Επίδαυρος</a:t>
            </a:r>
            <a:endParaRPr lang="cs-CZ" dirty="0"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2" descr="H:\epidauros 5. hodina obrázky\socha asklepios.jpg">
            <a:extLst>
              <a:ext uri="{FF2B5EF4-FFF2-40B4-BE49-F238E27FC236}">
                <a16:creationId xmlns:a16="http://schemas.microsoft.com/office/drawing/2014/main" id="{9865F3BC-E01B-45F4-8F87-6FE58500B97F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476250"/>
            <a:ext cx="3619500" cy="6083300"/>
          </a:xfrm>
        </p:spPr>
      </p:pic>
      <p:pic>
        <p:nvPicPr>
          <p:cNvPr id="9220" name="Picture 5" descr="220px-Star_of_life">
            <a:extLst>
              <a:ext uri="{FF2B5EF4-FFF2-40B4-BE49-F238E27FC236}">
                <a16:creationId xmlns:a16="http://schemas.microsoft.com/office/drawing/2014/main" id="{5DEB8F58-E389-45AF-AEB9-2986A7A195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5137" y="3312470"/>
            <a:ext cx="2671763" cy="2586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DD580C22-6572-483A-A6A6-2F49B3614839}"/>
              </a:ext>
            </a:extLst>
          </p:cNvPr>
          <p:cNvSpPr txBox="1"/>
          <p:nvPr/>
        </p:nvSpPr>
        <p:spPr>
          <a:xfrm>
            <a:off x="4424638" y="687847"/>
            <a:ext cx="457200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altLang="cs-CZ" sz="1400" b="1" dirty="0" err="1">
                <a:latin typeface="+mn-lt"/>
              </a:rPr>
              <a:t>Asklépios</a:t>
            </a:r>
            <a:r>
              <a:rPr lang="el-GR" altLang="cs-CZ" sz="1400" dirty="0">
                <a:latin typeface="+mn-lt"/>
              </a:rPr>
              <a:t>, </a:t>
            </a:r>
            <a:r>
              <a:rPr lang="cs-CZ" altLang="cs-CZ" sz="1400" dirty="0">
                <a:latin typeface="+mn-lt"/>
              </a:rPr>
              <a:t>bůh lékařství</a:t>
            </a:r>
            <a:endParaRPr lang="el-GR" altLang="cs-CZ" sz="1400" dirty="0">
              <a:latin typeface="+mn-lt"/>
            </a:endParaRPr>
          </a:p>
          <a:p>
            <a:r>
              <a:rPr lang="cs-CZ" sz="1200" dirty="0"/>
              <a:t>160 n. l. (</a:t>
            </a:r>
            <a:r>
              <a:rPr lang="cs-CZ" sz="1200" dirty="0" err="1"/>
              <a:t>řím</a:t>
            </a:r>
            <a:r>
              <a:rPr lang="cs-CZ" sz="1200" dirty="0"/>
              <a:t>. kopie sochy ze 4. st. př. n. l., </a:t>
            </a:r>
            <a:r>
              <a:rPr lang="cs-CZ" sz="1200" dirty="0" err="1"/>
              <a:t>Epidauros</a:t>
            </a:r>
            <a:endParaRPr lang="cs-CZ" sz="1200" dirty="0"/>
          </a:p>
          <a:p>
            <a:r>
              <a:rPr lang="cs-CZ" sz="1200" dirty="0"/>
              <a:t>Národní arch. muzeum, Atény</a:t>
            </a:r>
          </a:p>
          <a:p>
            <a:endParaRPr lang="cs-CZ" altLang="cs-CZ" sz="1400" dirty="0">
              <a:latin typeface="+mn-lt"/>
            </a:endParaRPr>
          </a:p>
          <a:p>
            <a:r>
              <a:rPr lang="el-GR" sz="1400" b="1" dirty="0"/>
              <a:t>Ασκληπιός</a:t>
            </a:r>
            <a:r>
              <a:rPr lang="el-GR" sz="1400" dirty="0"/>
              <a:t>, θεός της ιατρικής</a:t>
            </a:r>
            <a:endParaRPr lang="cs-CZ" sz="1400" dirty="0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7194CA48-AC97-4DD6-8D77-0D16EA384988}"/>
              </a:ext>
            </a:extLst>
          </p:cNvPr>
          <p:cNvSpPr txBox="1"/>
          <p:nvPr/>
        </p:nvSpPr>
        <p:spPr>
          <a:xfrm>
            <a:off x="5682883" y="6170153"/>
            <a:ext cx="27485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/>
              <a:t>mezinárodní znak záchranné služby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Nadpis 1">
            <a:extLst>
              <a:ext uri="{FF2B5EF4-FFF2-40B4-BE49-F238E27FC236}">
                <a16:creationId xmlns:a16="http://schemas.microsoft.com/office/drawing/2014/main" id="{9134C998-BD72-4902-885C-02794AFFA0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cs-CZ" sz="1600" dirty="0" err="1">
                <a:latin typeface="+mn-lt"/>
              </a:rPr>
              <a:t>Asklépiův</a:t>
            </a:r>
            <a:r>
              <a:rPr lang="cs-CZ" altLang="cs-CZ" sz="1600" dirty="0">
                <a:latin typeface="+mn-lt"/>
              </a:rPr>
              <a:t> okrsek v </a:t>
            </a:r>
            <a:r>
              <a:rPr lang="cs-CZ" altLang="cs-CZ" sz="1600" dirty="0" err="1">
                <a:latin typeface="+mn-lt"/>
              </a:rPr>
              <a:t>Epidauru</a:t>
            </a:r>
            <a:r>
              <a:rPr lang="cs-CZ" altLang="cs-CZ" sz="1600" dirty="0">
                <a:latin typeface="+mn-lt"/>
              </a:rPr>
              <a:t>, rekonstrukce</a:t>
            </a:r>
            <a:br>
              <a:rPr lang="cs-CZ" altLang="cs-CZ" sz="1600" dirty="0">
                <a:latin typeface="+mn-lt"/>
              </a:rPr>
            </a:br>
            <a:r>
              <a:rPr lang="el-GR" altLang="cs-CZ" sz="1600" dirty="0">
                <a:latin typeface="+mn-lt"/>
              </a:rPr>
              <a:t>Ιερό του Ασκληπιού, Επίδαυρος, αναπαράσταση</a:t>
            </a:r>
            <a:endParaRPr lang="cs-CZ" altLang="cs-CZ" sz="1600" dirty="0">
              <a:latin typeface="+mn-lt"/>
            </a:endParaRPr>
          </a:p>
        </p:txBody>
      </p:sp>
      <p:pic>
        <p:nvPicPr>
          <p:cNvPr id="14339" name="Picture 2" descr="H:\epidauros 5. hodina obrázky\epidauros reconstruction.jpg">
            <a:extLst>
              <a:ext uri="{FF2B5EF4-FFF2-40B4-BE49-F238E27FC236}">
                <a16:creationId xmlns:a16="http://schemas.microsoft.com/office/drawing/2014/main" id="{7D459AEA-5D31-424A-8A24-77400B40E42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58888" y="1081088"/>
            <a:ext cx="6913562" cy="5237162"/>
          </a:xfrm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>
            <a:extLst>
              <a:ext uri="{FF2B5EF4-FFF2-40B4-BE49-F238E27FC236}">
                <a16:creationId xmlns:a16="http://schemas.microsoft.com/office/drawing/2014/main" id="{4F5F2E77-DF4C-4AF2-ACFA-4F76AB56A9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altLang="cs-CZ"/>
          </a:p>
        </p:txBody>
      </p:sp>
      <p:sp>
        <p:nvSpPr>
          <p:cNvPr id="27651" name="Rectangle 3">
            <a:extLst>
              <a:ext uri="{FF2B5EF4-FFF2-40B4-BE49-F238E27FC236}">
                <a16:creationId xmlns:a16="http://schemas.microsoft.com/office/drawing/2014/main" id="{FBF6FA9A-DC95-4C1F-A131-80ED39D40DD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27652" name="Picture 5" descr="%CE%91%CF%83%CE%BA%CE%BB%CE%B7%CF%80%CE%B9%CE%B5%CE%B9%CE%BF1">
            <a:extLst>
              <a:ext uri="{FF2B5EF4-FFF2-40B4-BE49-F238E27FC236}">
                <a16:creationId xmlns:a16="http://schemas.microsoft.com/office/drawing/2014/main" id="{16C311B2-4526-45AA-8F5E-EB814685A8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288"/>
            <a:ext cx="9144000" cy="684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C2040FA7-1AB9-4FC4-A9EF-BEC63EEE0FC0}"/>
              </a:ext>
            </a:extLst>
          </p:cNvPr>
          <p:cNvSpPr txBox="1"/>
          <p:nvPr/>
        </p:nvSpPr>
        <p:spPr>
          <a:xfrm>
            <a:off x="4918345" y="5641434"/>
            <a:ext cx="40088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Epidauros</a:t>
            </a:r>
            <a:r>
              <a:rPr lang="cs-CZ" dirty="0"/>
              <a:t>, </a:t>
            </a:r>
            <a:r>
              <a:rPr lang="cs-CZ" dirty="0" err="1"/>
              <a:t>Asklépiův</a:t>
            </a:r>
            <a:r>
              <a:rPr lang="cs-CZ" dirty="0"/>
              <a:t> chrám, 4. st. př. n. l.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5" name="Picture 2" descr="Ασκληπιείο Επιδαύρου: Εκεί  όπου  γίνονταν «θαύματα»">
            <a:extLst>
              <a:ext uri="{FF2B5EF4-FFF2-40B4-BE49-F238E27FC236}">
                <a16:creationId xmlns:a16="http://schemas.microsoft.com/office/drawing/2014/main" id="{57996163-B9F4-4AAA-A0EB-D9D468D177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" y="10"/>
            <a:ext cx="9143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" name="Rectangle 71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9144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DF6CCA51-42B3-44CD-949D-1B7D16110BFD}"/>
              </a:ext>
            </a:extLst>
          </p:cNvPr>
          <p:cNvSpPr txBox="1"/>
          <p:nvPr/>
        </p:nvSpPr>
        <p:spPr>
          <a:xfrm>
            <a:off x="392906" y="5317240"/>
            <a:ext cx="8408194" cy="744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200" b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Abaton</a:t>
            </a:r>
            <a:r>
              <a:rPr lang="en-US" sz="2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, místo, kam směli vstoupit jen nemocní a kněží, zde probíhalo uzdravování ve spánku (návštěva Asklépia)</a:t>
            </a:r>
          </a:p>
        </p:txBody>
      </p: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9" name="Picture 2" descr="H:\epidauros 5. hodina obrázky\epidaurus-abaton.jpg">
            <a:extLst>
              <a:ext uri="{FF2B5EF4-FFF2-40B4-BE49-F238E27FC236}">
                <a16:creationId xmlns:a16="http://schemas.microsoft.com/office/drawing/2014/main" id="{F73ADE82-532A-43AE-B9A6-EA9A26037BD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1" r="9048" b="-1"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72" name="Rectangle 71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9144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698" name="Nadpis 1">
            <a:extLst>
              <a:ext uri="{FF2B5EF4-FFF2-40B4-BE49-F238E27FC236}">
                <a16:creationId xmlns:a16="http://schemas.microsoft.com/office/drawing/2014/main" id="{FEA73A09-CAC9-4FF5-B001-3748BD8967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906" y="5317240"/>
            <a:ext cx="8408194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altLang="cs-CZ" sz="3100">
                <a:solidFill>
                  <a:schemeClr val="tx1">
                    <a:lumMod val="85000"/>
                    <a:lumOff val="15000"/>
                  </a:schemeClr>
                </a:solidFill>
              </a:rPr>
              <a:t>Abaton</a:t>
            </a:r>
          </a:p>
        </p:txBody>
      </p: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Nadpis 1">
            <a:extLst>
              <a:ext uri="{FF2B5EF4-FFF2-40B4-BE49-F238E27FC236}">
                <a16:creationId xmlns:a16="http://schemas.microsoft.com/office/drawing/2014/main" id="{148E78A6-F2CC-411C-AC3E-A63806482CA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901965" y="4665605"/>
            <a:ext cx="4979105" cy="1292433"/>
          </a:xfrm>
        </p:spPr>
        <p:txBody>
          <a:bodyPr vert="horz" lIns="91440" tIns="45720" rIns="91440" bIns="45720" rtlCol="0" anchor="ctr">
            <a:normAutofit/>
          </a:bodyPr>
          <a:lstStyle/>
          <a:p>
            <a:br>
              <a:rPr lang="en-US" altLang="cs-CZ" sz="4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en-US" altLang="cs-CZ" sz="42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1204" name="Picture 4" descr="Κλείσιμο Παραθύρου">
            <a:extLst>
              <a:ext uri="{FF2B5EF4-FFF2-40B4-BE49-F238E27FC236}">
                <a16:creationId xmlns:a16="http://schemas.microsoft.com/office/drawing/2014/main" id="{C2A6A429-4248-436D-A179-2AEA3F9788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7" r="8541" b="4"/>
          <a:stretch/>
        </p:blipFill>
        <p:spPr bwMode="auto">
          <a:xfrm>
            <a:off x="20" y="1"/>
            <a:ext cx="3636208" cy="4359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Το αναστηλωμένο πρόπυλο του Τελετουργικού Εστιατορίου στο Ασκληπιείο της Επιδαύρου ΑΣΚΛΗΠΙΕΙΟ ΕΠΙΔΑΥΡΟΥ (Αρχαίο ιερό) ΑΡΓΟΛΙΔΑ">
            <a:extLst>
              <a:ext uri="{FF2B5EF4-FFF2-40B4-BE49-F238E27FC236}">
                <a16:creationId xmlns:a16="http://schemas.microsoft.com/office/drawing/2014/main" id="{ABBD7931-A43D-4067-BCA9-4E48E4E16D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59" r="6775" b="1"/>
          <a:stretch/>
        </p:blipFill>
        <p:spPr bwMode="auto">
          <a:xfrm>
            <a:off x="3729037" y="-1"/>
            <a:ext cx="5412677" cy="4359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Κλείσιμο Παραθύρου">
            <a:extLst>
              <a:ext uri="{FF2B5EF4-FFF2-40B4-BE49-F238E27FC236}">
                <a16:creationId xmlns:a16="http://schemas.microsoft.com/office/drawing/2014/main" id="{510C193C-BBD8-43AD-AFEE-D668B9BBFF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" b="12537"/>
          <a:stretch/>
        </p:blipFill>
        <p:spPr bwMode="auto">
          <a:xfrm>
            <a:off x="20" y="4472610"/>
            <a:ext cx="3636208" cy="2385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89CB91AC-1057-4344-80C8-3F32E79E7BD8}"/>
              </a:ext>
            </a:extLst>
          </p:cNvPr>
          <p:cNvSpPr txBox="1"/>
          <p:nvPr/>
        </p:nvSpPr>
        <p:spPr>
          <a:xfrm>
            <a:off x="3729037" y="4480939"/>
            <a:ext cx="427347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Epidauros</a:t>
            </a:r>
            <a:endParaRPr lang="cs-CZ" dirty="0"/>
          </a:p>
          <a:p>
            <a:pPr marL="285750" indent="-285750">
              <a:buFontTx/>
              <a:buChar char="-"/>
            </a:pPr>
            <a:r>
              <a:rPr lang="cs-CZ" dirty="0" err="1"/>
              <a:t>katagogion</a:t>
            </a:r>
            <a:r>
              <a:rPr lang="cs-CZ" dirty="0"/>
              <a:t> („ubytovna“), 4./3. st. př. n. l.</a:t>
            </a:r>
          </a:p>
          <a:p>
            <a:pPr marL="285750" indent="-285750">
              <a:buFontTx/>
              <a:buChar char="-"/>
            </a:pPr>
            <a:r>
              <a:rPr lang="cs-CZ" dirty="0"/>
              <a:t>jídelna 4./3. st. př. n. l. (</a:t>
            </a:r>
            <a:r>
              <a:rPr lang="cs-CZ" dirty="0" err="1"/>
              <a:t>Hygeia</a:t>
            </a:r>
            <a:r>
              <a:rPr lang="cs-CZ" dirty="0"/>
              <a:t>(</a:t>
            </a:r>
          </a:p>
          <a:p>
            <a:r>
              <a:rPr lang="cs-CZ" dirty="0"/>
              <a:t> 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Rectangle 7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7347" name="Picture 2" descr="H:\epidauros 5. hodina obrázky\Epidauros_basilica_altar.JPG">
            <a:extLst>
              <a:ext uri="{FF2B5EF4-FFF2-40B4-BE49-F238E27FC236}">
                <a16:creationId xmlns:a16="http://schemas.microsoft.com/office/drawing/2014/main" id="{F8C4B6FC-0B0C-450A-9F63-5982BAF7DFB8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5" r="1" b="1"/>
          <a:stretch/>
        </p:blipFill>
        <p:spPr>
          <a:xfrm>
            <a:off x="20" y="1282"/>
            <a:ext cx="9143980" cy="6856718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1A138396-FDFB-490C-88ED-410D8388A001}"/>
              </a:ext>
            </a:extLst>
          </p:cNvPr>
          <p:cNvSpPr txBox="1"/>
          <p:nvPr/>
        </p:nvSpPr>
        <p:spPr>
          <a:xfrm>
            <a:off x="1057275" y="6200775"/>
            <a:ext cx="32014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křesťanská b </a:t>
            </a:r>
            <a:r>
              <a:rPr lang="cs-CZ" dirty="0" err="1"/>
              <a:t>azilika</a:t>
            </a:r>
            <a:r>
              <a:rPr lang="cs-CZ" dirty="0"/>
              <a:t>, 4./5. st. n. l.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7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9396" name="Picture 5" descr="DSC_6085">
            <a:extLst>
              <a:ext uri="{FF2B5EF4-FFF2-40B4-BE49-F238E27FC236}">
                <a16:creationId xmlns:a16="http://schemas.microsoft.com/office/drawing/2014/main" id="{71D6C909-1A79-46A5-A8A6-297CB79E58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77" r="1874" b="1"/>
          <a:stretch/>
        </p:blipFill>
        <p:spPr bwMode="auto">
          <a:xfrm>
            <a:off x="20" y="1282"/>
            <a:ext cx="9143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DB56BBBA-9A28-4BC6-8148-13B8A83C6C0C}"/>
              </a:ext>
            </a:extLst>
          </p:cNvPr>
          <p:cNvSpPr txBox="1"/>
          <p:nvPr/>
        </p:nvSpPr>
        <p:spPr>
          <a:xfrm>
            <a:off x="528992" y="581891"/>
            <a:ext cx="1914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Epidauros</a:t>
            </a:r>
            <a:r>
              <a:rPr lang="cs-CZ" dirty="0"/>
              <a:t>, stadion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Obrázek 2" descr="Obsah obrázku mapa&#10;&#10;Popis byl vytvořen automaticky">
            <a:extLst>
              <a:ext uri="{FF2B5EF4-FFF2-40B4-BE49-F238E27FC236}">
                <a16:creationId xmlns:a16="http://schemas.microsoft.com/office/drawing/2014/main" id="{04C40D9B-5D81-6C2B-BF9A-03459648ED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48" b="-1"/>
          <a:stretch/>
        </p:blipFill>
        <p:spPr>
          <a:xfrm>
            <a:off x="-1123" y="1282"/>
            <a:ext cx="9143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77205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Rectangle 7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0419" name="Picture 2" descr="H:\epidauros 5. hodina obrázky\epidauros-fromair2.jpg">
            <a:extLst>
              <a:ext uri="{FF2B5EF4-FFF2-40B4-BE49-F238E27FC236}">
                <a16:creationId xmlns:a16="http://schemas.microsoft.com/office/drawing/2014/main" id="{EFAB3CD4-00F7-429F-8E54-F184A9AD98C6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0" r="8408" b="1"/>
          <a:stretch/>
        </p:blipFill>
        <p:spPr>
          <a:xfrm>
            <a:off x="20" y="1282"/>
            <a:ext cx="9143980" cy="6856718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CFE22934-2F90-4085-9487-1532AD7746D1}"/>
              </a:ext>
            </a:extLst>
          </p:cNvPr>
          <p:cNvSpPr txBox="1"/>
          <p:nvPr/>
        </p:nvSpPr>
        <p:spPr>
          <a:xfrm>
            <a:off x="219075" y="276225"/>
            <a:ext cx="512903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>
                <a:solidFill>
                  <a:schemeClr val="bg1"/>
                </a:solidFill>
              </a:rPr>
              <a:t>Epidauros</a:t>
            </a:r>
            <a:r>
              <a:rPr lang="cs-CZ" dirty="0">
                <a:solidFill>
                  <a:schemeClr val="bg1"/>
                </a:solidFill>
              </a:rPr>
              <a:t>, divadlo, poč. 3. st. př. n. l. </a:t>
            </a:r>
          </a:p>
          <a:p>
            <a:pPr marL="285750" indent="-285750">
              <a:buFontTx/>
              <a:buChar char="-"/>
            </a:pPr>
            <a:r>
              <a:rPr lang="cs-CZ" dirty="0">
                <a:solidFill>
                  <a:schemeClr val="bg1"/>
                </a:solidFill>
              </a:rPr>
              <a:t>nejlépe dochované antické divadlo</a:t>
            </a:r>
            <a:r>
              <a:rPr lang="el-GR" dirty="0">
                <a:solidFill>
                  <a:schemeClr val="bg1"/>
                </a:solidFill>
              </a:rPr>
              <a:t>, 14.000 </a:t>
            </a:r>
            <a:r>
              <a:rPr lang="cs-CZ" dirty="0">
                <a:solidFill>
                  <a:schemeClr val="bg1"/>
                </a:solidFill>
              </a:rPr>
              <a:t>diváků</a:t>
            </a:r>
          </a:p>
          <a:p>
            <a:pPr marL="285750" indent="-285750">
              <a:buFontTx/>
              <a:buChar char="-"/>
            </a:pPr>
            <a:r>
              <a:rPr lang="cs-CZ" dirty="0">
                <a:solidFill>
                  <a:schemeClr val="bg1"/>
                </a:solidFill>
              </a:rPr>
              <a:t>proslulé harmonií proporcí a akustikou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7" name="Picture 2" descr="H:\epidauros 5. hodina obrázky\Greece_Epidauros_-_ancient_theatre.jpg">
            <a:extLst>
              <a:ext uri="{FF2B5EF4-FFF2-40B4-BE49-F238E27FC236}">
                <a16:creationId xmlns:a16="http://schemas.microsoft.com/office/drawing/2014/main" id="{DF4CE423-9E69-4D42-8B69-C22FA398BE45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4856" y="1667247"/>
            <a:ext cx="7634287" cy="5092700"/>
          </a:xfr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80E17799-C04C-4AAF-AA7D-B3EA1D466238}"/>
              </a:ext>
            </a:extLst>
          </p:cNvPr>
          <p:cNvSpPr txBox="1"/>
          <p:nvPr/>
        </p:nvSpPr>
        <p:spPr>
          <a:xfrm>
            <a:off x="342900" y="238125"/>
            <a:ext cx="384207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/>
              <a:t>-     </a:t>
            </a:r>
            <a:r>
              <a:rPr lang="cs-CZ" sz="1600" dirty="0" err="1"/>
              <a:t>theatron</a:t>
            </a:r>
            <a:r>
              <a:rPr lang="cs-CZ" sz="1600" dirty="0"/>
              <a:t>: </a:t>
            </a:r>
            <a:r>
              <a:rPr lang="cs-CZ" sz="1600" dirty="0" err="1"/>
              <a:t>kerkides</a:t>
            </a:r>
            <a:r>
              <a:rPr lang="cs-CZ" sz="1600" dirty="0"/>
              <a:t>, </a:t>
            </a:r>
            <a:r>
              <a:rPr lang="cs-CZ" sz="1600" dirty="0" err="1"/>
              <a:t>diazomata</a:t>
            </a:r>
            <a:endParaRPr lang="cs-CZ" sz="1600" dirty="0"/>
          </a:p>
          <a:p>
            <a:pPr marL="285750" indent="-285750">
              <a:buFontTx/>
              <a:buChar char="-"/>
            </a:pPr>
            <a:r>
              <a:rPr lang="cs-CZ" sz="1600" dirty="0" err="1"/>
              <a:t>orchéstra</a:t>
            </a:r>
            <a:r>
              <a:rPr lang="cs-CZ" sz="1600" dirty="0"/>
              <a:t>: sbor</a:t>
            </a:r>
          </a:p>
          <a:p>
            <a:pPr marL="285750" indent="-285750">
              <a:buFontTx/>
              <a:buChar char="-"/>
            </a:pPr>
            <a:r>
              <a:rPr lang="cs-CZ" sz="1600" dirty="0" err="1"/>
              <a:t>parodoi</a:t>
            </a:r>
            <a:r>
              <a:rPr lang="cs-CZ" sz="1600" dirty="0"/>
              <a:t> – postranní vchody do orchestry</a:t>
            </a:r>
          </a:p>
          <a:p>
            <a:pPr marL="285750" indent="-285750">
              <a:buFontTx/>
              <a:buChar char="-"/>
            </a:pPr>
            <a:r>
              <a:rPr lang="cs-CZ" sz="1600" dirty="0" err="1"/>
              <a:t>skéné</a:t>
            </a:r>
            <a:r>
              <a:rPr lang="cs-CZ" sz="1600" dirty="0"/>
              <a:t>, </a:t>
            </a:r>
            <a:r>
              <a:rPr lang="cs-CZ" sz="1600" dirty="0" err="1"/>
              <a:t>proskénion</a:t>
            </a:r>
            <a:r>
              <a:rPr lang="cs-CZ" sz="1600" dirty="0"/>
              <a:t> (jeviště)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3" descr="caption">
            <a:extLst>
              <a:ext uri="{FF2B5EF4-FFF2-40B4-BE49-F238E27FC236}">
                <a16:creationId xmlns:a16="http://schemas.microsoft.com/office/drawing/2014/main" id="{F26B6695-4235-4BA9-8373-D94D8C5D67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810125" cy="360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3" name="Picture 7" descr="mil_theatro6">
            <a:extLst>
              <a:ext uri="{FF2B5EF4-FFF2-40B4-BE49-F238E27FC236}">
                <a16:creationId xmlns:a16="http://schemas.microsoft.com/office/drawing/2014/main" id="{0EF68A58-9F5E-42C8-AB09-922C83EE38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038" y="2760663"/>
            <a:ext cx="5795962" cy="409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4" name="Rectangle 8">
            <a:extLst>
              <a:ext uri="{FF2B5EF4-FFF2-40B4-BE49-F238E27FC236}">
                <a16:creationId xmlns:a16="http://schemas.microsoft.com/office/drawing/2014/main" id="{312C1A57-A7FA-475C-88E7-B4115DEC3C3D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>
            <a:normAutofit/>
          </a:bodyPr>
          <a:lstStyle/>
          <a:p>
            <a:pPr algn="r"/>
            <a:r>
              <a:rPr lang="cs-CZ" altLang="cs-CZ" sz="2400" dirty="0"/>
              <a:t>Dionýsovo divadlo,</a:t>
            </a:r>
            <a:br>
              <a:rPr lang="cs-CZ" altLang="cs-CZ" sz="2400" dirty="0"/>
            </a:br>
            <a:r>
              <a:rPr lang="cs-CZ" altLang="cs-CZ" sz="2400" dirty="0"/>
              <a:t>divadlo v </a:t>
            </a:r>
            <a:r>
              <a:rPr lang="cs-CZ" altLang="cs-CZ" sz="2400" dirty="0" err="1"/>
              <a:t>Efessu</a:t>
            </a:r>
            <a:endParaRPr lang="cs-CZ" altLang="cs-CZ" sz="2400" dirty="0"/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2AC9F764-D4BD-4613-A610-DE4CA3E99677}"/>
              </a:ext>
            </a:extLst>
          </p:cNvPr>
          <p:cNvSpPr txBox="1"/>
          <p:nvPr/>
        </p:nvSpPr>
        <p:spPr>
          <a:xfrm>
            <a:off x="392965" y="370294"/>
            <a:ext cx="11138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/>
              <a:t>Epidauros</a:t>
            </a:r>
            <a:endParaRPr lang="cs-CZ" dirty="0"/>
          </a:p>
        </p:txBody>
      </p:sp>
      <p:pic>
        <p:nvPicPr>
          <p:cNvPr id="4" name="Obrázek 3" descr="Obsah obrázku osoba, obloha, venku, dav&#10;&#10;Popis byl vytvořen automaticky">
            <a:extLst>
              <a:ext uri="{FF2B5EF4-FFF2-40B4-BE49-F238E27FC236}">
                <a16:creationId xmlns:a16="http://schemas.microsoft.com/office/drawing/2014/main" id="{3F3C7401-C636-666C-F716-8696D7C397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238" y="3559358"/>
            <a:ext cx="5004262" cy="3127664"/>
          </a:xfrm>
          <a:prstGeom prst="rect">
            <a:avLst/>
          </a:prstGeom>
        </p:spPr>
      </p:pic>
      <p:pic>
        <p:nvPicPr>
          <p:cNvPr id="6" name="Obrázek 5" descr="Obsah obrázku text&#10;&#10;Popis byl vytvořen automaticky">
            <a:extLst>
              <a:ext uri="{FF2B5EF4-FFF2-40B4-BE49-F238E27FC236}">
                <a16:creationId xmlns:a16="http://schemas.microsoft.com/office/drawing/2014/main" id="{4A1DE486-DAB9-4360-F0BE-5B4EA490D4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969" y="1024724"/>
            <a:ext cx="2438400" cy="1876425"/>
          </a:xfrm>
          <a:prstGeom prst="rect">
            <a:avLst/>
          </a:prstGeom>
        </p:spPr>
      </p:pic>
      <p:pic>
        <p:nvPicPr>
          <p:cNvPr id="8" name="Obrázek 7" descr="Obsah obrázku světlo, svíčka, ve tmě, ozdobené&#10;&#10;Popis byl vytvořen automaticky">
            <a:extLst>
              <a:ext uri="{FF2B5EF4-FFF2-40B4-BE49-F238E27FC236}">
                <a16:creationId xmlns:a16="http://schemas.microsoft.com/office/drawing/2014/main" id="{FC086644-22F5-2175-5764-3339A3F924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8805" y="370294"/>
            <a:ext cx="5063207" cy="3797405"/>
          </a:xfrm>
          <a:prstGeom prst="rect">
            <a:avLst/>
          </a:prstGeom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3" name="Picture 2" descr="F:\3. hodina\1 mycenaean_greece-map[1].jpg">
            <a:extLst>
              <a:ext uri="{FF2B5EF4-FFF2-40B4-BE49-F238E27FC236}">
                <a16:creationId xmlns:a16="http://schemas.microsoft.com/office/drawing/2014/main" id="{E4CB60CD-F3B4-4897-8E2B-3F277DB3DE9D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16" y="827280"/>
            <a:ext cx="5854446" cy="5943600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F2DF38C2-F0BF-4837-A6C9-C6D4B8BEAC41}"/>
              </a:ext>
            </a:extLst>
          </p:cNvPr>
          <p:cNvSpPr txBox="1"/>
          <p:nvPr/>
        </p:nvSpPr>
        <p:spPr>
          <a:xfrm>
            <a:off x="5126661" y="184666"/>
            <a:ext cx="31346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/>
              <a:t>Centra mykénské civilizace</a:t>
            </a:r>
          </a:p>
          <a:p>
            <a:r>
              <a:rPr lang="cs-CZ" sz="1400" dirty="0"/>
              <a:t>(také např. kykladské ostrovy, Thesálie…)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A23E80AF-60EA-462C-A025-FD3CD8B5F31B}"/>
              </a:ext>
            </a:extLst>
          </p:cNvPr>
          <p:cNvSpPr txBox="1"/>
          <p:nvPr/>
        </p:nvSpPr>
        <p:spPr>
          <a:xfrm>
            <a:off x="6174090" y="1375379"/>
            <a:ext cx="27813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400" dirty="0"/>
              <a:t>Κέντρα του μυκηναϊκού πολιτισμού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11582877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text&#10;&#10;Popis byl vytvořen automaticky">
            <a:extLst>
              <a:ext uri="{FF2B5EF4-FFF2-40B4-BE49-F238E27FC236}">
                <a16:creationId xmlns:a16="http://schemas.microsoft.com/office/drawing/2014/main" id="{F576B585-2754-3D66-448D-FBF1BEB9E68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5" r="7309" b="2"/>
          <a:stretch/>
        </p:blipFill>
        <p:spPr>
          <a:xfrm>
            <a:off x="3871539" y="3272588"/>
            <a:ext cx="4579036" cy="3585411"/>
          </a:xfrm>
          <a:prstGeom prst="rect">
            <a:avLst/>
          </a:prstGeom>
        </p:spPr>
      </p:pic>
      <p:pic>
        <p:nvPicPr>
          <p:cNvPr id="5" name="Obrázek 4" descr="Obsah obrázku text&#10;&#10;Popis byl vytvořen automaticky">
            <a:extLst>
              <a:ext uri="{FF2B5EF4-FFF2-40B4-BE49-F238E27FC236}">
                <a16:creationId xmlns:a16="http://schemas.microsoft.com/office/drawing/2014/main" id="{F2F61130-DB19-4F9A-0455-29CC11B01B5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58" r="27525" b="1"/>
          <a:stretch/>
        </p:blipFill>
        <p:spPr>
          <a:xfrm>
            <a:off x="20" y="9"/>
            <a:ext cx="5459914" cy="3895335"/>
          </a:xfrm>
          <a:custGeom>
            <a:avLst/>
            <a:gdLst/>
            <a:ahLst/>
            <a:cxnLst/>
            <a:rect l="l" t="t" r="r" b="b"/>
            <a:pathLst>
              <a:path w="7279913" h="3895335">
                <a:moveTo>
                  <a:pt x="0" y="0"/>
                </a:moveTo>
                <a:lnTo>
                  <a:pt x="7279913" y="0"/>
                </a:lnTo>
                <a:lnTo>
                  <a:pt x="7279913" y="3116976"/>
                </a:lnTo>
                <a:lnTo>
                  <a:pt x="5011287" y="3116976"/>
                </a:lnTo>
                <a:lnTo>
                  <a:pt x="5011287" y="3895335"/>
                </a:lnTo>
                <a:lnTo>
                  <a:pt x="0" y="3895335"/>
                </a:lnTo>
                <a:close/>
              </a:path>
            </a:pathLst>
          </a:cu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73EDB3DA-AEF0-428A-A317-C42827E6C8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93726" y="0"/>
            <a:ext cx="2856849" cy="3116984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A06AD8B-0227-4FF6-AEB4-C66C5A539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69422"/>
            <a:ext cx="3750889" cy="2788578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DFACEB2-7564-4FB9-B739-C2CE339BA3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567928" y="0"/>
            <a:ext cx="576072" cy="6858000"/>
          </a:xfrm>
          <a:prstGeom prst="rect">
            <a:avLst/>
          </a:prstGeom>
          <a:solidFill>
            <a:schemeClr val="accent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763429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1" name="Picture 2" descr="F:\3. hodina\6 Mycenae_recon.jpg">
            <a:extLst>
              <a:ext uri="{FF2B5EF4-FFF2-40B4-BE49-F238E27FC236}">
                <a16:creationId xmlns:a16="http://schemas.microsoft.com/office/drawing/2014/main" id="{A4E909D5-A6B6-4D44-991D-746833173E33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430" y="918966"/>
            <a:ext cx="8458200" cy="5730430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97F9A903-9F80-44A9-AB44-EA590CC3FF2F}"/>
              </a:ext>
            </a:extLst>
          </p:cNvPr>
          <p:cNvSpPr txBox="1"/>
          <p:nvPr/>
        </p:nvSpPr>
        <p:spPr>
          <a:xfrm>
            <a:off x="1942155" y="400522"/>
            <a:ext cx="46782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Mykény                                                       </a:t>
            </a:r>
            <a:r>
              <a:rPr lang="el-GR" dirty="0"/>
              <a:t>Μυκήνες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84095396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3" name="Picture 2" descr="F:\3. hodina\7 mycenae_aerial_photo.jpg">
            <a:extLst>
              <a:ext uri="{FF2B5EF4-FFF2-40B4-BE49-F238E27FC236}">
                <a16:creationId xmlns:a16="http://schemas.microsoft.com/office/drawing/2014/main" id="{EE58EB68-CD6E-41E8-962B-112EB5088E61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10" r="14252"/>
          <a:stretch/>
        </p:blipFill>
        <p:spPr>
          <a:xfrm>
            <a:off x="241300" y="557189"/>
            <a:ext cx="3207717" cy="5743616"/>
          </a:xfrm>
          <a:prstGeom prst="rect">
            <a:avLst/>
          </a:prstGeom>
        </p:spPr>
      </p:pic>
      <p:pic>
        <p:nvPicPr>
          <p:cNvPr id="4" name="Picture 2" descr="http://1.bp.blogspot.com/-GxJOBymk23Y/Tzl-lrVuMjI/AAAAAAAAHV8/w7q_dMCtNpM/s1600/%CE%9C%CF%85%CE%BA%CE%AE%CE%BD%CE%B5%CF%82.jpg">
            <a:extLst>
              <a:ext uri="{FF2B5EF4-FFF2-40B4-BE49-F238E27FC236}">
                <a16:creationId xmlns:a16="http://schemas.microsoft.com/office/drawing/2014/main" id="{F2E91EBA-4AC6-46E1-9C5B-4B55D82448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49" r="16438" b="-2"/>
          <a:stretch/>
        </p:blipFill>
        <p:spPr bwMode="auto">
          <a:xfrm>
            <a:off x="3579393" y="557189"/>
            <a:ext cx="5323307" cy="5743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07362696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Ιφιγένεια 1977-1978 - Ελληνικός κινηματογράφος">
            <a:extLst>
              <a:ext uri="{FF2B5EF4-FFF2-40B4-BE49-F238E27FC236}">
                <a16:creationId xmlns:a16="http://schemas.microsoft.com/office/drawing/2014/main" id="{C255D0AB-5328-4687-955E-DE748C65AC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7005" y="1098890"/>
            <a:ext cx="2891209" cy="2244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Μιχάλης Κακογιάννης: Η φιλμογραφία του | Slideshows">
            <a:extLst>
              <a:ext uri="{FF2B5EF4-FFF2-40B4-BE49-F238E27FC236}">
                <a16:creationId xmlns:a16="http://schemas.microsoft.com/office/drawing/2014/main" id="{33CFC36E-AFFD-49B7-A569-F8C03D5E90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6911" y="3993770"/>
            <a:ext cx="2891209" cy="1980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Ιφιγένεια – ΙΔΡΥΜΑ ΜΙΧΑΛΗΣ ΚΑΚΟΓΙΑΝΝΗΣ">
            <a:extLst>
              <a:ext uri="{FF2B5EF4-FFF2-40B4-BE49-F238E27FC236}">
                <a16:creationId xmlns:a16="http://schemas.microsoft.com/office/drawing/2014/main" id="{91851F57-ECEE-4B31-A0F3-0CB467161F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28915" y="650497"/>
            <a:ext cx="4066878" cy="557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915C378E-C398-4CD4-8321-4E2D366A92B5}"/>
              </a:ext>
            </a:extLst>
          </p:cNvPr>
          <p:cNvSpPr txBox="1"/>
          <p:nvPr/>
        </p:nvSpPr>
        <p:spPr>
          <a:xfrm>
            <a:off x="466911" y="79616"/>
            <a:ext cx="54236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/>
              <a:t>Mytologie: </a:t>
            </a:r>
            <a:r>
              <a:rPr lang="cs-CZ" sz="1200" dirty="0" err="1"/>
              <a:t>Agamemnón</a:t>
            </a:r>
            <a:r>
              <a:rPr lang="cs-CZ" sz="1200" dirty="0"/>
              <a:t>, </a:t>
            </a:r>
            <a:r>
              <a:rPr lang="cs-CZ" sz="1200" dirty="0" err="1"/>
              <a:t>Klytaimnéstra</a:t>
            </a:r>
            <a:r>
              <a:rPr lang="cs-CZ" sz="1200" dirty="0"/>
              <a:t>, </a:t>
            </a:r>
            <a:r>
              <a:rPr lang="cs-CZ" sz="1200" dirty="0" err="1"/>
              <a:t>Élektra</a:t>
            </a:r>
            <a:r>
              <a:rPr lang="cs-CZ" sz="1200" dirty="0"/>
              <a:t>, </a:t>
            </a:r>
            <a:r>
              <a:rPr lang="cs-CZ" sz="1200" dirty="0" err="1"/>
              <a:t>Orestés</a:t>
            </a:r>
            <a:endParaRPr lang="cs-CZ" sz="1200" dirty="0"/>
          </a:p>
          <a:p>
            <a:r>
              <a:rPr lang="cs-CZ" sz="1200" dirty="0" err="1"/>
              <a:t>Aischylos</a:t>
            </a:r>
            <a:r>
              <a:rPr lang="cs-CZ" sz="1200" dirty="0"/>
              <a:t>, trilogie Oresteia, </a:t>
            </a:r>
            <a:r>
              <a:rPr lang="cs-CZ" sz="1200" dirty="0" err="1"/>
              <a:t>Euripidés</a:t>
            </a:r>
            <a:r>
              <a:rPr lang="cs-CZ" sz="1200" dirty="0"/>
              <a:t>: </a:t>
            </a:r>
            <a:r>
              <a:rPr lang="cs-CZ" sz="1200" dirty="0" err="1"/>
              <a:t>Ifigeneia</a:t>
            </a:r>
            <a:r>
              <a:rPr lang="cs-CZ" sz="1200" dirty="0"/>
              <a:t> v Aulidě, </a:t>
            </a:r>
            <a:r>
              <a:rPr lang="cs-CZ" sz="1200" dirty="0" err="1"/>
              <a:t>Ifigeneia</a:t>
            </a:r>
            <a:r>
              <a:rPr lang="cs-CZ" sz="1200" dirty="0"/>
              <a:t> v </a:t>
            </a:r>
            <a:r>
              <a:rPr lang="cs-CZ" sz="1200" dirty="0" err="1"/>
              <a:t>Tauridě</a:t>
            </a:r>
            <a:r>
              <a:rPr lang="cs-CZ" sz="1200" dirty="0"/>
              <a:t>, </a:t>
            </a:r>
            <a:r>
              <a:rPr lang="cs-CZ" sz="1200" dirty="0" err="1"/>
              <a:t>Élektra</a:t>
            </a:r>
            <a:r>
              <a:rPr lang="cs-CZ" sz="1200" dirty="0"/>
              <a:t>, </a:t>
            </a:r>
          </a:p>
          <a:p>
            <a:r>
              <a:rPr lang="cs-CZ" sz="1200" dirty="0"/>
              <a:t>M. </a:t>
            </a:r>
            <a:r>
              <a:rPr lang="cs-CZ" sz="1200" dirty="0" err="1"/>
              <a:t>Kakogiannis</a:t>
            </a:r>
            <a:r>
              <a:rPr lang="cs-CZ" sz="1200" dirty="0"/>
              <a:t>: Ifigenie, 1978</a:t>
            </a:r>
          </a:p>
        </p:txBody>
      </p:sp>
    </p:spTree>
    <p:extLst>
      <p:ext uri="{BB962C8B-B14F-4D97-AF65-F5344CB8AC3E}">
        <p14:creationId xmlns:p14="http://schemas.microsoft.com/office/powerpoint/2010/main" val="1403547176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Nadpis 1">
            <a:extLst>
              <a:ext uri="{FF2B5EF4-FFF2-40B4-BE49-F238E27FC236}">
                <a16:creationId xmlns:a16="http://schemas.microsoft.com/office/drawing/2014/main" id="{291715ED-D6E0-40A7-A74B-AD0935AEAA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858" y="1683756"/>
            <a:ext cx="2336449" cy="2396359"/>
          </a:xfrm>
        </p:spPr>
        <p:txBody>
          <a:bodyPr anchor="b">
            <a:normAutofit/>
          </a:bodyPr>
          <a:lstStyle/>
          <a:p>
            <a:pPr algn="r" eaLnBrk="1" hangingPunct="1"/>
            <a:r>
              <a:rPr lang="cs-CZ" altLang="cs-CZ" sz="3500">
                <a:solidFill>
                  <a:srgbClr val="FFFFFF"/>
                </a:solidFill>
              </a:rPr>
              <a:t>Mykénská kultura 17. – 12. století</a:t>
            </a:r>
          </a:p>
        </p:txBody>
      </p:sp>
      <p:graphicFrame>
        <p:nvGraphicFramePr>
          <p:cNvPr id="63493" name="Zástupný symbol pro obsah 2">
            <a:extLst>
              <a:ext uri="{FF2B5EF4-FFF2-40B4-BE49-F238E27FC236}">
                <a16:creationId xmlns:a16="http://schemas.microsoft.com/office/drawing/2014/main" id="{C2DEF0BC-4984-4BCB-87E7-2E46FCAE1571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3678789" y="750440"/>
          <a:ext cx="5000124" cy="54539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TextovéPole 1">
            <a:extLst>
              <a:ext uri="{FF2B5EF4-FFF2-40B4-BE49-F238E27FC236}">
                <a16:creationId xmlns:a16="http://schemas.microsoft.com/office/drawing/2014/main" id="{A2844A8B-2890-4134-A67C-C561CDEFDB61}"/>
              </a:ext>
            </a:extLst>
          </p:cNvPr>
          <p:cNvSpPr txBox="1"/>
          <p:nvPr/>
        </p:nvSpPr>
        <p:spPr>
          <a:xfrm>
            <a:off x="113355" y="204040"/>
            <a:ext cx="33139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Mykénská civilizace - chronologie</a:t>
            </a:r>
          </a:p>
        </p:txBody>
      </p:sp>
    </p:spTree>
    <p:extLst>
      <p:ext uri="{BB962C8B-B14F-4D97-AF65-F5344CB8AC3E}">
        <p14:creationId xmlns:p14="http://schemas.microsoft.com/office/powerpoint/2010/main" val="9158022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28" name="Rectangle 70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1142713" y="-1142284"/>
            <a:ext cx="6858000" cy="9143425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1733" y="0"/>
            <a:ext cx="6803134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125298" y="-161647"/>
            <a:ext cx="4894564" cy="9145160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1DBDB0D-4D7F-4A28-9951-031BB6136E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81"/>
          <a:stretch/>
        </p:blipFill>
        <p:spPr bwMode="auto">
          <a:xfrm>
            <a:off x="342900" y="457200"/>
            <a:ext cx="8458200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191FC966-5729-40B1-8C22-3C91E386C1D7}"/>
              </a:ext>
            </a:extLst>
          </p:cNvPr>
          <p:cNvSpPr txBox="1"/>
          <p:nvPr/>
        </p:nvSpPr>
        <p:spPr>
          <a:xfrm>
            <a:off x="581024" y="104775"/>
            <a:ext cx="29112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>
                <a:solidFill>
                  <a:schemeClr val="bg1"/>
                </a:solidFill>
              </a:rPr>
              <a:t>Άγιοι Ανάργυροι, λουτρά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EB77E50F-080A-4128-AD00-679447D148FF}"/>
              </a:ext>
            </a:extLst>
          </p:cNvPr>
          <p:cNvSpPr txBox="1"/>
          <p:nvPr/>
        </p:nvSpPr>
        <p:spPr>
          <a:xfrm>
            <a:off x="5375319" y="16439"/>
            <a:ext cx="3328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>
                <a:solidFill>
                  <a:schemeClr val="bg1"/>
                </a:solidFill>
              </a:rPr>
              <a:t>Agii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Anargyri</a:t>
            </a:r>
            <a:r>
              <a:rPr lang="cs-CZ" dirty="0">
                <a:solidFill>
                  <a:schemeClr val="bg1"/>
                </a:solidFill>
              </a:rPr>
              <a:t>, lázně, SZ Peloponés</a:t>
            </a:r>
          </a:p>
        </p:txBody>
      </p:sp>
    </p:spTree>
    <p:extLst>
      <p:ext uri="{BB962C8B-B14F-4D97-AF65-F5344CB8AC3E}">
        <p14:creationId xmlns:p14="http://schemas.microsoft.com/office/powerpoint/2010/main" val="897564844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3" name="Picture 2" descr="F:\3. hodina\7 mycenae_aerial_photo.jpg">
            <a:extLst>
              <a:ext uri="{FF2B5EF4-FFF2-40B4-BE49-F238E27FC236}">
                <a16:creationId xmlns:a16="http://schemas.microsoft.com/office/drawing/2014/main" id="{EE58EB68-CD6E-41E8-962B-112EB5088E61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10" r="14252"/>
          <a:stretch/>
        </p:blipFill>
        <p:spPr>
          <a:xfrm>
            <a:off x="241300" y="557189"/>
            <a:ext cx="3207717" cy="5743616"/>
          </a:xfrm>
          <a:prstGeom prst="rect">
            <a:avLst/>
          </a:prstGeom>
        </p:spPr>
      </p:pic>
      <p:pic>
        <p:nvPicPr>
          <p:cNvPr id="4" name="Picture 2" descr="http://1.bp.blogspot.com/-GxJOBymk23Y/Tzl-lrVuMjI/AAAAAAAAHV8/w7q_dMCtNpM/s1600/%CE%9C%CF%85%CE%BA%CE%AE%CE%BD%CE%B5%CF%82.jpg">
            <a:extLst>
              <a:ext uri="{FF2B5EF4-FFF2-40B4-BE49-F238E27FC236}">
                <a16:creationId xmlns:a16="http://schemas.microsoft.com/office/drawing/2014/main" id="{F2E91EBA-4AC6-46E1-9C5B-4B55D82448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49" r="16438" b="-2"/>
          <a:stretch/>
        </p:blipFill>
        <p:spPr bwMode="auto">
          <a:xfrm>
            <a:off x="3579393" y="557189"/>
            <a:ext cx="5323307" cy="5743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08264996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9" name="Picture 7" descr="stoa-tiryns">
            <a:extLst>
              <a:ext uri="{FF2B5EF4-FFF2-40B4-BE49-F238E27FC236}">
                <a16:creationId xmlns:a16="http://schemas.microsoft.com/office/drawing/2014/main" id="{186F635E-31EC-407F-BA54-DF593F3CDD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19475"/>
            <a:ext cx="2857500" cy="343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0" name="Picture 9" descr="DSC_00024.jpg">
            <a:extLst>
              <a:ext uri="{FF2B5EF4-FFF2-40B4-BE49-F238E27FC236}">
                <a16:creationId xmlns:a16="http://schemas.microsoft.com/office/drawing/2014/main" id="{6DC1C538-648B-4283-B679-25A5190DDB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9625" y="0"/>
            <a:ext cx="5794375" cy="434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1" name="Obrázek 1">
            <a:extLst>
              <a:ext uri="{FF2B5EF4-FFF2-40B4-BE49-F238E27FC236}">
                <a16:creationId xmlns:a16="http://schemas.microsoft.com/office/drawing/2014/main" id="{7E475042-0AA7-47C9-AFD5-3C94613DD6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3738" y="3716338"/>
            <a:ext cx="5484812" cy="3081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FA54A163-FBB8-499C-94A8-E25888807758}"/>
              </a:ext>
            </a:extLst>
          </p:cNvPr>
          <p:cNvSpPr txBox="1"/>
          <p:nvPr/>
        </p:nvSpPr>
        <p:spPr>
          <a:xfrm>
            <a:off x="340469" y="637976"/>
            <a:ext cx="4572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altLang="cs-CZ" b="1" dirty="0" err="1"/>
              <a:t>k</a:t>
            </a:r>
            <a:r>
              <a:rPr lang="cs-CZ" altLang="cs-CZ" sz="1800" b="1" dirty="0" err="1"/>
              <a:t>yklópské</a:t>
            </a:r>
            <a:r>
              <a:rPr lang="cs-CZ" altLang="cs-CZ" sz="1800" b="1" dirty="0"/>
              <a:t> hradby</a:t>
            </a:r>
            <a:br>
              <a:rPr lang="cs-CZ" altLang="cs-CZ" sz="1800" dirty="0"/>
            </a:br>
            <a:r>
              <a:rPr lang="cs-CZ" altLang="cs-CZ" sz="1800" dirty="0"/>
              <a:t>Mykény, </a:t>
            </a:r>
            <a:r>
              <a:rPr lang="cs-CZ" altLang="cs-CZ" sz="1800" dirty="0" err="1"/>
              <a:t>Tíryns</a:t>
            </a:r>
            <a:r>
              <a:rPr lang="cs-CZ" altLang="cs-CZ" sz="1800" dirty="0"/>
              <a:t>,</a:t>
            </a:r>
            <a:br>
              <a:rPr lang="cs-CZ" altLang="cs-CZ" sz="1800" dirty="0"/>
            </a:br>
            <a:r>
              <a:rPr lang="cs-CZ" altLang="cs-CZ" sz="1800" dirty="0" err="1"/>
              <a:t>Serifos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62687925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5" name="Picture 5" descr="myc_spri">
            <a:extLst>
              <a:ext uri="{FF2B5EF4-FFF2-40B4-BE49-F238E27FC236}">
                <a16:creationId xmlns:a16="http://schemas.microsoft.com/office/drawing/2014/main" id="{A820A5E1-107C-4BAF-AB4E-4BE334D370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173640" cy="5116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6" name="Picture 7" descr="-10-728">
            <a:extLst>
              <a:ext uri="{FF2B5EF4-FFF2-40B4-BE49-F238E27FC236}">
                <a16:creationId xmlns:a16="http://schemas.microsoft.com/office/drawing/2014/main" id="{D14135C6-9F6E-4187-AA57-8952A45ACE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138" y="2349500"/>
            <a:ext cx="6011862" cy="450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76040F4E-49F7-4C0C-9155-87B1D3320901}"/>
              </a:ext>
            </a:extLst>
          </p:cNvPr>
          <p:cNvSpPr txBox="1"/>
          <p:nvPr/>
        </p:nvSpPr>
        <p:spPr>
          <a:xfrm>
            <a:off x="4439752" y="372081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altLang="cs-CZ" sz="1400" dirty="0">
                <a:latin typeface="Arial" panose="020B0604020202020204" pitchFamily="34" charset="0"/>
              </a:rPr>
              <a:t>Mykény, přístup k prameni (očekávání obléhání)</a:t>
            </a:r>
            <a:br>
              <a:rPr lang="cs-CZ" altLang="cs-CZ" sz="1400" dirty="0">
                <a:latin typeface="Arial" panose="020B0604020202020204" pitchFamily="34" charset="0"/>
              </a:rPr>
            </a:br>
            <a:r>
              <a:rPr lang="cs-CZ" altLang="cs-CZ" sz="1400" dirty="0">
                <a:latin typeface="Arial" panose="020B0604020202020204" pitchFamily="34" charset="0"/>
              </a:rPr>
              <a:t>severní brána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1553692703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9" name="Picture 2" descr="F:\3. hodina\6 Mycenae_recon.jpg">
            <a:extLst>
              <a:ext uri="{FF2B5EF4-FFF2-40B4-BE49-F238E27FC236}">
                <a16:creationId xmlns:a16="http://schemas.microsoft.com/office/drawing/2014/main" id="{619C70DC-4135-465A-9A3F-CE960F8CDA22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7004" y="403721"/>
            <a:ext cx="9144000" cy="6206056"/>
          </a:xfrm>
        </p:spPr>
      </p:pic>
    </p:spTree>
    <p:extLst>
      <p:ext uri="{BB962C8B-B14F-4D97-AF65-F5344CB8AC3E}">
        <p14:creationId xmlns:p14="http://schemas.microsoft.com/office/powerpoint/2010/main" val="2721160777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 descr="Mykines">
            <a:extLst>
              <a:ext uri="{FF2B5EF4-FFF2-40B4-BE49-F238E27FC236}">
                <a16:creationId xmlns:a16="http://schemas.microsoft.com/office/drawing/2014/main" id="{2EFF53E1-EDC0-4157-AD8A-8AD3A1CA5A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75"/>
            <a:ext cx="6842125" cy="684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F6CF1FE4-396C-444A-A422-4A40907841BF}"/>
              </a:ext>
            </a:extLst>
          </p:cNvPr>
          <p:cNvSpPr txBox="1"/>
          <p:nvPr/>
        </p:nvSpPr>
        <p:spPr>
          <a:xfrm>
            <a:off x="6862478" y="392965"/>
            <a:ext cx="22815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/>
              <a:t>Mykény, Lví brána</a:t>
            </a:r>
          </a:p>
          <a:p>
            <a:r>
              <a:rPr lang="el-GR" sz="1400" dirty="0"/>
              <a:t>Μυκήνες, Πύλη των λεόντων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1316711374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1" name="Picture 5" descr="mycenes_porte_des_lions">
            <a:extLst>
              <a:ext uri="{FF2B5EF4-FFF2-40B4-BE49-F238E27FC236}">
                <a16:creationId xmlns:a16="http://schemas.microsoft.com/office/drawing/2014/main" id="{2E97C4A8-FEF9-499A-B41C-84470B0482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5042" y="181292"/>
            <a:ext cx="8061107" cy="6207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67790726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5" descr="-15-728">
            <a:extLst>
              <a:ext uri="{FF2B5EF4-FFF2-40B4-BE49-F238E27FC236}">
                <a16:creationId xmlns:a16="http://schemas.microsoft.com/office/drawing/2014/main" id="{F500C4FA-0E08-4798-BC3C-2FFA72DFE6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8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618419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9" name="Picture 4" descr="C:\Users\Viti\Desktop\521328582899345.png">
            <a:extLst>
              <a:ext uri="{FF2B5EF4-FFF2-40B4-BE49-F238E27FC236}">
                <a16:creationId xmlns:a16="http://schemas.microsoft.com/office/drawing/2014/main" id="{E3B71AD6-4E00-47C6-B361-21BB12A24FDB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563711"/>
            <a:ext cx="9144001" cy="6099736"/>
          </a:xfrm>
        </p:spPr>
      </p:pic>
    </p:spTree>
    <p:extLst>
      <p:ext uri="{BB962C8B-B14F-4D97-AF65-F5344CB8AC3E}">
        <p14:creationId xmlns:p14="http://schemas.microsoft.com/office/powerpoint/2010/main" val="1400064302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1" name="Picture 5" descr="File:Mycenean Megaron.png">
            <a:extLst>
              <a:ext uri="{FF2B5EF4-FFF2-40B4-BE49-F238E27FC236}">
                <a16:creationId xmlns:a16="http://schemas.microsoft.com/office/drawing/2014/main" id="{5118083C-31D4-4D59-93BA-4B33D20DA4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373" y="742851"/>
            <a:ext cx="2185172" cy="3714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2" name="Picture 6" descr="anakt_isod">
            <a:extLst>
              <a:ext uri="{FF2B5EF4-FFF2-40B4-BE49-F238E27FC236}">
                <a16:creationId xmlns:a16="http://schemas.microsoft.com/office/drawing/2014/main" id="{7E117B9F-A022-4605-8AAF-BAF4541063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16012" y="1831604"/>
            <a:ext cx="6727988" cy="4646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59DB17BD-5A82-4D74-BD74-9ECAAB78F2A5}"/>
              </a:ext>
            </a:extLst>
          </p:cNvPr>
          <p:cNvSpPr txBox="1"/>
          <p:nvPr/>
        </p:nvSpPr>
        <p:spPr>
          <a:xfrm>
            <a:off x="216238" y="71238"/>
            <a:ext cx="15918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/>
              <a:t>mykénské </a:t>
            </a:r>
            <a:r>
              <a:rPr lang="cs-CZ" sz="1400" dirty="0" err="1"/>
              <a:t>megaron</a:t>
            </a:r>
            <a:endParaRPr lang="el-GR" sz="1400" dirty="0"/>
          </a:p>
          <a:p>
            <a:r>
              <a:rPr lang="el-GR" sz="1400" dirty="0"/>
              <a:t>μυκηναϊκό μέγαρο</a:t>
            </a:r>
            <a:endParaRPr lang="cs-CZ" sz="1400" dirty="0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D70F5E6B-D21D-4102-B7B8-03BA66AC6627}"/>
              </a:ext>
            </a:extLst>
          </p:cNvPr>
          <p:cNvSpPr txBox="1"/>
          <p:nvPr/>
        </p:nvSpPr>
        <p:spPr>
          <a:xfrm>
            <a:off x="3684755" y="1001437"/>
            <a:ext cx="25775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/>
              <a:t>Mykény, vstup do paláce</a:t>
            </a:r>
          </a:p>
          <a:p>
            <a:r>
              <a:rPr lang="el-GR" sz="1400" dirty="0"/>
              <a:t>Μυκήνες, Είσοδος στο ανάκτορο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3948262766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6" name="Picture 5" descr="%CE%9C%CF%85%CE%BA%CE%B7%CE%BD%CE%B1%CF%8A%CE%BA%CF%8C+%CE%B1%CE%BD%CE%AC%CE%BA%CF%84%CE%BF%CF%81%CE%BF">
            <a:extLst>
              <a:ext uri="{FF2B5EF4-FFF2-40B4-BE49-F238E27FC236}">
                <a16:creationId xmlns:a16="http://schemas.microsoft.com/office/drawing/2014/main" id="{859E0F1F-27D4-4798-9099-19EFD7B8C4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2600" y="1164211"/>
            <a:ext cx="8178799" cy="4529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CB628ECB-BDEA-4057-B9C0-4C2E7E326C31}"/>
              </a:ext>
            </a:extLst>
          </p:cNvPr>
          <p:cNvSpPr txBox="1"/>
          <p:nvPr/>
        </p:nvSpPr>
        <p:spPr>
          <a:xfrm flipH="1">
            <a:off x="651873" y="684151"/>
            <a:ext cx="23851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Mykény, </a:t>
            </a:r>
            <a:r>
              <a:rPr lang="cs-CZ" dirty="0" err="1"/>
              <a:t>megaron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454485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316BED7E-0C94-40EB-A293-D7A216AC28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34" r="2" b="2"/>
          <a:stretch/>
        </p:blipFill>
        <p:spPr bwMode="auto">
          <a:xfrm>
            <a:off x="241299" y="321733"/>
            <a:ext cx="8661401" cy="6214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A7EA8869-0A4A-4A85-BAA9-0D97496A3B36}"/>
              </a:ext>
            </a:extLst>
          </p:cNvPr>
          <p:cNvSpPr txBox="1"/>
          <p:nvPr/>
        </p:nvSpPr>
        <p:spPr>
          <a:xfrm>
            <a:off x="534616" y="0"/>
            <a:ext cx="30603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600" dirty="0"/>
              <a:t>Νίσυρος (Δωδεκάνησα), κρατήρας</a:t>
            </a:r>
            <a:endParaRPr lang="cs-CZ" sz="1600" dirty="0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BEA3CA03-E4DF-49AB-8348-2D3ABA9EB912}"/>
              </a:ext>
            </a:extLst>
          </p:cNvPr>
          <p:cNvSpPr txBox="1"/>
          <p:nvPr/>
        </p:nvSpPr>
        <p:spPr>
          <a:xfrm>
            <a:off x="6413365" y="-23799"/>
            <a:ext cx="15331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Nisyros</a:t>
            </a:r>
            <a:r>
              <a:rPr lang="cs-CZ" dirty="0"/>
              <a:t>, kráter</a:t>
            </a:r>
          </a:p>
        </p:txBody>
      </p:sp>
      <p:pic>
        <p:nvPicPr>
          <p:cNvPr id="2054" name="Picture 6" descr="Ηφαίστειο Νισύρου | Ηφαίστεια">
            <a:extLst>
              <a:ext uri="{FF2B5EF4-FFF2-40B4-BE49-F238E27FC236}">
                <a16:creationId xmlns:a16="http://schemas.microsoft.com/office/drawing/2014/main" id="{41608FC7-EF08-4392-AB49-A5DABD5EF6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4068" y="369332"/>
            <a:ext cx="2618632" cy="1966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154370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9" name="Picture 5" descr="-38-728">
            <a:extLst>
              <a:ext uri="{FF2B5EF4-FFF2-40B4-BE49-F238E27FC236}">
                <a16:creationId xmlns:a16="http://schemas.microsoft.com/office/drawing/2014/main" id="{436BDDCA-1BBB-4F31-AC2E-1938AD3B9B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859" y="125793"/>
            <a:ext cx="9157859" cy="6868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ED7D360A-99E0-43BA-B836-17BD8BFBD7CB}"/>
              </a:ext>
            </a:extLst>
          </p:cNvPr>
          <p:cNvSpPr txBox="1"/>
          <p:nvPr/>
        </p:nvSpPr>
        <p:spPr>
          <a:xfrm>
            <a:off x="8429625" y="285750"/>
            <a:ext cx="6733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>
                <a:solidFill>
                  <a:schemeClr val="bg1"/>
                </a:solidFill>
              </a:rPr>
              <a:t>Pylos</a:t>
            </a:r>
            <a:endParaRPr lang="cs-CZ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9682643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4" name="Picture 4" descr="33 a mykény freska">
            <a:extLst>
              <a:ext uri="{FF2B5EF4-FFF2-40B4-BE49-F238E27FC236}">
                <a16:creationId xmlns:a16="http://schemas.microsoft.com/office/drawing/2014/main" id="{ED215F00-319E-4960-9C88-64C6AD6534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5138"/>
            <a:ext cx="9144001" cy="6088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7281A76D-15E8-42AF-AE6D-847FAC9FC67E}"/>
              </a:ext>
            </a:extLst>
          </p:cNvPr>
          <p:cNvSpPr txBox="1"/>
          <p:nvPr/>
        </p:nvSpPr>
        <p:spPr>
          <a:xfrm>
            <a:off x="392965" y="6163186"/>
            <a:ext cx="54248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/>
              <a:t>Mykény, „</a:t>
            </a:r>
            <a:r>
              <a:rPr lang="cs-CZ" sz="1400" dirty="0" err="1"/>
              <a:t>Mykéňanka</a:t>
            </a:r>
            <a:r>
              <a:rPr lang="cs-CZ" sz="1400" dirty="0"/>
              <a:t>, 13. st., Národní archeologické muzeum v Aténách</a:t>
            </a:r>
          </a:p>
          <a:p>
            <a:r>
              <a:rPr lang="el-GR" sz="1400" dirty="0"/>
              <a:t>Μυκήνες, «Μυκηναία», 13ος αι., Εθνικό Αρχαιολογικό Μουσείο, Αθήνα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3487989129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6F3F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480060"/>
            <a:ext cx="842848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Obrázek 2" descr="Obsah obrázku text&#10;&#10;Popis byl vytvořen automaticky">
            <a:extLst>
              <a:ext uri="{FF2B5EF4-FFF2-40B4-BE49-F238E27FC236}">
                <a16:creationId xmlns:a16="http://schemas.microsoft.com/office/drawing/2014/main" id="{B1706B23-EB97-912A-C702-0B33244645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00" y="585062"/>
            <a:ext cx="8178799" cy="4886832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4A3297B3-DF4C-0C4F-5DD2-61696AB3FE10}"/>
              </a:ext>
            </a:extLst>
          </p:cNvPr>
          <p:cNvSpPr txBox="1"/>
          <p:nvPr/>
        </p:nvSpPr>
        <p:spPr>
          <a:xfrm>
            <a:off x="2592060" y="5864251"/>
            <a:ext cx="38622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Válečný výjev z Nestorova paláce v Pylu</a:t>
            </a:r>
          </a:p>
        </p:txBody>
      </p:sp>
    </p:spTree>
    <p:extLst>
      <p:ext uri="{BB962C8B-B14F-4D97-AF65-F5344CB8AC3E}">
        <p14:creationId xmlns:p14="http://schemas.microsoft.com/office/powerpoint/2010/main" val="2893716918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63F5877B-98C7-49DD-83AB-0F6F57CB65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4995" name="Picture 2" descr="F:\3. hodina\2 HSjohanl.jpg">
            <a:extLst>
              <a:ext uri="{FF2B5EF4-FFF2-40B4-BE49-F238E27FC236}">
                <a16:creationId xmlns:a16="http://schemas.microsoft.com/office/drawing/2014/main" id="{9D397A94-D0F4-47D6-B6EC-9795138B5632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6" r="10444"/>
          <a:stretch/>
        </p:blipFill>
        <p:spPr>
          <a:xfrm>
            <a:off x="5523058" y="-18"/>
            <a:ext cx="3620942" cy="6857999"/>
          </a:xfrm>
          <a:custGeom>
            <a:avLst/>
            <a:gdLst/>
            <a:ahLst/>
            <a:cxnLst/>
            <a:rect l="l" t="t" r="r" b="b"/>
            <a:pathLst>
              <a:path w="4827922" h="6858000">
                <a:moveTo>
                  <a:pt x="4441" y="0"/>
                </a:moveTo>
                <a:lnTo>
                  <a:pt x="4827922" y="0"/>
                </a:lnTo>
                <a:lnTo>
                  <a:pt x="4827922" y="6858000"/>
                </a:lnTo>
                <a:lnTo>
                  <a:pt x="0" y="6858000"/>
                </a:lnTo>
                <a:lnTo>
                  <a:pt x="106674" y="6638378"/>
                </a:lnTo>
                <a:cubicBezTo>
                  <a:pt x="530028" y="5720938"/>
                  <a:pt x="777229" y="4614948"/>
                  <a:pt x="777229" y="3424428"/>
                </a:cubicBezTo>
                <a:cubicBezTo>
                  <a:pt x="777229" y="2233909"/>
                  <a:pt x="530028" y="1127919"/>
                  <a:pt x="106674" y="210478"/>
                </a:cubicBezTo>
                <a:close/>
              </a:path>
            </a:pathLst>
          </a:custGeom>
        </p:spPr>
      </p:pic>
      <p:pic>
        <p:nvPicPr>
          <p:cNvPr id="84996" name="Picture 3" descr="F:\3. hodina\3 Sophia_schliemann_treasure.jpg">
            <a:extLst>
              <a:ext uri="{FF2B5EF4-FFF2-40B4-BE49-F238E27FC236}">
                <a16:creationId xmlns:a16="http://schemas.microsoft.com/office/drawing/2014/main" id="{D4C7390F-A72A-41DA-BC25-6A83EAE7FC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9" r="9390"/>
          <a:stretch/>
        </p:blipFill>
        <p:spPr bwMode="auto">
          <a:xfrm>
            <a:off x="2339520" y="18"/>
            <a:ext cx="3724717" cy="6857999"/>
          </a:xfrm>
          <a:custGeom>
            <a:avLst/>
            <a:gdLst/>
            <a:ahLst/>
            <a:cxnLst/>
            <a:rect l="l" t="t" r="r" b="b"/>
            <a:pathLst>
              <a:path w="4966290" h="6857999">
                <a:moveTo>
                  <a:pt x="0" y="0"/>
                </a:moveTo>
                <a:lnTo>
                  <a:pt x="4188230" y="0"/>
                </a:lnTo>
                <a:lnTo>
                  <a:pt x="4295735" y="210478"/>
                </a:lnTo>
                <a:cubicBezTo>
                  <a:pt x="4719089" y="1127919"/>
                  <a:pt x="4966290" y="2233909"/>
                  <a:pt x="4966290" y="3424428"/>
                </a:cubicBezTo>
                <a:cubicBezTo>
                  <a:pt x="4966290" y="4614948"/>
                  <a:pt x="4719089" y="5720938"/>
                  <a:pt x="4295735" y="6638378"/>
                </a:cubicBezTo>
                <a:lnTo>
                  <a:pt x="4183560" y="6857999"/>
                </a:lnTo>
                <a:lnTo>
                  <a:pt x="53039" y="6857999"/>
                </a:lnTo>
                <a:lnTo>
                  <a:pt x="132047" y="6695338"/>
                </a:lnTo>
                <a:cubicBezTo>
                  <a:pt x="555401" y="5777898"/>
                  <a:pt x="802602" y="4671908"/>
                  <a:pt x="802602" y="3481388"/>
                </a:cubicBezTo>
                <a:cubicBezTo>
                  <a:pt x="802602" y="2191659"/>
                  <a:pt x="512484" y="1001134"/>
                  <a:pt x="22579" y="42066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 useBgFill="1">
        <p:nvSpPr>
          <p:cNvPr id="75" name="Freeform: Shape 74">
            <a:extLst>
              <a:ext uri="{FF2B5EF4-FFF2-40B4-BE49-F238E27FC236}">
                <a16:creationId xmlns:a16="http://schemas.microsoft.com/office/drawing/2014/main" id="{4EA91930-66BC-4C41-B4F5-C31EB216F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959361" cy="6858000"/>
          </a:xfrm>
          <a:custGeom>
            <a:avLst/>
            <a:gdLst>
              <a:gd name="connsiteX0" fmla="*/ 0 w 3945815"/>
              <a:gd name="connsiteY0" fmla="*/ 0 h 6858000"/>
              <a:gd name="connsiteX1" fmla="*/ 3138662 w 3945815"/>
              <a:gd name="connsiteY1" fmla="*/ 0 h 6858000"/>
              <a:gd name="connsiteX2" fmla="*/ 3275260 w 3945815"/>
              <a:gd name="connsiteY2" fmla="*/ 267438 h 6858000"/>
              <a:gd name="connsiteX3" fmla="*/ 3945815 w 3945815"/>
              <a:gd name="connsiteY3" fmla="*/ 3481388 h 6858000"/>
              <a:gd name="connsiteX4" fmla="*/ 3275260 w 3945815"/>
              <a:gd name="connsiteY4" fmla="*/ 6695338 h 6858000"/>
              <a:gd name="connsiteX5" fmla="*/ 3192177 w 3945815"/>
              <a:gd name="connsiteY5" fmla="*/ 6858000 h 6858000"/>
              <a:gd name="connsiteX6" fmla="*/ 0 w 394581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45815" h="6858000">
                <a:moveTo>
                  <a:pt x="0" y="0"/>
                </a:moveTo>
                <a:lnTo>
                  <a:pt x="3138662" y="0"/>
                </a:lnTo>
                <a:lnTo>
                  <a:pt x="3275260" y="267438"/>
                </a:lnTo>
                <a:cubicBezTo>
                  <a:pt x="3698614" y="1184879"/>
                  <a:pt x="3945815" y="2290869"/>
                  <a:pt x="3945815" y="3481388"/>
                </a:cubicBezTo>
                <a:cubicBezTo>
                  <a:pt x="3945815" y="4671908"/>
                  <a:pt x="3698614" y="5777898"/>
                  <a:pt x="3275260" y="6695338"/>
                </a:cubicBezTo>
                <a:lnTo>
                  <a:pt x="319217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77" name="Freeform: Shape 76">
            <a:extLst>
              <a:ext uri="{FF2B5EF4-FFF2-40B4-BE49-F238E27FC236}">
                <a16:creationId xmlns:a16="http://schemas.microsoft.com/office/drawing/2014/main" id="{6313CF8F-B436-401E-9575-DE0F8E8B5B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952502" cy="6858000"/>
          </a:xfrm>
          <a:custGeom>
            <a:avLst/>
            <a:gdLst>
              <a:gd name="connsiteX0" fmla="*/ 0 w 3936670"/>
              <a:gd name="connsiteY0" fmla="*/ 0 h 6858000"/>
              <a:gd name="connsiteX1" fmla="*/ 3129517 w 3936670"/>
              <a:gd name="connsiteY1" fmla="*/ 0 h 6858000"/>
              <a:gd name="connsiteX2" fmla="*/ 3266115 w 3936670"/>
              <a:gd name="connsiteY2" fmla="*/ 267438 h 6858000"/>
              <a:gd name="connsiteX3" fmla="*/ 3936670 w 3936670"/>
              <a:gd name="connsiteY3" fmla="*/ 3481388 h 6858000"/>
              <a:gd name="connsiteX4" fmla="*/ 3266115 w 3936670"/>
              <a:gd name="connsiteY4" fmla="*/ 6695338 h 6858000"/>
              <a:gd name="connsiteX5" fmla="*/ 3183032 w 3936670"/>
              <a:gd name="connsiteY5" fmla="*/ 6858000 h 6858000"/>
              <a:gd name="connsiteX6" fmla="*/ 0 w 393667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36670" h="6858000">
                <a:moveTo>
                  <a:pt x="0" y="0"/>
                </a:moveTo>
                <a:lnTo>
                  <a:pt x="3129517" y="0"/>
                </a:lnTo>
                <a:lnTo>
                  <a:pt x="3266115" y="267438"/>
                </a:lnTo>
                <a:cubicBezTo>
                  <a:pt x="3689469" y="1184879"/>
                  <a:pt x="3936670" y="2290869"/>
                  <a:pt x="3936670" y="3481388"/>
                </a:cubicBezTo>
                <a:cubicBezTo>
                  <a:pt x="3936670" y="4671908"/>
                  <a:pt x="3689469" y="5777898"/>
                  <a:pt x="3266115" y="6695338"/>
                </a:cubicBezTo>
                <a:lnTo>
                  <a:pt x="3183032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2A38CFE9-C30A-4551-ACCB-D5808FBC39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16867"/>
            <a:ext cx="96012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67EF550F-47CE-4FB2-9DAC-12AD835C83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9184" y="2089941"/>
            <a:ext cx="212598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3EB4172B-1BCD-4EE2-90B0-5AB46ABC9C8A}"/>
              </a:ext>
            </a:extLst>
          </p:cNvPr>
          <p:cNvSpPr txBox="1"/>
          <p:nvPr/>
        </p:nvSpPr>
        <p:spPr>
          <a:xfrm>
            <a:off x="336042" y="2258171"/>
            <a:ext cx="2103378" cy="3918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cs-CZ" sz="1600" dirty="0"/>
              <a:t>Heinrich Schliemann (1822-1890)</a:t>
            </a:r>
            <a:endParaRPr lang="cs-CZ" altLang="cs-CZ" sz="1600" dirty="0"/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1600" dirty="0"/>
              <a:t>Sofia </a:t>
            </a:r>
            <a:r>
              <a:rPr lang="cs-CZ" sz="1600" dirty="0" err="1"/>
              <a:t>Schliemann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157341350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Nadpis 1">
            <a:extLst>
              <a:ext uri="{FF2B5EF4-FFF2-40B4-BE49-F238E27FC236}">
                <a16:creationId xmlns:a16="http://schemas.microsoft.com/office/drawing/2014/main" id="{D20F8C37-9214-4753-8558-585AA052D9C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/>
              <a:t>Mykénská kultura 17. – 12. století</a:t>
            </a:r>
          </a:p>
        </p:txBody>
      </p:sp>
      <p:sp>
        <p:nvSpPr>
          <p:cNvPr id="91139" name="Zástupný symbol pro obsah 2">
            <a:extLst>
              <a:ext uri="{FF2B5EF4-FFF2-40B4-BE49-F238E27FC236}">
                <a16:creationId xmlns:a16="http://schemas.microsoft.com/office/drawing/2014/main" id="{B02157DC-427B-4416-898D-3AB222A3D374}"/>
              </a:ext>
            </a:extLst>
          </p:cNvPr>
          <p:cNvSpPr>
            <a:spLocks noGrp="1"/>
          </p:cNvSpPr>
          <p:nvPr>
            <p:ph idx="4294967295"/>
          </p:nvPr>
        </p:nvSpPr>
        <p:spPr/>
        <p:txBody>
          <a:bodyPr>
            <a:normAutofit fontScale="92500" lnSpcReduction="20000"/>
          </a:bodyPr>
          <a:lstStyle/>
          <a:p>
            <a:pPr eaLnBrk="1" hangingPunct="1">
              <a:lnSpc>
                <a:spcPct val="90000"/>
              </a:lnSpc>
            </a:pPr>
            <a:r>
              <a:rPr lang="cs-CZ" altLang="cs-CZ" sz="3000"/>
              <a:t>17. – 15. století – rané palácové období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3000"/>
              <a:t>1675 - 1550 – Mykény – hrobový okruh B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3000"/>
              <a:t>1610 - 1490 – Mykény – hrobový okruh A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3000"/>
              <a:t>1525 – 1450 – první kupolové hroby</a:t>
            </a:r>
            <a:endParaRPr lang="cs-CZ" altLang="cs-CZ" sz="3000">
              <a:latin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</a:pPr>
            <a:endParaRPr lang="cs-CZ" altLang="cs-CZ" sz="3000"/>
          </a:p>
          <a:p>
            <a:pPr eaLnBrk="1" hangingPunct="1">
              <a:lnSpc>
                <a:spcPct val="90000"/>
              </a:lnSpc>
            </a:pPr>
            <a:r>
              <a:rPr lang="cs-CZ" altLang="cs-CZ" sz="3000"/>
              <a:t>14. – 13. století – palácové období – vrchol mykénské civilizace</a:t>
            </a:r>
          </a:p>
          <a:p>
            <a:pPr eaLnBrk="1" hangingPunct="1">
              <a:lnSpc>
                <a:spcPct val="90000"/>
              </a:lnSpc>
            </a:pPr>
            <a:endParaRPr lang="cs-CZ" altLang="cs-CZ" sz="3000"/>
          </a:p>
          <a:p>
            <a:pPr eaLnBrk="1" hangingPunct="1">
              <a:lnSpc>
                <a:spcPct val="90000"/>
              </a:lnSpc>
            </a:pPr>
            <a:r>
              <a:rPr lang="cs-CZ" altLang="cs-CZ" sz="3000"/>
              <a:t>kolem roku 1200 destrukce mykénských sídel</a:t>
            </a:r>
            <a:r>
              <a:rPr lang="cs-CZ" altLang="cs-CZ" sz="3000">
                <a:latin typeface="Arial" panose="020B0604020202020204" pitchFamily="34" charset="0"/>
              </a:rPr>
              <a:t>,</a:t>
            </a:r>
            <a:r>
              <a:rPr lang="cs-CZ" altLang="cs-CZ" sz="3000"/>
              <a:t> cca 1125 definitivní zánik </a:t>
            </a:r>
            <a:endParaRPr lang="cs-CZ" altLang="cs-CZ" sz="3000">
              <a:latin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</a:pPr>
            <a:endParaRPr lang="cs-CZ" altLang="cs-CZ" sz="3000">
              <a:latin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</a:pPr>
            <a:endParaRPr lang="cs-CZ" altLang="cs-CZ" sz="3000">
              <a:latin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</a:pPr>
            <a:endParaRPr lang="cs-CZ" altLang="cs-CZ" sz="3000"/>
          </a:p>
        </p:txBody>
      </p:sp>
    </p:spTree>
    <p:extLst>
      <p:ext uri="{BB962C8B-B14F-4D97-AF65-F5344CB8AC3E}">
        <p14:creationId xmlns:p14="http://schemas.microsoft.com/office/powerpoint/2010/main" val="2950706509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7" name="Picture 3" descr="F:\3. hodina\4 grave mycenae.png">
            <a:extLst>
              <a:ext uri="{FF2B5EF4-FFF2-40B4-BE49-F238E27FC236}">
                <a16:creationId xmlns:a16="http://schemas.microsoft.com/office/drawing/2014/main" id="{439CFA21-80F8-46E5-BD0B-5E54A112F1D2}"/>
              </a:ext>
            </a:extLst>
          </p:cNvPr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482191"/>
            <a:ext cx="9144000" cy="6088171"/>
          </a:xfrm>
          <a:noFill/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2BD8FD29-F9B0-4A43-AE7D-62AB6B606306}"/>
              </a:ext>
            </a:extLst>
          </p:cNvPr>
          <p:cNvSpPr txBox="1"/>
          <p:nvPr/>
        </p:nvSpPr>
        <p:spPr>
          <a:xfrm>
            <a:off x="2609850" y="390525"/>
            <a:ext cx="25671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Mykény, hrobový okruh B</a:t>
            </a:r>
          </a:p>
        </p:txBody>
      </p:sp>
    </p:spTree>
    <p:extLst>
      <p:ext uri="{BB962C8B-B14F-4D97-AF65-F5344CB8AC3E}">
        <p14:creationId xmlns:p14="http://schemas.microsoft.com/office/powerpoint/2010/main" val="4112143356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4229" name="Rectangle 72">
            <a:extLst>
              <a:ext uri="{FF2B5EF4-FFF2-40B4-BE49-F238E27FC236}">
                <a16:creationId xmlns:a16="http://schemas.microsoft.com/office/drawing/2014/main" id="{A7C5F937-FDA4-49FD-A135-03738460F6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230" name="Rectangle 74">
            <a:extLst>
              <a:ext uri="{FF2B5EF4-FFF2-40B4-BE49-F238E27FC236}">
                <a16:creationId xmlns:a16="http://schemas.microsoft.com/office/drawing/2014/main" id="{F515E37C-522A-423F-B958-36BF66141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D30FF7D4-FE1A-4BD9-A6BC-76B82FDB8423}"/>
              </a:ext>
            </a:extLst>
          </p:cNvPr>
          <p:cNvSpPr txBox="1"/>
          <p:nvPr/>
        </p:nvSpPr>
        <p:spPr>
          <a:xfrm>
            <a:off x="473202" y="4562856"/>
            <a:ext cx="2564892" cy="1600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Mykény, hrobový okruh B, šachtové hroby</a:t>
            </a:r>
          </a:p>
        </p:txBody>
      </p:sp>
      <p:pic>
        <p:nvPicPr>
          <p:cNvPr id="94211" name="Picture 2" descr="F:\3. hodina\26 shaft grave axon.jpg">
            <a:extLst>
              <a:ext uri="{FF2B5EF4-FFF2-40B4-BE49-F238E27FC236}">
                <a16:creationId xmlns:a16="http://schemas.microsoft.com/office/drawing/2014/main" id="{1D74D698-AFF3-4DAE-9229-5536AABF4239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49" r="2" b="15885"/>
          <a:stretch/>
        </p:blipFill>
        <p:spPr>
          <a:xfrm>
            <a:off x="20" y="10"/>
            <a:ext cx="4571980" cy="4196271"/>
          </a:xfrm>
          <a:custGeom>
            <a:avLst/>
            <a:gdLst/>
            <a:ahLst/>
            <a:cxnLst/>
            <a:rect l="l" t="t" r="r" b="b"/>
            <a:pathLst>
              <a:path w="6005375" h="4196281">
                <a:moveTo>
                  <a:pt x="0" y="0"/>
                </a:moveTo>
                <a:lnTo>
                  <a:pt x="6000673" y="0"/>
                </a:lnTo>
                <a:lnTo>
                  <a:pt x="5998730" y="19709"/>
                </a:lnTo>
                <a:cubicBezTo>
                  <a:pt x="6001245" y="280059"/>
                  <a:pt x="5986414" y="540409"/>
                  <a:pt x="5999656" y="800631"/>
                </a:cubicBezTo>
                <a:cubicBezTo>
                  <a:pt x="6009854" y="1001996"/>
                  <a:pt x="6003364" y="1203233"/>
                  <a:pt x="5999656" y="1404471"/>
                </a:cubicBezTo>
                <a:cubicBezTo>
                  <a:pt x="5992506" y="1790420"/>
                  <a:pt x="6003364" y="2175860"/>
                  <a:pt x="5998730" y="2561300"/>
                </a:cubicBezTo>
                <a:cubicBezTo>
                  <a:pt x="5996744" y="2732154"/>
                  <a:pt x="5998994" y="2902754"/>
                  <a:pt x="6003364" y="3073609"/>
                </a:cubicBezTo>
                <a:cubicBezTo>
                  <a:pt x="6009720" y="3317560"/>
                  <a:pt x="5999922" y="3561638"/>
                  <a:pt x="5989196" y="3805463"/>
                </a:cubicBezTo>
                <a:cubicBezTo>
                  <a:pt x="5985594" y="3872508"/>
                  <a:pt x="5984647" y="3939633"/>
                  <a:pt x="5986348" y="4006695"/>
                </a:cubicBezTo>
                <a:lnTo>
                  <a:pt x="5997254" y="4174633"/>
                </a:lnTo>
                <a:lnTo>
                  <a:pt x="5951600" y="4176620"/>
                </a:lnTo>
                <a:cubicBezTo>
                  <a:pt x="5886701" y="4176651"/>
                  <a:pt x="5821787" y="4174749"/>
                  <a:pt x="5756904" y="4173480"/>
                </a:cubicBezTo>
                <a:cubicBezTo>
                  <a:pt x="5518558" y="4169040"/>
                  <a:pt x="5280085" y="4173480"/>
                  <a:pt x="5042246" y="4150774"/>
                </a:cubicBezTo>
                <a:cubicBezTo>
                  <a:pt x="4977617" y="4144622"/>
                  <a:pt x="4912545" y="4140690"/>
                  <a:pt x="4847599" y="4141467"/>
                </a:cubicBezTo>
                <a:cubicBezTo>
                  <a:pt x="4782654" y="4142244"/>
                  <a:pt x="4717834" y="4147730"/>
                  <a:pt x="4653712" y="4160414"/>
                </a:cubicBezTo>
                <a:cubicBezTo>
                  <a:pt x="4446570" y="4200625"/>
                  <a:pt x="4238795" y="4203162"/>
                  <a:pt x="4029496" y="4186925"/>
                </a:cubicBezTo>
                <a:cubicBezTo>
                  <a:pt x="3943620" y="4180203"/>
                  <a:pt x="3857745" y="4169040"/>
                  <a:pt x="3771488" y="4171196"/>
                </a:cubicBezTo>
                <a:cubicBezTo>
                  <a:pt x="3623584" y="4175129"/>
                  <a:pt x="3475553" y="4167137"/>
                  <a:pt x="3327522" y="4169167"/>
                </a:cubicBezTo>
                <a:cubicBezTo>
                  <a:pt x="3323527" y="4169738"/>
                  <a:pt x="3319442" y="4169205"/>
                  <a:pt x="3315726" y="4167645"/>
                </a:cubicBezTo>
                <a:cubicBezTo>
                  <a:pt x="3278940" y="4142402"/>
                  <a:pt x="3238602" y="4152169"/>
                  <a:pt x="3200548" y="4158765"/>
                </a:cubicBezTo>
                <a:cubicBezTo>
                  <a:pt x="3074081" y="4180710"/>
                  <a:pt x="2947741" y="4191492"/>
                  <a:pt x="2819245" y="4174494"/>
                </a:cubicBezTo>
                <a:cubicBezTo>
                  <a:pt x="2696545" y="4156698"/>
                  <a:pt x="2572095" y="4154478"/>
                  <a:pt x="2448850" y="4167898"/>
                </a:cubicBezTo>
                <a:cubicBezTo>
                  <a:pt x="2279382" y="4187687"/>
                  <a:pt x="2110548" y="4183501"/>
                  <a:pt x="1941461" y="4167898"/>
                </a:cubicBezTo>
                <a:cubicBezTo>
                  <a:pt x="1872836" y="4161556"/>
                  <a:pt x="1803197" y="4150774"/>
                  <a:pt x="1735207" y="4166630"/>
                </a:cubicBezTo>
                <a:cubicBezTo>
                  <a:pt x="1651488" y="4186038"/>
                  <a:pt x="1568022" y="4179695"/>
                  <a:pt x="1484049" y="4175382"/>
                </a:cubicBezTo>
                <a:cubicBezTo>
                  <a:pt x="1377751" y="4169801"/>
                  <a:pt x="1271707" y="4153692"/>
                  <a:pt x="1165028" y="4166376"/>
                </a:cubicBezTo>
                <a:cubicBezTo>
                  <a:pt x="1115684" y="4172211"/>
                  <a:pt x="1066721" y="4181471"/>
                  <a:pt x="1016743" y="4179061"/>
                </a:cubicBezTo>
                <a:cubicBezTo>
                  <a:pt x="878480" y="4172719"/>
                  <a:pt x="740343" y="4165235"/>
                  <a:pt x="601825" y="4166376"/>
                </a:cubicBezTo>
                <a:cubicBezTo>
                  <a:pt x="543856" y="4166757"/>
                  <a:pt x="486267" y="4168659"/>
                  <a:pt x="428552" y="4172845"/>
                </a:cubicBezTo>
                <a:cubicBezTo>
                  <a:pt x="320858" y="4180710"/>
                  <a:pt x="213545" y="4170055"/>
                  <a:pt x="106233" y="4166249"/>
                </a:cubicBezTo>
                <a:lnTo>
                  <a:pt x="0" y="4171008"/>
                </a:lnTo>
                <a:close/>
              </a:path>
            </a:pathLst>
          </a:custGeom>
        </p:spPr>
      </p:pic>
      <p:pic>
        <p:nvPicPr>
          <p:cNvPr id="94212" name="Picture 6" descr="http://www.fhw.gr/chronos/02/mainland/gr/mg/images/figures/lak_gr2.gif">
            <a:extLst>
              <a:ext uri="{FF2B5EF4-FFF2-40B4-BE49-F238E27FC236}">
                <a16:creationId xmlns:a16="http://schemas.microsoft.com/office/drawing/2014/main" id="{E1C237E7-3475-4825-ACA9-074962ECCA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53" r="-2" b="-2"/>
          <a:stretch/>
        </p:blipFill>
        <p:spPr bwMode="auto">
          <a:xfrm>
            <a:off x="4514850" y="-1"/>
            <a:ext cx="4629144" cy="4187672"/>
          </a:xfrm>
          <a:custGeom>
            <a:avLst/>
            <a:gdLst/>
            <a:ahLst/>
            <a:cxnLst/>
            <a:rect l="l" t="t" r="r" b="b"/>
            <a:pathLst>
              <a:path w="6006950" h="4187672">
                <a:moveTo>
                  <a:pt x="9223" y="0"/>
                </a:moveTo>
                <a:lnTo>
                  <a:pt x="6006950" y="0"/>
                </a:lnTo>
                <a:lnTo>
                  <a:pt x="6006950" y="4169490"/>
                </a:lnTo>
                <a:lnTo>
                  <a:pt x="5787907" y="4174448"/>
                </a:lnTo>
                <a:cubicBezTo>
                  <a:pt x="5713866" y="4173475"/>
                  <a:pt x="5639861" y="4169853"/>
                  <a:pt x="5566029" y="4163587"/>
                </a:cubicBezTo>
                <a:cubicBezTo>
                  <a:pt x="5458843" y="4155595"/>
                  <a:pt x="5350768" y="4144559"/>
                  <a:pt x="5244343" y="4164855"/>
                </a:cubicBezTo>
                <a:cubicBezTo>
                  <a:pt x="5127517" y="4187307"/>
                  <a:pt x="5010817" y="4187434"/>
                  <a:pt x="4892977" y="4181726"/>
                </a:cubicBezTo>
                <a:cubicBezTo>
                  <a:pt x="4792260" y="4176906"/>
                  <a:pt x="4691923" y="4151536"/>
                  <a:pt x="4590445" y="4178301"/>
                </a:cubicBezTo>
                <a:cubicBezTo>
                  <a:pt x="4580348" y="4179772"/>
                  <a:pt x="4570061" y="4179341"/>
                  <a:pt x="4560128" y="4177032"/>
                </a:cubicBezTo>
                <a:cubicBezTo>
                  <a:pt x="4449137" y="4161684"/>
                  <a:pt x="4337384" y="4174242"/>
                  <a:pt x="4226013" y="4169929"/>
                </a:cubicBezTo>
                <a:cubicBezTo>
                  <a:pt x="4174640" y="4167899"/>
                  <a:pt x="4122252" y="4169041"/>
                  <a:pt x="4071513" y="4163587"/>
                </a:cubicBezTo>
                <a:cubicBezTo>
                  <a:pt x="3955067" y="4151156"/>
                  <a:pt x="3838874" y="4144559"/>
                  <a:pt x="3723697" y="4173861"/>
                </a:cubicBezTo>
                <a:cubicBezTo>
                  <a:pt x="3690082" y="4181764"/>
                  <a:pt x="3655732" y="4186013"/>
                  <a:pt x="3621204" y="4186546"/>
                </a:cubicBezTo>
                <a:cubicBezTo>
                  <a:pt x="3508437" y="4190605"/>
                  <a:pt x="3396050" y="4182867"/>
                  <a:pt x="3283664" y="4176525"/>
                </a:cubicBezTo>
                <a:cubicBezTo>
                  <a:pt x="3205652" y="4172085"/>
                  <a:pt x="3127768" y="4162445"/>
                  <a:pt x="3049630" y="4170563"/>
                </a:cubicBezTo>
                <a:cubicBezTo>
                  <a:pt x="3004218" y="4175257"/>
                  <a:pt x="2958427" y="4175257"/>
                  <a:pt x="2913015" y="4170563"/>
                </a:cubicBezTo>
                <a:cubicBezTo>
                  <a:pt x="2829321" y="4160758"/>
                  <a:pt x="2744879" y="4158931"/>
                  <a:pt x="2660842" y="4165109"/>
                </a:cubicBezTo>
                <a:cubicBezTo>
                  <a:pt x="2535390" y="4175891"/>
                  <a:pt x="2410065" y="4184897"/>
                  <a:pt x="2284232" y="4167773"/>
                </a:cubicBezTo>
                <a:cubicBezTo>
                  <a:pt x="2212868" y="4156559"/>
                  <a:pt x="2140312" y="4155240"/>
                  <a:pt x="2068592" y="4163840"/>
                </a:cubicBezTo>
                <a:cubicBezTo>
                  <a:pt x="1897729" y="4187814"/>
                  <a:pt x="1726485" y="4180077"/>
                  <a:pt x="1555241" y="4170183"/>
                </a:cubicBezTo>
                <a:cubicBezTo>
                  <a:pt x="1440824" y="4163460"/>
                  <a:pt x="1325901" y="4151156"/>
                  <a:pt x="1211738" y="4167392"/>
                </a:cubicBezTo>
                <a:cubicBezTo>
                  <a:pt x="1066118" y="4187688"/>
                  <a:pt x="920370" y="4180965"/>
                  <a:pt x="774368" y="4175003"/>
                </a:cubicBezTo>
                <a:cubicBezTo>
                  <a:pt x="667182" y="4170563"/>
                  <a:pt x="559869" y="4157117"/>
                  <a:pt x="452430" y="4173734"/>
                </a:cubicBezTo>
                <a:cubicBezTo>
                  <a:pt x="441369" y="4175244"/>
                  <a:pt x="430117" y="4174115"/>
                  <a:pt x="419576" y="4170436"/>
                </a:cubicBezTo>
                <a:cubicBezTo>
                  <a:pt x="378807" y="4157016"/>
                  <a:pt x="335096" y="4155215"/>
                  <a:pt x="293363" y="4165236"/>
                </a:cubicBezTo>
                <a:cubicBezTo>
                  <a:pt x="216367" y="4182106"/>
                  <a:pt x="139497" y="4189463"/>
                  <a:pt x="61105" y="4174115"/>
                </a:cubicBezTo>
                <a:lnTo>
                  <a:pt x="13323" y="4171265"/>
                </a:lnTo>
                <a:lnTo>
                  <a:pt x="28554" y="3843045"/>
                </a:lnTo>
                <a:cubicBezTo>
                  <a:pt x="30457" y="3722610"/>
                  <a:pt x="27412" y="3602256"/>
                  <a:pt x="15626" y="3482187"/>
                </a:cubicBezTo>
                <a:cubicBezTo>
                  <a:pt x="-847" y="3335690"/>
                  <a:pt x="-4304" y="3188124"/>
                  <a:pt x="5296" y="3041068"/>
                </a:cubicBezTo>
                <a:cubicBezTo>
                  <a:pt x="11786" y="2956911"/>
                  <a:pt x="18539" y="2872754"/>
                  <a:pt x="22776" y="2788472"/>
                </a:cubicBezTo>
                <a:cubicBezTo>
                  <a:pt x="28180" y="2668580"/>
                  <a:pt x="25173" y="2548474"/>
                  <a:pt x="13771" y="2428964"/>
                </a:cubicBezTo>
                <a:cubicBezTo>
                  <a:pt x="4237" y="2337829"/>
                  <a:pt x="3177" y="2246070"/>
                  <a:pt x="10593" y="2154757"/>
                </a:cubicBezTo>
                <a:cubicBezTo>
                  <a:pt x="25690" y="1999286"/>
                  <a:pt x="9931" y="1843813"/>
                  <a:pt x="5032" y="1688466"/>
                </a:cubicBezTo>
                <a:cubicBezTo>
                  <a:pt x="-3577" y="1402691"/>
                  <a:pt x="20393" y="1117045"/>
                  <a:pt x="9666" y="831270"/>
                </a:cubicBezTo>
                <a:cubicBezTo>
                  <a:pt x="3841" y="689908"/>
                  <a:pt x="16420" y="548673"/>
                  <a:pt x="9666" y="407311"/>
                </a:cubicBezTo>
                <a:cubicBezTo>
                  <a:pt x="4105" y="306755"/>
                  <a:pt x="397" y="206200"/>
                  <a:pt x="4105" y="105518"/>
                </a:cubicBezTo>
                <a:cubicBezTo>
                  <a:pt x="5164" y="78059"/>
                  <a:pt x="5826" y="50473"/>
                  <a:pt x="9534" y="23396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4231" name="sketch line">
            <a:extLst>
              <a:ext uri="{FF2B5EF4-FFF2-40B4-BE49-F238E27FC236}">
                <a16:creationId xmlns:a16="http://schemas.microsoft.com/office/drawing/2014/main" id="{C125E75E-F290-415E-9397-4DAC206C5A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473451" y="5333238"/>
            <a:ext cx="1554480" cy="13716"/>
          </a:xfrm>
          <a:custGeom>
            <a:avLst/>
            <a:gdLst>
              <a:gd name="connsiteX0" fmla="*/ 0 w 1554480"/>
              <a:gd name="connsiteY0" fmla="*/ 0 h 13716"/>
              <a:gd name="connsiteX1" fmla="*/ 549250 w 1554480"/>
              <a:gd name="connsiteY1" fmla="*/ 0 h 13716"/>
              <a:gd name="connsiteX2" fmla="*/ 1082954 w 1554480"/>
              <a:gd name="connsiteY2" fmla="*/ 0 h 13716"/>
              <a:gd name="connsiteX3" fmla="*/ 1554480 w 1554480"/>
              <a:gd name="connsiteY3" fmla="*/ 0 h 13716"/>
              <a:gd name="connsiteX4" fmla="*/ 1554480 w 1554480"/>
              <a:gd name="connsiteY4" fmla="*/ 13716 h 13716"/>
              <a:gd name="connsiteX5" fmla="*/ 1067410 w 1554480"/>
              <a:gd name="connsiteY5" fmla="*/ 13716 h 13716"/>
              <a:gd name="connsiteX6" fmla="*/ 549250 w 1554480"/>
              <a:gd name="connsiteY6" fmla="*/ 13716 h 13716"/>
              <a:gd name="connsiteX7" fmla="*/ 0 w 1554480"/>
              <a:gd name="connsiteY7" fmla="*/ 13716 h 13716"/>
              <a:gd name="connsiteX8" fmla="*/ 0 w 1554480"/>
              <a:gd name="connsiteY8" fmla="*/ 0 h 13716"/>
              <a:gd name="connsiteX0" fmla="*/ 0 w 1554480"/>
              <a:gd name="connsiteY0" fmla="*/ 0 h 13716"/>
              <a:gd name="connsiteX1" fmla="*/ 502615 w 1554480"/>
              <a:gd name="connsiteY1" fmla="*/ 0 h 13716"/>
              <a:gd name="connsiteX2" fmla="*/ 974141 w 1554480"/>
              <a:gd name="connsiteY2" fmla="*/ 0 h 13716"/>
              <a:gd name="connsiteX3" fmla="*/ 1554480 w 1554480"/>
              <a:gd name="connsiteY3" fmla="*/ 0 h 13716"/>
              <a:gd name="connsiteX4" fmla="*/ 1554480 w 1554480"/>
              <a:gd name="connsiteY4" fmla="*/ 13716 h 13716"/>
              <a:gd name="connsiteX5" fmla="*/ 1067410 w 1554480"/>
              <a:gd name="connsiteY5" fmla="*/ 13716 h 13716"/>
              <a:gd name="connsiteX6" fmla="*/ 518160 w 1554480"/>
              <a:gd name="connsiteY6" fmla="*/ 13716 h 13716"/>
              <a:gd name="connsiteX7" fmla="*/ 0 w 1554480"/>
              <a:gd name="connsiteY7" fmla="*/ 13716 h 13716"/>
              <a:gd name="connsiteX8" fmla="*/ 0 w 1554480"/>
              <a:gd name="connsiteY8" fmla="*/ 0 h 13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54480" h="13716" fill="none" extrusionOk="0">
                <a:moveTo>
                  <a:pt x="0" y="0"/>
                </a:moveTo>
                <a:cubicBezTo>
                  <a:pt x="69558" y="-27075"/>
                  <a:pt x="365297" y="14897"/>
                  <a:pt x="549250" y="0"/>
                </a:cubicBezTo>
                <a:cubicBezTo>
                  <a:pt x="762323" y="14872"/>
                  <a:pt x="864871" y="21041"/>
                  <a:pt x="1082954" y="0"/>
                </a:cubicBezTo>
                <a:cubicBezTo>
                  <a:pt x="1306037" y="9403"/>
                  <a:pt x="1371926" y="14821"/>
                  <a:pt x="1554480" y="0"/>
                </a:cubicBezTo>
                <a:cubicBezTo>
                  <a:pt x="1554010" y="4793"/>
                  <a:pt x="1554680" y="10394"/>
                  <a:pt x="1554480" y="13716"/>
                </a:cubicBezTo>
                <a:cubicBezTo>
                  <a:pt x="1328957" y="3179"/>
                  <a:pt x="1207025" y="27731"/>
                  <a:pt x="1067410" y="13716"/>
                </a:cubicBezTo>
                <a:cubicBezTo>
                  <a:pt x="897316" y="-7440"/>
                  <a:pt x="788951" y="-24962"/>
                  <a:pt x="549250" y="13716"/>
                </a:cubicBezTo>
                <a:cubicBezTo>
                  <a:pt x="300394" y="-2982"/>
                  <a:pt x="129576" y="35301"/>
                  <a:pt x="0" y="13716"/>
                </a:cubicBezTo>
                <a:cubicBezTo>
                  <a:pt x="354" y="8869"/>
                  <a:pt x="649" y="6738"/>
                  <a:pt x="0" y="0"/>
                </a:cubicBezTo>
                <a:close/>
              </a:path>
              <a:path w="1554480" h="13716" stroke="0" extrusionOk="0">
                <a:moveTo>
                  <a:pt x="0" y="0"/>
                </a:moveTo>
                <a:cubicBezTo>
                  <a:pt x="249513" y="10124"/>
                  <a:pt x="389298" y="10419"/>
                  <a:pt x="502615" y="0"/>
                </a:cubicBezTo>
                <a:cubicBezTo>
                  <a:pt x="616735" y="10147"/>
                  <a:pt x="791037" y="-19212"/>
                  <a:pt x="974141" y="0"/>
                </a:cubicBezTo>
                <a:cubicBezTo>
                  <a:pt x="1141919" y="34853"/>
                  <a:pt x="1248514" y="16971"/>
                  <a:pt x="1554480" y="0"/>
                </a:cubicBezTo>
                <a:cubicBezTo>
                  <a:pt x="1554288" y="3835"/>
                  <a:pt x="1554171" y="7531"/>
                  <a:pt x="1554480" y="13716"/>
                </a:cubicBezTo>
                <a:cubicBezTo>
                  <a:pt x="1337806" y="9080"/>
                  <a:pt x="1308467" y="19887"/>
                  <a:pt x="1067410" y="13716"/>
                </a:cubicBezTo>
                <a:cubicBezTo>
                  <a:pt x="824349" y="13143"/>
                  <a:pt x="783437" y="24151"/>
                  <a:pt x="518160" y="13716"/>
                </a:cubicBezTo>
                <a:cubicBezTo>
                  <a:pt x="271530" y="4598"/>
                  <a:pt x="132568" y="-7659"/>
                  <a:pt x="0" y="13716"/>
                </a:cubicBezTo>
                <a:cubicBezTo>
                  <a:pt x="768" y="9617"/>
                  <a:pt x="-274" y="4847"/>
                  <a:pt x="0" y="0"/>
                </a:cubicBezTo>
                <a:close/>
              </a:path>
              <a:path w="1554480" h="13716" fill="none" stroke="0" extrusionOk="0">
                <a:moveTo>
                  <a:pt x="0" y="0"/>
                </a:moveTo>
                <a:cubicBezTo>
                  <a:pt x="95687" y="-31247"/>
                  <a:pt x="331569" y="3404"/>
                  <a:pt x="549250" y="0"/>
                </a:cubicBezTo>
                <a:cubicBezTo>
                  <a:pt x="776590" y="6530"/>
                  <a:pt x="844530" y="-5109"/>
                  <a:pt x="1082954" y="0"/>
                </a:cubicBezTo>
                <a:cubicBezTo>
                  <a:pt x="1293569" y="15486"/>
                  <a:pt x="1361850" y="13824"/>
                  <a:pt x="1554480" y="0"/>
                </a:cubicBezTo>
                <a:cubicBezTo>
                  <a:pt x="1553504" y="4786"/>
                  <a:pt x="1554832" y="10912"/>
                  <a:pt x="1554480" y="13716"/>
                </a:cubicBezTo>
                <a:cubicBezTo>
                  <a:pt x="1366718" y="4861"/>
                  <a:pt x="1218290" y="26644"/>
                  <a:pt x="1067410" y="13716"/>
                </a:cubicBezTo>
                <a:cubicBezTo>
                  <a:pt x="900327" y="-8822"/>
                  <a:pt x="792178" y="6310"/>
                  <a:pt x="549250" y="13716"/>
                </a:cubicBezTo>
                <a:cubicBezTo>
                  <a:pt x="295300" y="2843"/>
                  <a:pt x="142619" y="40779"/>
                  <a:pt x="0" y="13716"/>
                </a:cubicBezTo>
                <a:cubicBezTo>
                  <a:pt x="813" y="8812"/>
                  <a:pt x="948" y="6725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41275" cap="rnd">
            <a:solidFill>
              <a:srgbClr val="FFFFFF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554480"/>
                      <a:gd name="connsiteY0" fmla="*/ 0 h 13716"/>
                      <a:gd name="connsiteX1" fmla="*/ 549250 w 1554480"/>
                      <a:gd name="connsiteY1" fmla="*/ 0 h 13716"/>
                      <a:gd name="connsiteX2" fmla="*/ 1082954 w 1554480"/>
                      <a:gd name="connsiteY2" fmla="*/ 0 h 13716"/>
                      <a:gd name="connsiteX3" fmla="*/ 1554480 w 1554480"/>
                      <a:gd name="connsiteY3" fmla="*/ 0 h 13716"/>
                      <a:gd name="connsiteX4" fmla="*/ 1554480 w 1554480"/>
                      <a:gd name="connsiteY4" fmla="*/ 13716 h 13716"/>
                      <a:gd name="connsiteX5" fmla="*/ 1067410 w 1554480"/>
                      <a:gd name="connsiteY5" fmla="*/ 13716 h 13716"/>
                      <a:gd name="connsiteX6" fmla="*/ 549250 w 1554480"/>
                      <a:gd name="connsiteY6" fmla="*/ 13716 h 13716"/>
                      <a:gd name="connsiteX7" fmla="*/ 0 w 1554480"/>
                      <a:gd name="connsiteY7" fmla="*/ 13716 h 13716"/>
                      <a:gd name="connsiteX8" fmla="*/ 0 w 1554480"/>
                      <a:gd name="connsiteY8" fmla="*/ 0 h 137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554480" h="13716" fill="none" extrusionOk="0">
                        <a:moveTo>
                          <a:pt x="0" y="0"/>
                        </a:moveTo>
                        <a:cubicBezTo>
                          <a:pt x="114141" y="-19864"/>
                          <a:pt x="345055" y="-1657"/>
                          <a:pt x="549250" y="0"/>
                        </a:cubicBezTo>
                        <a:cubicBezTo>
                          <a:pt x="753445" y="1657"/>
                          <a:pt x="862292" y="-5674"/>
                          <a:pt x="1082954" y="0"/>
                        </a:cubicBezTo>
                        <a:cubicBezTo>
                          <a:pt x="1303616" y="5674"/>
                          <a:pt x="1363530" y="4537"/>
                          <a:pt x="1554480" y="0"/>
                        </a:cubicBezTo>
                        <a:cubicBezTo>
                          <a:pt x="1553820" y="4959"/>
                          <a:pt x="1554594" y="10798"/>
                          <a:pt x="1554480" y="13716"/>
                        </a:cubicBezTo>
                        <a:cubicBezTo>
                          <a:pt x="1338847" y="1555"/>
                          <a:pt x="1215066" y="33279"/>
                          <a:pt x="1067410" y="13716"/>
                        </a:cubicBezTo>
                        <a:cubicBezTo>
                          <a:pt x="919754" y="-5847"/>
                          <a:pt x="800465" y="-1492"/>
                          <a:pt x="549250" y="13716"/>
                        </a:cubicBezTo>
                        <a:cubicBezTo>
                          <a:pt x="298035" y="28924"/>
                          <a:pt x="158868" y="18197"/>
                          <a:pt x="0" y="13716"/>
                        </a:cubicBezTo>
                        <a:cubicBezTo>
                          <a:pt x="488" y="8630"/>
                          <a:pt x="480" y="6612"/>
                          <a:pt x="0" y="0"/>
                        </a:cubicBezTo>
                        <a:close/>
                      </a:path>
                      <a:path w="1554480" h="13716" stroke="0" extrusionOk="0">
                        <a:moveTo>
                          <a:pt x="0" y="0"/>
                        </a:moveTo>
                        <a:cubicBezTo>
                          <a:pt x="249941" y="-58"/>
                          <a:pt x="367334" y="23448"/>
                          <a:pt x="502615" y="0"/>
                        </a:cubicBezTo>
                        <a:cubicBezTo>
                          <a:pt x="637897" y="-23448"/>
                          <a:pt x="813653" y="-20418"/>
                          <a:pt x="974141" y="0"/>
                        </a:cubicBezTo>
                        <a:cubicBezTo>
                          <a:pt x="1134629" y="20418"/>
                          <a:pt x="1268772" y="6288"/>
                          <a:pt x="1554480" y="0"/>
                        </a:cubicBezTo>
                        <a:cubicBezTo>
                          <a:pt x="1554232" y="4157"/>
                          <a:pt x="1554673" y="7559"/>
                          <a:pt x="1554480" y="13716"/>
                        </a:cubicBezTo>
                        <a:cubicBezTo>
                          <a:pt x="1336087" y="7600"/>
                          <a:pt x="1310024" y="15187"/>
                          <a:pt x="1067410" y="13716"/>
                        </a:cubicBezTo>
                        <a:cubicBezTo>
                          <a:pt x="824796" y="12246"/>
                          <a:pt x="787902" y="30075"/>
                          <a:pt x="518160" y="13716"/>
                        </a:cubicBezTo>
                        <a:cubicBezTo>
                          <a:pt x="248418" y="-2643"/>
                          <a:pt x="133160" y="4633"/>
                          <a:pt x="0" y="13716"/>
                        </a:cubicBezTo>
                        <a:cubicBezTo>
                          <a:pt x="43" y="9160"/>
                          <a:pt x="-111" y="4811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691801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9" name="Picture 2" descr="F:\3. hodina\23 IMG_3058 (1).JPG">
            <a:extLst>
              <a:ext uri="{FF2B5EF4-FFF2-40B4-BE49-F238E27FC236}">
                <a16:creationId xmlns:a16="http://schemas.microsoft.com/office/drawing/2014/main" id="{A52EA989-F092-40A6-8769-9669F235F068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501" y="21888"/>
            <a:ext cx="9115499" cy="6836111"/>
          </a:xfr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533A6219-C57C-4CF5-8A35-ACAE6DB5B4AA}"/>
              </a:ext>
            </a:extLst>
          </p:cNvPr>
          <p:cNvSpPr txBox="1"/>
          <p:nvPr/>
        </p:nvSpPr>
        <p:spPr>
          <a:xfrm>
            <a:off x="5972175" y="276225"/>
            <a:ext cx="30075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nálezy z hrobového okruhu B</a:t>
            </a:r>
            <a:r>
              <a:rPr lang="el-GR" dirty="0">
                <a:solidFill>
                  <a:schemeClr val="bg1"/>
                </a:solidFill>
              </a:rPr>
              <a:t>, </a:t>
            </a:r>
          </a:p>
          <a:p>
            <a:r>
              <a:rPr lang="cs-CZ" dirty="0">
                <a:solidFill>
                  <a:schemeClr val="bg1"/>
                </a:solidFill>
              </a:rPr>
              <a:t>muzeum v Mykénách</a:t>
            </a:r>
          </a:p>
        </p:txBody>
      </p:sp>
    </p:spTree>
    <p:extLst>
      <p:ext uri="{BB962C8B-B14F-4D97-AF65-F5344CB8AC3E}">
        <p14:creationId xmlns:p14="http://schemas.microsoft.com/office/powerpoint/2010/main" val="995327447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7" name="Picture 2" descr="F:\3. hodina\25 IMG_3058 (3).JPG">
            <a:extLst>
              <a:ext uri="{FF2B5EF4-FFF2-40B4-BE49-F238E27FC236}">
                <a16:creationId xmlns:a16="http://schemas.microsoft.com/office/drawing/2014/main" id="{CC3094F7-7D27-476F-9CCD-0CFADCCCD004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" y="1507"/>
            <a:ext cx="9144000" cy="6856494"/>
          </a:xfr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84F8DDFB-BC40-437B-AC04-81D282A5080B}"/>
              </a:ext>
            </a:extLst>
          </p:cNvPr>
          <p:cNvSpPr txBox="1"/>
          <p:nvPr/>
        </p:nvSpPr>
        <p:spPr>
          <a:xfrm>
            <a:off x="6079788" y="6092226"/>
            <a:ext cx="46498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nálezy z hrobového okruhu B</a:t>
            </a:r>
            <a:r>
              <a:rPr lang="el-GR" dirty="0">
                <a:solidFill>
                  <a:schemeClr val="bg1"/>
                </a:solidFill>
              </a:rPr>
              <a:t>, </a:t>
            </a:r>
          </a:p>
          <a:p>
            <a:r>
              <a:rPr lang="cs-CZ" dirty="0">
                <a:solidFill>
                  <a:schemeClr val="bg1"/>
                </a:solidFill>
              </a:rPr>
              <a:t>muzeum v Mykénách</a:t>
            </a:r>
          </a:p>
        </p:txBody>
      </p:sp>
    </p:spTree>
    <p:extLst>
      <p:ext uri="{BB962C8B-B14F-4D97-AF65-F5344CB8AC3E}">
        <p14:creationId xmlns:p14="http://schemas.microsoft.com/office/powerpoint/2010/main" val="2437533871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>
            <a:extLst>
              <a:ext uri="{FF2B5EF4-FFF2-40B4-BE49-F238E27FC236}">
                <a16:creationId xmlns:a16="http://schemas.microsoft.com/office/drawing/2014/main" id="{D52F4CDD-2B82-4B58-9FA2-939AC01230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Hrobový okruh A</a:t>
            </a:r>
          </a:p>
        </p:txBody>
      </p:sp>
      <p:pic>
        <p:nvPicPr>
          <p:cNvPr id="100355" name="Picture 3" descr="F:\3. hodina\4 grave mycenae.png">
            <a:extLst>
              <a:ext uri="{FF2B5EF4-FFF2-40B4-BE49-F238E27FC236}">
                <a16:creationId xmlns:a16="http://schemas.microsoft.com/office/drawing/2014/main" id="{57CF103F-B547-4368-946A-BB2978D81D09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73163" y="1600200"/>
            <a:ext cx="6797675" cy="4525963"/>
          </a:xfrm>
          <a:noFill/>
        </p:spPr>
      </p:pic>
    </p:spTree>
    <p:extLst>
      <p:ext uri="{BB962C8B-B14F-4D97-AF65-F5344CB8AC3E}">
        <p14:creationId xmlns:p14="http://schemas.microsoft.com/office/powerpoint/2010/main" val="402399188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Motiv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iv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1695</Words>
  <Application>Microsoft Office PowerPoint</Application>
  <PresentationFormat>Předvádění na obrazovce (4:3)</PresentationFormat>
  <Paragraphs>310</Paragraphs>
  <Slides>124</Slides>
  <Notes>48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124</vt:i4>
      </vt:variant>
    </vt:vector>
  </HeadingPairs>
  <TitlesOfParts>
    <vt:vector size="130" baseType="lpstr">
      <vt:lpstr>Arial</vt:lpstr>
      <vt:lpstr>Calibri</vt:lpstr>
      <vt:lpstr>Calibri Light</vt:lpstr>
      <vt:lpstr>New Athena Unicode</vt:lpstr>
      <vt:lpstr>Times New Roman</vt:lpstr>
      <vt:lpstr>Motiv Office</vt:lpstr>
      <vt:lpstr>Peloponés (Pelopův ostrov)</vt:lpstr>
      <vt:lpstr>Prezentace aplikace PowerPoint</vt:lpstr>
      <vt:lpstr>Prezentace aplikace PowerPoint</vt:lpstr>
      <vt:lpstr>Prezentace aplikace PowerPoint</vt:lpstr>
      <vt:lpstr>Prezentace aplikace PowerPoint</vt:lpstr>
      <vt:lpstr>Peloponés, vulkanický oblouk jižního Egejského moře,  ostrovy – sopky: Santorini, Nisyros…, termální lázně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                                                                                                                                         </vt:lpstr>
      <vt:lpstr>Peloponés Πελοπόννησος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Olympie</vt:lpstr>
      <vt:lpstr>starověká Olympie                                                      αρχαία Ολυμπία</vt:lpstr>
      <vt:lpstr>Kultovní okrsek v Olympii - Altis</vt:lpstr>
      <vt:lpstr>Prezentace aplikace PowerPoint</vt:lpstr>
      <vt:lpstr>Prezentace aplikace PowerPoint</vt:lpstr>
      <vt:lpstr>Héřin chrám - půdorys</vt:lpstr>
      <vt:lpstr>v Héřině chrámu nalezen  Hermés s malým Dionýsem,  4. st. př. n. l., Muzeum v Olympii</vt:lpstr>
      <vt:lpstr>Prezentace aplikace PowerPoint</vt:lpstr>
      <vt:lpstr>Pokladnice města Megara</vt:lpstr>
      <vt:lpstr>Diův chrám – rekonstrukce 5. st. př. n. l.</vt:lpstr>
      <vt:lpstr>Diův chrám dnes</vt:lpstr>
      <vt:lpstr>Diův chrám - půdorys</vt:lpstr>
      <vt:lpstr>Štíty</vt:lpstr>
      <vt:lpstr>západní štít Apollón a kentauromachie</vt:lpstr>
      <vt:lpstr>východní štít, v centru Zeus, po stranách dva hrdinové s vozy (Pelops a Oinomaos?)</vt:lpstr>
      <vt:lpstr>Prezentace aplikace PowerPoint</vt:lpstr>
      <vt:lpstr>Prezentace aplikace PowerPoint</vt:lpstr>
      <vt:lpstr>Feidiův Zeus </vt:lpstr>
      <vt:lpstr>Prezentace aplikace PowerPoint</vt:lpstr>
      <vt:lpstr>Olympie, raně křesťanská bazilika (původně Feidiova dílna, nález nádoby s nápisem  „jsem Feidiova“)</vt:lpstr>
      <vt:lpstr> </vt:lpstr>
      <vt:lpstr>Prezentace aplikace PowerPoint</vt:lpstr>
      <vt:lpstr>Krypté, vstup na stadion, 2. st. n. l., původní délka 30 m</vt:lpstr>
      <vt:lpstr>Prezentace aplikace PowerPoint</vt:lpstr>
      <vt:lpstr>Olympijské gymnasion a palaistra</vt:lpstr>
      <vt:lpstr>Gymnasion </vt:lpstr>
      <vt:lpstr>Palaistra</vt:lpstr>
      <vt:lpstr>Muzeum v Olympii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Asklépiův okrsek v Epidauru, rekonstrukce Ιερό του Ασκληπιού, Επίδαυρος, αναπαράσταση</vt:lpstr>
      <vt:lpstr>Prezentace aplikace PowerPoint</vt:lpstr>
      <vt:lpstr>Prezentace aplikace PowerPoint</vt:lpstr>
      <vt:lpstr>Abaton</vt:lpstr>
      <vt:lpstr> </vt:lpstr>
      <vt:lpstr>Prezentace aplikace PowerPoint</vt:lpstr>
      <vt:lpstr>Prezentace aplikace PowerPoint</vt:lpstr>
      <vt:lpstr>Prezentace aplikace PowerPoint</vt:lpstr>
      <vt:lpstr>Prezentace aplikace PowerPoint</vt:lpstr>
      <vt:lpstr>Dionýsovo divadlo, divadlo v Efessu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Mykénská kultura 17. – 12. století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Mykénská kultura 17. – 12. století</vt:lpstr>
      <vt:lpstr>Prezentace aplikace PowerPoint</vt:lpstr>
      <vt:lpstr>Prezentace aplikace PowerPoint</vt:lpstr>
      <vt:lpstr>Prezentace aplikace PowerPoint</vt:lpstr>
      <vt:lpstr>Prezentace aplikace PowerPoint</vt:lpstr>
      <vt:lpstr>Hrobový okruh A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 </vt:lpstr>
      <vt:lpstr>Prezentace aplikace PowerPoint</vt:lpstr>
      <vt:lpstr>Mykény, „Átreova pokladnice“</vt:lpstr>
      <vt:lpstr>„Átreova pokladnice“</vt:lpstr>
      <vt:lpstr>„Átreova pokladnice“</vt:lpstr>
      <vt:lpstr>„Átreova pokladnice“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Peloponés, korintský průplav</dc:title>
  <dc:creator>Simone Sumelidu</dc:creator>
  <cp:lastModifiedBy>Nicole Sumelidu</cp:lastModifiedBy>
  <cp:revision>31</cp:revision>
  <dcterms:created xsi:type="dcterms:W3CDTF">2022-02-19T18:28:12Z</dcterms:created>
  <dcterms:modified xsi:type="dcterms:W3CDTF">2023-05-15T11:48:02Z</dcterms:modified>
</cp:coreProperties>
</file>