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381" r:id="rId2"/>
    <p:sldId id="322" r:id="rId3"/>
    <p:sldId id="380" r:id="rId4"/>
    <p:sldId id="323" r:id="rId5"/>
    <p:sldId id="328" r:id="rId6"/>
    <p:sldId id="334" r:id="rId7"/>
    <p:sldId id="335" r:id="rId8"/>
    <p:sldId id="336" r:id="rId9"/>
    <p:sldId id="324" r:id="rId10"/>
    <p:sldId id="325" r:id="rId11"/>
    <p:sldId id="326" r:id="rId12"/>
    <p:sldId id="331" r:id="rId13"/>
    <p:sldId id="327" r:id="rId14"/>
    <p:sldId id="376" r:id="rId15"/>
    <p:sldId id="332" r:id="rId16"/>
    <p:sldId id="375" r:id="rId17"/>
    <p:sldId id="330" r:id="rId18"/>
    <p:sldId id="329" r:id="rId19"/>
    <p:sldId id="337" r:id="rId20"/>
    <p:sldId id="333" r:id="rId21"/>
    <p:sldId id="338" r:id="rId22"/>
    <p:sldId id="339" r:id="rId23"/>
    <p:sldId id="340" r:id="rId24"/>
    <p:sldId id="341" r:id="rId25"/>
    <p:sldId id="343" r:id="rId26"/>
    <p:sldId id="342" r:id="rId27"/>
    <p:sldId id="344" r:id="rId28"/>
    <p:sldId id="345" r:id="rId29"/>
    <p:sldId id="347" r:id="rId30"/>
    <p:sldId id="378" r:id="rId31"/>
    <p:sldId id="346" r:id="rId32"/>
    <p:sldId id="348" r:id="rId33"/>
    <p:sldId id="349" r:id="rId34"/>
    <p:sldId id="351" r:id="rId35"/>
    <p:sldId id="352" r:id="rId36"/>
    <p:sldId id="350" r:id="rId37"/>
    <p:sldId id="353" r:id="rId38"/>
    <p:sldId id="363" r:id="rId39"/>
    <p:sldId id="364" r:id="rId40"/>
    <p:sldId id="365" r:id="rId41"/>
    <p:sldId id="366" r:id="rId42"/>
    <p:sldId id="359" r:id="rId43"/>
    <p:sldId id="360" r:id="rId44"/>
    <p:sldId id="362" r:id="rId45"/>
    <p:sldId id="367" r:id="rId46"/>
    <p:sldId id="368" r:id="rId47"/>
    <p:sldId id="369" r:id="rId48"/>
    <p:sldId id="377" r:id="rId49"/>
    <p:sldId id="370" r:id="rId50"/>
    <p:sldId id="371" r:id="rId51"/>
    <p:sldId id="372" r:id="rId52"/>
    <p:sldId id="373" r:id="rId53"/>
    <p:sldId id="374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70" autoAdjust="0"/>
  </p:normalViewPr>
  <p:slideViewPr>
    <p:cSldViewPr snapToGrid="0">
      <p:cViewPr varScale="1">
        <p:scale>
          <a:sx n="120" d="100"/>
          <a:sy n="120" d="100"/>
        </p:scale>
        <p:origin x="6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4A493-14B1-4DCA-B7FC-706FF33C92AC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F3297-75E3-4BF7-A811-DA0A254A85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810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3297-75E3-4BF7-A811-DA0A254A85B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380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3297-75E3-4BF7-A811-DA0A254A85B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987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3297-75E3-4BF7-A811-DA0A254A85B5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167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>
            <a:extLst>
              <a:ext uri="{FF2B5EF4-FFF2-40B4-BE49-F238E27FC236}">
                <a16:creationId xmlns:a16="http://schemas.microsoft.com/office/drawing/2014/main" id="{A9721C2B-B1C2-436A-823A-EE5FD4F3E6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>
            <a:extLst>
              <a:ext uri="{FF2B5EF4-FFF2-40B4-BE49-F238E27FC236}">
                <a16:creationId xmlns:a16="http://schemas.microsoft.com/office/drawing/2014/main" id="{A4DF1052-A563-47FF-82D3-EB4831C6D5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0244" name="Zástupný symbol pro číslo snímku 3">
            <a:extLst>
              <a:ext uri="{FF2B5EF4-FFF2-40B4-BE49-F238E27FC236}">
                <a16:creationId xmlns:a16="http://schemas.microsoft.com/office/drawing/2014/main" id="{FD4049B0-D9FE-46A6-8068-BC296C3CAE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B223C0-7DA3-4052-A69C-6EA72D441A1D}" type="slidenum">
              <a:rPr lang="cs-CZ" altLang="cs-CZ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640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88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58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652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677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50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539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0032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96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052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683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35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C_92pa4_9w&amp;ab_channel=TourismRhodes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ikemap.net/en/l/259245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7FCFBC-50DD-C37F-0CAB-73CA96F97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458" y="467271"/>
            <a:ext cx="5136542" cy="1401286"/>
          </a:xfrm>
        </p:spPr>
        <p:txBody>
          <a:bodyPr anchor="b">
            <a:normAutofit/>
          </a:bodyPr>
          <a:lstStyle/>
          <a:p>
            <a:r>
              <a:rPr lang="cs-CZ" sz="4500" dirty="0"/>
              <a:t>Samos </a:t>
            </a:r>
            <a:r>
              <a:rPr lang="el-GR" sz="4500" dirty="0"/>
              <a:t>-</a:t>
            </a:r>
            <a:r>
              <a:rPr lang="cs-CZ" sz="4500" dirty="0"/>
              <a:t> Rhodos - Kos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2223" y="554152"/>
            <a:ext cx="4306642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kresba, skica, voda, venku&#10;&#10;Popis byl vytvořen automaticky">
            <a:extLst>
              <a:ext uri="{FF2B5EF4-FFF2-40B4-BE49-F238E27FC236}">
                <a16:creationId xmlns:a16="http://schemas.microsoft.com/office/drawing/2014/main" id="{BB0C9EC5-46DF-3DE4-11DB-6B23DF87FE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" r="-3" b="-3"/>
          <a:stretch/>
        </p:blipFill>
        <p:spPr>
          <a:xfrm>
            <a:off x="137064" y="875194"/>
            <a:ext cx="4306642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9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17" y="703679"/>
            <a:ext cx="128636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064" y="1562696"/>
            <a:ext cx="118159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81BDEE-A970-10EE-9A41-EDC77618E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3286" y="2990818"/>
            <a:ext cx="3146755" cy="2913872"/>
          </a:xfrm>
        </p:spPr>
        <p:txBody>
          <a:bodyPr anchor="t">
            <a:normAutofit/>
          </a:bodyPr>
          <a:lstStyle/>
          <a:p>
            <a:endParaRPr lang="en-US" sz="17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0611" y="5775082"/>
            <a:ext cx="84320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5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037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12E4E15-2BE1-4BC3-AAF1-BAD335343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2" y="529015"/>
            <a:ext cx="5715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A94C3C0-B061-45A8-8D2B-7853A132E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02838"/>
            <a:ext cx="5715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Ο Γιάννης Ρίτσος ο Έλληνας ποιητής ο μέγας, μας χάρισε με τους στίχους του  διαρκή εφηβεία, οργισμένη νιότη και γαληνεμένη ωριμότητα-Αφιέρωμα στον  ποιητή της Ρωμιοσύνης-105 χρόνια από την γεννηση του! | eirinika.gr">
            <a:extLst>
              <a:ext uri="{FF2B5EF4-FFF2-40B4-BE49-F238E27FC236}">
                <a16:creationId xmlns:a16="http://schemas.microsoft.com/office/drawing/2014/main" id="{010504E6-F95D-4A33-A397-51AB6E64E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16807"/>
            <a:ext cx="4192314" cy="278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692C2F9-E298-49B2-80E7-E5F0587301B3}"/>
              </a:ext>
            </a:extLst>
          </p:cNvPr>
          <p:cNvSpPr txBox="1"/>
          <p:nvPr/>
        </p:nvSpPr>
        <p:spPr>
          <a:xfrm>
            <a:off x="630621" y="4551271"/>
            <a:ext cx="27983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Jannis </a:t>
            </a:r>
            <a:r>
              <a:rPr lang="cs-CZ" b="1" dirty="0" err="1"/>
              <a:t>Ritsos</a:t>
            </a:r>
            <a:endParaRPr lang="cs-CZ" b="1" dirty="0"/>
          </a:p>
          <a:p>
            <a:r>
              <a:rPr lang="el-GR" b="1" dirty="0"/>
              <a:t>Γιάννης Ρίτσος</a:t>
            </a:r>
          </a:p>
          <a:p>
            <a:r>
              <a:rPr lang="cs-CZ" dirty="0"/>
              <a:t>(1909-1990)</a:t>
            </a:r>
          </a:p>
          <a:p>
            <a:r>
              <a:rPr lang="cs-CZ" sz="1400" dirty="0"/>
              <a:t>Nespavost</a:t>
            </a:r>
          </a:p>
          <a:p>
            <a:r>
              <a:rPr lang="cs-CZ" sz="1400" dirty="0"/>
              <a:t>Ostrava</a:t>
            </a:r>
          </a:p>
          <a:p>
            <a:r>
              <a:rPr lang="cs-CZ" sz="1400" dirty="0"/>
              <a:t>Sonáta měsíčního svitu Proměny nože</a:t>
            </a:r>
            <a:endParaRPr lang="el-GR" sz="1400" dirty="0"/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BBFEEF8-69B2-47BA-AF56-5E3AED4751C0}"/>
              </a:ext>
            </a:extLst>
          </p:cNvPr>
          <p:cNvSpPr txBox="1"/>
          <p:nvPr/>
        </p:nvSpPr>
        <p:spPr>
          <a:xfrm>
            <a:off x="430811" y="-35441"/>
            <a:ext cx="27354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Karlovasi</a:t>
            </a:r>
            <a:r>
              <a:rPr lang="cs-CZ" b="1" dirty="0"/>
              <a:t>, </a:t>
            </a:r>
            <a:r>
              <a:rPr lang="el-GR" b="1" dirty="0"/>
              <a:t>Καρλόβασι</a:t>
            </a:r>
          </a:p>
          <a:p>
            <a:r>
              <a:rPr lang="cs-CZ" sz="1400" dirty="0"/>
              <a:t>- SZ ostrova, asi 32 km od hl. města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asi 6000 obyvatel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obchodní centrum, přístav</a:t>
            </a:r>
          </a:p>
        </p:txBody>
      </p:sp>
    </p:spTree>
    <p:extLst>
      <p:ext uri="{BB962C8B-B14F-4D97-AF65-F5344CB8AC3E}">
        <p14:creationId xmlns:p14="http://schemas.microsoft.com/office/powerpoint/2010/main" val="3083175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134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6CFE485-8058-4794-BCD3-6813DE3E9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1" r="11644" b="-2"/>
          <a:stretch/>
        </p:blipFill>
        <p:spPr bwMode="auto">
          <a:xfrm>
            <a:off x="241298" y="327156"/>
            <a:ext cx="5315076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630FB26-CCE7-495B-8B28-46AB7D62A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/>
          <a:stretch/>
        </p:blipFill>
        <p:spPr bwMode="auto">
          <a:xfrm>
            <a:off x="5700770" y="278595"/>
            <a:ext cx="3201932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9C2337A-0242-493C-856B-DABD95E3DCBB}"/>
              </a:ext>
            </a:extLst>
          </p:cNvPr>
          <p:cNvSpPr txBox="1"/>
          <p:nvPr/>
        </p:nvSpPr>
        <p:spPr>
          <a:xfrm>
            <a:off x="6303271" y="6070774"/>
            <a:ext cx="20926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/>
              <a:t>Η</a:t>
            </a:r>
            <a:r>
              <a:rPr lang="cs-CZ" sz="1400" b="1" dirty="0"/>
              <a:t>éra </a:t>
            </a:r>
            <a:r>
              <a:rPr lang="cs-CZ" sz="1400" b="1" dirty="0" err="1"/>
              <a:t>Barberini</a:t>
            </a:r>
            <a:r>
              <a:rPr lang="cs-CZ" sz="1400" dirty="0"/>
              <a:t>, 2. st. n. l., </a:t>
            </a:r>
          </a:p>
          <a:p>
            <a:r>
              <a:rPr lang="cs-CZ" sz="1400" dirty="0"/>
              <a:t>Vatikánská muzea, Řím</a:t>
            </a:r>
          </a:p>
          <a:p>
            <a:r>
              <a:rPr lang="cs-CZ" sz="1400" dirty="0"/>
              <a:t>(originál 5. st. př. n. l.)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DE8463F-78FD-4416-B89F-6A6A4E1A9DFA}"/>
              </a:ext>
            </a:extLst>
          </p:cNvPr>
          <p:cNvSpPr txBox="1"/>
          <p:nvPr/>
        </p:nvSpPr>
        <p:spPr>
          <a:xfrm>
            <a:off x="911914" y="6070774"/>
            <a:ext cx="3937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/>
              <a:t>héraion</a:t>
            </a:r>
            <a:r>
              <a:rPr lang="cs-CZ" sz="1400" b="1" dirty="0"/>
              <a:t> - svatyně (posvátný okrsek) Héry na Samu</a:t>
            </a:r>
          </a:p>
          <a:p>
            <a:r>
              <a:rPr lang="cs-CZ" sz="1400" dirty="0"/>
              <a:t>archaické období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52FF3C3-7C7F-4CA9-B76E-195F3C9F8D15}"/>
              </a:ext>
            </a:extLst>
          </p:cNvPr>
          <p:cNvSpPr txBox="1"/>
          <p:nvPr/>
        </p:nvSpPr>
        <p:spPr>
          <a:xfrm>
            <a:off x="490451" y="-29182"/>
            <a:ext cx="4950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Jeden z nejvýznamnějších posvátných okrsků Héry v řeckém světě</a:t>
            </a:r>
          </a:p>
        </p:txBody>
      </p:sp>
    </p:spTree>
    <p:extLst>
      <p:ext uri="{BB962C8B-B14F-4D97-AF65-F5344CB8AC3E}">
        <p14:creationId xmlns:p14="http://schemas.microsoft.com/office/powerpoint/2010/main" val="189313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nctuary of Hera, Samos">
            <a:extLst>
              <a:ext uri="{FF2B5EF4-FFF2-40B4-BE49-F238E27FC236}">
                <a16:creationId xmlns:a16="http://schemas.microsoft.com/office/drawing/2014/main" id="{74453FFF-DC3A-4877-80F5-E0D003252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966" y="533149"/>
            <a:ext cx="6667500" cy="62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9D85DE5-876A-4322-BF0A-DB6F5306B97A}"/>
              </a:ext>
            </a:extLst>
          </p:cNvPr>
          <p:cNvSpPr txBox="1"/>
          <p:nvPr/>
        </p:nvSpPr>
        <p:spPr>
          <a:xfrm>
            <a:off x="348916" y="163817"/>
            <a:ext cx="2617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Héraion</a:t>
            </a:r>
            <a:r>
              <a:rPr lang="cs-CZ" dirty="0"/>
              <a:t> v různých dobách</a:t>
            </a:r>
          </a:p>
        </p:txBody>
      </p:sp>
    </p:spTree>
    <p:extLst>
      <p:ext uri="{BB962C8B-B14F-4D97-AF65-F5344CB8AC3E}">
        <p14:creationId xmlns:p14="http://schemas.microsoft.com/office/powerpoint/2010/main" val="623099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6C8B945-0089-4D9F-9F12-9D722C9AF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959" y="2087844"/>
            <a:ext cx="5037204" cy="268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52C5B86-330C-404C-B62B-5DECA0F23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8245" y="830534"/>
            <a:ext cx="3076865" cy="58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2AF5BAC-C328-464D-BF5B-FC036AB97F47}"/>
              </a:ext>
            </a:extLst>
          </p:cNvPr>
          <p:cNvSpPr txBox="1"/>
          <p:nvPr/>
        </p:nvSpPr>
        <p:spPr>
          <a:xfrm>
            <a:off x="4024376" y="138729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Chrám Héry, </a:t>
            </a:r>
            <a:r>
              <a:rPr lang="cs-CZ" b="1" dirty="0" err="1"/>
              <a:t>Héraion</a:t>
            </a:r>
            <a:endParaRPr lang="cs-CZ" b="1" dirty="0"/>
          </a:p>
          <a:p>
            <a:r>
              <a:rPr lang="el-GR" b="1" dirty="0"/>
              <a:t>ναός της Ήρας, Ηραίον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083003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Temple of Artemis, Ephesus, one of the Seven Wonders of the Ancient World.">
            <a:extLst>
              <a:ext uri="{FF2B5EF4-FFF2-40B4-BE49-F238E27FC236}">
                <a16:creationId xmlns:a16="http://schemas.microsoft.com/office/drawing/2014/main" id="{E7551B65-F88E-4159-B590-DD97C1545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r="5437" b="1"/>
          <a:stretch/>
        </p:blipFill>
        <p:spPr bwMode="auto">
          <a:xfrm>
            <a:off x="241299" y="321733"/>
            <a:ext cx="8661401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C348FE8-1E5F-480C-86D4-50C06D423D3F}"/>
              </a:ext>
            </a:extLst>
          </p:cNvPr>
          <p:cNvSpPr txBox="1"/>
          <p:nvPr/>
        </p:nvSpPr>
        <p:spPr>
          <a:xfrm>
            <a:off x="241299" y="0"/>
            <a:ext cx="104344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héraion</a:t>
            </a:r>
            <a:r>
              <a:rPr lang="cs-CZ" dirty="0"/>
              <a:t>, iónský chrám bohyně Héry</a:t>
            </a:r>
            <a:r>
              <a:rPr lang="el-GR" dirty="0"/>
              <a:t> (</a:t>
            </a:r>
            <a:r>
              <a:rPr lang="cs-CZ" sz="1000" dirty="0"/>
              <a:t>https://www.samosin.gr/el/item/%CE%BD%CE%B1%CF%8C%CF%82-%CF%84%CE%B7%CF%82-%CE%AE%CF%81%CE%B1%CF%82/</a:t>
            </a:r>
          </a:p>
          <a:p>
            <a:r>
              <a:rPr lang="cs-CZ" sz="1400" dirty="0"/>
              <a:t>2. pol. 6. st. př. n. l.</a:t>
            </a:r>
          </a:p>
          <a:p>
            <a:r>
              <a:rPr lang="cs-CZ" sz="1400" dirty="0"/>
              <a:t>155 sloupů, výška sloupů až 20 m</a:t>
            </a:r>
            <a:endParaRPr lang="el-GR" sz="1400" dirty="0"/>
          </a:p>
          <a:p>
            <a:r>
              <a:rPr lang="cs-CZ" sz="1400" dirty="0"/>
              <a:t>informace u Hérodota</a:t>
            </a:r>
            <a:endParaRPr lang="el-GR" sz="1400" dirty="0"/>
          </a:p>
          <a:p>
            <a:endParaRPr lang="cs-CZ" dirty="0"/>
          </a:p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1498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FB4D609-72BC-4834-8C43-798059FF9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" y="869361"/>
            <a:ext cx="9144000" cy="61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C86091A-B89B-4533-8574-801BA861137B}"/>
              </a:ext>
            </a:extLst>
          </p:cNvPr>
          <p:cNvSpPr txBox="1"/>
          <p:nvPr/>
        </p:nvSpPr>
        <p:spPr>
          <a:xfrm>
            <a:off x="278296" y="286247"/>
            <a:ext cx="4938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Jak vypadaly řecké chrámy zevnitř (cella – kultovní socha božstva)</a:t>
            </a:r>
          </a:p>
          <a:p>
            <a:r>
              <a:rPr lang="cs-CZ" sz="1400" dirty="0"/>
              <a:t>(přibližná rekonstrukce </a:t>
            </a:r>
            <a:r>
              <a:rPr lang="cs-CZ" sz="1400" dirty="0" err="1"/>
              <a:t>Artemidina</a:t>
            </a:r>
            <a:r>
              <a:rPr lang="cs-CZ" sz="1400" dirty="0"/>
              <a:t> chrámu v </a:t>
            </a:r>
            <a:r>
              <a:rPr lang="cs-CZ" sz="1400" dirty="0" err="1"/>
              <a:t>Efessu</a:t>
            </a:r>
            <a:r>
              <a:rPr lang="cs-CZ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3946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47AA7BC-5AAE-4B19-BD1A-90150AC49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966" y="164782"/>
            <a:ext cx="3968749" cy="355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ypy řeckých sloupů - 3D animace - Mozaik digitální vyučování a studium">
            <a:extLst>
              <a:ext uri="{FF2B5EF4-FFF2-40B4-BE49-F238E27FC236}">
                <a16:creationId xmlns:a16="http://schemas.microsoft.com/office/drawing/2014/main" id="{5D08C83D-F4DA-450C-8E9A-6D923F8FC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6420" y="3839783"/>
            <a:ext cx="5519500" cy="302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ED4252C-D116-4D0A-A62C-91A30227C373}"/>
              </a:ext>
            </a:extLst>
          </p:cNvPr>
          <p:cNvSpPr txBox="1"/>
          <p:nvPr/>
        </p:nvSpPr>
        <p:spPr>
          <a:xfrm>
            <a:off x="4492487" y="675860"/>
            <a:ext cx="4061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řecké stavební řády (podle druhu sloupu)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F1F88C7-40CD-4A15-9624-F762C89EFE38}"/>
              </a:ext>
            </a:extLst>
          </p:cNvPr>
          <p:cNvSpPr txBox="1"/>
          <p:nvPr/>
        </p:nvSpPr>
        <p:spPr>
          <a:xfrm>
            <a:off x="4111715" y="3501229"/>
            <a:ext cx="667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dórský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A14B2D7-6B6F-4837-B158-D1F641F38C60}"/>
              </a:ext>
            </a:extLst>
          </p:cNvPr>
          <p:cNvSpPr txBox="1"/>
          <p:nvPr/>
        </p:nvSpPr>
        <p:spPr>
          <a:xfrm>
            <a:off x="5142457" y="3131897"/>
            <a:ext cx="22212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iónský (voluty)</a:t>
            </a:r>
          </a:p>
          <a:p>
            <a:r>
              <a:rPr lang="cs-CZ" sz="1400" dirty="0"/>
              <a:t>typický pro východní </a:t>
            </a:r>
            <a:r>
              <a:rPr lang="cs-CZ" sz="1400" dirty="0" err="1"/>
              <a:t>Egeidu</a:t>
            </a:r>
            <a:endParaRPr lang="cs-CZ" sz="1400" dirty="0"/>
          </a:p>
          <a:p>
            <a:r>
              <a:rPr lang="cs-CZ" sz="1400" dirty="0"/>
              <a:t>a Malou Asii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9B76F2E-9549-4CBF-B41D-B8332E16CF1E}"/>
              </a:ext>
            </a:extLst>
          </p:cNvPr>
          <p:cNvSpPr txBox="1"/>
          <p:nvPr/>
        </p:nvSpPr>
        <p:spPr>
          <a:xfrm>
            <a:off x="7516973" y="3239619"/>
            <a:ext cx="1484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korintský </a:t>
            </a:r>
          </a:p>
          <a:p>
            <a:r>
              <a:rPr lang="cs-CZ" sz="1400" dirty="0"/>
              <a:t>(rostlinné motivy)</a:t>
            </a:r>
          </a:p>
        </p:txBody>
      </p:sp>
    </p:spTree>
    <p:extLst>
      <p:ext uri="{BB962C8B-B14F-4D97-AF65-F5344CB8AC3E}">
        <p14:creationId xmlns:p14="http://schemas.microsoft.com/office/powerpoint/2010/main" val="1383807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Το Ηραίον Σάμου μέσα στα 18 μνημεία πολιτιστικής κληρονομιάς στην Ελλάδα -  iSamos.gr">
            <a:extLst>
              <a:ext uri="{FF2B5EF4-FFF2-40B4-BE49-F238E27FC236}">
                <a16:creationId xmlns:a16="http://schemas.microsoft.com/office/drawing/2014/main" id="{FC517ECB-DDA4-4731-A651-F7A1956F4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4A7675D-69E2-4DF8-A80D-F89ECE31A384}"/>
              </a:ext>
            </a:extLst>
          </p:cNvPr>
          <p:cNvSpPr txBox="1"/>
          <p:nvPr/>
        </p:nvSpPr>
        <p:spPr>
          <a:xfrm>
            <a:off x="341906" y="349857"/>
            <a:ext cx="142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Héraion</a:t>
            </a:r>
            <a:r>
              <a:rPr lang="cs-CZ" dirty="0"/>
              <a:t> dnes</a:t>
            </a:r>
          </a:p>
        </p:txBody>
      </p:sp>
    </p:spTree>
    <p:extLst>
      <p:ext uri="{BB962C8B-B14F-4D97-AF65-F5344CB8AC3E}">
        <p14:creationId xmlns:p14="http://schemas.microsoft.com/office/powerpoint/2010/main" val="1515769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strom, budova&#10;&#10;Popis byl vytvořen automaticky">
            <a:extLst>
              <a:ext uri="{FF2B5EF4-FFF2-40B4-BE49-F238E27FC236}">
                <a16:creationId xmlns:a16="http://schemas.microsoft.com/office/drawing/2014/main" id="{C9DDB9C1-6242-42BF-B18B-9F9E48B42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7" y="204952"/>
            <a:ext cx="5810176" cy="626275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8CFCF50-6C74-4880-8B87-C2DE7FE0FA9E}"/>
              </a:ext>
            </a:extLst>
          </p:cNvPr>
          <p:cNvSpPr txBox="1"/>
          <p:nvPr/>
        </p:nvSpPr>
        <p:spPr>
          <a:xfrm>
            <a:off x="6745705" y="569495"/>
            <a:ext cx="18778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/>
              <a:t>koré</a:t>
            </a:r>
            <a:r>
              <a:rPr lang="cs-CZ" sz="1400" dirty="0"/>
              <a:t>, </a:t>
            </a:r>
            <a:r>
              <a:rPr lang="cs-CZ" sz="1400" dirty="0" err="1"/>
              <a:t>héraion</a:t>
            </a:r>
            <a:r>
              <a:rPr lang="cs-CZ" sz="1400" dirty="0"/>
              <a:t> na Samu,</a:t>
            </a:r>
          </a:p>
          <a:p>
            <a:r>
              <a:rPr lang="cs-CZ" sz="1400" dirty="0"/>
              <a:t>560-550 př. n. l.,</a:t>
            </a:r>
          </a:p>
          <a:p>
            <a:r>
              <a:rPr lang="cs-CZ" sz="1400" dirty="0"/>
              <a:t>místní sochařská škola</a:t>
            </a:r>
          </a:p>
          <a:p>
            <a:r>
              <a:rPr lang="cs-CZ" sz="1400" dirty="0"/>
              <a:t>Archeologické muzeum</a:t>
            </a:r>
          </a:p>
          <a:p>
            <a:r>
              <a:rPr lang="cs-CZ" sz="1400" dirty="0"/>
              <a:t>Samos</a:t>
            </a:r>
          </a:p>
        </p:txBody>
      </p:sp>
    </p:spTree>
    <p:extLst>
      <p:ext uri="{BB962C8B-B14F-4D97-AF65-F5344CB8AC3E}">
        <p14:creationId xmlns:p14="http://schemas.microsoft.com/office/powerpoint/2010/main" val="2530280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43714" y="-1643715"/>
            <a:ext cx="5856341" cy="9143771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22316" y="649035"/>
            <a:ext cx="1899138" cy="9143771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9797" y="486388"/>
            <a:ext cx="1904176" cy="9143771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4CA0CB1-6333-4C67-87F8-BD78DF93D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A2F718A-57D2-4D7A-AC87-49525D9BF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91" y="2220687"/>
            <a:ext cx="3527013" cy="471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9158C81-199F-4B0C-803E-491B7BF2A483}"/>
              </a:ext>
            </a:extLst>
          </p:cNvPr>
          <p:cNvSpPr txBox="1"/>
          <p:nvPr/>
        </p:nvSpPr>
        <p:spPr>
          <a:xfrm>
            <a:off x="5268510" y="354608"/>
            <a:ext cx="15193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/>
              <a:t>Eupalinův</a:t>
            </a:r>
            <a:r>
              <a:rPr lang="cs-CZ" sz="1400" b="1" dirty="0"/>
              <a:t> tunel</a:t>
            </a:r>
          </a:p>
          <a:p>
            <a:r>
              <a:rPr lang="cs-CZ" sz="1400" dirty="0"/>
              <a:t>6. st. př. n. l.</a:t>
            </a:r>
          </a:p>
          <a:p>
            <a:r>
              <a:rPr lang="cs-CZ" sz="1400" dirty="0"/>
              <a:t>akvadukt</a:t>
            </a:r>
          </a:p>
          <a:p>
            <a:r>
              <a:rPr lang="cs-CZ" sz="1400" dirty="0"/>
              <a:t>délka přes 1000 m</a:t>
            </a:r>
          </a:p>
        </p:txBody>
      </p:sp>
      <p:pic>
        <p:nvPicPr>
          <p:cNvPr id="3080" name="Picture 8" descr="Ευπαλινειο ορυγμα | eleni douka | Flickr">
            <a:extLst>
              <a:ext uri="{FF2B5EF4-FFF2-40B4-BE49-F238E27FC236}">
                <a16:creationId xmlns:a16="http://schemas.microsoft.com/office/drawing/2014/main" id="{8D3F733F-20C3-4AC0-910F-F4AFC1680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133" y="0"/>
            <a:ext cx="2158637" cy="287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793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29C05E9-1878-4017-8B0D-6D455E8EA5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9" y="150099"/>
            <a:ext cx="5159057" cy="367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592A08D-5C87-4A10-847E-A0DB8AD9DB22}"/>
              </a:ext>
            </a:extLst>
          </p:cNvPr>
          <p:cNvSpPr txBox="1"/>
          <p:nvPr/>
        </p:nvSpPr>
        <p:spPr>
          <a:xfrm>
            <a:off x="850924" y="106802"/>
            <a:ext cx="32576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Kerkis</a:t>
            </a:r>
            <a:r>
              <a:rPr lang="cs-CZ" b="1" dirty="0">
                <a:solidFill>
                  <a:schemeClr val="bg1"/>
                </a:solidFill>
              </a:rPr>
              <a:t>                             </a:t>
            </a:r>
            <a:r>
              <a:rPr lang="el-GR" b="1" dirty="0">
                <a:solidFill>
                  <a:schemeClr val="bg1"/>
                </a:solidFill>
              </a:rPr>
              <a:t>Κέρκης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sz="1400" dirty="0">
                <a:solidFill>
                  <a:schemeClr val="bg1"/>
                </a:solidFill>
              </a:rPr>
              <a:t>západ ostrova</a:t>
            </a:r>
          </a:p>
          <a:p>
            <a:r>
              <a:rPr lang="cs-CZ" sz="1400" dirty="0">
                <a:solidFill>
                  <a:schemeClr val="bg1"/>
                </a:solidFill>
              </a:rPr>
              <a:t>nejvyšší vrchol </a:t>
            </a:r>
            <a:r>
              <a:rPr lang="cs-CZ" sz="1400" dirty="0" err="1">
                <a:solidFill>
                  <a:schemeClr val="bg1"/>
                </a:solidFill>
              </a:rPr>
              <a:t>Vigli</a:t>
            </a:r>
            <a:r>
              <a:rPr lang="cs-CZ" sz="1400" dirty="0">
                <a:solidFill>
                  <a:schemeClr val="bg1"/>
                </a:solidFill>
              </a:rPr>
              <a:t> 1434 m</a:t>
            </a:r>
            <a:endParaRPr lang="el-GR" sz="1400" dirty="0">
              <a:solidFill>
                <a:schemeClr val="bg1"/>
              </a:solidFill>
            </a:endParaRPr>
          </a:p>
          <a:p>
            <a:r>
              <a:rPr lang="cs-CZ" sz="1050" dirty="0">
                <a:solidFill>
                  <a:schemeClr val="bg1"/>
                </a:solidFill>
              </a:rPr>
              <a:t>(jediné „holé místo ostrova, jinak všude bujná vegetace</a:t>
            </a:r>
            <a:r>
              <a:rPr lang="cs-CZ" sz="14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7" name="Picture 4" descr="i-lovegreece.com - Όρος Άμπελος στη Σάμο">
            <a:extLst>
              <a:ext uri="{FF2B5EF4-FFF2-40B4-BE49-F238E27FC236}">
                <a16:creationId xmlns:a16="http://schemas.microsoft.com/office/drawing/2014/main" id="{2868EDA9-8A0F-4D57-92C5-9EABEE09E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119" y="2853560"/>
            <a:ext cx="4845317" cy="377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03B202-FCDF-4FB2-9F34-4BB5D040FA04}"/>
              </a:ext>
            </a:extLst>
          </p:cNvPr>
          <p:cNvSpPr txBox="1"/>
          <p:nvPr/>
        </p:nvSpPr>
        <p:spPr>
          <a:xfrm>
            <a:off x="6546425" y="2853560"/>
            <a:ext cx="25067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Ambelos</a:t>
            </a:r>
            <a:r>
              <a:rPr lang="el-GR" b="1" dirty="0">
                <a:solidFill>
                  <a:schemeClr val="bg1"/>
                </a:solidFill>
              </a:rPr>
              <a:t>     Άμπελος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sz="1800" dirty="0" err="1">
                <a:solidFill>
                  <a:schemeClr val="bg1"/>
                </a:solidFill>
              </a:rPr>
              <a:t>Profitis</a:t>
            </a:r>
            <a:r>
              <a:rPr lang="cs-CZ" sz="1800" dirty="0">
                <a:solidFill>
                  <a:schemeClr val="bg1"/>
                </a:solidFill>
              </a:rPr>
              <a:t> Ilias 1154 m</a:t>
            </a:r>
          </a:p>
          <a:p>
            <a:r>
              <a:rPr lang="el-GR" sz="1800" dirty="0">
                <a:solidFill>
                  <a:schemeClr val="bg1"/>
                </a:solidFill>
              </a:rPr>
              <a:t>αμπέλι 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EF581DC-070B-4EC2-B7FA-1E22A0697843}"/>
              </a:ext>
            </a:extLst>
          </p:cNvPr>
          <p:cNvSpPr txBox="1"/>
          <p:nvPr/>
        </p:nvSpPr>
        <p:spPr>
          <a:xfrm>
            <a:off x="115178" y="4015478"/>
            <a:ext cx="2115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Pythagorova jeskyně</a:t>
            </a:r>
          </a:p>
        </p:txBody>
      </p:sp>
      <p:pic>
        <p:nvPicPr>
          <p:cNvPr id="1034" name="Picture 10" descr="Eπίσκεψη στον αμπελώνα της Σάμου με την Ακαδημία Μεταξά - Greek Gastronomy  Guide">
            <a:extLst>
              <a:ext uri="{FF2B5EF4-FFF2-40B4-BE49-F238E27FC236}">
                <a16:creationId xmlns:a16="http://schemas.microsoft.com/office/drawing/2014/main" id="{9F5AB71B-E2D0-403C-9384-9996D11FD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9" y="3853993"/>
            <a:ext cx="4039401" cy="26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ectar Samou">
            <a:extLst>
              <a:ext uri="{FF2B5EF4-FFF2-40B4-BE49-F238E27FC236}">
                <a16:creationId xmlns:a16="http://schemas.microsoft.com/office/drawing/2014/main" id="{3D62DB57-010B-4F8B-B183-DED104804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952" y="73871"/>
            <a:ext cx="1986455" cy="264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E99A758-0D47-4C51-B706-E8742C4DBD69}"/>
              </a:ext>
            </a:extLst>
          </p:cNvPr>
          <p:cNvSpPr txBox="1"/>
          <p:nvPr/>
        </p:nvSpPr>
        <p:spPr>
          <a:xfrm>
            <a:off x="4572000" y="3853993"/>
            <a:ext cx="2291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na svazích se pěstuje víno (terasy)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F7274C9-1FD4-4089-864C-46C830A9C431}"/>
              </a:ext>
            </a:extLst>
          </p:cNvPr>
          <p:cNvSpPr txBox="1"/>
          <p:nvPr/>
        </p:nvSpPr>
        <p:spPr>
          <a:xfrm>
            <a:off x="7906407" y="285750"/>
            <a:ext cx="12375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Samos byl od starověku proslulý produkcí vína. 98 % produkce připadá na bílé muškátové víno. </a:t>
            </a:r>
          </a:p>
        </p:txBody>
      </p:sp>
    </p:spTree>
    <p:extLst>
      <p:ext uri="{BB962C8B-B14F-4D97-AF65-F5344CB8AC3E}">
        <p14:creationId xmlns:p14="http://schemas.microsoft.com/office/powerpoint/2010/main" val="3336808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Η μεγάλη παράδοση της σαμιώτικης κουζίνας μέσα από 6 εξαιρετικές συνταγές">
            <a:extLst>
              <a:ext uri="{FF2B5EF4-FFF2-40B4-BE49-F238E27FC236}">
                <a16:creationId xmlns:a16="http://schemas.microsoft.com/office/drawing/2014/main" id="{45B385A2-08DE-420E-9247-B8BE70604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r="5731"/>
          <a:stretch/>
        </p:blipFill>
        <p:spPr bwMode="auto">
          <a:xfrm>
            <a:off x="381683" y="-5603"/>
            <a:ext cx="3002259" cy="33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Ρεβυθοκεφτέδες Σάμου συνταγή από τον/την Valia Theodoratou - Cookpad">
            <a:extLst>
              <a:ext uri="{FF2B5EF4-FFF2-40B4-BE49-F238E27FC236}">
                <a16:creationId xmlns:a16="http://schemas.microsoft.com/office/drawing/2014/main" id="{1200CB54-906C-4238-B022-6FA2355D9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r="42990" b="3"/>
          <a:stretch/>
        </p:blipFill>
        <p:spPr bwMode="auto">
          <a:xfrm>
            <a:off x="5744275" y="3469107"/>
            <a:ext cx="3002259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Η μεγάλη παράδοση της σαμιώτικης κουζίνας μέσα από 6 εξαιρετικές συνταγές">
            <a:extLst>
              <a:ext uri="{FF2B5EF4-FFF2-40B4-BE49-F238E27FC236}">
                <a16:creationId xmlns:a16="http://schemas.microsoft.com/office/drawing/2014/main" id="{231D4E11-266D-47A1-B50B-42109887F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23918" b="1"/>
          <a:stretch/>
        </p:blipFill>
        <p:spPr bwMode="auto">
          <a:xfrm>
            <a:off x="4745170" y="27339"/>
            <a:ext cx="3002279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Συνταγή για σαμιώτικα γιαπράκια από τον Λάμπρο Βακιάρο! - Samos Voice">
            <a:extLst>
              <a:ext uri="{FF2B5EF4-FFF2-40B4-BE49-F238E27FC236}">
                <a16:creationId xmlns:a16="http://schemas.microsoft.com/office/drawing/2014/main" id="{44B18703-DD72-416E-9C88-75BFB37B6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" r="-1" b="9260"/>
          <a:stretch/>
        </p:blipFill>
        <p:spPr bwMode="auto">
          <a:xfrm>
            <a:off x="1686601" y="3457882"/>
            <a:ext cx="2994026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DC4B560-6234-4FAD-8174-ACB3831383DD}"/>
              </a:ext>
            </a:extLst>
          </p:cNvPr>
          <p:cNvSpPr txBox="1"/>
          <p:nvPr/>
        </p:nvSpPr>
        <p:spPr>
          <a:xfrm>
            <a:off x="463098" y="27339"/>
            <a:ext cx="115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γιαπράκια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15D279-7780-453B-A1CA-CC855FEF6070}"/>
              </a:ext>
            </a:extLst>
          </p:cNvPr>
          <p:cNvSpPr txBox="1"/>
          <p:nvPr/>
        </p:nvSpPr>
        <p:spPr>
          <a:xfrm>
            <a:off x="7725103" y="228600"/>
            <a:ext cx="120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μπουρέκια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98BE3C2-EF74-4196-A4B5-E4DBB248FB79}"/>
              </a:ext>
            </a:extLst>
          </p:cNvPr>
          <p:cNvSpPr txBox="1"/>
          <p:nvPr/>
        </p:nvSpPr>
        <p:spPr>
          <a:xfrm>
            <a:off x="7358354" y="3463485"/>
            <a:ext cx="1769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ρεβυθοκεφτέδες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8E4323E-B0FE-48F9-9745-664AB61695E4}"/>
              </a:ext>
            </a:extLst>
          </p:cNvPr>
          <p:cNvSpPr txBox="1"/>
          <p:nvPr/>
        </p:nvSpPr>
        <p:spPr>
          <a:xfrm>
            <a:off x="238539" y="3896139"/>
            <a:ext cx="11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ντολμάδες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5308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F33C9B1-5BE2-4D92-8BB6-C10952284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4701"/>
            <a:ext cx="9144000" cy="441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A040764-7C51-4E11-8AC1-46B09A0C1817}"/>
              </a:ext>
            </a:extLst>
          </p:cNvPr>
          <p:cNvSpPr txBox="1"/>
          <p:nvPr/>
        </p:nvSpPr>
        <p:spPr>
          <a:xfrm>
            <a:off x="391886" y="269966"/>
            <a:ext cx="8595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Spojení s okolním světem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letiště </a:t>
            </a:r>
            <a:r>
              <a:rPr lang="cs-CZ" sz="1600" dirty="0" err="1"/>
              <a:t>Aristrachos</a:t>
            </a:r>
            <a:r>
              <a:rPr lang="cs-CZ" sz="1600" dirty="0"/>
              <a:t>, po celý rok spojení s Aténami a Soluní, dále </a:t>
            </a:r>
            <a:r>
              <a:rPr lang="cs-CZ" sz="1600" dirty="0" err="1"/>
              <a:t>Limnos</a:t>
            </a:r>
            <a:r>
              <a:rPr lang="cs-CZ" sz="1600" dirty="0"/>
              <a:t>, </a:t>
            </a:r>
            <a:r>
              <a:rPr lang="cs-CZ" sz="1600" dirty="0" err="1"/>
              <a:t>Chios</a:t>
            </a:r>
            <a:r>
              <a:rPr lang="cs-CZ" sz="1600" dirty="0"/>
              <a:t>, </a:t>
            </a:r>
            <a:r>
              <a:rPr lang="cs-CZ" sz="1600" dirty="0" err="1"/>
              <a:t>Rodos</a:t>
            </a:r>
            <a:r>
              <a:rPr lang="cs-CZ" sz="1600" dirty="0"/>
              <a:t>, </a:t>
            </a:r>
            <a:r>
              <a:rPr lang="cs-CZ" sz="1600" dirty="0" err="1"/>
              <a:t>Mytilini</a:t>
            </a:r>
            <a:r>
              <a:rPr lang="cs-CZ" sz="1600" dirty="0"/>
              <a:t>, v létě různá evropská města (Vídeň, Bělehrad, Kodaň, Praha…), charterové lety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3 velké přístavy: Samos, </a:t>
            </a:r>
            <a:r>
              <a:rPr lang="cs-CZ" sz="1600" dirty="0" err="1"/>
              <a:t>Karlovasi</a:t>
            </a:r>
            <a:r>
              <a:rPr lang="cs-CZ" sz="1600" dirty="0"/>
              <a:t>, </a:t>
            </a:r>
            <a:r>
              <a:rPr lang="cs-CZ" sz="1600" dirty="0" err="1"/>
              <a:t>Pythagoreio</a:t>
            </a:r>
            <a:r>
              <a:rPr lang="cs-CZ" sz="1600" dirty="0"/>
              <a:t> 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lodní spojení</a:t>
            </a:r>
          </a:p>
        </p:txBody>
      </p:sp>
    </p:spTree>
    <p:extLst>
      <p:ext uri="{BB962C8B-B14F-4D97-AF65-F5344CB8AC3E}">
        <p14:creationId xmlns:p14="http://schemas.microsoft.com/office/powerpoint/2010/main" val="165300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>
            <a:extLst>
              <a:ext uri="{FF2B5EF4-FFF2-40B4-BE49-F238E27FC236}">
                <a16:creationId xmlns:a16="http://schemas.microsoft.com/office/drawing/2014/main" id="{5084B6B8-1D37-409A-A014-8471352A6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214"/>
            <a:ext cx="7462564" cy="613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9124AAF0-7288-4F66-9041-D16B7FE089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33109" y="284988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Picture 4" descr="Δεν υπάρχει διαθέσιμη περιγραφή για τη φωτογραφία.">
            <a:extLst>
              <a:ext uri="{FF2B5EF4-FFF2-40B4-BE49-F238E27FC236}">
                <a16:creationId xmlns:a16="http://schemas.microsoft.com/office/drawing/2014/main" id="{D1F0CA99-D634-4D40-BF9D-DAB2E37B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9F0307B-9AA7-4007-919C-33962FCE92EC}"/>
              </a:ext>
            </a:extLst>
          </p:cNvPr>
          <p:cNvSpPr txBox="1"/>
          <p:nvPr/>
        </p:nvSpPr>
        <p:spPr>
          <a:xfrm>
            <a:off x="113211" y="252549"/>
            <a:ext cx="5138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Ikaria</a:t>
            </a:r>
            <a:r>
              <a:rPr lang="el-GR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    </a:t>
            </a: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           </a:t>
            </a:r>
            <a:r>
              <a:rPr lang="el-GR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Ικαρία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104" name="Picture 8" descr="Φούρνοι - Home | Facebook">
            <a:extLst>
              <a:ext uri="{FF2B5EF4-FFF2-40B4-BE49-F238E27FC236}">
                <a16:creationId xmlns:a16="http://schemas.microsoft.com/office/drawing/2014/main" id="{C3A3B9A4-1FFC-4AA3-8804-177FEFBE9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900" y="4650379"/>
            <a:ext cx="2520100" cy="213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847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6" name="Rectangle 7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5E568C3-38C5-42F2-B956-1E6EBCD7C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9" r="33663" b="1"/>
          <a:stretch/>
        </p:blipFill>
        <p:spPr bwMode="auto">
          <a:xfrm>
            <a:off x="241298" y="557189"/>
            <a:ext cx="425151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27EA4B6-4279-45E5-B2DA-D980BF2E0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3" r="25034" b="1"/>
          <a:stretch/>
        </p:blipFill>
        <p:spPr bwMode="auto">
          <a:xfrm>
            <a:off x="4646531" y="557189"/>
            <a:ext cx="4256170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143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0" name="Rectangle 72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44B7704-2E71-4931-87AA-EE667097C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5" r="11195" b="1"/>
          <a:stretch/>
        </p:blipFill>
        <p:spPr bwMode="auto">
          <a:xfrm>
            <a:off x="20" y="10"/>
            <a:ext cx="457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efkada_hot_springs_Ikaria">
            <a:extLst>
              <a:ext uri="{FF2B5EF4-FFF2-40B4-BE49-F238E27FC236}">
                <a16:creationId xmlns:a16="http://schemas.microsoft.com/office/drawing/2014/main" id="{B69BF229-5751-41C3-864C-981A6083A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3" r="24066" b="-1"/>
          <a:stretch/>
        </p:blipFill>
        <p:spPr bwMode="auto">
          <a:xfrm>
            <a:off x="4572000" y="10"/>
            <a:ext cx="457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C6A9C34-1F55-4AFA-BF15-52123D4AC1B9}"/>
              </a:ext>
            </a:extLst>
          </p:cNvPr>
          <p:cNvSpPr txBox="1"/>
          <p:nvPr/>
        </p:nvSpPr>
        <p:spPr>
          <a:xfrm>
            <a:off x="6986882" y="0"/>
            <a:ext cx="2155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Ikaria</a:t>
            </a:r>
            <a:r>
              <a:rPr lang="cs-CZ" sz="1600" dirty="0"/>
              <a:t>, léčivé prameny</a:t>
            </a:r>
          </a:p>
          <a:p>
            <a:r>
              <a:rPr lang="el-GR" sz="1600" dirty="0"/>
              <a:t>Ικαρία, ιαματικές πηγές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4012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508" name="Picture 4" descr="Obsah obrázku mapa&#10;&#10;Popis byl vytvořen automaticky">
            <a:extLst>
              <a:ext uri="{FF2B5EF4-FFF2-40B4-BE49-F238E27FC236}">
                <a16:creationId xmlns:a16="http://schemas.microsoft.com/office/drawing/2014/main" id="{5084B6B8-1D37-409A-A014-8471352A6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9124AAF0-7288-4F66-9041-D16B7FE089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33109" y="284988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183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Χάρτης - Δωδεκάνησα, Ελλάδα: Χάρτης των νησιών των Δωδεκανήσων και άλλων  περιοχών της Ελλάδας">
            <a:extLst>
              <a:ext uri="{FF2B5EF4-FFF2-40B4-BE49-F238E27FC236}">
                <a16:creationId xmlns:a16="http://schemas.microsoft.com/office/drawing/2014/main" id="{34C8301D-4C4E-4CC8-90F6-7B6BF5FAD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291" y="241481"/>
            <a:ext cx="6104708" cy="621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BDC79AD-02FE-4A8C-A11F-24446DBEF8C2}"/>
              </a:ext>
            </a:extLst>
          </p:cNvPr>
          <p:cNvSpPr txBox="1"/>
          <p:nvPr/>
        </p:nvSpPr>
        <p:spPr>
          <a:xfrm>
            <a:off x="0" y="627017"/>
            <a:ext cx="295220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Δωδεκάνησος</a:t>
            </a:r>
          </a:p>
          <a:p>
            <a:pPr algn="ctr"/>
            <a:r>
              <a:rPr lang="cs-CZ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Dodekanésos</a:t>
            </a:r>
            <a:endParaRPr lang="cs-CZ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sz="1600" dirty="0"/>
              <a:t>18 větších ostrovů + …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necelých 200 tis. obyvatel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křižovatka mezi třemi kontinenty </a:t>
            </a:r>
            <a:r>
              <a:rPr lang="el-GR" sz="1600" dirty="0"/>
              <a:t>&gt; </a:t>
            </a:r>
            <a:r>
              <a:rPr lang="cs-CZ" sz="1600" dirty="0"/>
              <a:t>řada dobyvatelů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4330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960BD83-A527-4629-A3F7-29751194F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6229" y="191124"/>
            <a:ext cx="6346236" cy="647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00C974F-9FDA-4006-92DA-04BCF4837A95}"/>
              </a:ext>
            </a:extLst>
          </p:cNvPr>
          <p:cNvSpPr txBox="1"/>
          <p:nvPr/>
        </p:nvSpPr>
        <p:spPr>
          <a:xfrm>
            <a:off x="214183" y="856735"/>
            <a:ext cx="19297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okupace Řecka 1941-44</a:t>
            </a:r>
          </a:p>
          <a:p>
            <a:r>
              <a:rPr lang="cs-CZ" sz="1400" dirty="0"/>
              <a:t>modrá – Italové</a:t>
            </a:r>
          </a:p>
          <a:p>
            <a:r>
              <a:rPr lang="cs-CZ" sz="1400" dirty="0"/>
              <a:t>červená – Němci</a:t>
            </a:r>
          </a:p>
          <a:p>
            <a:r>
              <a:rPr lang="cs-CZ" sz="1400" dirty="0"/>
              <a:t>zelená - Bulhaři</a:t>
            </a:r>
          </a:p>
        </p:txBody>
      </p:sp>
    </p:spTree>
    <p:extLst>
      <p:ext uri="{BB962C8B-B14F-4D97-AF65-F5344CB8AC3E}">
        <p14:creationId xmlns:p14="http://schemas.microsoft.com/office/powerpoint/2010/main" val="1873525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hodes Map, Map of Rhodes Island Greece. Rodos Map">
            <a:extLst>
              <a:ext uri="{FF2B5EF4-FFF2-40B4-BE49-F238E27FC236}">
                <a16:creationId xmlns:a16="http://schemas.microsoft.com/office/drawing/2014/main" id="{FC82AF87-A9CB-4D0F-9F33-2974714B5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83" y="-47115"/>
            <a:ext cx="4737670" cy="59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E882828-402A-4EE6-B6A4-9AD3BAC1DFEF}"/>
              </a:ext>
            </a:extLst>
          </p:cNvPr>
          <p:cNvSpPr txBox="1"/>
          <p:nvPr/>
        </p:nvSpPr>
        <p:spPr>
          <a:xfrm>
            <a:off x="348343" y="418011"/>
            <a:ext cx="265970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Ρόδος</a:t>
            </a:r>
            <a:r>
              <a:rPr lang="cs-CZ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  </a:t>
            </a:r>
            <a:r>
              <a:rPr lang="cs-CZ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Rodos</a:t>
            </a:r>
            <a:endParaRPr lang="cs-CZ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sz="1600" dirty="0"/>
              <a:t>4. největší řecký ostrov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18 km od tureckých břehů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asi 115 000 obyvatel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hlavní město </a:t>
            </a:r>
            <a:r>
              <a:rPr lang="cs-CZ" sz="1600" dirty="0" err="1"/>
              <a:t>Rodos</a:t>
            </a:r>
            <a:endParaRPr lang="cs-CZ" sz="1600" dirty="0"/>
          </a:p>
          <a:p>
            <a:pPr marL="285750" indent="-285750">
              <a:buFontTx/>
              <a:buChar char="-"/>
            </a:pPr>
            <a:r>
              <a:rPr lang="cs-CZ" sz="1600" dirty="0"/>
              <a:t>Bůh Hélios</a:t>
            </a:r>
          </a:p>
          <a:p>
            <a:endParaRPr lang="cs-CZ" dirty="0"/>
          </a:p>
        </p:txBody>
      </p:sp>
      <p:pic>
        <p:nvPicPr>
          <p:cNvPr id="4" name="Obrázek 3" descr="Obsah obrázku hora, obloha, exteriér, příroda&#10;&#10;Popis byl vytvořen automaticky">
            <a:extLst>
              <a:ext uri="{FF2B5EF4-FFF2-40B4-BE49-F238E27FC236}">
                <a16:creationId xmlns:a16="http://schemas.microsoft.com/office/drawing/2014/main" id="{A969EE06-53B2-441B-BEC4-58BFDFF39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724"/>
            <a:ext cx="4232366" cy="317427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AF71F6F-C530-47FA-9159-569AB0455247}"/>
              </a:ext>
            </a:extLst>
          </p:cNvPr>
          <p:cNvSpPr txBox="1"/>
          <p:nvPr/>
        </p:nvSpPr>
        <p:spPr>
          <a:xfrm>
            <a:off x="418011" y="2937617"/>
            <a:ext cx="1933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hora </a:t>
            </a:r>
            <a:r>
              <a:rPr lang="cs-CZ" sz="1400" dirty="0" err="1"/>
              <a:t>Attavyros</a:t>
            </a:r>
            <a:endParaRPr lang="cs-CZ" sz="1400" dirty="0"/>
          </a:p>
          <a:p>
            <a:r>
              <a:rPr lang="el-GR" sz="1400" dirty="0"/>
              <a:t>βουνό Αττάβυρος</a:t>
            </a:r>
            <a:r>
              <a:rPr lang="cs-CZ" sz="1400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6F60304-0C99-8D0A-56B2-C13366240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786" y="3683724"/>
            <a:ext cx="2610214" cy="316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84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E0C0B805-FC07-4FB9-88AC-3C5123B6E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5" r="27335" b="-1"/>
          <a:stretch/>
        </p:blipFill>
        <p:spPr bwMode="auto">
          <a:xfrm>
            <a:off x="143314" y="171715"/>
            <a:ext cx="4359898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9792AE1-B5CC-4AFC-B35E-49F754F11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r="5470" b="2"/>
          <a:stretch/>
        </p:blipFill>
        <p:spPr bwMode="auto">
          <a:xfrm>
            <a:off x="4647696" y="171716"/>
            <a:ext cx="4352990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Αξιοθέατα, Φυσικές Ομορφιές, Κοιλάδα των Πεταλούδων στη Ρόδο -  Rhodesinfo.gr | Ταξιδιωτικός Οδηγός">
            <a:extLst>
              <a:ext uri="{FF2B5EF4-FFF2-40B4-BE49-F238E27FC236}">
                <a16:creationId xmlns:a16="http://schemas.microsoft.com/office/drawing/2014/main" id="{C9F8ACA6-172C-4B2F-BD9B-69B79D6C4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16" b="-3"/>
          <a:stretch/>
        </p:blipFill>
        <p:spPr bwMode="auto">
          <a:xfrm>
            <a:off x="4647696" y="3514856"/>
            <a:ext cx="4339790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2C83AE5-2F50-4E34-AFCE-CC487B338FC9}"/>
              </a:ext>
            </a:extLst>
          </p:cNvPr>
          <p:cNvSpPr txBox="1"/>
          <p:nvPr/>
        </p:nvSpPr>
        <p:spPr>
          <a:xfrm>
            <a:off x="844732" y="6394735"/>
            <a:ext cx="261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Κοιλάδα των πεταλούδων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74E719D-DA69-487B-A9EF-FEFC004FF3AA}"/>
              </a:ext>
            </a:extLst>
          </p:cNvPr>
          <p:cNvSpPr txBox="1"/>
          <p:nvPr/>
        </p:nvSpPr>
        <p:spPr>
          <a:xfrm>
            <a:off x="6209211" y="6385582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Údolí motýlů</a:t>
            </a:r>
          </a:p>
        </p:txBody>
      </p:sp>
    </p:spTree>
    <p:extLst>
      <p:ext uri="{BB962C8B-B14F-4D97-AF65-F5344CB8AC3E}">
        <p14:creationId xmlns:p14="http://schemas.microsoft.com/office/powerpoint/2010/main" val="3633510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3375550-9774-DA54-E714-43A5203C1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516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1352EFDC-BCB4-4DE3-A592-185985513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" y="79513"/>
            <a:ext cx="5352705" cy="4122751"/>
          </a:xfrm>
          <a:prstGeom prst="rect">
            <a:avLst/>
          </a:prstGeom>
        </p:spPr>
      </p:pic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A90C7CFF-DF4E-450E-82B8-28C5E58D9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34" y="2488758"/>
            <a:ext cx="3746403" cy="436924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ABFD3BB-D94F-4F01-AEBF-61B324000A43}"/>
              </a:ext>
            </a:extLst>
          </p:cNvPr>
          <p:cNvSpPr txBox="1"/>
          <p:nvPr/>
        </p:nvSpPr>
        <p:spPr>
          <a:xfrm>
            <a:off x="0" y="4202264"/>
            <a:ext cx="532442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200" dirty="0"/>
              <a:t>1191 Richard Lví srdce – zastávka na Rodu během 3. křížové výpravy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křížové výpravy, Jeruzalém – Boží hrob, 1. </a:t>
            </a:r>
            <a:r>
              <a:rPr lang="cs-CZ" sz="1200" dirty="0" err="1"/>
              <a:t>kon</a:t>
            </a:r>
            <a:r>
              <a:rPr lang="cs-CZ" sz="1200" dirty="0"/>
              <a:t>. 11. st. – dobytí Jeruzaléma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Jeruzalémské království, Kyperské království – křižácké státy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rytířské řády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1244 (1291) ztráta Jeruzaléma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johanité – rytíři řádu sv. Jana (</a:t>
            </a:r>
            <a:r>
              <a:rPr lang="cs-CZ" sz="1200" dirty="0" err="1"/>
              <a:t>špitálnící</a:t>
            </a:r>
            <a:r>
              <a:rPr lang="cs-CZ" sz="1200" dirty="0"/>
              <a:t>, </a:t>
            </a:r>
            <a:r>
              <a:rPr lang="cs-CZ" sz="1200" dirty="0" err="1"/>
              <a:t>hospitalité</a:t>
            </a:r>
            <a:r>
              <a:rPr lang="cs-CZ" sz="1200" dirty="0"/>
              <a:t> – nemocnice, péče o nemocné) </a:t>
            </a:r>
            <a:r>
              <a:rPr lang="el-GR" sz="1200" dirty="0"/>
              <a:t>&gt; </a:t>
            </a:r>
            <a:r>
              <a:rPr lang="cs-CZ" sz="1200" dirty="0"/>
              <a:t>dobývají r. 1309 </a:t>
            </a:r>
            <a:r>
              <a:rPr lang="cs-CZ" sz="1200" dirty="0" err="1"/>
              <a:t>Rodos</a:t>
            </a:r>
            <a:r>
              <a:rPr lang="cs-CZ" sz="1200" dirty="0"/>
              <a:t> 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rozkvět ostrova, dobré vztahy s místním obyvatelstvem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skvělé opevnění, silná flotila </a:t>
            </a:r>
            <a:r>
              <a:rPr lang="el-GR" sz="1200" dirty="0"/>
              <a:t>&gt; </a:t>
            </a:r>
            <a:r>
              <a:rPr lang="cs-CZ" sz="1200" dirty="0"/>
              <a:t>odolávali útokům Osmanů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1522 Osmané (na základě dohody s johanity)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1912</a:t>
            </a:r>
            <a:r>
              <a:rPr lang="el-GR" sz="1200" dirty="0"/>
              <a:t> Ι</a:t>
            </a:r>
            <a:r>
              <a:rPr lang="cs-CZ" sz="1200" dirty="0"/>
              <a:t>talové (celý </a:t>
            </a:r>
            <a:r>
              <a:rPr lang="cs-CZ" sz="1200" dirty="0" err="1"/>
              <a:t>Dodekanésos</a:t>
            </a:r>
            <a:r>
              <a:rPr lang="cs-CZ" sz="1200" dirty="0"/>
              <a:t>), obyvatelstvo vítá jako osvoboditele, k připojení ostrova k Řecku však nedošlo 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1948 součást řeckého státu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CED01E2-B72A-4724-B38B-3310AF6F8F1A}"/>
              </a:ext>
            </a:extLst>
          </p:cNvPr>
          <p:cNvSpPr txBox="1"/>
          <p:nvPr/>
        </p:nvSpPr>
        <p:spPr>
          <a:xfrm>
            <a:off x="5399676" y="628488"/>
            <a:ext cx="1480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1. křížová výprava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B74816A-6598-4498-89E6-82DA4FF79212}"/>
              </a:ext>
            </a:extLst>
          </p:cNvPr>
          <p:cNvSpPr txBox="1"/>
          <p:nvPr/>
        </p:nvSpPr>
        <p:spPr>
          <a:xfrm>
            <a:off x="6299635" y="2140888"/>
            <a:ext cx="1160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křižácké státy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7406945-9D42-4270-ADF5-1D149224587F}"/>
              </a:ext>
            </a:extLst>
          </p:cNvPr>
          <p:cNvSpPr txBox="1"/>
          <p:nvPr/>
        </p:nvSpPr>
        <p:spPr>
          <a:xfrm>
            <a:off x="7231635" y="79513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Historie</a:t>
            </a:r>
          </a:p>
        </p:txBody>
      </p:sp>
    </p:spTree>
    <p:extLst>
      <p:ext uri="{BB962C8B-B14F-4D97-AF65-F5344CB8AC3E}">
        <p14:creationId xmlns:p14="http://schemas.microsoft.com/office/powerpoint/2010/main" val="1030263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B23A1EC-2831-4918-BEC1-A675FCDC2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4" r="34774" b="-2"/>
          <a:stretch/>
        </p:blipFill>
        <p:spPr bwMode="auto">
          <a:xfrm>
            <a:off x="4064448" y="3265080"/>
            <a:ext cx="4596951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exteriér, obloha, voda, vlna&#10;&#10;Popis byl vytvořen automaticky">
            <a:extLst>
              <a:ext uri="{FF2B5EF4-FFF2-40B4-BE49-F238E27FC236}">
                <a16:creationId xmlns:a16="http://schemas.microsoft.com/office/drawing/2014/main" id="{FD1AB5B7-5840-4039-B9CB-34F98F78A1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0" r="1229" b="1"/>
          <a:stretch/>
        </p:blipFill>
        <p:spPr>
          <a:xfrm>
            <a:off x="482600" y="-5"/>
            <a:ext cx="4562033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2052" name="Rectangle 70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5283" y="643467"/>
            <a:ext cx="3496116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72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1" y="4080063"/>
            <a:ext cx="3461197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4AAB638-F32C-4170-AAFA-ED0270B6DAE5}"/>
              </a:ext>
            </a:extLst>
          </p:cNvPr>
          <p:cNvSpPr txBox="1"/>
          <p:nvPr/>
        </p:nvSpPr>
        <p:spPr>
          <a:xfrm>
            <a:off x="703159" y="4429576"/>
            <a:ext cx="32406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hlavní město ostrova </a:t>
            </a:r>
            <a:r>
              <a:rPr lang="cs-CZ" sz="1600" b="1" dirty="0" err="1"/>
              <a:t>Rodos</a:t>
            </a:r>
            <a:endParaRPr lang="cs-CZ" sz="1600" b="1" dirty="0"/>
          </a:p>
          <a:p>
            <a:endParaRPr lang="el-GR" sz="1600" b="1" dirty="0"/>
          </a:p>
          <a:p>
            <a:pPr marL="171450" indent="-171450">
              <a:buFontTx/>
              <a:buChar char="-"/>
            </a:pPr>
            <a:r>
              <a:rPr lang="cs-CZ" sz="1200" dirty="0"/>
              <a:t>asi 50 000 obyvatel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Egejská univerzita - Fakulta humanitních studií (další fakulty na ostrovech Lesbos, </a:t>
            </a:r>
            <a:r>
              <a:rPr lang="cs-CZ" sz="1200" dirty="0" err="1"/>
              <a:t>Chios</a:t>
            </a:r>
            <a:r>
              <a:rPr lang="cs-CZ" sz="1200" dirty="0"/>
              <a:t>, </a:t>
            </a:r>
            <a:r>
              <a:rPr lang="cs-CZ" sz="1200" dirty="0" err="1"/>
              <a:t>Limnos</a:t>
            </a:r>
            <a:r>
              <a:rPr lang="cs-CZ" sz="1200" dirty="0"/>
              <a:t>, </a:t>
            </a:r>
            <a:r>
              <a:rPr lang="cs-CZ" sz="1200" dirty="0" err="1"/>
              <a:t>Syros</a:t>
            </a:r>
            <a:r>
              <a:rPr lang="cs-CZ" sz="1200" dirty="0"/>
              <a:t>…)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středověké město UNESCO), zejména památky z doby vlády johanitů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02B0606-D47E-45BB-AFA4-CA21C8DDE95D}"/>
              </a:ext>
            </a:extLst>
          </p:cNvPr>
          <p:cNvSpPr txBox="1"/>
          <p:nvPr/>
        </p:nvSpPr>
        <p:spPr>
          <a:xfrm>
            <a:off x="703158" y="4109138"/>
            <a:ext cx="2818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/>
              <a:t>πρωτεύουσα του νησιού </a:t>
            </a:r>
            <a:r>
              <a:rPr lang="el-GR" sz="1600" b="1" dirty="0"/>
              <a:t>Ρόδος</a:t>
            </a:r>
            <a:endParaRPr lang="cs-CZ" sz="1600" b="1" dirty="0"/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B8E4A48C-A172-406C-9098-74B2439B1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42" y="44306"/>
            <a:ext cx="3461198" cy="403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45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2" name="Rectangle 74">
            <a:extLst>
              <a:ext uri="{FF2B5EF4-FFF2-40B4-BE49-F238E27FC236}">
                <a16:creationId xmlns:a16="http://schemas.microsoft.com/office/drawing/2014/main" id="{08CE49EB-6CAF-4479-B93F-85773D92A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8" name="Picture 6" descr="Socha Svobody. - Socha | Turistika.cz">
            <a:extLst>
              <a:ext uri="{FF2B5EF4-FFF2-40B4-BE49-F238E27FC236}">
                <a16:creationId xmlns:a16="http://schemas.microsoft.com/office/drawing/2014/main" id="{3C2DCC4A-9CFE-4052-93CF-A6D935E06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8" b="8"/>
          <a:stretch/>
        </p:blipFill>
        <p:spPr bwMode="auto">
          <a:xfrm>
            <a:off x="241299" y="321733"/>
            <a:ext cx="1621223" cy="24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5A7463C-7DA9-4748-AC5D-3C11284279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9" r="8" b="8"/>
          <a:stretch/>
        </p:blipFill>
        <p:spPr>
          <a:xfrm>
            <a:off x="2006916" y="321730"/>
            <a:ext cx="1539693" cy="2464210"/>
          </a:xfrm>
          <a:prstGeom prst="rect">
            <a:avLst/>
          </a:prstGeom>
        </p:spPr>
      </p:pic>
      <p:pic>
        <p:nvPicPr>
          <p:cNvPr id="3076" name="Picture 4" descr="Představa Rhodského kolosu na obrázku z 16. století">
            <a:extLst>
              <a:ext uri="{FF2B5EF4-FFF2-40B4-BE49-F238E27FC236}">
                <a16:creationId xmlns:a16="http://schemas.microsoft.com/office/drawing/2014/main" id="{FED5279D-9315-4424-A127-9667CF99E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 r="21261" b="-3"/>
          <a:stretch/>
        </p:blipFill>
        <p:spPr bwMode="auto">
          <a:xfrm>
            <a:off x="241299" y="2957666"/>
            <a:ext cx="3305310" cy="334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84ED23B-A410-4B12-86E5-DD58340B3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8" r="2" b="8293"/>
          <a:stretch/>
        </p:blipFill>
        <p:spPr bwMode="auto">
          <a:xfrm>
            <a:off x="3691004" y="321733"/>
            <a:ext cx="5211695" cy="597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849FF10-2AA4-4276-8FF1-6168EE4DBCC9}"/>
              </a:ext>
            </a:extLst>
          </p:cNvPr>
          <p:cNvSpPr txBox="1"/>
          <p:nvPr/>
        </p:nvSpPr>
        <p:spPr>
          <a:xfrm>
            <a:off x="3091542" y="-23802"/>
            <a:ext cx="3071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solidFill>
                  <a:srgbClr val="FF0000"/>
                </a:solidFill>
              </a:rPr>
              <a:t>rodský</a:t>
            </a:r>
            <a:r>
              <a:rPr lang="cs-CZ" sz="1600" dirty="0">
                <a:solidFill>
                  <a:srgbClr val="FF0000"/>
                </a:solidFill>
              </a:rPr>
              <a:t> kolos, </a:t>
            </a:r>
            <a:r>
              <a:rPr lang="el-GR" sz="1600" dirty="0">
                <a:solidFill>
                  <a:srgbClr val="FF0000"/>
                </a:solidFill>
              </a:rPr>
              <a:t>κολοσσός της Ρόδου 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12B0973-4BFD-4C75-A5AE-EC045E5F22B2}"/>
              </a:ext>
            </a:extLst>
          </p:cNvPr>
          <p:cNvSpPr txBox="1"/>
          <p:nvPr/>
        </p:nvSpPr>
        <p:spPr>
          <a:xfrm>
            <a:off x="3546609" y="501956"/>
            <a:ext cx="24634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cs-CZ" sz="1200" dirty="0"/>
              <a:t>jeden ze sedmi divů světa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přelom 4. a 3. st. př. n. l.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po asi 70 letech zničen zemětřesením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bronzová socha, asi 33 m vysoká, bůh Hélios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stál zřejmě v místě dnešního velmistrova paláce 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socha Svobody - inspirace</a:t>
            </a:r>
          </a:p>
        </p:txBody>
      </p:sp>
    </p:spTree>
    <p:extLst>
      <p:ext uri="{BB962C8B-B14F-4D97-AF65-F5344CB8AC3E}">
        <p14:creationId xmlns:p14="http://schemas.microsoft.com/office/powerpoint/2010/main" val="2949962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FA29DD88-6782-47C5-92B2-8B17DD7CD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9" r="18264" b="-2"/>
          <a:stretch/>
        </p:blipFill>
        <p:spPr bwMode="auto">
          <a:xfrm>
            <a:off x="241298" y="557189"/>
            <a:ext cx="425151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8575BB-C315-4A45-8F93-0ED425EEA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r="17635" b="-2"/>
          <a:stretch/>
        </p:blipFill>
        <p:spPr bwMode="auto">
          <a:xfrm>
            <a:off x="4646531" y="557189"/>
            <a:ext cx="4256170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6289160-22C0-4B84-8F69-E7392FB340E9}"/>
              </a:ext>
            </a:extLst>
          </p:cNvPr>
          <p:cNvSpPr txBox="1"/>
          <p:nvPr/>
        </p:nvSpPr>
        <p:spPr>
          <a:xfrm>
            <a:off x="438321" y="140093"/>
            <a:ext cx="38927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/>
              <a:t>Rodos</a:t>
            </a:r>
            <a:r>
              <a:rPr lang="cs-CZ" sz="1200" b="1" dirty="0"/>
              <a:t> (město), palác velmistra </a:t>
            </a:r>
            <a:r>
              <a:rPr lang="cs-CZ" sz="1200" dirty="0"/>
              <a:t>řádu, 14. st.</a:t>
            </a:r>
            <a:endParaRPr lang="el-G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sídlo velmistra a správní středisko řádu</a:t>
            </a:r>
            <a:endParaRPr lang="el-G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Osmani – sídlo správce, věznice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1856 poničen výbuchem uskladněného střelného prachu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1912 – Italové – rekonstrukce</a:t>
            </a:r>
          </a:p>
          <a:p>
            <a:endParaRPr lang="cs-CZ" sz="1200" dirty="0"/>
          </a:p>
          <a:p>
            <a:r>
              <a:rPr lang="cs-CZ" sz="1200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8063D49-DC6A-4A87-973F-D38E63FA284E}"/>
              </a:ext>
            </a:extLst>
          </p:cNvPr>
          <p:cNvSpPr txBox="1"/>
          <p:nvPr/>
        </p:nvSpPr>
        <p:spPr>
          <a:xfrm>
            <a:off x="2771029" y="644090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https://www.youtube.com/watch?v=5C_92pa4_9w</a:t>
            </a:r>
          </a:p>
        </p:txBody>
      </p:sp>
    </p:spTree>
    <p:extLst>
      <p:ext uri="{BB962C8B-B14F-4D97-AF65-F5344CB8AC3E}">
        <p14:creationId xmlns:p14="http://schemas.microsoft.com/office/powerpoint/2010/main" val="2996648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8" name="Picture 4" descr="Palace of the Grand Master - Greek Travel Pages">
            <a:extLst>
              <a:ext uri="{FF2B5EF4-FFF2-40B4-BE49-F238E27FC236}">
                <a16:creationId xmlns:a16="http://schemas.microsoft.com/office/drawing/2014/main" id="{CB9E66EF-0076-434E-82B3-FB11BC946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8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93504F1-8C77-4D4D-9964-76108B9B87EC}"/>
              </a:ext>
            </a:extLst>
          </p:cNvPr>
          <p:cNvSpPr txBox="1"/>
          <p:nvPr/>
        </p:nvSpPr>
        <p:spPr>
          <a:xfrm>
            <a:off x="452950" y="302150"/>
            <a:ext cx="5254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chemeClr val="bg1"/>
                </a:solidFill>
              </a:rPr>
              <a:t>Rodos</a:t>
            </a:r>
            <a:r>
              <a:rPr lang="cs-CZ" sz="1400" dirty="0">
                <a:solidFill>
                  <a:schemeClr val="bg1"/>
                </a:solidFill>
              </a:rPr>
              <a:t>, palác velmistra, hlavní vstup</a:t>
            </a:r>
            <a:endParaRPr lang="el-GR" sz="1400" dirty="0">
              <a:solidFill>
                <a:schemeClr val="bg1"/>
              </a:solidFill>
            </a:endParaRPr>
          </a:p>
          <a:p>
            <a:r>
              <a:rPr lang="cs-CZ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https://www.youtube.com/watch?v=5C_92pa4_9w&amp;ab_channel=TourismRhodes</a:t>
            </a:r>
            <a:endParaRPr lang="cs-CZ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35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DCAD5C4A-B4EF-4A64-B14D-8BE97CCE4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1" b="1"/>
          <a:stretch/>
        </p:blipFill>
        <p:spPr bwMode="auto">
          <a:xfrm>
            <a:off x="143314" y="171715"/>
            <a:ext cx="4359898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Παλάτι του Μεγάλου Μαγίστρου - YouTube">
            <a:extLst>
              <a:ext uri="{FF2B5EF4-FFF2-40B4-BE49-F238E27FC236}">
                <a16:creationId xmlns:a16="http://schemas.microsoft.com/office/drawing/2014/main" id="{AB7D67FE-5804-4DD5-8B7F-E1AD62643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16065" b="-1"/>
          <a:stretch/>
        </p:blipFill>
        <p:spPr bwMode="auto">
          <a:xfrm>
            <a:off x="4647696" y="171716"/>
            <a:ext cx="4352990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Παλάτι Μεγάλου Μαγίστρου">
            <a:extLst>
              <a:ext uri="{FF2B5EF4-FFF2-40B4-BE49-F238E27FC236}">
                <a16:creationId xmlns:a16="http://schemas.microsoft.com/office/drawing/2014/main" id="{6645004D-21D4-4D07-99B5-48767BF02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-2" b="-2"/>
          <a:stretch/>
        </p:blipFill>
        <p:spPr bwMode="auto">
          <a:xfrm>
            <a:off x="4647696" y="3514856"/>
            <a:ext cx="4339790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56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628C873-884D-41AD-9FCF-964FE15D1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5725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FCACE44-8DE3-46F4-98DB-4DD2BC3C6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62734"/>
            <a:ext cx="457200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40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Αρχαιολογικό Μουσείο Ρόδου - Rodos Palladium Leisure &amp;amp; Wellness">
            <a:extLst>
              <a:ext uri="{FF2B5EF4-FFF2-40B4-BE49-F238E27FC236}">
                <a16:creationId xmlns:a16="http://schemas.microsoft.com/office/drawing/2014/main" id="{83DB2B43-8856-453F-8FAE-79D219952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6" r="5559" b="1"/>
          <a:stretch/>
        </p:blipFill>
        <p:spPr bwMode="auto">
          <a:xfrm>
            <a:off x="5165283" y="10"/>
            <a:ext cx="3496116" cy="310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exteriér, obloha, kámen, budova&#10;&#10;Popis byl vytvořen automaticky">
            <a:extLst>
              <a:ext uri="{FF2B5EF4-FFF2-40B4-BE49-F238E27FC236}">
                <a16:creationId xmlns:a16="http://schemas.microsoft.com/office/drawing/2014/main" id="{9271A279-AE65-49E3-8016-5DAED81454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r="7418" b="3"/>
          <a:stretch/>
        </p:blipFill>
        <p:spPr>
          <a:xfrm>
            <a:off x="4064448" y="3265080"/>
            <a:ext cx="4596951" cy="3592925"/>
          </a:xfrm>
          <a:prstGeom prst="rect">
            <a:avLst/>
          </a:prstGeom>
        </p:spPr>
      </p:pic>
      <p:pic>
        <p:nvPicPr>
          <p:cNvPr id="8198" name="Picture 6" descr="Θησαυροί από το Λούβρο στο Αρχαιολογικό Μουσείο Ρόδου | Πολιτισμός Ειδήσεις">
            <a:extLst>
              <a:ext uri="{FF2B5EF4-FFF2-40B4-BE49-F238E27FC236}">
                <a16:creationId xmlns:a16="http://schemas.microsoft.com/office/drawing/2014/main" id="{90A8E8CA-09F7-4F76-8AD4-E58C6E02D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6" r="7556" b="1"/>
          <a:stretch/>
        </p:blipFill>
        <p:spPr bwMode="auto">
          <a:xfrm>
            <a:off x="482600" y="-5"/>
            <a:ext cx="4562033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1" y="4080063"/>
            <a:ext cx="3461197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4" descr="Θησαυροί από το Λούβρο στο Αρχαιολογικό Μουσείο Ρόδου">
            <a:extLst>
              <a:ext uri="{FF2B5EF4-FFF2-40B4-BE49-F238E27FC236}">
                <a16:creationId xmlns:a16="http://schemas.microsoft.com/office/drawing/2014/main" id="{A6829864-DDEF-4EEC-8F9D-4C23D12B9C06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4419599" y="3581398"/>
            <a:ext cx="1110343" cy="712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D144606-A156-4073-A87F-0B79F6F27FE9}"/>
              </a:ext>
            </a:extLst>
          </p:cNvPr>
          <p:cNvSpPr txBox="1"/>
          <p:nvPr/>
        </p:nvSpPr>
        <p:spPr>
          <a:xfrm>
            <a:off x="731521" y="4432663"/>
            <a:ext cx="32122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Město </a:t>
            </a:r>
            <a:r>
              <a:rPr lang="cs-CZ" sz="1400" dirty="0" err="1"/>
              <a:t>Rodos</a:t>
            </a:r>
            <a:r>
              <a:rPr lang="cs-CZ" sz="1400" dirty="0"/>
              <a:t>, středověké město – nemocnice řádu, dnes archeologické muzeum</a:t>
            </a:r>
          </a:p>
          <a:p>
            <a:endParaRPr lang="cs-CZ" sz="1400" dirty="0"/>
          </a:p>
          <a:p>
            <a:r>
              <a:rPr lang="el-GR" sz="1400" dirty="0"/>
              <a:t>Αρχαιολογικό μουσείο Ρόδου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45276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Το νησί Κως - διαδραστικός χάρτης">
            <a:extLst>
              <a:ext uri="{FF2B5EF4-FFF2-40B4-BE49-F238E27FC236}">
                <a16:creationId xmlns:a16="http://schemas.microsoft.com/office/drawing/2014/main" id="{3B18C31E-EC2F-4ECD-A36A-DC7E5B4A6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0" y="1845263"/>
            <a:ext cx="7223760" cy="50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GR_Kos">
            <a:extLst>
              <a:ext uri="{FF2B5EF4-FFF2-40B4-BE49-F238E27FC236}">
                <a16:creationId xmlns:a16="http://schemas.microsoft.com/office/drawing/2014/main" id="{5E31FB9E-64C2-4917-B506-C00FA36C8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92087" cy="272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209772C-DC65-41F3-945A-AD636BE80F75}"/>
              </a:ext>
            </a:extLst>
          </p:cNvPr>
          <p:cNvSpPr txBox="1"/>
          <p:nvPr/>
        </p:nvSpPr>
        <p:spPr>
          <a:xfrm>
            <a:off x="3437313" y="230134"/>
            <a:ext cx="5461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Κως                              </a:t>
            </a:r>
            <a:r>
              <a:rPr lang="cs-CZ" sz="24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Kos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F948C31-91D6-4CF6-B4E5-40C91F5FF0B4}"/>
              </a:ext>
            </a:extLst>
          </p:cNvPr>
          <p:cNvSpPr txBox="1"/>
          <p:nvPr/>
        </p:nvSpPr>
        <p:spPr>
          <a:xfrm>
            <a:off x="3816627" y="785451"/>
            <a:ext cx="4102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- 3. největší ostrov </a:t>
            </a:r>
            <a:r>
              <a:rPr lang="cs-CZ" sz="1200" dirty="0" err="1"/>
              <a:t>Dodekanésu</a:t>
            </a:r>
            <a:r>
              <a:rPr lang="cs-CZ" sz="1200" dirty="0"/>
              <a:t>, 33 000 obyvatel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hl. město Kos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horský masiv </a:t>
            </a:r>
            <a:r>
              <a:rPr lang="cs-CZ" sz="1200" dirty="0" err="1"/>
              <a:t>Oromedon</a:t>
            </a:r>
            <a:r>
              <a:rPr lang="cs-CZ" sz="1200" dirty="0"/>
              <a:t> (875 m) – tradiční horské vesnice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surfování, jachtaření, potápění, pěší turistika, </a:t>
            </a:r>
            <a:r>
              <a:rPr lang="cs-CZ" sz="1200" b="1" dirty="0"/>
              <a:t>cyklistika</a:t>
            </a:r>
          </a:p>
        </p:txBody>
      </p:sp>
    </p:spTree>
    <p:extLst>
      <p:ext uri="{BB962C8B-B14F-4D97-AF65-F5344CB8AC3E}">
        <p14:creationId xmlns:p14="http://schemas.microsoft.com/office/powerpoint/2010/main" val="2260360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Agios Stefanos, one of the most photogenic beaches on Kos">
            <a:extLst>
              <a:ext uri="{FF2B5EF4-FFF2-40B4-BE49-F238E27FC236}">
                <a16:creationId xmlns:a16="http://schemas.microsoft.com/office/drawing/2014/main" id="{CEC2EF49-7E4E-4CA3-A862-B3AE63B19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gios Stefanos beach at Kefalos, Kos Island | Kos4all.com">
            <a:extLst>
              <a:ext uri="{FF2B5EF4-FFF2-40B4-BE49-F238E27FC236}">
                <a16:creationId xmlns:a16="http://schemas.microsoft.com/office/drawing/2014/main" id="{D115D11D-9B87-417A-99EC-8CE1C2403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15047" cy="248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394CD37-79CE-4BB7-9446-8BA9BDA7EB06}"/>
              </a:ext>
            </a:extLst>
          </p:cNvPr>
          <p:cNvSpPr txBox="1"/>
          <p:nvPr/>
        </p:nvSpPr>
        <p:spPr>
          <a:xfrm>
            <a:off x="282633" y="3050771"/>
            <a:ext cx="2345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/>
              <a:t>παραλία </a:t>
            </a:r>
            <a:r>
              <a:rPr lang="el-GR" sz="1600" b="1" dirty="0"/>
              <a:t>Άγιος Στέφανος</a:t>
            </a:r>
            <a:r>
              <a:rPr lang="el-GR" sz="1600" dirty="0"/>
              <a:t>,</a:t>
            </a:r>
          </a:p>
          <a:p>
            <a:r>
              <a:rPr lang="el-GR" sz="1600" dirty="0"/>
              <a:t>κόλπος Κεφάλου</a:t>
            </a:r>
            <a:endParaRPr lang="cs-CZ" sz="1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1B9F684-A339-442B-9ABE-96889B66C2F3}"/>
              </a:ext>
            </a:extLst>
          </p:cNvPr>
          <p:cNvSpPr txBox="1"/>
          <p:nvPr/>
        </p:nvSpPr>
        <p:spPr>
          <a:xfrm>
            <a:off x="0" y="4025254"/>
            <a:ext cx="3048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pláž </a:t>
            </a:r>
            <a:r>
              <a:rPr lang="cs-CZ" sz="1600" b="1" dirty="0" err="1"/>
              <a:t>Agios</a:t>
            </a:r>
            <a:r>
              <a:rPr lang="cs-CZ" sz="1600" b="1" dirty="0"/>
              <a:t> Stefanos</a:t>
            </a:r>
            <a:r>
              <a:rPr lang="cs-CZ" sz="1600" dirty="0"/>
              <a:t>,</a:t>
            </a:r>
          </a:p>
          <a:p>
            <a:r>
              <a:rPr lang="cs-CZ" sz="1600" dirty="0"/>
              <a:t>záliv </a:t>
            </a:r>
            <a:r>
              <a:rPr lang="cs-CZ" sz="1600" dirty="0" err="1"/>
              <a:t>Kefalu</a:t>
            </a:r>
            <a:endParaRPr lang="cs-CZ" sz="1600" dirty="0"/>
          </a:p>
          <a:p>
            <a:pPr marL="285750" indent="-285750">
              <a:buFontTx/>
              <a:buChar char="-"/>
            </a:pPr>
            <a:r>
              <a:rPr lang="cs-CZ" sz="1400" dirty="0"/>
              <a:t>jih ostrova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jemný písek i oblázky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2 raně křesťanské kostely (5. a 6. st. př. n. l., mozaiky)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ostrůvek </a:t>
            </a:r>
            <a:r>
              <a:rPr lang="cs-CZ" sz="1400" dirty="0" err="1"/>
              <a:t>Kastri</a:t>
            </a:r>
            <a:r>
              <a:rPr lang="cs-CZ" sz="1400" dirty="0"/>
              <a:t> s kostelíkem sv. Nikolaose (loďkou nebo doplavat)</a:t>
            </a:r>
          </a:p>
        </p:txBody>
      </p:sp>
    </p:spTree>
    <p:extLst>
      <p:ext uri="{BB962C8B-B14F-4D97-AF65-F5344CB8AC3E}">
        <p14:creationId xmlns:p14="http://schemas.microsoft.com/office/powerpoint/2010/main" val="1997720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C2EBAFE0-6BC8-4722-9A40-951BDC15E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/>
          <a:stretch/>
        </p:blipFill>
        <p:spPr bwMode="auto">
          <a:xfrm>
            <a:off x="149054" y="171717"/>
            <a:ext cx="4353079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9D61A8-A7F0-40BC-AB0D-D63C64EB8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8"/>
          <a:stretch/>
        </p:blipFill>
        <p:spPr bwMode="auto">
          <a:xfrm>
            <a:off x="4646529" y="171717"/>
            <a:ext cx="4348413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EF73984C-40C8-4F00-A621-F0F5CDD1B2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4547"/>
          <a:stretch/>
        </p:blipFill>
        <p:spPr bwMode="auto">
          <a:xfrm>
            <a:off x="149054" y="3510858"/>
            <a:ext cx="4353079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080CEDC-8CFA-4433-9731-0FE68C192303}"/>
              </a:ext>
            </a:extLst>
          </p:cNvPr>
          <p:cNvSpPr txBox="1"/>
          <p:nvPr/>
        </p:nvSpPr>
        <p:spPr>
          <a:xfrm>
            <a:off x="260131" y="295584"/>
            <a:ext cx="2413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Pythagorova jeskyně, JV </a:t>
            </a:r>
            <a:r>
              <a:rPr lang="cs-CZ" sz="1400" dirty="0" err="1">
                <a:solidFill>
                  <a:schemeClr val="bg1"/>
                </a:solidFill>
              </a:rPr>
              <a:t>Kerkis</a:t>
            </a:r>
            <a:endParaRPr lang="cs-CZ" sz="1400" dirty="0">
              <a:solidFill>
                <a:schemeClr val="bg1"/>
              </a:solidFill>
            </a:endParaRPr>
          </a:p>
          <a:p>
            <a:r>
              <a:rPr lang="el-GR" sz="1400" dirty="0">
                <a:solidFill>
                  <a:schemeClr val="bg1"/>
                </a:solidFill>
              </a:rPr>
              <a:t>Σπήλαιο του Πυθαγόρα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B979064-726D-4BDC-8D0F-E1858EA1878C}"/>
              </a:ext>
            </a:extLst>
          </p:cNvPr>
          <p:cNvSpPr txBox="1"/>
          <p:nvPr/>
        </p:nvSpPr>
        <p:spPr>
          <a:xfrm>
            <a:off x="4729654" y="162677"/>
            <a:ext cx="202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kaňon </a:t>
            </a:r>
            <a:r>
              <a:rPr lang="cs-CZ" sz="1400" dirty="0" err="1">
                <a:solidFill>
                  <a:schemeClr val="bg1"/>
                </a:solidFill>
              </a:rPr>
              <a:t>Kakoperato</a:t>
            </a:r>
            <a:r>
              <a:rPr lang="cs-CZ" sz="1400" dirty="0">
                <a:solidFill>
                  <a:schemeClr val="bg1"/>
                </a:solidFill>
              </a:rPr>
              <a:t>, </a:t>
            </a:r>
            <a:r>
              <a:rPr lang="cs-CZ" sz="1400" dirty="0" err="1">
                <a:solidFill>
                  <a:schemeClr val="bg1"/>
                </a:solidFill>
              </a:rPr>
              <a:t>Kekris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B67D34D-BB63-4DF2-B7D7-53CC8CDCBB57}"/>
              </a:ext>
            </a:extLst>
          </p:cNvPr>
          <p:cNvSpPr txBox="1"/>
          <p:nvPr/>
        </p:nvSpPr>
        <p:spPr>
          <a:xfrm>
            <a:off x="6887183" y="2939580"/>
            <a:ext cx="1791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φαράγγι Κακοπέρατο </a:t>
            </a:r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11" name="Obrázek 10" descr="Obsah obrázku strom, voda, exteriér, příroda&#10;&#10;Popis byl vytvořen automaticky">
            <a:extLst>
              <a:ext uri="{FF2B5EF4-FFF2-40B4-BE49-F238E27FC236}">
                <a16:creationId xmlns:a16="http://schemas.microsoft.com/office/drawing/2014/main" id="{7254E8D9-13B7-4523-B162-FC4332A26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346" y="3429000"/>
            <a:ext cx="4012826" cy="300962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5073944-380D-4034-9013-712797ADAB1F}"/>
              </a:ext>
            </a:extLst>
          </p:cNvPr>
          <p:cNvSpPr txBox="1"/>
          <p:nvPr/>
        </p:nvSpPr>
        <p:spPr>
          <a:xfrm>
            <a:off x="6676697" y="3510858"/>
            <a:ext cx="2014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Pláž </a:t>
            </a:r>
            <a:r>
              <a:rPr lang="cs-CZ" sz="1400" dirty="0" err="1"/>
              <a:t>Megalo</a:t>
            </a:r>
            <a:r>
              <a:rPr lang="cs-CZ" sz="1400" dirty="0"/>
              <a:t> </a:t>
            </a:r>
            <a:r>
              <a:rPr lang="cs-CZ" sz="1400" dirty="0" err="1"/>
              <a:t>Seitani</a:t>
            </a:r>
            <a:endParaRPr lang="cs-CZ" sz="1400" dirty="0"/>
          </a:p>
          <a:p>
            <a:r>
              <a:rPr lang="el-GR" sz="1400" dirty="0"/>
              <a:t>Παραλία Μεγάλο Σεϊτάνι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020061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bsah obrázku strom, exteriér, tráva, země&#10;&#10;Popis byl vytvořen automaticky">
            <a:extLst>
              <a:ext uri="{FF2B5EF4-FFF2-40B4-BE49-F238E27FC236}">
                <a16:creationId xmlns:a16="http://schemas.microsoft.com/office/drawing/2014/main" id="{6E95402C-5F8F-4940-BC8D-6926B282D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7" r="2" b="19486"/>
          <a:stretch/>
        </p:blipFill>
        <p:spPr bwMode="auto">
          <a:xfrm>
            <a:off x="1998220" y="-1"/>
            <a:ext cx="7144670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νησί του ποδηλάτου">
            <a:extLst>
              <a:ext uri="{FF2B5EF4-FFF2-40B4-BE49-F238E27FC236}">
                <a16:creationId xmlns:a16="http://schemas.microsoft.com/office/drawing/2014/main" id="{CE28263E-2120-463E-913D-D638916A8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8636"/>
          <a:stretch/>
        </p:blipFill>
        <p:spPr bwMode="auto">
          <a:xfrm>
            <a:off x="1995507" y="3452815"/>
            <a:ext cx="7148493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7AA54B7-3539-466F-A4AE-86404F53604D}"/>
              </a:ext>
            </a:extLst>
          </p:cNvPr>
          <p:cNvSpPr txBox="1"/>
          <p:nvPr/>
        </p:nvSpPr>
        <p:spPr>
          <a:xfrm>
            <a:off x="66502" y="120924"/>
            <a:ext cx="4572000" cy="71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- ráj cyklistů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desítky kilometrů cyklostezek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5AFB0F3-6F33-4840-B810-E9108A313F70}"/>
              </a:ext>
            </a:extLst>
          </p:cNvPr>
          <p:cNvSpPr txBox="1"/>
          <p:nvPr/>
        </p:nvSpPr>
        <p:spPr>
          <a:xfrm>
            <a:off x="66502" y="5471024"/>
            <a:ext cx="2984269" cy="12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rovině i v těžším terénu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půjčovny kol velmi dobře vybavené různými druhy kol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92084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57CAA55-733B-46B4-95B9-952782EE3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/>
          <a:stretch/>
        </p:blipFill>
        <p:spPr bwMode="auto">
          <a:xfrm>
            <a:off x="99441" y="0"/>
            <a:ext cx="6579903" cy="326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EF510B0-B629-4D76-92BB-4E81FBF7988B}"/>
              </a:ext>
            </a:extLst>
          </p:cNvPr>
          <p:cNvSpPr txBox="1"/>
          <p:nvPr/>
        </p:nvSpPr>
        <p:spPr>
          <a:xfrm>
            <a:off x="3284982" y="5009083"/>
            <a:ext cx="5232654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oblíbená trasa cyklistů, 112 km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převýšení asi 1000 m, většinou ne příliš prudké stoupání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po cestě tradiční horské vesničky i pláže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zdatný cyklista během 1 dne, nebo i vícedenní výlet</a:t>
            </a: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4" name="Obrázek 3" descr="Obsah obrázku text, strom, rostlina&#10;&#10;Popis byl vytvořen automaticky">
            <a:extLst>
              <a:ext uri="{FF2B5EF4-FFF2-40B4-BE49-F238E27FC236}">
                <a16:creationId xmlns:a16="http://schemas.microsoft.com/office/drawing/2014/main" id="{DAD388AE-D172-4644-9413-FA8D357E9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45" y="2819786"/>
            <a:ext cx="6031014" cy="392929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5C71E1E-5212-44A9-ABEC-8CE208BED176}"/>
              </a:ext>
            </a:extLst>
          </p:cNvPr>
          <p:cNvSpPr txBox="1"/>
          <p:nvPr/>
        </p:nvSpPr>
        <p:spPr>
          <a:xfrm>
            <a:off x="99441" y="3705600"/>
            <a:ext cx="2658618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oblíbená</a:t>
            </a:r>
            <a:r>
              <a:rPr lang="en-US" sz="1800" dirty="0"/>
              <a:t> </a:t>
            </a:r>
            <a:r>
              <a:rPr lang="en-US" sz="1800" dirty="0" err="1"/>
              <a:t>trasa</a:t>
            </a:r>
            <a:r>
              <a:rPr lang="en-US" sz="1800" dirty="0"/>
              <a:t> </a:t>
            </a:r>
            <a:r>
              <a:rPr lang="en-US" sz="1800" dirty="0" err="1"/>
              <a:t>cyklistů</a:t>
            </a:r>
            <a:r>
              <a:rPr lang="en-US" sz="1800" dirty="0"/>
              <a:t>, </a:t>
            </a:r>
            <a:r>
              <a:rPr lang="el-GR" sz="1800" dirty="0"/>
              <a:t>60 </a:t>
            </a:r>
            <a:r>
              <a:rPr lang="en-US" sz="1800" dirty="0"/>
              <a:t>km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převýšení</a:t>
            </a:r>
            <a:r>
              <a:rPr lang="en-US" sz="1800" dirty="0"/>
              <a:t> </a:t>
            </a:r>
            <a:r>
              <a:rPr lang="en-US" sz="1800" dirty="0" err="1"/>
              <a:t>asi</a:t>
            </a:r>
            <a:r>
              <a:rPr lang="en-US" sz="1800" dirty="0"/>
              <a:t> 1000 m, </a:t>
            </a:r>
            <a:r>
              <a:rPr lang="en-US" sz="1800" dirty="0" err="1"/>
              <a:t>většinou</a:t>
            </a:r>
            <a:r>
              <a:rPr lang="en-US" sz="1800" dirty="0"/>
              <a:t> ne </a:t>
            </a:r>
            <a:r>
              <a:rPr lang="en-US" sz="1800" dirty="0" err="1"/>
              <a:t>příliš</a:t>
            </a:r>
            <a:r>
              <a:rPr lang="en-US" sz="1800" dirty="0"/>
              <a:t> </a:t>
            </a:r>
            <a:r>
              <a:rPr lang="en-US" sz="1800" dirty="0" err="1"/>
              <a:t>prudké</a:t>
            </a:r>
            <a:r>
              <a:rPr lang="en-US" sz="1800" dirty="0"/>
              <a:t> </a:t>
            </a:r>
            <a:r>
              <a:rPr lang="en-US" sz="1800" dirty="0" err="1"/>
              <a:t>stoupání</a:t>
            </a:r>
            <a:endParaRPr lang="en-US" sz="18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po </a:t>
            </a:r>
            <a:r>
              <a:rPr lang="en-US" sz="1800" dirty="0" err="1"/>
              <a:t>cestě</a:t>
            </a:r>
            <a:r>
              <a:rPr lang="en-US" sz="1800" dirty="0"/>
              <a:t> </a:t>
            </a:r>
            <a:r>
              <a:rPr lang="en-US" sz="1800" dirty="0" err="1"/>
              <a:t>tradiční</a:t>
            </a:r>
            <a:r>
              <a:rPr lang="en-US" sz="1800" dirty="0"/>
              <a:t> </a:t>
            </a:r>
            <a:r>
              <a:rPr lang="en-US" sz="1800" dirty="0" err="1"/>
              <a:t>horské</a:t>
            </a:r>
            <a:r>
              <a:rPr lang="en-US" sz="1800" dirty="0"/>
              <a:t> </a:t>
            </a:r>
            <a:r>
              <a:rPr lang="en-US" sz="1800" dirty="0" err="1"/>
              <a:t>vesničky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pláže</a:t>
            </a:r>
            <a:endParaRPr lang="en-US" sz="18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zdatný</a:t>
            </a:r>
            <a:r>
              <a:rPr lang="en-US" sz="1800" dirty="0"/>
              <a:t> </a:t>
            </a:r>
            <a:r>
              <a:rPr lang="en-US" sz="1800" dirty="0" err="1"/>
              <a:t>cyklista</a:t>
            </a:r>
            <a:r>
              <a:rPr lang="en-US" sz="1800" dirty="0"/>
              <a:t> </a:t>
            </a:r>
            <a:r>
              <a:rPr lang="en-US" sz="1800" dirty="0" err="1"/>
              <a:t>během</a:t>
            </a:r>
            <a:r>
              <a:rPr lang="en-US" sz="1800" dirty="0"/>
              <a:t> 1 </a:t>
            </a:r>
            <a:r>
              <a:rPr lang="en-US" sz="1800" dirty="0" err="1"/>
              <a:t>dne</a:t>
            </a:r>
            <a:r>
              <a:rPr lang="en-US" sz="1800" dirty="0"/>
              <a:t>, </a:t>
            </a:r>
            <a:r>
              <a:rPr lang="en-US" sz="1800" dirty="0" err="1"/>
              <a:t>nebo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vícedenní</a:t>
            </a:r>
            <a:r>
              <a:rPr lang="en-US" sz="1800" dirty="0"/>
              <a:t> </a:t>
            </a:r>
            <a:r>
              <a:rPr lang="en-US" sz="1800" dirty="0" err="1"/>
              <a:t>výlet</a:t>
            </a:r>
            <a:endParaRPr lang="en-US" sz="18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E41DD72-726F-4064-BA03-81EFC5D50AE2}"/>
              </a:ext>
            </a:extLst>
          </p:cNvPr>
          <p:cNvSpPr txBox="1"/>
          <p:nvPr/>
        </p:nvSpPr>
        <p:spPr>
          <a:xfrm>
            <a:off x="6679344" y="433535"/>
            <a:ext cx="23652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Cycling routes and bike maps in and around Kos | </a:t>
            </a:r>
            <a:r>
              <a:rPr lang="en-US" sz="1000" dirty="0" err="1">
                <a:hlinkClick r:id="rId4"/>
              </a:rPr>
              <a:t>Bikemap</a:t>
            </a:r>
            <a:r>
              <a:rPr lang="en-US" sz="1000" dirty="0">
                <a:hlinkClick r:id="rId4"/>
              </a:rPr>
              <a:t> - Your bike routes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614769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3" descr="H:\epidauros 5. hodina obrázky\kentaur.jpg">
            <a:extLst>
              <a:ext uri="{FF2B5EF4-FFF2-40B4-BE49-F238E27FC236}">
                <a16:creationId xmlns:a16="http://schemas.microsoft.com/office/drawing/2014/main" id="{B5A72FB1-832C-4C44-890D-6B0486FBD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950"/>
          <a:stretch/>
        </p:blipFill>
        <p:spPr bwMode="auto">
          <a:xfrm>
            <a:off x="4887884" y="536444"/>
            <a:ext cx="3909060" cy="3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http://www.zecoloriage.com/chiron.gif">
            <a:extLst>
              <a:ext uri="{FF2B5EF4-FFF2-40B4-BE49-F238E27FC236}">
                <a16:creationId xmlns:a16="http://schemas.microsoft.com/office/drawing/2014/main" id="{D975A479-B989-4E3F-9F04-764612E20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r="4" b="9846"/>
          <a:stretch/>
        </p:blipFill>
        <p:spPr bwMode="auto">
          <a:xfrm>
            <a:off x="347056" y="535824"/>
            <a:ext cx="3909060" cy="385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38AA503-09C1-4A6B-9BB7-AADBA5F8BC77}"/>
              </a:ext>
            </a:extLst>
          </p:cNvPr>
          <p:cNvSpPr txBox="1"/>
          <p:nvPr/>
        </p:nvSpPr>
        <p:spPr>
          <a:xfrm>
            <a:off x="540689" y="4754880"/>
            <a:ext cx="40949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Asklépios</a:t>
            </a:r>
            <a:r>
              <a:rPr lang="cs-CZ" sz="1400" dirty="0"/>
              <a:t> – bůh lékařství, syn boha Apollóna</a:t>
            </a:r>
          </a:p>
          <a:p>
            <a:r>
              <a:rPr lang="cs-CZ" sz="1400" b="1" dirty="0" err="1"/>
              <a:t>Cheirón</a:t>
            </a:r>
            <a:r>
              <a:rPr lang="cs-CZ" sz="1400" dirty="0"/>
              <a:t> – vzdělaný kentaur, vychovatel </a:t>
            </a:r>
            <a:r>
              <a:rPr lang="cs-CZ" sz="1400" dirty="0" err="1"/>
              <a:t>Iasóna</a:t>
            </a:r>
            <a:r>
              <a:rPr lang="cs-CZ" sz="1400" dirty="0"/>
              <a:t>, Achillea, Asklépia…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596D502-22A3-4153-AA29-77CE15214F28}"/>
              </a:ext>
            </a:extLst>
          </p:cNvPr>
          <p:cNvSpPr txBox="1"/>
          <p:nvPr/>
        </p:nvSpPr>
        <p:spPr>
          <a:xfrm>
            <a:off x="4887884" y="4519855"/>
            <a:ext cx="41223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kentauři obvykle divocí a bojechtiví</a:t>
            </a:r>
          </a:p>
          <a:p>
            <a:r>
              <a:rPr lang="cs-CZ" sz="1400" b="1" dirty="0" err="1"/>
              <a:t>kentauromachie</a:t>
            </a:r>
            <a:r>
              <a:rPr lang="cs-CZ" sz="1400" dirty="0"/>
              <a:t> – boj kentaurů a </a:t>
            </a:r>
            <a:r>
              <a:rPr lang="cs-CZ" sz="1400" dirty="0" err="1"/>
              <a:t>Lapithů</a:t>
            </a:r>
            <a:endParaRPr lang="cs-CZ" sz="1400" dirty="0"/>
          </a:p>
          <a:p>
            <a:r>
              <a:rPr lang="cs-CZ" sz="1400" dirty="0"/>
              <a:t>metopa</a:t>
            </a:r>
            <a:r>
              <a:rPr lang="el-GR" sz="1400" dirty="0"/>
              <a:t> </a:t>
            </a:r>
            <a:r>
              <a:rPr lang="cs-CZ" sz="1400" dirty="0"/>
              <a:t>z dórského vlysu, Parthenón, Akropolis, Atény</a:t>
            </a:r>
          </a:p>
          <a:p>
            <a:r>
              <a:rPr lang="cs-CZ" sz="1400" dirty="0"/>
              <a:t>5. st. př. n. l., Britské muzeum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5" descr="220px-Star_of_life">
            <a:extLst>
              <a:ext uri="{FF2B5EF4-FFF2-40B4-BE49-F238E27FC236}">
                <a16:creationId xmlns:a16="http://schemas.microsoft.com/office/drawing/2014/main" id="{12DE6751-091C-4111-A118-65E068C98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512" y="4271962"/>
            <a:ext cx="267176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41973891-40AF-4D5F-8910-F9E5AC729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" y="-19095"/>
            <a:ext cx="4735385" cy="709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143A1C8-7E68-44DA-B045-7CCEB113AB6B}"/>
              </a:ext>
            </a:extLst>
          </p:cNvPr>
          <p:cNvSpPr txBox="1"/>
          <p:nvPr/>
        </p:nvSpPr>
        <p:spPr>
          <a:xfrm>
            <a:off x="2587925" y="171418"/>
            <a:ext cx="23895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Α</a:t>
            </a:r>
            <a:r>
              <a:rPr lang="cs-CZ" b="1" dirty="0" err="1"/>
              <a:t>sklépios</a:t>
            </a:r>
            <a:endParaRPr lang="cs-CZ" b="1" dirty="0"/>
          </a:p>
          <a:p>
            <a:r>
              <a:rPr lang="cs-CZ" sz="1400" dirty="0"/>
              <a:t>160 n. l. (</a:t>
            </a:r>
            <a:r>
              <a:rPr lang="cs-CZ" sz="1400" dirty="0" err="1"/>
              <a:t>řím</a:t>
            </a:r>
            <a:r>
              <a:rPr lang="cs-CZ" sz="1400" dirty="0"/>
              <a:t>. kopie sochy ze 4. st. př. n. l., </a:t>
            </a:r>
            <a:r>
              <a:rPr lang="cs-CZ" sz="1400" dirty="0" err="1"/>
              <a:t>Epidauros</a:t>
            </a:r>
            <a:endParaRPr lang="cs-CZ" sz="1400" dirty="0"/>
          </a:p>
          <a:p>
            <a:r>
              <a:rPr lang="cs-CZ" sz="1400" dirty="0"/>
              <a:t>Národní arch. muzeum, Atény</a:t>
            </a:r>
          </a:p>
          <a:p>
            <a:endParaRPr lang="cs-CZ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4199FEC1-6736-4F39-B515-52BCA9A6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146" y="153695"/>
            <a:ext cx="6527943" cy="327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03791D1-6710-4EF4-AE43-10BAE75220BE}"/>
              </a:ext>
            </a:extLst>
          </p:cNvPr>
          <p:cNvSpPr txBox="1"/>
          <p:nvPr/>
        </p:nvSpPr>
        <p:spPr>
          <a:xfrm>
            <a:off x="6472237" y="3348632"/>
            <a:ext cx="267176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 err="1"/>
              <a:t>Asklépios</a:t>
            </a:r>
            <a:endParaRPr lang="cs-CZ" sz="1800" b="1" dirty="0"/>
          </a:p>
          <a:p>
            <a:pPr algn="ctr"/>
            <a:r>
              <a:rPr lang="cs-CZ" sz="1400" dirty="0"/>
              <a:t>325-300 př. n. l. , </a:t>
            </a:r>
            <a:r>
              <a:rPr lang="cs-CZ" sz="1400" dirty="0" err="1"/>
              <a:t>Mélos</a:t>
            </a:r>
            <a:endParaRPr lang="cs-CZ" sz="1400" dirty="0"/>
          </a:p>
          <a:p>
            <a:pPr algn="ctr"/>
            <a:r>
              <a:rPr lang="cs-CZ" sz="1400" dirty="0"/>
              <a:t>Britské muzeum, Londýn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sklepion - Review of Asklepion, Kos Town, Greece - Tripadvisor">
            <a:extLst>
              <a:ext uri="{FF2B5EF4-FFF2-40B4-BE49-F238E27FC236}">
                <a16:creationId xmlns:a16="http://schemas.microsoft.com/office/drawing/2014/main" id="{70527A3A-C6EB-4729-AF24-C91A427C4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62" y="2599194"/>
            <a:ext cx="6882937" cy="419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ek-sidir.ser.sch.gr/islands/images/kos3.jpg">
            <a:extLst>
              <a:ext uri="{FF2B5EF4-FFF2-40B4-BE49-F238E27FC236}">
                <a16:creationId xmlns:a16="http://schemas.microsoft.com/office/drawing/2014/main" id="{EEE17EC7-E3D2-4460-A1A0-B04CE220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1865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D1600E7-3A1F-4F6D-BD5C-FAB090082F96}"/>
              </a:ext>
            </a:extLst>
          </p:cNvPr>
          <p:cNvSpPr txBox="1"/>
          <p:nvPr/>
        </p:nvSpPr>
        <p:spPr>
          <a:xfrm>
            <a:off x="5336771" y="432262"/>
            <a:ext cx="3703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/>
              <a:t>Asklépion</a:t>
            </a:r>
            <a:r>
              <a:rPr lang="cs-CZ" sz="1200" dirty="0"/>
              <a:t> (posvátný okrsek zasvěcený </a:t>
            </a:r>
            <a:r>
              <a:rPr lang="cs-CZ" sz="1200" dirty="0" err="1"/>
              <a:t>Asklépiovi</a:t>
            </a:r>
            <a:endParaRPr lang="cs-CZ" sz="1200" dirty="0"/>
          </a:p>
          <a:p>
            <a:pPr marL="171450" indent="-171450">
              <a:buFontTx/>
              <a:buChar char="-"/>
            </a:pPr>
            <a:r>
              <a:rPr lang="cs-CZ" sz="1200" dirty="0"/>
              <a:t>v podstatě rozsáhlý nemocniční komplex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ubytování, koupele – termální prameny, divadlo – sledování tragédií, chrámy (Asklépia, Apollóna)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abaton – prostor, kde probíhal „léčebný spánek“, během kterého nemocného navštívil bůh </a:t>
            </a:r>
            <a:r>
              <a:rPr lang="cs-CZ" sz="1200" dirty="0" err="1"/>
              <a:t>Asklépios</a:t>
            </a:r>
            <a:endParaRPr lang="cs-CZ" sz="12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D9198D8-2FDC-41CA-BE3B-3A323622B00B}"/>
              </a:ext>
            </a:extLst>
          </p:cNvPr>
          <p:cNvSpPr txBox="1"/>
          <p:nvPr/>
        </p:nvSpPr>
        <p:spPr>
          <a:xfrm>
            <a:off x="141316" y="3835775"/>
            <a:ext cx="205324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Podobných </a:t>
            </a:r>
            <a:r>
              <a:rPr lang="cs-CZ" sz="1200" dirty="0" err="1"/>
              <a:t>asklépií</a:t>
            </a:r>
            <a:r>
              <a:rPr lang="cs-CZ" sz="1200" dirty="0"/>
              <a:t> bylo v řeckém antickém světě asi 400.</a:t>
            </a:r>
          </a:p>
          <a:p>
            <a:r>
              <a:rPr lang="cs-CZ" sz="1200" dirty="0" err="1"/>
              <a:t>Asklépion</a:t>
            </a:r>
            <a:r>
              <a:rPr lang="cs-CZ" sz="1200" dirty="0"/>
              <a:t> na ostrově Kos bylo nejproslulejší - navazovalo na Hippokratovu lékařskou školu.</a:t>
            </a:r>
          </a:p>
          <a:p>
            <a:endParaRPr lang="cs-CZ" sz="1200" dirty="0"/>
          </a:p>
          <a:p>
            <a:r>
              <a:rPr lang="cs-CZ" sz="1200" b="1" dirty="0" err="1"/>
              <a:t>Hippokratés</a:t>
            </a:r>
            <a:r>
              <a:rPr lang="cs-CZ" sz="1200" b="1" dirty="0"/>
              <a:t> </a:t>
            </a:r>
            <a:r>
              <a:rPr lang="cs-CZ" sz="1200" dirty="0"/>
              <a:t>– zakladatel racionálního lékařství, narodil se a působil na ostrově Kos, 5./4. st. př. n. l.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DA3E43F-EDEA-47CD-88D4-ECEDE8F8A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7" r="15698"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A6798B6-16DF-4499-B00B-66AB4991463B}"/>
              </a:ext>
            </a:extLst>
          </p:cNvPr>
          <p:cNvSpPr txBox="1"/>
          <p:nvPr/>
        </p:nvSpPr>
        <p:spPr>
          <a:xfrm>
            <a:off x="5719157" y="174567"/>
            <a:ext cx="3217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Pozůstatky </a:t>
            </a:r>
            <a:r>
              <a:rPr lang="cs-CZ" dirty="0" err="1">
                <a:solidFill>
                  <a:schemeClr val="bg1"/>
                </a:solidFill>
              </a:rPr>
              <a:t>Apollónova</a:t>
            </a:r>
            <a:r>
              <a:rPr lang="cs-CZ" dirty="0">
                <a:solidFill>
                  <a:schemeClr val="bg1"/>
                </a:solidFill>
              </a:rPr>
              <a:t> chrámu. 2. st. n. l.</a:t>
            </a:r>
          </a:p>
        </p:txBody>
      </p:sp>
    </p:spTree>
    <p:extLst>
      <p:ext uri="{BB962C8B-B14F-4D97-AF65-F5344CB8AC3E}">
        <p14:creationId xmlns:p14="http://schemas.microsoft.com/office/powerpoint/2010/main" val="41851077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5476866E-E97E-4EFE-BCFE-D68F035A7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7" r="7439" b="1"/>
          <a:stretch/>
        </p:blipFill>
        <p:spPr bwMode="auto">
          <a:xfrm>
            <a:off x="147637" y="173518"/>
            <a:ext cx="8848725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F62A189-93E9-41BE-BC50-4F2100EC8EF3}"/>
              </a:ext>
            </a:extLst>
          </p:cNvPr>
          <p:cNvSpPr txBox="1"/>
          <p:nvPr/>
        </p:nvSpPr>
        <p:spPr>
          <a:xfrm>
            <a:off x="290946" y="232757"/>
            <a:ext cx="3058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Apollónův</a:t>
            </a:r>
            <a:r>
              <a:rPr lang="cs-CZ" sz="1400" dirty="0"/>
              <a:t> chrám na 2. terase, 2. st. n. l.</a:t>
            </a:r>
          </a:p>
        </p:txBody>
      </p:sp>
    </p:spTree>
    <p:extLst>
      <p:ext uri="{BB962C8B-B14F-4D97-AF65-F5344CB8AC3E}">
        <p14:creationId xmlns:p14="http://schemas.microsoft.com/office/powerpoint/2010/main" val="36856494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81BF53-EAB7-4B67-AF35-8C638CB3C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r="15170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5039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http://4.bp.blogspot.com/-2TpX6kQkHLM/UXGOYZnTV8I/AAAAAAAAERg/G0-lK1VIRo8/s400/image006.jpg">
            <a:extLst>
              <a:ext uri="{FF2B5EF4-FFF2-40B4-BE49-F238E27FC236}">
                <a16:creationId xmlns:a16="http://schemas.microsoft.com/office/drawing/2014/main" id="{FA054E36-4FE0-4D44-82FB-A8456F9D0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r="9414" b="-1"/>
          <a:stretch/>
        </p:blipFill>
        <p:spPr bwMode="auto"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3578610-5A94-4DB4-8800-96E3BD3112A4}"/>
              </a:ext>
            </a:extLst>
          </p:cNvPr>
          <p:cNvSpPr txBox="1"/>
          <p:nvPr/>
        </p:nvSpPr>
        <p:spPr>
          <a:xfrm>
            <a:off x="7747462" y="315884"/>
            <a:ext cx="130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starověké lékařské nástroje</a:t>
            </a:r>
          </a:p>
        </p:txBody>
      </p:sp>
    </p:spTree>
    <p:extLst>
      <p:ext uri="{BB962C8B-B14F-4D97-AF65-F5344CB8AC3E}">
        <p14:creationId xmlns:p14="http://schemas.microsoft.com/office/powerpoint/2010/main" val="41781090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7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0093C1C-E6C6-4CF9-8F22-98B5A150F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3" r="20250" b="-2"/>
          <a:stretch/>
        </p:blipFill>
        <p:spPr bwMode="auto">
          <a:xfrm>
            <a:off x="219201" y="166532"/>
            <a:ext cx="2857209" cy="65249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brázek">
            <a:extLst>
              <a:ext uri="{FF2B5EF4-FFF2-40B4-BE49-F238E27FC236}">
                <a16:creationId xmlns:a16="http://schemas.microsoft.com/office/drawing/2014/main" id="{71335B3A-E121-4997-A266-8B2B7A4C6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7" r="32291" b="-2"/>
          <a:stretch/>
        </p:blipFill>
        <p:spPr bwMode="auto">
          <a:xfrm>
            <a:off x="3147372" y="166533"/>
            <a:ext cx="2848214" cy="65249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Θαύματα και τάματα στην Μεγαλόχαρη: Αληθινές ιστορίες – Cosmopoliti.com –  Χριστίνα Πολίτη">
            <a:extLst>
              <a:ext uri="{FF2B5EF4-FFF2-40B4-BE49-F238E27FC236}">
                <a16:creationId xmlns:a16="http://schemas.microsoft.com/office/drawing/2014/main" id="{7B6E0D46-A5AC-4A18-9CCE-3799294F7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0" r="26052" b="3"/>
          <a:stretch/>
        </p:blipFill>
        <p:spPr bwMode="auto">
          <a:xfrm>
            <a:off x="5861482" y="166533"/>
            <a:ext cx="3143133" cy="346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026641B1-BBB0-4162-ACE0-F2525050A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4" r="19334" b="2"/>
          <a:stretch/>
        </p:blipFill>
        <p:spPr bwMode="auto">
          <a:xfrm>
            <a:off x="6137509" y="3506741"/>
            <a:ext cx="2867106" cy="31847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D8FED9D-F651-4AD1-877D-970BDA689BE6}"/>
              </a:ext>
            </a:extLst>
          </p:cNvPr>
          <p:cNvSpPr txBox="1"/>
          <p:nvPr/>
        </p:nvSpPr>
        <p:spPr>
          <a:xfrm>
            <a:off x="3147372" y="166531"/>
            <a:ext cx="1895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poděkování (případně prosba) za vyléčení </a:t>
            </a:r>
          </a:p>
          <a:p>
            <a:r>
              <a:rPr lang="cs-CZ" sz="1200" dirty="0"/>
              <a:t>v antice a dnes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E0AD234A-D3C5-4FA7-9B21-59E664B8D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1239"/>
            <a:ext cx="9144000" cy="422676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CC9FD4F-AB6D-4654-BA52-B29E61858380}"/>
              </a:ext>
            </a:extLst>
          </p:cNvPr>
          <p:cNvSpPr txBox="1"/>
          <p:nvPr/>
        </p:nvSpPr>
        <p:spPr>
          <a:xfrm>
            <a:off x="1537854" y="13819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Σάμος</a:t>
            </a:r>
            <a:r>
              <a:rPr lang="el-GR" dirty="0"/>
              <a:t>, πρωτεύουσα του νησιού</a:t>
            </a:r>
          </a:p>
          <a:p>
            <a:r>
              <a:rPr lang="cs-CZ" b="1" dirty="0"/>
              <a:t>Samos</a:t>
            </a:r>
            <a:r>
              <a:rPr lang="cs-CZ" dirty="0"/>
              <a:t>, hlavní město ostrova</a:t>
            </a:r>
            <a:endParaRPr lang="el-GR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A6EC18A-0A23-4A46-B880-EBA68384B4EE}"/>
              </a:ext>
            </a:extLst>
          </p:cNvPr>
          <p:cNvSpPr txBox="1"/>
          <p:nvPr/>
        </p:nvSpPr>
        <p:spPr>
          <a:xfrm>
            <a:off x="262890" y="1131570"/>
            <a:ext cx="88811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400" dirty="0"/>
              <a:t>vybudované v 19. st. (přístav obce </a:t>
            </a:r>
            <a:r>
              <a:rPr lang="cs-CZ" sz="1400" dirty="0" err="1"/>
              <a:t>Vathy</a:t>
            </a:r>
            <a:r>
              <a:rPr lang="cs-CZ" sz="1400" dirty="0"/>
              <a:t>)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asi 6000 obyvatel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do maloasijské katastrofy významné obchodní centrum</a:t>
            </a:r>
          </a:p>
        </p:txBody>
      </p:sp>
    </p:spTree>
    <p:extLst>
      <p:ext uri="{BB962C8B-B14F-4D97-AF65-F5344CB8AC3E}">
        <p14:creationId xmlns:p14="http://schemas.microsoft.com/office/powerpoint/2010/main" val="34490716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ΣΗΜΕΙΩΣΕΙΣ | 10 λόγοι που αγαπάμε την Αθήνα την άνοιξη">
            <a:extLst>
              <a:ext uri="{FF2B5EF4-FFF2-40B4-BE49-F238E27FC236}">
                <a16:creationId xmlns:a16="http://schemas.microsoft.com/office/drawing/2014/main" id="{37B65846-FB4C-4321-BC68-ACA179654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Αθηναϊκές νεραντζιές - Cat Is Art">
            <a:extLst>
              <a:ext uri="{FF2B5EF4-FFF2-40B4-BE49-F238E27FC236}">
                <a16:creationId xmlns:a16="http://schemas.microsoft.com/office/drawing/2014/main" id="{67BC9AFF-B887-4DF1-AE6D-3BE21B775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4" y="0"/>
            <a:ext cx="3349336" cy="296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02FFB7B-0C07-4EEE-990D-A830D552F22C}"/>
              </a:ext>
            </a:extLst>
          </p:cNvPr>
          <p:cNvSpPr txBox="1"/>
          <p:nvPr/>
        </p:nvSpPr>
        <p:spPr>
          <a:xfrm>
            <a:off x="182880" y="316468"/>
            <a:ext cx="5735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Νεραντζιά</a:t>
            </a:r>
            <a:r>
              <a:rPr lang="cs-CZ" b="1" dirty="0">
                <a:solidFill>
                  <a:schemeClr val="bg1"/>
                </a:solidFill>
              </a:rPr>
              <a:t> – hořký pomerančovník</a:t>
            </a:r>
            <a:endParaRPr lang="el-GR" b="1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ve 14. a 15. st byl ostrov hustě osázen těmito pomerančovníky </a:t>
            </a:r>
            <a:r>
              <a:rPr lang="el-GR" dirty="0">
                <a:solidFill>
                  <a:schemeClr val="bg1"/>
                </a:solidFill>
              </a:rPr>
              <a:t>&gt; </a:t>
            </a:r>
            <a:r>
              <a:rPr lang="cs-CZ" dirty="0">
                <a:solidFill>
                  <a:schemeClr val="bg1"/>
                </a:solidFill>
              </a:rPr>
              <a:t>ostrovu se začalo říkat </a:t>
            </a:r>
            <a:r>
              <a:rPr lang="el-GR" b="1" dirty="0">
                <a:solidFill>
                  <a:schemeClr val="bg1"/>
                </a:solidFill>
              </a:rPr>
              <a:t>Νεραντζιά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395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>
            <a:extLst>
              <a:ext uri="{FF2B5EF4-FFF2-40B4-BE49-F238E27FC236}">
                <a16:creationId xmlns:a16="http://schemas.microsoft.com/office/drawing/2014/main" id="{C2B857F0-A38E-4932-BFBF-54031AD0C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" b="1"/>
          <a:stretch/>
        </p:blipFill>
        <p:spPr bwMode="auto">
          <a:xfrm>
            <a:off x="409402" y="831273"/>
            <a:ext cx="8458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F8EDD98-CFDE-4AC0-8002-89D19F773BA8}"/>
              </a:ext>
            </a:extLst>
          </p:cNvPr>
          <p:cNvSpPr txBox="1"/>
          <p:nvPr/>
        </p:nvSpPr>
        <p:spPr>
          <a:xfrm>
            <a:off x="441613" y="83127"/>
            <a:ext cx="8393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Hlavní město ostrova – město Kos, pevnost z doby vlády johanitů zvaná </a:t>
            </a:r>
          </a:p>
          <a:p>
            <a:pPr algn="ctr"/>
            <a:r>
              <a:rPr lang="el-GR" b="1" dirty="0"/>
              <a:t>Κάστρο της νεραντζιάς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102861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F79597E-BDB9-444F-B9E7-FC8F72F48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r="2206"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>
            <a:extLst>
              <a:ext uri="{FF2B5EF4-FFF2-40B4-BE49-F238E27FC236}">
                <a16:creationId xmlns:a16="http://schemas.microsoft.com/office/drawing/2014/main" id="{144522E6-42D1-4A3D-9A11-63C8F6E9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0658"/>
            <a:ext cx="2236124" cy="298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5626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Πύργος Δράκισσας">
            <a:extLst>
              <a:ext uri="{FF2B5EF4-FFF2-40B4-BE49-F238E27FC236}">
                <a16:creationId xmlns:a16="http://schemas.microsoft.com/office/drawing/2014/main" id="{7B78A8A8-F671-41FB-AE20-EF204EF5D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r="1915" b="2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9793DF9-FFC2-456D-A8AC-0BBC509AE177}"/>
              </a:ext>
            </a:extLst>
          </p:cNvPr>
          <p:cNvSpPr txBox="1"/>
          <p:nvPr/>
        </p:nvSpPr>
        <p:spPr>
          <a:xfrm>
            <a:off x="124691" y="382386"/>
            <a:ext cx="2413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věž „dračice“</a:t>
            </a:r>
            <a:endParaRPr lang="el-GR" dirty="0"/>
          </a:p>
          <a:p>
            <a:r>
              <a:rPr lang="el-GR" b="1" dirty="0"/>
              <a:t>πύργος της Δράκαινας</a:t>
            </a:r>
            <a:endParaRPr lang="cs-CZ" b="1" dirty="0"/>
          </a:p>
        </p:txBody>
      </p:sp>
      <p:pic>
        <p:nvPicPr>
          <p:cNvPr id="19462" name="Picture 6" descr="Road map to Πύργος Δράκισσας ">
            <a:extLst>
              <a:ext uri="{FF2B5EF4-FFF2-40B4-BE49-F238E27FC236}">
                <a16:creationId xmlns:a16="http://schemas.microsoft.com/office/drawing/2014/main" id="{6F3DF746-9D4E-4611-AE9A-62D5DF696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175" y="5172847"/>
            <a:ext cx="2758682" cy="168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058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exteriér, hora, příroda, pobřeží&#10;&#10;Popis byl vytvořen automaticky">
            <a:extLst>
              <a:ext uri="{FF2B5EF4-FFF2-40B4-BE49-F238E27FC236}">
                <a16:creationId xmlns:a16="http://schemas.microsoft.com/office/drawing/2014/main" id="{0773EEE9-9AA4-4D37-84B0-92EDBB9E7C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2" r="163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6B86648-C402-4F3D-9C63-A0E2C6F60CA1}"/>
              </a:ext>
            </a:extLst>
          </p:cNvPr>
          <p:cNvSpPr txBox="1"/>
          <p:nvPr/>
        </p:nvSpPr>
        <p:spPr>
          <a:xfrm>
            <a:off x="255373" y="444843"/>
            <a:ext cx="321748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Σάμος</a:t>
            </a:r>
            <a:r>
              <a:rPr lang="el-GR" dirty="0">
                <a:solidFill>
                  <a:schemeClr val="bg1"/>
                </a:solidFill>
              </a:rPr>
              <a:t>, πρωτεύουσα του νησιού</a:t>
            </a:r>
          </a:p>
          <a:p>
            <a:r>
              <a:rPr lang="cs-CZ" b="1" dirty="0">
                <a:solidFill>
                  <a:schemeClr val="bg1"/>
                </a:solidFill>
              </a:rPr>
              <a:t>Samos</a:t>
            </a:r>
            <a:r>
              <a:rPr lang="cs-CZ" dirty="0">
                <a:solidFill>
                  <a:schemeClr val="bg1"/>
                </a:solidFill>
              </a:rPr>
              <a:t>, hlavní město ostrova</a:t>
            </a:r>
            <a:endParaRPr lang="el-GR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bg1"/>
                </a:solidFill>
              </a:rPr>
              <a:t>zátoka </a:t>
            </a:r>
            <a:r>
              <a:rPr lang="cs-CZ" sz="1600" dirty="0" err="1">
                <a:solidFill>
                  <a:schemeClr val="bg1"/>
                </a:solidFill>
              </a:rPr>
              <a:t>Vathy</a:t>
            </a:r>
            <a:r>
              <a:rPr lang="cs-CZ" sz="1600" dirty="0">
                <a:solidFill>
                  <a:schemeClr val="bg1"/>
                </a:solidFill>
              </a:rPr>
              <a:t>, přístav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8204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y Samos: Ένα blog για τη Σάμο: Ο έγχρωμος Κούρος της Σάμου!">
            <a:extLst>
              <a:ext uri="{FF2B5EF4-FFF2-40B4-BE49-F238E27FC236}">
                <a16:creationId xmlns:a16="http://schemas.microsoft.com/office/drawing/2014/main" id="{028F290D-22C5-47EE-AD7D-08D67E7A0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420" y="45813"/>
            <a:ext cx="2557602" cy="469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Αρχαιολογικό Μουσείο Σάμου | Museum Finder | Ανακαλύψτε τα Μουσεία της  Ελλάδας">
            <a:extLst>
              <a:ext uri="{FF2B5EF4-FFF2-40B4-BE49-F238E27FC236}">
                <a16:creationId xmlns:a16="http://schemas.microsoft.com/office/drawing/2014/main" id="{2B2CC7B7-F586-4BFA-A2BD-ADCAF6481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940" y="90616"/>
            <a:ext cx="5063060" cy="324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376BA0F-18DE-40EB-A9B8-D466054F0C0E}"/>
              </a:ext>
            </a:extLst>
          </p:cNvPr>
          <p:cNvSpPr txBox="1"/>
          <p:nvPr/>
        </p:nvSpPr>
        <p:spPr>
          <a:xfrm>
            <a:off x="-34171" y="0"/>
            <a:ext cx="2463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Kolosální </a:t>
            </a:r>
            <a:r>
              <a:rPr lang="cs-CZ" sz="1400" b="1" dirty="0" err="1"/>
              <a:t>kúros</a:t>
            </a:r>
            <a:r>
              <a:rPr lang="cs-CZ" sz="1400" dirty="0"/>
              <a:t> ze Samu,</a:t>
            </a:r>
          </a:p>
          <a:p>
            <a:r>
              <a:rPr lang="cs-CZ" sz="1400" dirty="0"/>
              <a:t>1. čtvrt. 6. st. př. n. l., </a:t>
            </a:r>
            <a:r>
              <a:rPr lang="cs-CZ" sz="1400" dirty="0" err="1"/>
              <a:t>Héraion</a:t>
            </a:r>
            <a:endParaRPr lang="cs-CZ" sz="1400" dirty="0"/>
          </a:p>
          <a:p>
            <a:r>
              <a:rPr lang="cs-CZ" sz="1400" dirty="0"/>
              <a:t>Archeologické muzeum, Samos</a:t>
            </a:r>
          </a:p>
          <a:p>
            <a:r>
              <a:rPr lang="cs-CZ" sz="1400" dirty="0"/>
              <a:t>5, 25 m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F66C39C-7B8F-4208-97F5-E755C2755A3C}"/>
              </a:ext>
            </a:extLst>
          </p:cNvPr>
          <p:cNvSpPr txBox="1"/>
          <p:nvPr/>
        </p:nvSpPr>
        <p:spPr>
          <a:xfrm>
            <a:off x="4237694" y="2946715"/>
            <a:ext cx="3829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knížecí palác, dnes Archeologické muzeum, Samos</a:t>
            </a:r>
          </a:p>
        </p:txBody>
      </p:sp>
      <p:pic>
        <p:nvPicPr>
          <p:cNvPr id="5" name="Obrázek 4" descr="Obsah obrázku kámen&#10;&#10;Popis byl vytvořen automaticky">
            <a:extLst>
              <a:ext uri="{FF2B5EF4-FFF2-40B4-BE49-F238E27FC236}">
                <a16:creationId xmlns:a16="http://schemas.microsoft.com/office/drawing/2014/main" id="{19CCF9B9-4CB8-45F3-99EE-AFD5B19BF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" y="3974442"/>
            <a:ext cx="9144000" cy="314811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C78AF9A-B91B-470F-9331-669F8CDCD51C}"/>
              </a:ext>
            </a:extLst>
          </p:cNvPr>
          <p:cNvSpPr txBox="1"/>
          <p:nvPr/>
        </p:nvSpPr>
        <p:spPr>
          <a:xfrm>
            <a:off x="5028271" y="3339413"/>
            <a:ext cx="3916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Sousoší sochaře </a:t>
            </a:r>
            <a:r>
              <a:rPr lang="cs-CZ" sz="1400" b="1" dirty="0" err="1"/>
              <a:t>Genelea</a:t>
            </a:r>
            <a:r>
              <a:rPr lang="cs-CZ" sz="1400" dirty="0"/>
              <a:t>, 560-550 př. n. l., </a:t>
            </a:r>
            <a:r>
              <a:rPr lang="cs-CZ" sz="1400" dirty="0" err="1"/>
              <a:t>Héraion</a:t>
            </a:r>
            <a:r>
              <a:rPr lang="cs-CZ" sz="1400" dirty="0"/>
              <a:t>,</a:t>
            </a:r>
          </a:p>
          <a:p>
            <a:r>
              <a:rPr lang="cs-CZ" sz="1400" dirty="0"/>
              <a:t>Archeologické </a:t>
            </a:r>
            <a:r>
              <a:rPr lang="cs-CZ" sz="1400" dirty="0" err="1"/>
              <a:t>muzem</a:t>
            </a:r>
            <a:r>
              <a:rPr lang="cs-CZ" sz="1400" dirty="0"/>
              <a:t>, Samos,</a:t>
            </a:r>
          </a:p>
        </p:txBody>
      </p:sp>
    </p:spTree>
    <p:extLst>
      <p:ext uri="{BB962C8B-B14F-4D97-AF65-F5344CB8AC3E}">
        <p14:creationId xmlns:p14="http://schemas.microsoft.com/office/powerpoint/2010/main" val="798912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72">
            <a:extLst>
              <a:ext uri="{FF2B5EF4-FFF2-40B4-BE49-F238E27FC236}">
                <a16:creationId xmlns:a16="http://schemas.microsoft.com/office/drawing/2014/main" id="{7AA67C3D-6D28-4C64-81F8-295FC939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055" name="Freeform: Shape 74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59154" y="0"/>
            <a:ext cx="1897292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56" name="Freeform: Shape 76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813163" y="0"/>
            <a:ext cx="1902325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E6912A5-8D51-4C04-A058-6E3968107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2" r="2" b="10152"/>
          <a:stretch/>
        </p:blipFill>
        <p:spPr bwMode="auto">
          <a:xfrm>
            <a:off x="1998220" y="-1"/>
            <a:ext cx="7144670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4283919-7E00-4FC2-BFC9-3F56E5880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998220" y="0"/>
            <a:ext cx="1465306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25FA8CD-37DB-407B-BEAE-A39D2322E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" r="-1" b="22091"/>
          <a:stretch/>
        </p:blipFill>
        <p:spPr bwMode="auto">
          <a:xfrm>
            <a:off x="1995507" y="3452815"/>
            <a:ext cx="7148493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217FF4A-5EDF-43B7-90EE-BDD9F1E9E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995507" y="3452813"/>
            <a:ext cx="2055742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C26464F-DB3D-4CD3-962E-84BF6A5B5BCF}"/>
              </a:ext>
            </a:extLst>
          </p:cNvPr>
          <p:cNvSpPr txBox="1"/>
          <p:nvPr/>
        </p:nvSpPr>
        <p:spPr>
          <a:xfrm>
            <a:off x="14214" y="-74088"/>
            <a:ext cx="31048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kúros</a:t>
            </a:r>
            <a:r>
              <a:rPr lang="cs-CZ" b="1" dirty="0"/>
              <a:t>, </a:t>
            </a:r>
            <a:r>
              <a:rPr lang="cs-CZ" b="1" dirty="0" err="1"/>
              <a:t>Kokkari</a:t>
            </a:r>
            <a:endParaRPr lang="cs-CZ" b="1" dirty="0"/>
          </a:p>
          <a:p>
            <a:r>
              <a:rPr lang="cs-CZ" dirty="0"/>
              <a:t>hloubka 6 m</a:t>
            </a:r>
            <a:endParaRPr lang="el-GR" dirty="0"/>
          </a:p>
          <a:p>
            <a:r>
              <a:rPr lang="cs-CZ" dirty="0"/>
              <a:t>Potápěčský klub ostrova Samos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7398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4981" y="4462044"/>
            <a:ext cx="8579094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SH350 Σπίτι Άνω Βαθύ Σάμου τίτλου - Samos Housing Mεσιτικό Σάμος">
            <a:extLst>
              <a:ext uri="{FF2B5EF4-FFF2-40B4-BE49-F238E27FC236}">
                <a16:creationId xmlns:a16="http://schemas.microsoft.com/office/drawing/2014/main" id="{6CE77599-742A-4F20-81FF-B2BEE6CF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r="8779"/>
          <a:stretch/>
        </p:blipFill>
        <p:spPr bwMode="auto">
          <a:xfrm>
            <a:off x="294981" y="352931"/>
            <a:ext cx="41696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y Samos: Ένα blog για τη Σάμο: ΦΩΤΟΡΕΠΟΡΤΑΖ: Στο γραφικό Άνω Βαθύ Σάμου!">
            <a:extLst>
              <a:ext uri="{FF2B5EF4-FFF2-40B4-BE49-F238E27FC236}">
                <a16:creationId xmlns:a16="http://schemas.microsoft.com/office/drawing/2014/main" id="{F500C3AE-54F8-492F-8F28-499082FC4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r="9656" b="2"/>
          <a:stretch/>
        </p:blipFill>
        <p:spPr bwMode="auto">
          <a:xfrm>
            <a:off x="4688802" y="357013"/>
            <a:ext cx="4160216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54904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5DEDA20F-A512-499A-B197-228892BAA814}"/>
              </a:ext>
            </a:extLst>
          </p:cNvPr>
          <p:cNvSpPr txBox="1"/>
          <p:nvPr/>
        </p:nvSpPr>
        <p:spPr>
          <a:xfrm>
            <a:off x="3709002" y="4615840"/>
            <a:ext cx="4957440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 err="1">
                <a:solidFill>
                  <a:schemeClr val="bg1"/>
                </a:solidFill>
              </a:rPr>
              <a:t>Vathi</a:t>
            </a:r>
            <a:r>
              <a:rPr lang="en-US" sz="1900" b="1" dirty="0">
                <a:solidFill>
                  <a:schemeClr val="bg1"/>
                </a:solidFill>
              </a:rPr>
              <a:t> Βα</a:t>
            </a:r>
            <a:r>
              <a:rPr lang="en-US" sz="1900" b="1" dirty="0" err="1">
                <a:solidFill>
                  <a:schemeClr val="bg1"/>
                </a:solidFill>
              </a:rPr>
              <a:t>θύ</a:t>
            </a:r>
            <a:endParaRPr lang="en-US" sz="1900" b="1" dirty="0">
              <a:solidFill>
                <a:schemeClr val="bg1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v </a:t>
            </a:r>
            <a:r>
              <a:rPr lang="en-US" sz="1900" dirty="0" err="1">
                <a:solidFill>
                  <a:schemeClr val="bg1"/>
                </a:solidFill>
              </a:rPr>
              <a:t>kopci</a:t>
            </a:r>
            <a:r>
              <a:rPr lang="en-US" sz="1900" dirty="0">
                <a:solidFill>
                  <a:schemeClr val="bg1"/>
                </a:solidFill>
              </a:rPr>
              <a:t> </a:t>
            </a:r>
            <a:r>
              <a:rPr lang="en-US" sz="1900" dirty="0" err="1">
                <a:solidFill>
                  <a:schemeClr val="bg1"/>
                </a:solidFill>
              </a:rPr>
              <a:t>nad</a:t>
            </a:r>
            <a:r>
              <a:rPr lang="en-US" sz="1900" dirty="0">
                <a:solidFill>
                  <a:schemeClr val="bg1"/>
                </a:solidFill>
              </a:rPr>
              <a:t> </a:t>
            </a:r>
            <a:r>
              <a:rPr lang="en-US" sz="1900" dirty="0" err="1">
                <a:solidFill>
                  <a:schemeClr val="bg1"/>
                </a:solidFill>
              </a:rPr>
              <a:t>městem</a:t>
            </a:r>
            <a:r>
              <a:rPr lang="en-US" sz="1900" dirty="0">
                <a:solidFill>
                  <a:schemeClr val="bg1"/>
                </a:solidFill>
              </a:rPr>
              <a:t> Samos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chemeClr val="bg1"/>
                </a:solidFill>
              </a:rPr>
              <a:t>asi</a:t>
            </a:r>
            <a:r>
              <a:rPr lang="en-US" sz="1900" dirty="0">
                <a:solidFill>
                  <a:schemeClr val="bg1"/>
                </a:solidFill>
              </a:rPr>
              <a:t> 2000 </a:t>
            </a:r>
            <a:r>
              <a:rPr lang="en-US" sz="1900" dirty="0" err="1">
                <a:solidFill>
                  <a:schemeClr val="bg1"/>
                </a:solidFill>
              </a:rPr>
              <a:t>obyvatel</a:t>
            </a:r>
            <a:endParaRPr lang="en-US" sz="1900" dirty="0">
              <a:solidFill>
                <a:schemeClr val="bg1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chemeClr val="bg1"/>
                </a:solidFill>
              </a:rPr>
              <a:t>tradiční</a:t>
            </a:r>
            <a:r>
              <a:rPr lang="en-US" sz="1900" dirty="0">
                <a:solidFill>
                  <a:schemeClr val="bg1"/>
                </a:solidFill>
              </a:rPr>
              <a:t> </a:t>
            </a:r>
            <a:r>
              <a:rPr lang="en-US" sz="1900" dirty="0" err="1">
                <a:solidFill>
                  <a:schemeClr val="bg1"/>
                </a:solidFill>
              </a:rPr>
              <a:t>architektura</a:t>
            </a:r>
            <a:endParaRPr lang="en-US" sz="1900" dirty="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1291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1383</Words>
  <Application>Microsoft Office PowerPoint</Application>
  <PresentationFormat>Předvádění na obrazovce (4:3)</PresentationFormat>
  <Paragraphs>216</Paragraphs>
  <Slides>53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9" baseType="lpstr">
      <vt:lpstr>Meiryo</vt:lpstr>
      <vt:lpstr>Arial</vt:lpstr>
      <vt:lpstr>Calibri</vt:lpstr>
      <vt:lpstr>Calibri Light</vt:lpstr>
      <vt:lpstr>Comic Sans MS</vt:lpstr>
      <vt:lpstr>Motiv Office</vt:lpstr>
      <vt:lpstr>Samos - Rhodos - Kos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Simone Sumelidu</dc:creator>
  <cp:lastModifiedBy>Nicole Sumelidu</cp:lastModifiedBy>
  <cp:revision>33</cp:revision>
  <dcterms:created xsi:type="dcterms:W3CDTF">2022-01-03T15:58:01Z</dcterms:created>
  <dcterms:modified xsi:type="dcterms:W3CDTF">2023-05-15T11:36:31Z</dcterms:modified>
</cp:coreProperties>
</file>