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38"/>
  </p:notesMasterIdLst>
  <p:handoutMasterIdLst>
    <p:handoutMasterId r:id="rId39"/>
  </p:handoutMasterIdLst>
  <p:sldIdLst>
    <p:sldId id="387" r:id="rId2"/>
    <p:sldId id="292" r:id="rId3"/>
    <p:sldId id="291" r:id="rId4"/>
    <p:sldId id="389" r:id="rId5"/>
    <p:sldId id="311" r:id="rId6"/>
    <p:sldId id="390" r:id="rId7"/>
    <p:sldId id="392" r:id="rId8"/>
    <p:sldId id="393" r:id="rId9"/>
    <p:sldId id="397" r:id="rId10"/>
    <p:sldId id="396" r:id="rId11"/>
    <p:sldId id="394" r:id="rId12"/>
    <p:sldId id="395" r:id="rId13"/>
    <p:sldId id="398" r:id="rId14"/>
    <p:sldId id="399" r:id="rId15"/>
    <p:sldId id="312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8" r:id="rId24"/>
    <p:sldId id="409" r:id="rId25"/>
    <p:sldId id="415" r:id="rId26"/>
    <p:sldId id="416" r:id="rId27"/>
    <p:sldId id="417" r:id="rId28"/>
    <p:sldId id="410" r:id="rId29"/>
    <p:sldId id="411" r:id="rId30"/>
    <p:sldId id="412" r:id="rId31"/>
    <p:sldId id="413" r:id="rId32"/>
    <p:sldId id="414" r:id="rId33"/>
    <p:sldId id="418" r:id="rId34"/>
    <p:sldId id="422" r:id="rId35"/>
    <p:sldId id="420" r:id="rId36"/>
    <p:sldId id="42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14E41-4CC0-4E23-9402-AF38D8C50471}" v="364" dt="2021-10-03T18:44:47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8" autoAdjust="0"/>
    <p:restoredTop sz="96270" autoAdjust="0"/>
  </p:normalViewPr>
  <p:slideViewPr>
    <p:cSldViewPr snapToGrid="0">
      <p:cViewPr varScale="1">
        <p:scale>
          <a:sx n="127" d="100"/>
          <a:sy n="127" d="100"/>
        </p:scale>
        <p:origin x="804" y="12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441FB-ABAB-4346-8082-6C5ACF69D3C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967D5A-35AE-473A-B0EF-27DEF596C77B}">
      <dgm:prSet custT="1"/>
      <dgm:spPr/>
      <dgm:t>
        <a:bodyPr/>
        <a:lstStyle/>
        <a:p>
          <a:r>
            <a:rPr lang="cs-CZ" sz="1400" dirty="0"/>
            <a:t>2. </a:t>
          </a:r>
          <a:r>
            <a:rPr lang="en-US" sz="1400" dirty="0" err="1"/>
            <a:t>nejdelší</a:t>
          </a:r>
          <a:r>
            <a:rPr lang="en-US" sz="1400" dirty="0"/>
            <a:t> </a:t>
          </a:r>
          <a:r>
            <a:rPr lang="en-US" sz="1400" dirty="0" err="1"/>
            <a:t>řeka</a:t>
          </a:r>
          <a:r>
            <a:rPr lang="cs-CZ" sz="1400" dirty="0"/>
            <a:t> </a:t>
          </a:r>
          <a:r>
            <a:rPr lang="en-US" sz="1400" dirty="0" err="1"/>
            <a:t>jihovýchodní</a:t>
          </a:r>
          <a:r>
            <a:rPr lang="en-US" sz="1400" dirty="0"/>
            <a:t> </a:t>
          </a:r>
          <a:r>
            <a:rPr lang="en-US" sz="1400" dirty="0" err="1"/>
            <a:t>Evropy</a:t>
          </a:r>
          <a:r>
            <a:rPr lang="cs-CZ" sz="1400" dirty="0"/>
            <a:t> (po Dunaji)</a:t>
          </a:r>
          <a:r>
            <a:rPr lang="el-GR" sz="1400" dirty="0"/>
            <a:t> </a:t>
          </a:r>
          <a:r>
            <a:rPr lang="cs-CZ" sz="1400" dirty="0"/>
            <a:t>a největší řeka Balkánského poloostrova</a:t>
          </a:r>
          <a:endParaRPr lang="en-US" sz="1200" dirty="0"/>
        </a:p>
      </dgm:t>
    </dgm:pt>
    <dgm:pt modelId="{C6EB5A8D-387C-4C9E-8F5D-6BB9801D0417}" type="parTrans" cxnId="{33A7DEEC-CC0B-4831-8BB2-B1253CC62626}">
      <dgm:prSet/>
      <dgm:spPr/>
      <dgm:t>
        <a:bodyPr/>
        <a:lstStyle/>
        <a:p>
          <a:endParaRPr lang="en-US"/>
        </a:p>
      </dgm:t>
    </dgm:pt>
    <dgm:pt modelId="{9FCB0A73-171B-4DC2-AE0B-488F3C50EA73}" type="sibTrans" cxnId="{33A7DEEC-CC0B-4831-8BB2-B1253CC62626}">
      <dgm:prSet/>
      <dgm:spPr/>
      <dgm:t>
        <a:bodyPr/>
        <a:lstStyle/>
        <a:p>
          <a:endParaRPr lang="en-US"/>
        </a:p>
      </dgm:t>
    </dgm:pt>
    <dgm:pt modelId="{99902F98-BDED-48A1-BB60-3D8A9313889A}">
      <dgm:prSet custT="1"/>
      <dgm:spPr/>
      <dgm:t>
        <a:bodyPr/>
        <a:lstStyle/>
        <a:p>
          <a:r>
            <a:rPr lang="cs-CZ" sz="1400" dirty="0"/>
            <a:t>délka 530 km, z toho 206 km na řeckém území, zbytek Bulharsko (Marica)</a:t>
          </a:r>
          <a:endParaRPr lang="en-US" sz="1400" dirty="0"/>
        </a:p>
      </dgm:t>
    </dgm:pt>
    <dgm:pt modelId="{F0B448AA-273D-4B2B-921E-263387BD1F22}" type="parTrans" cxnId="{39F4A806-73B3-4974-8875-B345F0D13808}">
      <dgm:prSet/>
      <dgm:spPr/>
      <dgm:t>
        <a:bodyPr/>
        <a:lstStyle/>
        <a:p>
          <a:endParaRPr lang="en-US"/>
        </a:p>
      </dgm:t>
    </dgm:pt>
    <dgm:pt modelId="{8F68DC40-F21D-4A6D-8824-3E89E82F3F42}" type="sibTrans" cxnId="{39F4A806-73B3-4974-8875-B345F0D13808}">
      <dgm:prSet/>
      <dgm:spPr/>
      <dgm:t>
        <a:bodyPr/>
        <a:lstStyle/>
        <a:p>
          <a:endParaRPr lang="en-US"/>
        </a:p>
      </dgm:t>
    </dgm:pt>
    <dgm:pt modelId="{61D67384-403C-4BC0-984B-48F270B282A7}">
      <dgm:prSet custT="1"/>
      <dgm:spPr/>
      <dgm:t>
        <a:bodyPr/>
        <a:lstStyle/>
        <a:p>
          <a:r>
            <a:rPr lang="cs-CZ" sz="1400" dirty="0"/>
            <a:t>pramení v pohoří </a:t>
          </a:r>
          <a:r>
            <a:rPr lang="cs-CZ" sz="1400" dirty="0" err="1"/>
            <a:t>Rila</a:t>
          </a:r>
          <a:r>
            <a:rPr lang="cs-CZ" sz="1400" dirty="0"/>
            <a:t> (západní Bulharsko), vlévá se do Egejského moře (Thrácké moře)</a:t>
          </a:r>
          <a:endParaRPr lang="en-US" sz="1400" dirty="0"/>
        </a:p>
      </dgm:t>
    </dgm:pt>
    <dgm:pt modelId="{42E3929D-7A07-49D1-A00A-B57C89C8E1A4}" type="parTrans" cxnId="{5A1B5CF5-777D-471C-BE6C-66699C2E9590}">
      <dgm:prSet/>
      <dgm:spPr/>
      <dgm:t>
        <a:bodyPr/>
        <a:lstStyle/>
        <a:p>
          <a:endParaRPr lang="en-US"/>
        </a:p>
      </dgm:t>
    </dgm:pt>
    <dgm:pt modelId="{66FB9002-4BFF-417D-BF55-31654B3313C2}" type="sibTrans" cxnId="{5A1B5CF5-777D-471C-BE6C-66699C2E9590}">
      <dgm:prSet/>
      <dgm:spPr/>
      <dgm:t>
        <a:bodyPr/>
        <a:lstStyle/>
        <a:p>
          <a:endParaRPr lang="en-US"/>
        </a:p>
      </dgm:t>
    </dgm:pt>
    <dgm:pt modelId="{38B86252-3ACF-468A-9871-35EF7D69EC09}">
      <dgm:prSet custT="1"/>
      <dgm:spPr/>
      <dgm:t>
        <a:bodyPr/>
        <a:lstStyle/>
        <a:p>
          <a:r>
            <a:rPr lang="cs-CZ" sz="1400" dirty="0"/>
            <a:t>geografická hranice mezi Řeckem a Tureckem (migrace)</a:t>
          </a:r>
          <a:endParaRPr lang="en-US" sz="1400" dirty="0"/>
        </a:p>
      </dgm:t>
    </dgm:pt>
    <dgm:pt modelId="{6B4A348F-B747-407C-8601-A066D50BE5A9}" type="parTrans" cxnId="{6251C444-6623-4271-A5CC-913187C1EC2A}">
      <dgm:prSet/>
      <dgm:spPr/>
      <dgm:t>
        <a:bodyPr/>
        <a:lstStyle/>
        <a:p>
          <a:endParaRPr lang="en-US"/>
        </a:p>
      </dgm:t>
    </dgm:pt>
    <dgm:pt modelId="{29C749AC-B926-423D-BA46-86B81A1FE81C}" type="sibTrans" cxnId="{6251C444-6623-4271-A5CC-913187C1EC2A}">
      <dgm:prSet/>
      <dgm:spPr/>
      <dgm:t>
        <a:bodyPr/>
        <a:lstStyle/>
        <a:p>
          <a:endParaRPr lang="en-US"/>
        </a:p>
      </dgm:t>
    </dgm:pt>
    <dgm:pt modelId="{F53C6547-4900-44FC-848C-A8468B86B70A}">
      <dgm:prSet custT="1"/>
      <dgm:spPr/>
      <dgm:t>
        <a:bodyPr/>
        <a:lstStyle/>
        <a:p>
          <a:r>
            <a:rPr lang="cs-CZ" sz="1400" dirty="0"/>
            <a:t>mytologie: syn </a:t>
          </a:r>
          <a:r>
            <a:rPr lang="cs-CZ" sz="1400" dirty="0" err="1"/>
            <a:t>Haima</a:t>
          </a:r>
          <a:r>
            <a:rPr lang="cs-CZ" sz="1400" dirty="0"/>
            <a:t> a </a:t>
          </a:r>
          <a:r>
            <a:rPr lang="cs-CZ" sz="1400" dirty="0" err="1"/>
            <a:t>Rodopé</a:t>
          </a:r>
          <a:r>
            <a:rPr lang="cs-CZ" sz="1400" dirty="0"/>
            <a:t>, thrácký král </a:t>
          </a:r>
          <a:r>
            <a:rPr lang="cs-CZ" sz="1400" dirty="0" err="1"/>
            <a:t>Kassandros</a:t>
          </a:r>
          <a:r>
            <a:rPr lang="cs-CZ" sz="1400" dirty="0"/>
            <a:t> a jeho syn </a:t>
          </a:r>
          <a:r>
            <a:rPr lang="cs-CZ" sz="1400" dirty="0" err="1"/>
            <a:t>Evros</a:t>
          </a:r>
          <a:r>
            <a:rPr lang="cs-CZ" sz="1400" dirty="0"/>
            <a:t>…</a:t>
          </a:r>
          <a:endParaRPr lang="en-US" sz="1400" dirty="0"/>
        </a:p>
      </dgm:t>
    </dgm:pt>
    <dgm:pt modelId="{7901A1C3-6A0A-4FDB-BA84-17E0A63A2BF6}" type="parTrans" cxnId="{417228CD-5C7E-43EE-ABAC-5ACB0E6E41A8}">
      <dgm:prSet/>
      <dgm:spPr/>
      <dgm:t>
        <a:bodyPr/>
        <a:lstStyle/>
        <a:p>
          <a:endParaRPr lang="en-US"/>
        </a:p>
      </dgm:t>
    </dgm:pt>
    <dgm:pt modelId="{FA7F4B99-D45C-40B5-9022-892E77F8E873}" type="sibTrans" cxnId="{417228CD-5C7E-43EE-ABAC-5ACB0E6E41A8}">
      <dgm:prSet/>
      <dgm:spPr/>
      <dgm:t>
        <a:bodyPr/>
        <a:lstStyle/>
        <a:p>
          <a:endParaRPr lang="en-US"/>
        </a:p>
      </dgm:t>
    </dgm:pt>
    <dgm:pt modelId="{51B63295-9883-4D63-A069-89CC90C1336F}">
      <dgm:prSet custT="1"/>
      <dgm:spPr/>
      <dgm:t>
        <a:bodyPr/>
        <a:lstStyle/>
        <a:p>
          <a:r>
            <a:rPr lang="cs-CZ" sz="1400" dirty="0"/>
            <a:t>delta </a:t>
          </a:r>
          <a:r>
            <a:rPr lang="cs-CZ" sz="1400" dirty="0" err="1"/>
            <a:t>Evrosu</a:t>
          </a:r>
          <a:r>
            <a:rPr lang="cs-CZ" sz="1400" dirty="0"/>
            <a:t>: nesplavná, výroba elektřiny, zavlažování,  jeden z nejvýznamnějších evropských </a:t>
          </a:r>
          <a:r>
            <a:rPr lang="cs-CZ" sz="1400" dirty="0" err="1"/>
            <a:t>hydrobiotopů</a:t>
          </a:r>
          <a:endParaRPr lang="en-US" sz="1400" dirty="0"/>
        </a:p>
      </dgm:t>
    </dgm:pt>
    <dgm:pt modelId="{4FA985BE-DEEA-40E0-AE2E-D2F128E88D7A}" type="parTrans" cxnId="{BA49F56F-BB8E-42D7-8642-66ECD3DDC336}">
      <dgm:prSet/>
      <dgm:spPr/>
      <dgm:t>
        <a:bodyPr/>
        <a:lstStyle/>
        <a:p>
          <a:endParaRPr lang="en-US"/>
        </a:p>
      </dgm:t>
    </dgm:pt>
    <dgm:pt modelId="{16B74619-E9C6-4F80-99E9-1C098040E1DE}" type="sibTrans" cxnId="{BA49F56F-BB8E-42D7-8642-66ECD3DDC336}">
      <dgm:prSet/>
      <dgm:spPr/>
      <dgm:t>
        <a:bodyPr/>
        <a:lstStyle/>
        <a:p>
          <a:endParaRPr lang="en-US"/>
        </a:p>
      </dgm:t>
    </dgm:pt>
    <dgm:pt modelId="{4FAF6EB5-3F20-4C86-8322-EDEEFFA7A578}" type="pres">
      <dgm:prSet presAssocID="{10F441FB-ABAB-4346-8082-6C5ACF69D3C2}" presName="diagram" presStyleCnt="0">
        <dgm:presLayoutVars>
          <dgm:dir/>
          <dgm:resizeHandles val="exact"/>
        </dgm:presLayoutVars>
      </dgm:prSet>
      <dgm:spPr/>
    </dgm:pt>
    <dgm:pt modelId="{33714E08-184D-4015-9714-B8BD045DCA5D}" type="pres">
      <dgm:prSet presAssocID="{47967D5A-35AE-473A-B0EF-27DEF596C77B}" presName="node" presStyleLbl="node1" presStyleIdx="0" presStyleCnt="6">
        <dgm:presLayoutVars>
          <dgm:bulletEnabled val="1"/>
        </dgm:presLayoutVars>
      </dgm:prSet>
      <dgm:spPr/>
    </dgm:pt>
    <dgm:pt modelId="{1D91402C-3366-4DED-95AC-CD7077CC7D7A}" type="pres">
      <dgm:prSet presAssocID="{9FCB0A73-171B-4DC2-AE0B-488F3C50EA73}" presName="sibTrans" presStyleCnt="0"/>
      <dgm:spPr/>
    </dgm:pt>
    <dgm:pt modelId="{A8A7D533-1D9E-4E26-945D-DAA95C26F986}" type="pres">
      <dgm:prSet presAssocID="{99902F98-BDED-48A1-BB60-3D8A9313889A}" presName="node" presStyleLbl="node1" presStyleIdx="1" presStyleCnt="6">
        <dgm:presLayoutVars>
          <dgm:bulletEnabled val="1"/>
        </dgm:presLayoutVars>
      </dgm:prSet>
      <dgm:spPr/>
    </dgm:pt>
    <dgm:pt modelId="{339A678E-0FF3-4DF0-93FD-80402E686351}" type="pres">
      <dgm:prSet presAssocID="{8F68DC40-F21D-4A6D-8824-3E89E82F3F42}" presName="sibTrans" presStyleCnt="0"/>
      <dgm:spPr/>
    </dgm:pt>
    <dgm:pt modelId="{E5427CE1-E4D1-4980-9D51-E832E787A094}" type="pres">
      <dgm:prSet presAssocID="{61D67384-403C-4BC0-984B-48F270B282A7}" presName="node" presStyleLbl="node1" presStyleIdx="2" presStyleCnt="6">
        <dgm:presLayoutVars>
          <dgm:bulletEnabled val="1"/>
        </dgm:presLayoutVars>
      </dgm:prSet>
      <dgm:spPr/>
    </dgm:pt>
    <dgm:pt modelId="{8B838060-DB12-4965-B992-7CA46936FF92}" type="pres">
      <dgm:prSet presAssocID="{66FB9002-4BFF-417D-BF55-31654B3313C2}" presName="sibTrans" presStyleCnt="0"/>
      <dgm:spPr/>
    </dgm:pt>
    <dgm:pt modelId="{8B3714B8-8D5F-4D6C-AF2F-8B3C3CD3902B}" type="pres">
      <dgm:prSet presAssocID="{38B86252-3ACF-468A-9871-35EF7D69EC09}" presName="node" presStyleLbl="node1" presStyleIdx="3" presStyleCnt="6">
        <dgm:presLayoutVars>
          <dgm:bulletEnabled val="1"/>
        </dgm:presLayoutVars>
      </dgm:prSet>
      <dgm:spPr/>
    </dgm:pt>
    <dgm:pt modelId="{9466D3C1-C220-43D3-8FF9-F426BA3CD77E}" type="pres">
      <dgm:prSet presAssocID="{29C749AC-B926-423D-BA46-86B81A1FE81C}" presName="sibTrans" presStyleCnt="0"/>
      <dgm:spPr/>
    </dgm:pt>
    <dgm:pt modelId="{59ECFB01-5663-4588-B64F-F29D13108456}" type="pres">
      <dgm:prSet presAssocID="{F53C6547-4900-44FC-848C-A8468B86B70A}" presName="node" presStyleLbl="node1" presStyleIdx="4" presStyleCnt="6">
        <dgm:presLayoutVars>
          <dgm:bulletEnabled val="1"/>
        </dgm:presLayoutVars>
      </dgm:prSet>
      <dgm:spPr/>
    </dgm:pt>
    <dgm:pt modelId="{773E5675-D5C8-42D5-B139-4DB307A2D840}" type="pres">
      <dgm:prSet presAssocID="{FA7F4B99-D45C-40B5-9022-892E77F8E873}" presName="sibTrans" presStyleCnt="0"/>
      <dgm:spPr/>
    </dgm:pt>
    <dgm:pt modelId="{306E7EBD-7BF1-4DCD-8D0A-B6122095BA12}" type="pres">
      <dgm:prSet presAssocID="{51B63295-9883-4D63-A069-89CC90C1336F}" presName="node" presStyleLbl="node1" presStyleIdx="5" presStyleCnt="6">
        <dgm:presLayoutVars>
          <dgm:bulletEnabled val="1"/>
        </dgm:presLayoutVars>
      </dgm:prSet>
      <dgm:spPr/>
    </dgm:pt>
  </dgm:ptLst>
  <dgm:cxnLst>
    <dgm:cxn modelId="{38F85700-4B23-4FBD-8FD4-FE77D9F62BF5}" type="presOf" srcId="{61D67384-403C-4BC0-984B-48F270B282A7}" destId="{E5427CE1-E4D1-4980-9D51-E832E787A094}" srcOrd="0" destOrd="0" presId="urn:microsoft.com/office/officeart/2005/8/layout/default"/>
    <dgm:cxn modelId="{39F4A806-73B3-4974-8875-B345F0D13808}" srcId="{10F441FB-ABAB-4346-8082-6C5ACF69D3C2}" destId="{99902F98-BDED-48A1-BB60-3D8A9313889A}" srcOrd="1" destOrd="0" parTransId="{F0B448AA-273D-4B2B-921E-263387BD1F22}" sibTransId="{8F68DC40-F21D-4A6D-8824-3E89E82F3F42}"/>
    <dgm:cxn modelId="{DB39D228-976D-4468-9FAD-2A33D8B60F3A}" type="presOf" srcId="{38B86252-3ACF-468A-9871-35EF7D69EC09}" destId="{8B3714B8-8D5F-4D6C-AF2F-8B3C3CD3902B}" srcOrd="0" destOrd="0" presId="urn:microsoft.com/office/officeart/2005/8/layout/default"/>
    <dgm:cxn modelId="{3661C73F-01BC-4806-8CAF-EFB503538898}" type="presOf" srcId="{F53C6547-4900-44FC-848C-A8468B86B70A}" destId="{59ECFB01-5663-4588-B64F-F29D13108456}" srcOrd="0" destOrd="0" presId="urn:microsoft.com/office/officeart/2005/8/layout/default"/>
    <dgm:cxn modelId="{34977F5C-6312-450D-839F-09DB139AC2EA}" type="presOf" srcId="{99902F98-BDED-48A1-BB60-3D8A9313889A}" destId="{A8A7D533-1D9E-4E26-945D-DAA95C26F986}" srcOrd="0" destOrd="0" presId="urn:microsoft.com/office/officeart/2005/8/layout/default"/>
    <dgm:cxn modelId="{6251C444-6623-4271-A5CC-913187C1EC2A}" srcId="{10F441FB-ABAB-4346-8082-6C5ACF69D3C2}" destId="{38B86252-3ACF-468A-9871-35EF7D69EC09}" srcOrd="3" destOrd="0" parTransId="{6B4A348F-B747-407C-8601-A066D50BE5A9}" sibTransId="{29C749AC-B926-423D-BA46-86B81A1FE81C}"/>
    <dgm:cxn modelId="{BA49F56F-BB8E-42D7-8642-66ECD3DDC336}" srcId="{10F441FB-ABAB-4346-8082-6C5ACF69D3C2}" destId="{51B63295-9883-4D63-A069-89CC90C1336F}" srcOrd="5" destOrd="0" parTransId="{4FA985BE-DEEA-40E0-AE2E-D2F128E88D7A}" sibTransId="{16B74619-E9C6-4F80-99E9-1C098040E1DE}"/>
    <dgm:cxn modelId="{F306C350-8EAD-4A30-82B7-48D81A9562C0}" type="presOf" srcId="{10F441FB-ABAB-4346-8082-6C5ACF69D3C2}" destId="{4FAF6EB5-3F20-4C86-8322-EDEEFFA7A578}" srcOrd="0" destOrd="0" presId="urn:microsoft.com/office/officeart/2005/8/layout/default"/>
    <dgm:cxn modelId="{CD367BB1-4FEE-4C39-93E6-6B386CD2CF21}" type="presOf" srcId="{51B63295-9883-4D63-A069-89CC90C1336F}" destId="{306E7EBD-7BF1-4DCD-8D0A-B6122095BA12}" srcOrd="0" destOrd="0" presId="urn:microsoft.com/office/officeart/2005/8/layout/default"/>
    <dgm:cxn modelId="{A60708CB-BFC8-4A30-BDF8-1BE8D57263B3}" type="presOf" srcId="{47967D5A-35AE-473A-B0EF-27DEF596C77B}" destId="{33714E08-184D-4015-9714-B8BD045DCA5D}" srcOrd="0" destOrd="0" presId="urn:microsoft.com/office/officeart/2005/8/layout/default"/>
    <dgm:cxn modelId="{417228CD-5C7E-43EE-ABAC-5ACB0E6E41A8}" srcId="{10F441FB-ABAB-4346-8082-6C5ACF69D3C2}" destId="{F53C6547-4900-44FC-848C-A8468B86B70A}" srcOrd="4" destOrd="0" parTransId="{7901A1C3-6A0A-4FDB-BA84-17E0A63A2BF6}" sibTransId="{FA7F4B99-D45C-40B5-9022-892E77F8E873}"/>
    <dgm:cxn modelId="{33A7DEEC-CC0B-4831-8BB2-B1253CC62626}" srcId="{10F441FB-ABAB-4346-8082-6C5ACF69D3C2}" destId="{47967D5A-35AE-473A-B0EF-27DEF596C77B}" srcOrd="0" destOrd="0" parTransId="{C6EB5A8D-387C-4C9E-8F5D-6BB9801D0417}" sibTransId="{9FCB0A73-171B-4DC2-AE0B-488F3C50EA73}"/>
    <dgm:cxn modelId="{5A1B5CF5-777D-471C-BE6C-66699C2E9590}" srcId="{10F441FB-ABAB-4346-8082-6C5ACF69D3C2}" destId="{61D67384-403C-4BC0-984B-48F270B282A7}" srcOrd="2" destOrd="0" parTransId="{42E3929D-7A07-49D1-A00A-B57C89C8E1A4}" sibTransId="{66FB9002-4BFF-417D-BF55-31654B3313C2}"/>
    <dgm:cxn modelId="{BE61F06D-D107-4B42-A731-57DE603E0B94}" type="presParOf" srcId="{4FAF6EB5-3F20-4C86-8322-EDEEFFA7A578}" destId="{33714E08-184D-4015-9714-B8BD045DCA5D}" srcOrd="0" destOrd="0" presId="urn:microsoft.com/office/officeart/2005/8/layout/default"/>
    <dgm:cxn modelId="{D217A255-AEF2-4711-A4DE-50BEE3B2EEB0}" type="presParOf" srcId="{4FAF6EB5-3F20-4C86-8322-EDEEFFA7A578}" destId="{1D91402C-3366-4DED-95AC-CD7077CC7D7A}" srcOrd="1" destOrd="0" presId="urn:microsoft.com/office/officeart/2005/8/layout/default"/>
    <dgm:cxn modelId="{69576FC4-D68C-4CA5-8B9D-015F944282F1}" type="presParOf" srcId="{4FAF6EB5-3F20-4C86-8322-EDEEFFA7A578}" destId="{A8A7D533-1D9E-4E26-945D-DAA95C26F986}" srcOrd="2" destOrd="0" presId="urn:microsoft.com/office/officeart/2005/8/layout/default"/>
    <dgm:cxn modelId="{136A7A71-C12B-4B30-84D0-E4DA02D4EFE9}" type="presParOf" srcId="{4FAF6EB5-3F20-4C86-8322-EDEEFFA7A578}" destId="{339A678E-0FF3-4DF0-93FD-80402E686351}" srcOrd="3" destOrd="0" presId="urn:microsoft.com/office/officeart/2005/8/layout/default"/>
    <dgm:cxn modelId="{D487B054-152F-439A-8443-B0EADD5AA6AF}" type="presParOf" srcId="{4FAF6EB5-3F20-4C86-8322-EDEEFFA7A578}" destId="{E5427CE1-E4D1-4980-9D51-E832E787A094}" srcOrd="4" destOrd="0" presId="urn:microsoft.com/office/officeart/2005/8/layout/default"/>
    <dgm:cxn modelId="{312EFEA8-2816-4A8B-BBBA-54F2F1C78E73}" type="presParOf" srcId="{4FAF6EB5-3F20-4C86-8322-EDEEFFA7A578}" destId="{8B838060-DB12-4965-B992-7CA46936FF92}" srcOrd="5" destOrd="0" presId="urn:microsoft.com/office/officeart/2005/8/layout/default"/>
    <dgm:cxn modelId="{70A8E17C-14D3-492B-8DAD-113869976E66}" type="presParOf" srcId="{4FAF6EB5-3F20-4C86-8322-EDEEFFA7A578}" destId="{8B3714B8-8D5F-4D6C-AF2F-8B3C3CD3902B}" srcOrd="6" destOrd="0" presId="urn:microsoft.com/office/officeart/2005/8/layout/default"/>
    <dgm:cxn modelId="{968350EA-E5E5-4E42-9BD2-E2521E4CE340}" type="presParOf" srcId="{4FAF6EB5-3F20-4C86-8322-EDEEFFA7A578}" destId="{9466D3C1-C220-43D3-8FF9-F426BA3CD77E}" srcOrd="7" destOrd="0" presId="urn:microsoft.com/office/officeart/2005/8/layout/default"/>
    <dgm:cxn modelId="{96BBCF7D-5965-472C-B61E-54D26880B2FB}" type="presParOf" srcId="{4FAF6EB5-3F20-4C86-8322-EDEEFFA7A578}" destId="{59ECFB01-5663-4588-B64F-F29D13108456}" srcOrd="8" destOrd="0" presId="urn:microsoft.com/office/officeart/2005/8/layout/default"/>
    <dgm:cxn modelId="{9DAFC84C-3FD0-41B2-9D6E-FA3E505DA49D}" type="presParOf" srcId="{4FAF6EB5-3F20-4C86-8322-EDEEFFA7A578}" destId="{773E5675-D5C8-42D5-B139-4DB307A2D840}" srcOrd="9" destOrd="0" presId="urn:microsoft.com/office/officeart/2005/8/layout/default"/>
    <dgm:cxn modelId="{9E4BD55F-04D6-4C32-A567-FF58F5264202}" type="presParOf" srcId="{4FAF6EB5-3F20-4C86-8322-EDEEFFA7A578}" destId="{306E7EBD-7BF1-4DCD-8D0A-B6122095BA1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5451F2-C90C-4169-8DB8-59F783094FE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14FEEF-7445-4DC3-97CA-76C0E8FE9DA2}">
      <dgm:prSet custT="1"/>
      <dgm:spPr/>
      <dgm:t>
        <a:bodyPr/>
        <a:lstStyle/>
        <a:p>
          <a:r>
            <a:rPr lang="cs-CZ" sz="1600" dirty="0"/>
            <a:t>n</a:t>
          </a:r>
          <a:r>
            <a:rPr lang="en-US" sz="1600" dirty="0" err="1"/>
            <a:t>ejvětší</a:t>
          </a:r>
          <a:r>
            <a:rPr lang="en-US" sz="1600" dirty="0"/>
            <a:t> </a:t>
          </a:r>
          <a:r>
            <a:rPr lang="cs-CZ" sz="1600" dirty="0"/>
            <a:t>město Thrákie a kraje Východní Makedonie a Thrákie</a:t>
          </a:r>
          <a:endParaRPr lang="en-US" sz="1400" dirty="0"/>
        </a:p>
      </dgm:t>
    </dgm:pt>
    <dgm:pt modelId="{59372F95-4022-4123-9CF3-6F97052EFEF6}" type="parTrans" cxnId="{8CFABD1E-7034-40DF-B105-673FC3D5149A}">
      <dgm:prSet/>
      <dgm:spPr/>
      <dgm:t>
        <a:bodyPr/>
        <a:lstStyle/>
        <a:p>
          <a:endParaRPr lang="en-US"/>
        </a:p>
      </dgm:t>
    </dgm:pt>
    <dgm:pt modelId="{0D89215B-5355-4F7D-8BA3-C9DE9DFBAD9C}" type="sibTrans" cxnId="{8CFABD1E-7034-40DF-B105-673FC3D5149A}">
      <dgm:prSet/>
      <dgm:spPr/>
      <dgm:t>
        <a:bodyPr/>
        <a:lstStyle/>
        <a:p>
          <a:endParaRPr lang="en-US"/>
        </a:p>
      </dgm:t>
    </dgm:pt>
    <dgm:pt modelId="{BB152C1A-B551-4358-A959-57BDB82062A8}">
      <dgm:prSet custT="1"/>
      <dgm:spPr/>
      <dgm:t>
        <a:bodyPr/>
        <a:lstStyle/>
        <a:p>
          <a:r>
            <a:rPr lang="cs-CZ" sz="1600" dirty="0"/>
            <a:t>významný přístav (největší v Thrákii) a obchodní centrum severovýchodního Řecka</a:t>
          </a:r>
          <a:endParaRPr lang="en-US" sz="1600" dirty="0"/>
        </a:p>
      </dgm:t>
    </dgm:pt>
    <dgm:pt modelId="{15C455F9-7DF5-4CA4-8BFD-690B966E3866}" type="parTrans" cxnId="{B0552497-79F0-4D51-BDA7-2AC9510485C2}">
      <dgm:prSet/>
      <dgm:spPr/>
      <dgm:t>
        <a:bodyPr/>
        <a:lstStyle/>
        <a:p>
          <a:endParaRPr lang="en-US"/>
        </a:p>
      </dgm:t>
    </dgm:pt>
    <dgm:pt modelId="{A9C4CB11-F348-4658-8581-609C0AB5E079}" type="sibTrans" cxnId="{B0552497-79F0-4D51-BDA7-2AC9510485C2}">
      <dgm:prSet/>
      <dgm:spPr/>
      <dgm:t>
        <a:bodyPr/>
        <a:lstStyle/>
        <a:p>
          <a:endParaRPr lang="en-US"/>
        </a:p>
      </dgm:t>
    </dgm:pt>
    <dgm:pt modelId="{232F70A6-CB6C-418D-88B1-106DC32ACEB6}">
      <dgm:prSet custT="1"/>
      <dgm:spPr/>
      <dgm:t>
        <a:bodyPr/>
        <a:lstStyle/>
        <a:p>
          <a:r>
            <a:rPr lang="cs-CZ" sz="1600"/>
            <a:t>asi 58 000 obyvatel</a:t>
          </a:r>
          <a:endParaRPr lang="en-US" sz="1600"/>
        </a:p>
      </dgm:t>
    </dgm:pt>
    <dgm:pt modelId="{FA2CE78F-8EE0-4492-9534-721C36A5EAA8}" type="parTrans" cxnId="{77C025F0-153B-475E-B808-8610C9F11893}">
      <dgm:prSet/>
      <dgm:spPr/>
      <dgm:t>
        <a:bodyPr/>
        <a:lstStyle/>
        <a:p>
          <a:endParaRPr lang="en-US"/>
        </a:p>
      </dgm:t>
    </dgm:pt>
    <dgm:pt modelId="{F966958F-6E84-4501-8266-2FD94675705B}" type="sibTrans" cxnId="{77C025F0-153B-475E-B808-8610C9F11893}">
      <dgm:prSet/>
      <dgm:spPr/>
      <dgm:t>
        <a:bodyPr/>
        <a:lstStyle/>
        <a:p>
          <a:endParaRPr lang="en-US"/>
        </a:p>
      </dgm:t>
    </dgm:pt>
    <dgm:pt modelId="{866410E2-2AEF-4F96-86D5-0775D76AAA68}">
      <dgm:prSet custT="1"/>
      <dgm:spPr/>
      <dgm:t>
        <a:bodyPr/>
        <a:lstStyle/>
        <a:p>
          <a:r>
            <a:rPr lang="cs-CZ" sz="1600" dirty="0"/>
            <a:t>mytologie: Odysseus, </a:t>
          </a:r>
          <a:r>
            <a:rPr lang="cs-CZ" sz="1600" dirty="0" err="1"/>
            <a:t>Kikónové</a:t>
          </a:r>
          <a:endParaRPr lang="en-US" sz="1600" dirty="0"/>
        </a:p>
      </dgm:t>
    </dgm:pt>
    <dgm:pt modelId="{DFB279E4-7B54-4828-8626-8A6EC7FAA7B4}" type="parTrans" cxnId="{D88CA847-D191-4825-AB74-271BE06A217F}">
      <dgm:prSet/>
      <dgm:spPr/>
      <dgm:t>
        <a:bodyPr/>
        <a:lstStyle/>
        <a:p>
          <a:endParaRPr lang="en-US"/>
        </a:p>
      </dgm:t>
    </dgm:pt>
    <dgm:pt modelId="{E0FC50C0-87B2-45C5-AE07-F716279B5AD9}" type="sibTrans" cxnId="{D88CA847-D191-4825-AB74-271BE06A217F}">
      <dgm:prSet/>
      <dgm:spPr/>
      <dgm:t>
        <a:bodyPr/>
        <a:lstStyle/>
        <a:p>
          <a:endParaRPr lang="en-US"/>
        </a:p>
      </dgm:t>
    </dgm:pt>
    <dgm:pt modelId="{3979925D-AED3-42C2-B1DC-9F2BC9BA8B88}">
      <dgm:prSet custT="1"/>
      <dgm:spPr/>
      <dgm:t>
        <a:bodyPr/>
        <a:lstStyle/>
        <a:p>
          <a:r>
            <a:rPr lang="cs-CZ" sz="1600"/>
            <a:t>v 19. st. rybářská vesnice</a:t>
          </a:r>
          <a:endParaRPr lang="en-US" sz="1600"/>
        </a:p>
      </dgm:t>
    </dgm:pt>
    <dgm:pt modelId="{016A128F-F519-472B-AB48-B81D1E5F76D8}" type="parTrans" cxnId="{8C74384B-8624-409C-B3AA-D5F776508B1A}">
      <dgm:prSet/>
      <dgm:spPr/>
      <dgm:t>
        <a:bodyPr/>
        <a:lstStyle/>
        <a:p>
          <a:endParaRPr lang="en-US"/>
        </a:p>
      </dgm:t>
    </dgm:pt>
    <dgm:pt modelId="{D6537435-4A4F-4712-96FE-E4F20752BFAF}" type="sibTrans" cxnId="{8C74384B-8624-409C-B3AA-D5F776508B1A}">
      <dgm:prSet/>
      <dgm:spPr/>
      <dgm:t>
        <a:bodyPr/>
        <a:lstStyle/>
        <a:p>
          <a:endParaRPr lang="en-US"/>
        </a:p>
      </dgm:t>
    </dgm:pt>
    <dgm:pt modelId="{FDC10F30-EC1A-409C-B429-111A83E075E2}">
      <dgm:prSet custT="1"/>
      <dgm:spPr/>
      <dgm:t>
        <a:bodyPr/>
        <a:lstStyle/>
        <a:p>
          <a:r>
            <a:rPr lang="cs-CZ" sz="1600" dirty="0"/>
            <a:t>od pol. 19. st. město: s</a:t>
          </a:r>
          <a:r>
            <a:rPr lang="en-US" sz="1600" dirty="0" err="1"/>
            <a:t>třetávání</a:t>
          </a:r>
          <a:r>
            <a:rPr lang="en-US" sz="1600" dirty="0"/>
            <a:t> </a:t>
          </a:r>
          <a:r>
            <a:rPr lang="en-US" sz="1600" dirty="0" err="1"/>
            <a:t>obchodních</a:t>
          </a:r>
          <a:r>
            <a:rPr lang="en-US" sz="1600" dirty="0"/>
            <a:t> </a:t>
          </a:r>
          <a:r>
            <a:rPr lang="en-US" sz="1600" dirty="0" err="1"/>
            <a:t>cest</a:t>
          </a:r>
          <a:r>
            <a:rPr lang="en-US" sz="1600" dirty="0"/>
            <a:t> </a:t>
          </a:r>
          <a:r>
            <a:rPr lang="en-US" sz="1600" dirty="0" err="1"/>
            <a:t>mezi</a:t>
          </a:r>
          <a:r>
            <a:rPr lang="en-US" sz="1600" dirty="0"/>
            <a:t> </a:t>
          </a:r>
          <a:r>
            <a:rPr lang="en-US" sz="1600" dirty="0" err="1"/>
            <a:t>Evropou</a:t>
          </a:r>
          <a:r>
            <a:rPr lang="en-US" sz="1600" dirty="0"/>
            <a:t> a </a:t>
          </a:r>
          <a:r>
            <a:rPr lang="en-US" sz="1600" dirty="0" err="1"/>
            <a:t>Asií</a:t>
          </a:r>
          <a:endParaRPr lang="en-US" sz="1600" dirty="0"/>
        </a:p>
      </dgm:t>
    </dgm:pt>
    <dgm:pt modelId="{83B03D4B-49D9-4480-BF31-ED741091D32A}" type="parTrans" cxnId="{98C1F63E-15DA-4628-9E37-CC4462DA41E7}">
      <dgm:prSet/>
      <dgm:spPr/>
      <dgm:t>
        <a:bodyPr/>
        <a:lstStyle/>
        <a:p>
          <a:endParaRPr lang="en-US"/>
        </a:p>
      </dgm:t>
    </dgm:pt>
    <dgm:pt modelId="{52CD84A7-E629-423A-84A5-7AE99820831E}" type="sibTrans" cxnId="{98C1F63E-15DA-4628-9E37-CC4462DA41E7}">
      <dgm:prSet/>
      <dgm:spPr/>
      <dgm:t>
        <a:bodyPr/>
        <a:lstStyle/>
        <a:p>
          <a:endParaRPr lang="en-US"/>
        </a:p>
      </dgm:t>
    </dgm:pt>
    <dgm:pt modelId="{8E4E1F79-8C19-456B-9830-B378F25F1436}">
      <dgm:prSet custT="1"/>
      <dgm:spPr/>
      <dgm:t>
        <a:bodyPr/>
        <a:lstStyle/>
        <a:p>
          <a:r>
            <a:rPr lang="cs-CZ" sz="1600" dirty="0"/>
            <a:t>původní turecký název </a:t>
          </a:r>
          <a:r>
            <a:rPr lang="cs-CZ" sz="1600" b="0" dirty="0" err="1"/>
            <a:t>Dedeağaç</a:t>
          </a:r>
          <a:r>
            <a:rPr lang="cs-CZ" sz="1600" b="0" dirty="0"/>
            <a:t>, </a:t>
          </a:r>
          <a:r>
            <a:rPr lang="cs-CZ" sz="1600" dirty="0"/>
            <a:t>r. 1920 pojmenována po řeckém králi Alexandru I.</a:t>
          </a:r>
          <a:endParaRPr lang="en-US" sz="1600" dirty="0"/>
        </a:p>
      </dgm:t>
    </dgm:pt>
    <dgm:pt modelId="{DE422C19-C81C-400F-96BF-21B1DE8B6600}" type="parTrans" cxnId="{7EEB8B52-40AF-44E8-A299-AA74FC3E3F52}">
      <dgm:prSet/>
      <dgm:spPr/>
      <dgm:t>
        <a:bodyPr/>
        <a:lstStyle/>
        <a:p>
          <a:endParaRPr lang="en-US"/>
        </a:p>
      </dgm:t>
    </dgm:pt>
    <dgm:pt modelId="{A6C678AF-49B1-487A-A051-886FAD4EF563}" type="sibTrans" cxnId="{7EEB8B52-40AF-44E8-A299-AA74FC3E3F52}">
      <dgm:prSet/>
      <dgm:spPr/>
      <dgm:t>
        <a:bodyPr/>
        <a:lstStyle/>
        <a:p>
          <a:endParaRPr lang="en-US"/>
        </a:p>
      </dgm:t>
    </dgm:pt>
    <dgm:pt modelId="{A7BBE62F-2E7C-4078-9604-C53D99ED644C}">
      <dgm:prSet custT="1"/>
      <dgm:spPr/>
      <dgm:t>
        <a:bodyPr/>
        <a:lstStyle/>
        <a:p>
          <a:r>
            <a:rPr lang="cs-CZ" sz="1600" dirty="0"/>
            <a:t>přístav, železnice, mezinárodní letiště</a:t>
          </a:r>
          <a:endParaRPr lang="en-US" sz="1600" dirty="0"/>
        </a:p>
      </dgm:t>
    </dgm:pt>
    <dgm:pt modelId="{BBE8CF82-6B62-43CA-83C0-0FE92718F792}" type="parTrans" cxnId="{7C1CE187-2AA5-40B5-B897-AD2741EED109}">
      <dgm:prSet/>
      <dgm:spPr/>
      <dgm:t>
        <a:bodyPr/>
        <a:lstStyle/>
        <a:p>
          <a:endParaRPr lang="en-US"/>
        </a:p>
      </dgm:t>
    </dgm:pt>
    <dgm:pt modelId="{3C3A099A-B85B-45A9-A80A-322D465AAD37}" type="sibTrans" cxnId="{7C1CE187-2AA5-40B5-B897-AD2741EED109}">
      <dgm:prSet/>
      <dgm:spPr/>
      <dgm:t>
        <a:bodyPr/>
        <a:lstStyle/>
        <a:p>
          <a:endParaRPr lang="en-US"/>
        </a:p>
      </dgm:t>
    </dgm:pt>
    <dgm:pt modelId="{E18A2B68-1FDE-44F8-85C5-E93B1ABCB629}" type="pres">
      <dgm:prSet presAssocID="{595451F2-C90C-4169-8DB8-59F783094FE0}" presName="diagram" presStyleCnt="0">
        <dgm:presLayoutVars>
          <dgm:dir/>
          <dgm:resizeHandles val="exact"/>
        </dgm:presLayoutVars>
      </dgm:prSet>
      <dgm:spPr/>
    </dgm:pt>
    <dgm:pt modelId="{CA03472A-0796-4F8D-998B-12F25C1A7AC6}" type="pres">
      <dgm:prSet presAssocID="{0214FEEF-7445-4DC3-97CA-76C0E8FE9DA2}" presName="node" presStyleLbl="node1" presStyleIdx="0" presStyleCnt="8">
        <dgm:presLayoutVars>
          <dgm:bulletEnabled val="1"/>
        </dgm:presLayoutVars>
      </dgm:prSet>
      <dgm:spPr/>
    </dgm:pt>
    <dgm:pt modelId="{03030292-1BD1-47F2-9206-95D4A45410D9}" type="pres">
      <dgm:prSet presAssocID="{0D89215B-5355-4F7D-8BA3-C9DE9DFBAD9C}" presName="sibTrans" presStyleCnt="0"/>
      <dgm:spPr/>
    </dgm:pt>
    <dgm:pt modelId="{4F7104C1-4A41-4C53-871E-2CA59AE878A2}" type="pres">
      <dgm:prSet presAssocID="{BB152C1A-B551-4358-A959-57BDB82062A8}" presName="node" presStyleLbl="node1" presStyleIdx="1" presStyleCnt="8">
        <dgm:presLayoutVars>
          <dgm:bulletEnabled val="1"/>
        </dgm:presLayoutVars>
      </dgm:prSet>
      <dgm:spPr/>
    </dgm:pt>
    <dgm:pt modelId="{AA08FF17-F0BC-4AD2-BF78-CC8D4BC36BD1}" type="pres">
      <dgm:prSet presAssocID="{A9C4CB11-F348-4658-8581-609C0AB5E079}" presName="sibTrans" presStyleCnt="0"/>
      <dgm:spPr/>
    </dgm:pt>
    <dgm:pt modelId="{7D6482B8-C93D-4071-A495-41510EEB1350}" type="pres">
      <dgm:prSet presAssocID="{232F70A6-CB6C-418D-88B1-106DC32ACEB6}" presName="node" presStyleLbl="node1" presStyleIdx="2" presStyleCnt="8">
        <dgm:presLayoutVars>
          <dgm:bulletEnabled val="1"/>
        </dgm:presLayoutVars>
      </dgm:prSet>
      <dgm:spPr/>
    </dgm:pt>
    <dgm:pt modelId="{0C0F4DE9-D1C3-4907-ADBB-E864338727FD}" type="pres">
      <dgm:prSet presAssocID="{F966958F-6E84-4501-8266-2FD94675705B}" presName="sibTrans" presStyleCnt="0"/>
      <dgm:spPr/>
    </dgm:pt>
    <dgm:pt modelId="{2D7EB250-E4AE-4852-94AF-97CD8E41A541}" type="pres">
      <dgm:prSet presAssocID="{866410E2-2AEF-4F96-86D5-0775D76AAA68}" presName="node" presStyleLbl="node1" presStyleIdx="3" presStyleCnt="8">
        <dgm:presLayoutVars>
          <dgm:bulletEnabled val="1"/>
        </dgm:presLayoutVars>
      </dgm:prSet>
      <dgm:spPr/>
    </dgm:pt>
    <dgm:pt modelId="{83A6CE8D-F304-4ED1-A9DF-14CE6FF934CE}" type="pres">
      <dgm:prSet presAssocID="{E0FC50C0-87B2-45C5-AE07-F716279B5AD9}" presName="sibTrans" presStyleCnt="0"/>
      <dgm:spPr/>
    </dgm:pt>
    <dgm:pt modelId="{588C0781-F2E3-413D-B372-AFA992F9E1F8}" type="pres">
      <dgm:prSet presAssocID="{3979925D-AED3-42C2-B1DC-9F2BC9BA8B88}" presName="node" presStyleLbl="node1" presStyleIdx="4" presStyleCnt="8">
        <dgm:presLayoutVars>
          <dgm:bulletEnabled val="1"/>
        </dgm:presLayoutVars>
      </dgm:prSet>
      <dgm:spPr/>
    </dgm:pt>
    <dgm:pt modelId="{7773EEB2-7FA8-4FAF-A4CB-3FDE4300A6E1}" type="pres">
      <dgm:prSet presAssocID="{D6537435-4A4F-4712-96FE-E4F20752BFAF}" presName="sibTrans" presStyleCnt="0"/>
      <dgm:spPr/>
    </dgm:pt>
    <dgm:pt modelId="{CEDB0109-1163-4581-ABCB-CFB1C2DA6810}" type="pres">
      <dgm:prSet presAssocID="{FDC10F30-EC1A-409C-B429-111A83E075E2}" presName="node" presStyleLbl="node1" presStyleIdx="5" presStyleCnt="8">
        <dgm:presLayoutVars>
          <dgm:bulletEnabled val="1"/>
        </dgm:presLayoutVars>
      </dgm:prSet>
      <dgm:spPr/>
    </dgm:pt>
    <dgm:pt modelId="{D7EDCC41-E34C-4CEB-9474-0D8F04C7B0E8}" type="pres">
      <dgm:prSet presAssocID="{52CD84A7-E629-423A-84A5-7AE99820831E}" presName="sibTrans" presStyleCnt="0"/>
      <dgm:spPr/>
    </dgm:pt>
    <dgm:pt modelId="{94406450-E85D-40A6-843A-6569CBDF825E}" type="pres">
      <dgm:prSet presAssocID="{8E4E1F79-8C19-456B-9830-B378F25F1436}" presName="node" presStyleLbl="node1" presStyleIdx="6" presStyleCnt="8">
        <dgm:presLayoutVars>
          <dgm:bulletEnabled val="1"/>
        </dgm:presLayoutVars>
      </dgm:prSet>
      <dgm:spPr/>
    </dgm:pt>
    <dgm:pt modelId="{F84355A8-FD9E-4DD0-AB94-AD09D31288D9}" type="pres">
      <dgm:prSet presAssocID="{A6C678AF-49B1-487A-A051-886FAD4EF563}" presName="sibTrans" presStyleCnt="0"/>
      <dgm:spPr/>
    </dgm:pt>
    <dgm:pt modelId="{D4941D07-2C56-47D3-A9EB-8E9105655B80}" type="pres">
      <dgm:prSet presAssocID="{A7BBE62F-2E7C-4078-9604-C53D99ED644C}" presName="node" presStyleLbl="node1" presStyleIdx="7" presStyleCnt="8">
        <dgm:presLayoutVars>
          <dgm:bulletEnabled val="1"/>
        </dgm:presLayoutVars>
      </dgm:prSet>
      <dgm:spPr/>
    </dgm:pt>
  </dgm:ptLst>
  <dgm:cxnLst>
    <dgm:cxn modelId="{C8CB770E-9B3B-4B95-87B9-7991D5B64762}" type="presOf" srcId="{8E4E1F79-8C19-456B-9830-B378F25F1436}" destId="{94406450-E85D-40A6-843A-6569CBDF825E}" srcOrd="0" destOrd="0" presId="urn:microsoft.com/office/officeart/2005/8/layout/default"/>
    <dgm:cxn modelId="{1C49B00E-82D9-400F-99A4-B0EB27216570}" type="presOf" srcId="{3979925D-AED3-42C2-B1DC-9F2BC9BA8B88}" destId="{588C0781-F2E3-413D-B372-AFA992F9E1F8}" srcOrd="0" destOrd="0" presId="urn:microsoft.com/office/officeart/2005/8/layout/default"/>
    <dgm:cxn modelId="{8CFABD1E-7034-40DF-B105-673FC3D5149A}" srcId="{595451F2-C90C-4169-8DB8-59F783094FE0}" destId="{0214FEEF-7445-4DC3-97CA-76C0E8FE9DA2}" srcOrd="0" destOrd="0" parTransId="{59372F95-4022-4123-9CF3-6F97052EFEF6}" sibTransId="{0D89215B-5355-4F7D-8BA3-C9DE9DFBAD9C}"/>
    <dgm:cxn modelId="{65D5B23B-7D10-4024-956F-89CC6907FD2C}" type="presOf" srcId="{BB152C1A-B551-4358-A959-57BDB82062A8}" destId="{4F7104C1-4A41-4C53-871E-2CA59AE878A2}" srcOrd="0" destOrd="0" presId="urn:microsoft.com/office/officeart/2005/8/layout/default"/>
    <dgm:cxn modelId="{98C1F63E-15DA-4628-9E37-CC4462DA41E7}" srcId="{595451F2-C90C-4169-8DB8-59F783094FE0}" destId="{FDC10F30-EC1A-409C-B429-111A83E075E2}" srcOrd="5" destOrd="0" parTransId="{83B03D4B-49D9-4480-BF31-ED741091D32A}" sibTransId="{52CD84A7-E629-423A-84A5-7AE99820831E}"/>
    <dgm:cxn modelId="{D88CA847-D191-4825-AB74-271BE06A217F}" srcId="{595451F2-C90C-4169-8DB8-59F783094FE0}" destId="{866410E2-2AEF-4F96-86D5-0775D76AAA68}" srcOrd="3" destOrd="0" parTransId="{DFB279E4-7B54-4828-8626-8A6EC7FAA7B4}" sibTransId="{E0FC50C0-87B2-45C5-AE07-F716279B5AD9}"/>
    <dgm:cxn modelId="{8C74384B-8624-409C-B3AA-D5F776508B1A}" srcId="{595451F2-C90C-4169-8DB8-59F783094FE0}" destId="{3979925D-AED3-42C2-B1DC-9F2BC9BA8B88}" srcOrd="4" destOrd="0" parTransId="{016A128F-F519-472B-AB48-B81D1E5F76D8}" sibTransId="{D6537435-4A4F-4712-96FE-E4F20752BFAF}"/>
    <dgm:cxn modelId="{A2F6F94B-13D4-4FB3-9766-BFEC1502B137}" type="presOf" srcId="{0214FEEF-7445-4DC3-97CA-76C0E8FE9DA2}" destId="{CA03472A-0796-4F8D-998B-12F25C1A7AC6}" srcOrd="0" destOrd="0" presId="urn:microsoft.com/office/officeart/2005/8/layout/default"/>
    <dgm:cxn modelId="{9F64AC4E-3A54-4303-AE0F-1D9BF59D0030}" type="presOf" srcId="{595451F2-C90C-4169-8DB8-59F783094FE0}" destId="{E18A2B68-1FDE-44F8-85C5-E93B1ABCB629}" srcOrd="0" destOrd="0" presId="urn:microsoft.com/office/officeart/2005/8/layout/default"/>
    <dgm:cxn modelId="{846E7C6F-93BC-4108-A619-26A210E5E87B}" type="presOf" srcId="{866410E2-2AEF-4F96-86D5-0775D76AAA68}" destId="{2D7EB250-E4AE-4852-94AF-97CD8E41A541}" srcOrd="0" destOrd="0" presId="urn:microsoft.com/office/officeart/2005/8/layout/default"/>
    <dgm:cxn modelId="{7EEB8B52-40AF-44E8-A299-AA74FC3E3F52}" srcId="{595451F2-C90C-4169-8DB8-59F783094FE0}" destId="{8E4E1F79-8C19-456B-9830-B378F25F1436}" srcOrd="6" destOrd="0" parTransId="{DE422C19-C81C-400F-96BF-21B1DE8B6600}" sibTransId="{A6C678AF-49B1-487A-A051-886FAD4EF563}"/>
    <dgm:cxn modelId="{7C1CE187-2AA5-40B5-B897-AD2741EED109}" srcId="{595451F2-C90C-4169-8DB8-59F783094FE0}" destId="{A7BBE62F-2E7C-4078-9604-C53D99ED644C}" srcOrd="7" destOrd="0" parTransId="{BBE8CF82-6B62-43CA-83C0-0FE92718F792}" sibTransId="{3C3A099A-B85B-45A9-A80A-322D465AAD37}"/>
    <dgm:cxn modelId="{09C60097-D2EB-4788-9F77-8A9A6BC3A50E}" type="presOf" srcId="{232F70A6-CB6C-418D-88B1-106DC32ACEB6}" destId="{7D6482B8-C93D-4071-A495-41510EEB1350}" srcOrd="0" destOrd="0" presId="urn:microsoft.com/office/officeart/2005/8/layout/default"/>
    <dgm:cxn modelId="{B0552497-79F0-4D51-BDA7-2AC9510485C2}" srcId="{595451F2-C90C-4169-8DB8-59F783094FE0}" destId="{BB152C1A-B551-4358-A959-57BDB82062A8}" srcOrd="1" destOrd="0" parTransId="{15C455F9-7DF5-4CA4-8BFD-690B966E3866}" sibTransId="{A9C4CB11-F348-4658-8581-609C0AB5E079}"/>
    <dgm:cxn modelId="{C3477AB0-B16C-4B4E-8BB4-8A8DC8EE891E}" type="presOf" srcId="{FDC10F30-EC1A-409C-B429-111A83E075E2}" destId="{CEDB0109-1163-4581-ABCB-CFB1C2DA6810}" srcOrd="0" destOrd="0" presId="urn:microsoft.com/office/officeart/2005/8/layout/default"/>
    <dgm:cxn modelId="{08A426B3-AAA0-4898-9FD5-5B5170B208A3}" type="presOf" srcId="{A7BBE62F-2E7C-4078-9604-C53D99ED644C}" destId="{D4941D07-2C56-47D3-A9EB-8E9105655B80}" srcOrd="0" destOrd="0" presId="urn:microsoft.com/office/officeart/2005/8/layout/default"/>
    <dgm:cxn modelId="{77C025F0-153B-475E-B808-8610C9F11893}" srcId="{595451F2-C90C-4169-8DB8-59F783094FE0}" destId="{232F70A6-CB6C-418D-88B1-106DC32ACEB6}" srcOrd="2" destOrd="0" parTransId="{FA2CE78F-8EE0-4492-9534-721C36A5EAA8}" sibTransId="{F966958F-6E84-4501-8266-2FD94675705B}"/>
    <dgm:cxn modelId="{A2EEA564-AC18-4544-9ECC-3D4AB2FBA9BB}" type="presParOf" srcId="{E18A2B68-1FDE-44F8-85C5-E93B1ABCB629}" destId="{CA03472A-0796-4F8D-998B-12F25C1A7AC6}" srcOrd="0" destOrd="0" presId="urn:microsoft.com/office/officeart/2005/8/layout/default"/>
    <dgm:cxn modelId="{A23148DC-A4E9-4EBD-9D46-56DBB8B09075}" type="presParOf" srcId="{E18A2B68-1FDE-44F8-85C5-E93B1ABCB629}" destId="{03030292-1BD1-47F2-9206-95D4A45410D9}" srcOrd="1" destOrd="0" presId="urn:microsoft.com/office/officeart/2005/8/layout/default"/>
    <dgm:cxn modelId="{70F44BA2-5355-4D8A-9F4D-15BE09F72B90}" type="presParOf" srcId="{E18A2B68-1FDE-44F8-85C5-E93B1ABCB629}" destId="{4F7104C1-4A41-4C53-871E-2CA59AE878A2}" srcOrd="2" destOrd="0" presId="urn:microsoft.com/office/officeart/2005/8/layout/default"/>
    <dgm:cxn modelId="{35FE368C-29E1-4673-95CC-009AD319A7CD}" type="presParOf" srcId="{E18A2B68-1FDE-44F8-85C5-E93B1ABCB629}" destId="{AA08FF17-F0BC-4AD2-BF78-CC8D4BC36BD1}" srcOrd="3" destOrd="0" presId="urn:microsoft.com/office/officeart/2005/8/layout/default"/>
    <dgm:cxn modelId="{BF93AA91-EA1D-4386-82CE-A9303A6ADC4E}" type="presParOf" srcId="{E18A2B68-1FDE-44F8-85C5-E93B1ABCB629}" destId="{7D6482B8-C93D-4071-A495-41510EEB1350}" srcOrd="4" destOrd="0" presId="urn:microsoft.com/office/officeart/2005/8/layout/default"/>
    <dgm:cxn modelId="{14BF2E19-CF40-4A65-A392-4A24AEAB21C2}" type="presParOf" srcId="{E18A2B68-1FDE-44F8-85C5-E93B1ABCB629}" destId="{0C0F4DE9-D1C3-4907-ADBB-E864338727FD}" srcOrd="5" destOrd="0" presId="urn:microsoft.com/office/officeart/2005/8/layout/default"/>
    <dgm:cxn modelId="{022AA101-F205-4E2D-9C57-40EE7849A14F}" type="presParOf" srcId="{E18A2B68-1FDE-44F8-85C5-E93B1ABCB629}" destId="{2D7EB250-E4AE-4852-94AF-97CD8E41A541}" srcOrd="6" destOrd="0" presId="urn:microsoft.com/office/officeart/2005/8/layout/default"/>
    <dgm:cxn modelId="{CC69475C-ECD3-48AC-B5D4-B29D85878E6F}" type="presParOf" srcId="{E18A2B68-1FDE-44F8-85C5-E93B1ABCB629}" destId="{83A6CE8D-F304-4ED1-A9DF-14CE6FF934CE}" srcOrd="7" destOrd="0" presId="urn:microsoft.com/office/officeart/2005/8/layout/default"/>
    <dgm:cxn modelId="{C792BF46-8EAC-461C-A162-35AC650051EF}" type="presParOf" srcId="{E18A2B68-1FDE-44F8-85C5-E93B1ABCB629}" destId="{588C0781-F2E3-413D-B372-AFA992F9E1F8}" srcOrd="8" destOrd="0" presId="urn:microsoft.com/office/officeart/2005/8/layout/default"/>
    <dgm:cxn modelId="{AA821212-0926-4B4D-A683-1127392B261B}" type="presParOf" srcId="{E18A2B68-1FDE-44F8-85C5-E93B1ABCB629}" destId="{7773EEB2-7FA8-4FAF-A4CB-3FDE4300A6E1}" srcOrd="9" destOrd="0" presId="urn:microsoft.com/office/officeart/2005/8/layout/default"/>
    <dgm:cxn modelId="{4777EF80-B159-4229-AA4F-37F989356CA4}" type="presParOf" srcId="{E18A2B68-1FDE-44F8-85C5-E93B1ABCB629}" destId="{CEDB0109-1163-4581-ABCB-CFB1C2DA6810}" srcOrd="10" destOrd="0" presId="urn:microsoft.com/office/officeart/2005/8/layout/default"/>
    <dgm:cxn modelId="{F77D1DE1-20B0-4FB5-9029-C71D3C981298}" type="presParOf" srcId="{E18A2B68-1FDE-44F8-85C5-E93B1ABCB629}" destId="{D7EDCC41-E34C-4CEB-9474-0D8F04C7B0E8}" srcOrd="11" destOrd="0" presId="urn:microsoft.com/office/officeart/2005/8/layout/default"/>
    <dgm:cxn modelId="{BDFF66E7-EAE8-475B-BFCB-CD72F60B938C}" type="presParOf" srcId="{E18A2B68-1FDE-44F8-85C5-E93B1ABCB629}" destId="{94406450-E85D-40A6-843A-6569CBDF825E}" srcOrd="12" destOrd="0" presId="urn:microsoft.com/office/officeart/2005/8/layout/default"/>
    <dgm:cxn modelId="{3DE876D0-D734-4CF3-9452-098F8222FCDB}" type="presParOf" srcId="{E18A2B68-1FDE-44F8-85C5-E93B1ABCB629}" destId="{F84355A8-FD9E-4DD0-AB94-AD09D31288D9}" srcOrd="13" destOrd="0" presId="urn:microsoft.com/office/officeart/2005/8/layout/default"/>
    <dgm:cxn modelId="{65FB7C6A-3067-4BD3-A55D-81C092ED13A8}" type="presParOf" srcId="{E18A2B68-1FDE-44F8-85C5-E93B1ABCB629}" destId="{D4941D07-2C56-47D3-A9EB-8E9105655B8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14E08-184D-4015-9714-B8BD045DCA5D}">
      <dsp:nvSpPr>
        <dsp:cNvPr id="0" name=""/>
        <dsp:cNvSpPr/>
      </dsp:nvSpPr>
      <dsp:spPr>
        <a:xfrm>
          <a:off x="465" y="642941"/>
          <a:ext cx="1815334" cy="108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2. </a:t>
          </a:r>
          <a:r>
            <a:rPr lang="en-US" sz="1400" kern="1200" dirty="0" err="1"/>
            <a:t>nejdelší</a:t>
          </a:r>
          <a:r>
            <a:rPr lang="en-US" sz="1400" kern="1200" dirty="0"/>
            <a:t> </a:t>
          </a:r>
          <a:r>
            <a:rPr lang="en-US" sz="1400" kern="1200" dirty="0" err="1"/>
            <a:t>řeka</a:t>
          </a:r>
          <a:r>
            <a:rPr lang="cs-CZ" sz="1400" kern="1200" dirty="0"/>
            <a:t> </a:t>
          </a:r>
          <a:r>
            <a:rPr lang="en-US" sz="1400" kern="1200" dirty="0" err="1"/>
            <a:t>jihovýchodní</a:t>
          </a:r>
          <a:r>
            <a:rPr lang="en-US" sz="1400" kern="1200" dirty="0"/>
            <a:t> </a:t>
          </a:r>
          <a:r>
            <a:rPr lang="en-US" sz="1400" kern="1200" dirty="0" err="1"/>
            <a:t>Evropy</a:t>
          </a:r>
          <a:r>
            <a:rPr lang="cs-CZ" sz="1400" kern="1200" dirty="0"/>
            <a:t> (po Dunaji)</a:t>
          </a:r>
          <a:r>
            <a:rPr lang="el-GR" sz="1400" kern="1200" dirty="0"/>
            <a:t> </a:t>
          </a:r>
          <a:r>
            <a:rPr lang="cs-CZ" sz="1400" kern="1200" dirty="0"/>
            <a:t>a největší řeka Balkánského poloostrova</a:t>
          </a:r>
          <a:endParaRPr lang="en-US" sz="1200" kern="1200" dirty="0"/>
        </a:p>
      </dsp:txBody>
      <dsp:txXfrm>
        <a:off x="465" y="642941"/>
        <a:ext cx="1815334" cy="1089200"/>
      </dsp:txXfrm>
    </dsp:sp>
    <dsp:sp modelId="{A8A7D533-1D9E-4E26-945D-DAA95C26F986}">
      <dsp:nvSpPr>
        <dsp:cNvPr id="0" name=""/>
        <dsp:cNvSpPr/>
      </dsp:nvSpPr>
      <dsp:spPr>
        <a:xfrm>
          <a:off x="1997333" y="642941"/>
          <a:ext cx="1815334" cy="108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délka 530 km, z toho 206 km na řeckém území, zbytek Bulharsko (Marica)</a:t>
          </a:r>
          <a:endParaRPr lang="en-US" sz="1400" kern="1200" dirty="0"/>
        </a:p>
      </dsp:txBody>
      <dsp:txXfrm>
        <a:off x="1997333" y="642941"/>
        <a:ext cx="1815334" cy="1089200"/>
      </dsp:txXfrm>
    </dsp:sp>
    <dsp:sp modelId="{E5427CE1-E4D1-4980-9D51-E832E787A094}">
      <dsp:nvSpPr>
        <dsp:cNvPr id="0" name=""/>
        <dsp:cNvSpPr/>
      </dsp:nvSpPr>
      <dsp:spPr>
        <a:xfrm>
          <a:off x="465" y="1913675"/>
          <a:ext cx="1815334" cy="108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pramení v pohoří </a:t>
          </a:r>
          <a:r>
            <a:rPr lang="cs-CZ" sz="1400" kern="1200" dirty="0" err="1"/>
            <a:t>Rila</a:t>
          </a:r>
          <a:r>
            <a:rPr lang="cs-CZ" sz="1400" kern="1200" dirty="0"/>
            <a:t> (západní Bulharsko), vlévá se do Egejského moře (Thrácké moře)</a:t>
          </a:r>
          <a:endParaRPr lang="en-US" sz="1400" kern="1200" dirty="0"/>
        </a:p>
      </dsp:txBody>
      <dsp:txXfrm>
        <a:off x="465" y="1913675"/>
        <a:ext cx="1815334" cy="1089200"/>
      </dsp:txXfrm>
    </dsp:sp>
    <dsp:sp modelId="{8B3714B8-8D5F-4D6C-AF2F-8B3C3CD3902B}">
      <dsp:nvSpPr>
        <dsp:cNvPr id="0" name=""/>
        <dsp:cNvSpPr/>
      </dsp:nvSpPr>
      <dsp:spPr>
        <a:xfrm>
          <a:off x="1997333" y="1913675"/>
          <a:ext cx="1815334" cy="108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geografická hranice mezi Řeckem a Tureckem (migrace)</a:t>
          </a:r>
          <a:endParaRPr lang="en-US" sz="1400" kern="1200" dirty="0"/>
        </a:p>
      </dsp:txBody>
      <dsp:txXfrm>
        <a:off x="1997333" y="1913675"/>
        <a:ext cx="1815334" cy="1089200"/>
      </dsp:txXfrm>
    </dsp:sp>
    <dsp:sp modelId="{59ECFB01-5663-4588-B64F-F29D13108456}">
      <dsp:nvSpPr>
        <dsp:cNvPr id="0" name=""/>
        <dsp:cNvSpPr/>
      </dsp:nvSpPr>
      <dsp:spPr>
        <a:xfrm>
          <a:off x="465" y="3184409"/>
          <a:ext cx="1815334" cy="108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mytologie: syn </a:t>
          </a:r>
          <a:r>
            <a:rPr lang="cs-CZ" sz="1400" kern="1200" dirty="0" err="1"/>
            <a:t>Haima</a:t>
          </a:r>
          <a:r>
            <a:rPr lang="cs-CZ" sz="1400" kern="1200" dirty="0"/>
            <a:t> a </a:t>
          </a:r>
          <a:r>
            <a:rPr lang="cs-CZ" sz="1400" kern="1200" dirty="0" err="1"/>
            <a:t>Rodopé</a:t>
          </a:r>
          <a:r>
            <a:rPr lang="cs-CZ" sz="1400" kern="1200" dirty="0"/>
            <a:t>, thrácký král </a:t>
          </a:r>
          <a:r>
            <a:rPr lang="cs-CZ" sz="1400" kern="1200" dirty="0" err="1"/>
            <a:t>Kassandros</a:t>
          </a:r>
          <a:r>
            <a:rPr lang="cs-CZ" sz="1400" kern="1200" dirty="0"/>
            <a:t> a jeho syn </a:t>
          </a:r>
          <a:r>
            <a:rPr lang="cs-CZ" sz="1400" kern="1200" dirty="0" err="1"/>
            <a:t>Evros</a:t>
          </a:r>
          <a:r>
            <a:rPr lang="cs-CZ" sz="1400" kern="1200" dirty="0"/>
            <a:t>…</a:t>
          </a:r>
          <a:endParaRPr lang="en-US" sz="1400" kern="1200" dirty="0"/>
        </a:p>
      </dsp:txBody>
      <dsp:txXfrm>
        <a:off x="465" y="3184409"/>
        <a:ext cx="1815334" cy="1089200"/>
      </dsp:txXfrm>
    </dsp:sp>
    <dsp:sp modelId="{306E7EBD-7BF1-4DCD-8D0A-B6122095BA12}">
      <dsp:nvSpPr>
        <dsp:cNvPr id="0" name=""/>
        <dsp:cNvSpPr/>
      </dsp:nvSpPr>
      <dsp:spPr>
        <a:xfrm>
          <a:off x="1997333" y="3184409"/>
          <a:ext cx="1815334" cy="1089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delta </a:t>
          </a:r>
          <a:r>
            <a:rPr lang="cs-CZ" sz="1400" kern="1200" dirty="0" err="1"/>
            <a:t>Evrosu</a:t>
          </a:r>
          <a:r>
            <a:rPr lang="cs-CZ" sz="1400" kern="1200" dirty="0"/>
            <a:t>: nesplavná, výroba elektřiny, zavlažování,  jeden z nejvýznamnějších evropských </a:t>
          </a:r>
          <a:r>
            <a:rPr lang="cs-CZ" sz="1400" kern="1200" dirty="0" err="1"/>
            <a:t>hydrobiotopů</a:t>
          </a:r>
          <a:endParaRPr lang="en-US" sz="1400" kern="1200" dirty="0"/>
        </a:p>
      </dsp:txBody>
      <dsp:txXfrm>
        <a:off x="1997333" y="3184409"/>
        <a:ext cx="1815334" cy="1089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3472A-0796-4F8D-998B-12F25C1A7AC6}">
      <dsp:nvSpPr>
        <dsp:cNvPr id="0" name=""/>
        <dsp:cNvSpPr/>
      </dsp:nvSpPr>
      <dsp:spPr>
        <a:xfrm>
          <a:off x="493" y="260659"/>
          <a:ext cx="1924440" cy="1154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n</a:t>
          </a:r>
          <a:r>
            <a:rPr lang="en-US" sz="1600" kern="1200" dirty="0" err="1"/>
            <a:t>ejvětší</a:t>
          </a:r>
          <a:r>
            <a:rPr lang="en-US" sz="1600" kern="1200" dirty="0"/>
            <a:t> </a:t>
          </a:r>
          <a:r>
            <a:rPr lang="cs-CZ" sz="1600" kern="1200" dirty="0"/>
            <a:t>město Thrákie a kraje Východní Makedonie a Thrákie</a:t>
          </a:r>
          <a:endParaRPr lang="en-US" sz="1400" kern="1200" dirty="0"/>
        </a:p>
      </dsp:txBody>
      <dsp:txXfrm>
        <a:off x="493" y="260659"/>
        <a:ext cx="1924440" cy="1154664"/>
      </dsp:txXfrm>
    </dsp:sp>
    <dsp:sp modelId="{4F7104C1-4A41-4C53-871E-2CA59AE878A2}">
      <dsp:nvSpPr>
        <dsp:cNvPr id="0" name=""/>
        <dsp:cNvSpPr/>
      </dsp:nvSpPr>
      <dsp:spPr>
        <a:xfrm>
          <a:off x="2117378" y="260659"/>
          <a:ext cx="1924440" cy="1154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významný přístav (největší v Thrákii) a obchodní centrum severovýchodního Řecka</a:t>
          </a:r>
          <a:endParaRPr lang="en-US" sz="1600" kern="1200" dirty="0"/>
        </a:p>
      </dsp:txBody>
      <dsp:txXfrm>
        <a:off x="2117378" y="260659"/>
        <a:ext cx="1924440" cy="1154664"/>
      </dsp:txXfrm>
    </dsp:sp>
    <dsp:sp modelId="{7D6482B8-C93D-4071-A495-41510EEB1350}">
      <dsp:nvSpPr>
        <dsp:cNvPr id="0" name=""/>
        <dsp:cNvSpPr/>
      </dsp:nvSpPr>
      <dsp:spPr>
        <a:xfrm>
          <a:off x="493" y="1607768"/>
          <a:ext cx="1924440" cy="1154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asi 58 000 obyvatel</a:t>
          </a:r>
          <a:endParaRPr lang="en-US" sz="1600" kern="1200"/>
        </a:p>
      </dsp:txBody>
      <dsp:txXfrm>
        <a:off x="493" y="1607768"/>
        <a:ext cx="1924440" cy="1154664"/>
      </dsp:txXfrm>
    </dsp:sp>
    <dsp:sp modelId="{2D7EB250-E4AE-4852-94AF-97CD8E41A541}">
      <dsp:nvSpPr>
        <dsp:cNvPr id="0" name=""/>
        <dsp:cNvSpPr/>
      </dsp:nvSpPr>
      <dsp:spPr>
        <a:xfrm>
          <a:off x="2117378" y="1607768"/>
          <a:ext cx="1924440" cy="1154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mytologie: Odysseus, </a:t>
          </a:r>
          <a:r>
            <a:rPr lang="cs-CZ" sz="1600" kern="1200" dirty="0" err="1"/>
            <a:t>Kikónové</a:t>
          </a:r>
          <a:endParaRPr lang="en-US" sz="1600" kern="1200" dirty="0"/>
        </a:p>
      </dsp:txBody>
      <dsp:txXfrm>
        <a:off x="2117378" y="1607768"/>
        <a:ext cx="1924440" cy="1154664"/>
      </dsp:txXfrm>
    </dsp:sp>
    <dsp:sp modelId="{588C0781-F2E3-413D-B372-AFA992F9E1F8}">
      <dsp:nvSpPr>
        <dsp:cNvPr id="0" name=""/>
        <dsp:cNvSpPr/>
      </dsp:nvSpPr>
      <dsp:spPr>
        <a:xfrm>
          <a:off x="493" y="2954876"/>
          <a:ext cx="1924440" cy="1154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v 19. st. rybářská vesnice</a:t>
          </a:r>
          <a:endParaRPr lang="en-US" sz="1600" kern="1200"/>
        </a:p>
      </dsp:txBody>
      <dsp:txXfrm>
        <a:off x="493" y="2954876"/>
        <a:ext cx="1924440" cy="1154664"/>
      </dsp:txXfrm>
    </dsp:sp>
    <dsp:sp modelId="{CEDB0109-1163-4581-ABCB-CFB1C2DA6810}">
      <dsp:nvSpPr>
        <dsp:cNvPr id="0" name=""/>
        <dsp:cNvSpPr/>
      </dsp:nvSpPr>
      <dsp:spPr>
        <a:xfrm>
          <a:off x="2117378" y="2954876"/>
          <a:ext cx="1924440" cy="1154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od pol. 19. st. město: s</a:t>
          </a:r>
          <a:r>
            <a:rPr lang="en-US" sz="1600" kern="1200" dirty="0" err="1"/>
            <a:t>třetávání</a:t>
          </a:r>
          <a:r>
            <a:rPr lang="en-US" sz="1600" kern="1200" dirty="0"/>
            <a:t> </a:t>
          </a:r>
          <a:r>
            <a:rPr lang="en-US" sz="1600" kern="1200" dirty="0" err="1"/>
            <a:t>obchodních</a:t>
          </a:r>
          <a:r>
            <a:rPr lang="en-US" sz="1600" kern="1200" dirty="0"/>
            <a:t> </a:t>
          </a:r>
          <a:r>
            <a:rPr lang="en-US" sz="1600" kern="1200" dirty="0" err="1"/>
            <a:t>cest</a:t>
          </a:r>
          <a:r>
            <a:rPr lang="en-US" sz="1600" kern="1200" dirty="0"/>
            <a:t> </a:t>
          </a:r>
          <a:r>
            <a:rPr lang="en-US" sz="1600" kern="1200" dirty="0" err="1"/>
            <a:t>mezi</a:t>
          </a:r>
          <a:r>
            <a:rPr lang="en-US" sz="1600" kern="1200" dirty="0"/>
            <a:t> </a:t>
          </a:r>
          <a:r>
            <a:rPr lang="en-US" sz="1600" kern="1200" dirty="0" err="1"/>
            <a:t>Evropou</a:t>
          </a:r>
          <a:r>
            <a:rPr lang="en-US" sz="1600" kern="1200" dirty="0"/>
            <a:t> a </a:t>
          </a:r>
          <a:r>
            <a:rPr lang="en-US" sz="1600" kern="1200" dirty="0" err="1"/>
            <a:t>Asií</a:t>
          </a:r>
          <a:endParaRPr lang="en-US" sz="1600" kern="1200" dirty="0"/>
        </a:p>
      </dsp:txBody>
      <dsp:txXfrm>
        <a:off x="2117378" y="2954876"/>
        <a:ext cx="1924440" cy="1154664"/>
      </dsp:txXfrm>
    </dsp:sp>
    <dsp:sp modelId="{94406450-E85D-40A6-843A-6569CBDF825E}">
      <dsp:nvSpPr>
        <dsp:cNvPr id="0" name=""/>
        <dsp:cNvSpPr/>
      </dsp:nvSpPr>
      <dsp:spPr>
        <a:xfrm>
          <a:off x="493" y="4301984"/>
          <a:ext cx="1924440" cy="1154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původní turecký název </a:t>
          </a:r>
          <a:r>
            <a:rPr lang="cs-CZ" sz="1600" b="0" kern="1200" dirty="0" err="1"/>
            <a:t>Dedeağaç</a:t>
          </a:r>
          <a:r>
            <a:rPr lang="cs-CZ" sz="1600" b="0" kern="1200" dirty="0"/>
            <a:t>, </a:t>
          </a:r>
          <a:r>
            <a:rPr lang="cs-CZ" sz="1600" kern="1200" dirty="0"/>
            <a:t>r. 1920 pojmenována po řeckém králi Alexandru I.</a:t>
          </a:r>
          <a:endParaRPr lang="en-US" sz="1600" kern="1200" dirty="0"/>
        </a:p>
      </dsp:txBody>
      <dsp:txXfrm>
        <a:off x="493" y="4301984"/>
        <a:ext cx="1924440" cy="1154664"/>
      </dsp:txXfrm>
    </dsp:sp>
    <dsp:sp modelId="{D4941D07-2C56-47D3-A9EB-8E9105655B80}">
      <dsp:nvSpPr>
        <dsp:cNvPr id="0" name=""/>
        <dsp:cNvSpPr/>
      </dsp:nvSpPr>
      <dsp:spPr>
        <a:xfrm>
          <a:off x="2117378" y="4301984"/>
          <a:ext cx="1924440" cy="1154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přístav, železnice, mezinárodní letiště</a:t>
          </a:r>
          <a:endParaRPr lang="en-US" sz="1600" kern="1200" dirty="0"/>
        </a:p>
      </dsp:txBody>
      <dsp:txXfrm>
        <a:off x="2117378" y="4301984"/>
        <a:ext cx="1924440" cy="1154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261B561-FEC5-4A66-AB5E-DA8202061D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86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7312485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8167393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46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91054633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92789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3922323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3966682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416379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B38A5DFE-D2DB-47C3-A53C-9C5334B80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4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4300151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058F-B960-4439-B370-43D89816EE05}" type="datetimeFigureOut">
              <a:rPr lang="en-US" smtClean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1899251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207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678" r:id="rId13"/>
    <p:sldLayoutId id="2147483684" r:id="rId14"/>
    <p:sldLayoutId id="2147483685" r:id="rId15"/>
    <p:sldLayoutId id="2147483674" r:id="rId16"/>
    <p:sldLayoutId id="2147483688" r:id="rId17"/>
    <p:sldLayoutId id="2147483698" r:id="rId18"/>
    <p:sldLayoutId id="2147483673" r:id="rId19"/>
    <p:sldLayoutId id="2147483675" r:id="rId20"/>
    <p:sldLayoutId id="2147483677" r:id="rId21"/>
    <p:sldLayoutId id="2147483686" r:id="rId22"/>
    <p:sldLayoutId id="2147483697" r:id="rId23"/>
    <p:sldLayoutId id="2147483690" r:id="rId24"/>
    <p:sldLayoutId id="2147483696" r:id="rId25"/>
    <p:sldLayoutId id="2147483694" r:id="rId26"/>
    <p:sldLayoutId id="2147483692" r:id="rId27"/>
    <p:sldLayoutId id="2147483693" r:id="rId2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135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4" name="Rectangle 137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55" name="Straight Connector 139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Rectangle 141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1575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57" name="Rectangle 143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246887"/>
            <a:ext cx="3298316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58" name="Straight Connector 145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77713" y="4405863"/>
            <a:ext cx="207230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Rectangle 147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450" y="246888"/>
            <a:ext cx="879348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0" name="Rectangle 6">
            <a:extLst>
              <a:ext uri="{FF2B5EF4-FFF2-40B4-BE49-F238E27FC236}">
                <a16:creationId xmlns:a16="http://schemas.microsoft.com/office/drawing/2014/main" id="{98C7A653-0049-4BA8-B3EF-B2719C8FB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6353" y="857675"/>
            <a:ext cx="2335025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altLang="cs-CZ" sz="2200" b="1" cap="all">
                <a:solidFill>
                  <a:srgbClr val="FFFFFF"/>
                </a:solidFill>
                <a:effectLst/>
              </a:rPr>
              <a:t>Balkánský poloostrov, </a:t>
            </a:r>
            <a:r>
              <a:rPr lang="en-US" altLang="cs-CZ" sz="2200" b="1" cap="all">
                <a:solidFill>
                  <a:srgbClr val="FFFFFF"/>
                </a:solidFill>
              </a:rPr>
              <a:t>Balkán, </a:t>
            </a:r>
            <a:br>
              <a:rPr lang="en-US" altLang="cs-CZ" sz="2200" b="1" cap="all">
                <a:solidFill>
                  <a:srgbClr val="FFFFFF"/>
                </a:solidFill>
              </a:rPr>
            </a:br>
            <a:r>
              <a:rPr lang="en-US" altLang="cs-CZ" sz="2200" b="1" cap="all">
                <a:solidFill>
                  <a:srgbClr val="FFFFFF"/>
                </a:solidFill>
              </a:rPr>
              <a:t>τα ΒαλκAνια, Βαλκανικh χερσoνησος</a:t>
            </a:r>
            <a:br>
              <a:rPr lang="en-US" altLang="cs-CZ" sz="2200" b="1" cap="all">
                <a:solidFill>
                  <a:srgbClr val="FFFFFF"/>
                </a:solidFill>
              </a:rPr>
            </a:br>
            <a:endParaRPr lang="en-US" altLang="cs-CZ" sz="2200" b="1" cap="all">
              <a:solidFill>
                <a:srgbClr val="FFFFFF"/>
              </a:solidFill>
              <a:effectLst/>
            </a:endParaRPr>
          </a:p>
        </p:txBody>
      </p:sp>
      <p:pic>
        <p:nvPicPr>
          <p:cNvPr id="2051" name="Picture 5" descr="EUG_GN_Balkan2">
            <a:extLst>
              <a:ext uri="{FF2B5EF4-FFF2-40B4-BE49-F238E27FC236}">
                <a16:creationId xmlns:a16="http://schemas.microsoft.com/office/drawing/2014/main" id="{86995E93-4E98-4C83-9C56-8E5625C90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r="6421" b="3"/>
          <a:stretch/>
        </p:blipFill>
        <p:spPr bwMode="auto">
          <a:xfrm>
            <a:off x="654048" y="857675"/>
            <a:ext cx="4534182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EF21389-A1DE-4EF4-BA43-0D21F5EFA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1575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FFEF6E-0CEE-4323-A07F-58FDA5E0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7033" y="246887"/>
            <a:ext cx="4395991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A69A5B-FB7E-40C2-A416-68C80A100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52693" y="4220801"/>
            <a:ext cx="316195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4D330D6-5765-4B60-A01C-C0E4DE44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450" y="246888"/>
            <a:ext cx="879348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D2A94B-E71C-4741-AF01-DAB2FCD47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693" y="857675"/>
            <a:ext cx="3424672" cy="27839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85000"/>
              </a:lnSpc>
            </a:pPr>
            <a:r>
              <a:rPr lang="el-GR" sz="1800" b="1" cap="all" dirty="0">
                <a:solidFill>
                  <a:srgbClr val="FFFFFF"/>
                </a:solidFill>
              </a:rPr>
              <a:t>Ηι</a:t>
            </a:r>
            <a:r>
              <a:rPr lang="cs-CZ" sz="1800" b="1" cap="all" dirty="0" err="1">
                <a:solidFill>
                  <a:srgbClr val="FFFFFF"/>
                </a:solidFill>
              </a:rPr>
              <a:t>storie</a:t>
            </a:r>
            <a:r>
              <a:rPr lang="cs-CZ" sz="1800" b="1" cap="all" dirty="0">
                <a:solidFill>
                  <a:srgbClr val="FFFFFF"/>
                </a:solidFill>
              </a:rPr>
              <a:t> řecké </a:t>
            </a:r>
            <a:r>
              <a:rPr lang="cs-CZ" sz="1800" b="1" cap="all" dirty="0" err="1">
                <a:solidFill>
                  <a:srgbClr val="FFFFFF"/>
                </a:solidFill>
              </a:rPr>
              <a:t>thrákie</a:t>
            </a:r>
            <a:endParaRPr lang="en-US" sz="1800" b="1" cap="all" dirty="0">
              <a:solidFill>
                <a:srgbClr val="FFFFFF"/>
              </a:solidFill>
            </a:endParaRP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2B6BF204-F267-45E3-9C96-F6DB35A22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752" y="471055"/>
            <a:ext cx="3929451" cy="5150042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062D1C-93B6-4238-8F5B-8EC21F1A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60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sz="1200" kern="1200"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50D01B-309F-4D92-BE2D-C07949A8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DE708CC-0C3F-4567-9698-B54C0F35BD31}" type="slidenum">
              <a:rPr lang="en-US" altLang="cs-CZ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 altLang="cs-CZ" sz="1200">
              <a:solidFill>
                <a:srgbClr val="FFFFFF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5C183FF-6330-448E-BAA0-1C5179F73889}"/>
              </a:ext>
            </a:extLst>
          </p:cNvPr>
          <p:cNvSpPr txBox="1"/>
          <p:nvPr/>
        </p:nvSpPr>
        <p:spPr>
          <a:xfrm>
            <a:off x="5052693" y="1533236"/>
            <a:ext cx="377727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- od 7. st. př. n. l. vznikají první kolonie, některé se později stávají významnými městskými státy (Abdéry)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Od 460 př. N. l. království </a:t>
            </a:r>
            <a:r>
              <a:rPr lang="cs-CZ" sz="1600" dirty="0" err="1"/>
              <a:t>Odrysů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4. st. př. n. l. Filip 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1. st. př. n. l římská provincie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byzantská říše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Osmanská říše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balkánské války, Thrákie bulharská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r. 1923 se stává součástí řeckého státu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8240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0F30BB5-7BA0-4D79-B51D-809B0D79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386D4C-6E86-4CDD-B81F-2747D354D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4261" y="-898560"/>
            <a:ext cx="7592122" cy="8136446"/>
          </a:xfrm>
        </p:spPr>
        <p:txBody>
          <a:bodyPr anchor="ctr">
            <a:normAutofit/>
          </a:bodyPr>
          <a:lstStyle/>
          <a:p>
            <a:pPr algn="l"/>
            <a:endParaRPr lang="cs-CZ" sz="4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561C9-F335-45B4-A0DC-68F946099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04866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0FA19E-1EAB-452B-B2AA-33E759EA7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599" y="821635"/>
            <a:ext cx="2238238" cy="5197425"/>
          </a:xfrm>
        </p:spPr>
        <p:txBody>
          <a:bodyPr anchor="ctr">
            <a:normAutofit/>
          </a:bodyPr>
          <a:lstStyle/>
          <a:p>
            <a:pPr algn="l"/>
            <a:r>
              <a:rPr lang="cs-CZ" dirty="0"/>
              <a:t>-</a:t>
            </a:r>
          </a:p>
        </p:txBody>
      </p:sp>
      <p:pic>
        <p:nvPicPr>
          <p:cNvPr id="11266" name="Picture 2" descr="Όλα για την τάξη μου: Τα ποτάμια της Θράκης">
            <a:extLst>
              <a:ext uri="{FF2B5EF4-FFF2-40B4-BE49-F238E27FC236}">
                <a16:creationId xmlns:a16="http://schemas.microsoft.com/office/drawing/2014/main" id="{58F08E01-65E8-43D0-90DB-E6AB98EC6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65" y="142301"/>
            <a:ext cx="6027589" cy="602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F196E06-A362-416A-8526-D78B3F75D4F3}"/>
              </a:ext>
            </a:extLst>
          </p:cNvPr>
          <p:cNvSpPr txBox="1"/>
          <p:nvPr/>
        </p:nvSpPr>
        <p:spPr>
          <a:xfrm>
            <a:off x="369455" y="378691"/>
            <a:ext cx="27005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pohoří </a:t>
            </a:r>
            <a:r>
              <a:rPr lang="cs-CZ" sz="1600" b="1" dirty="0" err="1"/>
              <a:t>Rodopi</a:t>
            </a:r>
            <a:r>
              <a:rPr lang="cs-CZ" sz="1600" dirty="0"/>
              <a:t> </a:t>
            </a:r>
            <a:r>
              <a:rPr lang="el-GR" sz="1600" dirty="0"/>
              <a:t>(Ροδόπη)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řeky </a:t>
            </a:r>
            <a:r>
              <a:rPr lang="cs-CZ" sz="1600" b="1" dirty="0" err="1"/>
              <a:t>Nestos</a:t>
            </a:r>
            <a:r>
              <a:rPr lang="cs-CZ" sz="1600" b="1" dirty="0"/>
              <a:t> </a:t>
            </a:r>
            <a:r>
              <a:rPr lang="el-GR" sz="1600" dirty="0"/>
              <a:t>(Νέστος) </a:t>
            </a:r>
            <a:r>
              <a:rPr lang="cs-CZ" sz="1600" dirty="0"/>
              <a:t>a </a:t>
            </a:r>
            <a:r>
              <a:rPr lang="cs-CZ" sz="1600" b="1" dirty="0" err="1"/>
              <a:t>Evros</a:t>
            </a:r>
            <a:r>
              <a:rPr lang="el-GR" sz="1600" dirty="0"/>
              <a:t> (Έβρος)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nížiny </a:t>
            </a:r>
            <a:r>
              <a:rPr lang="cs-CZ" sz="1600" b="1" dirty="0" err="1"/>
              <a:t>Xanthi</a:t>
            </a:r>
            <a:r>
              <a:rPr lang="cs-CZ" sz="1600" dirty="0"/>
              <a:t> (</a:t>
            </a:r>
            <a:r>
              <a:rPr lang="el-GR" sz="1600" dirty="0"/>
              <a:t>πεδιάδα Ξάνθης</a:t>
            </a:r>
            <a:r>
              <a:rPr lang="cs-CZ" sz="1600" dirty="0"/>
              <a:t>), </a:t>
            </a:r>
            <a:r>
              <a:rPr lang="cs-CZ" sz="1600" b="1" dirty="0" err="1"/>
              <a:t>Komotini</a:t>
            </a:r>
            <a:r>
              <a:rPr lang="el-GR" sz="1600" b="1" dirty="0"/>
              <a:t> </a:t>
            </a:r>
            <a:r>
              <a:rPr lang="cs-CZ" sz="1600" dirty="0"/>
              <a:t>(</a:t>
            </a:r>
            <a:r>
              <a:rPr lang="el-GR" sz="1600" dirty="0"/>
              <a:t>πεδιάδα Κομ</a:t>
            </a:r>
            <a:r>
              <a:rPr lang="cs-CZ" sz="1600" dirty="0"/>
              <a:t>o</a:t>
            </a:r>
            <a:r>
              <a:rPr lang="el-GR" sz="1600" dirty="0"/>
              <a:t>τηνής</a:t>
            </a:r>
            <a:r>
              <a:rPr lang="cs-CZ" sz="1600" dirty="0"/>
              <a:t>) a </a:t>
            </a:r>
            <a:r>
              <a:rPr lang="cs-CZ" sz="1600" b="1" dirty="0" err="1"/>
              <a:t>Orestiada-Didymoticho</a:t>
            </a:r>
            <a:r>
              <a:rPr lang="cs-CZ" sz="1600" b="1" dirty="0"/>
              <a:t>/</a:t>
            </a:r>
            <a:r>
              <a:rPr lang="cs-CZ" sz="1600" b="1" dirty="0" err="1"/>
              <a:t>Evros</a:t>
            </a:r>
            <a:r>
              <a:rPr lang="el-GR" sz="1600" b="1" dirty="0"/>
              <a:t> </a:t>
            </a:r>
            <a:r>
              <a:rPr lang="cs-CZ" sz="1600" dirty="0"/>
              <a:t>(</a:t>
            </a:r>
            <a:r>
              <a:rPr lang="el-GR" sz="1600" dirty="0"/>
              <a:t>πεδιάδα Ορεστειάδος-Διδυμοτείχου/Έβρου</a:t>
            </a:r>
            <a:r>
              <a:rPr lang="cs-CZ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3201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AB269-001F-4557-835C-7D54BDDD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575550" cy="498764"/>
          </a:xfrm>
        </p:spPr>
        <p:txBody>
          <a:bodyPr>
            <a:normAutofit fontScale="90000"/>
          </a:bodyPr>
          <a:lstStyle/>
          <a:p>
            <a:r>
              <a:rPr lang="cs-CZ" dirty="0"/>
              <a:t>Rodopy                                               </a:t>
            </a:r>
            <a:r>
              <a:rPr lang="el-GR" dirty="0"/>
              <a:t>Ροδόπη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678B7C7-4D39-4447-8D9F-9A6E2711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ABCEEF-1603-48C9-8281-FC9DA9E5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12290" name="Picture 2" descr="upload.wikimedia.org/wikipedia/commons/thumb/4/...">
            <a:extLst>
              <a:ext uri="{FF2B5EF4-FFF2-40B4-BE49-F238E27FC236}">
                <a16:creationId xmlns:a16="http://schemas.microsoft.com/office/drawing/2014/main" id="{C1DB547A-8E2A-4AD6-905B-525341F2B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7" y="1328823"/>
            <a:ext cx="6708416" cy="53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91333223-1431-423A-A423-6071AF87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22" y="3797320"/>
            <a:ext cx="3538331" cy="29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A2788AB-5E6C-439A-BDF8-EDA29A4BC86D}"/>
              </a:ext>
            </a:extLst>
          </p:cNvPr>
          <p:cNvSpPr txBox="1"/>
          <p:nvPr/>
        </p:nvSpPr>
        <p:spPr>
          <a:xfrm>
            <a:off x="6996947" y="3244334"/>
            <a:ext cx="185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Haimos</a:t>
            </a:r>
            <a:r>
              <a:rPr lang="cs-CZ" dirty="0"/>
              <a:t> a </a:t>
            </a:r>
            <a:r>
              <a:rPr lang="cs-CZ" dirty="0" err="1"/>
              <a:t>Rodopé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9524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403F0D-FD22-436D-A2DE-E1B5B706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ACA56F-EC3E-4793-9C52-D3D3BB5F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87AE63C-585F-4A13-B00A-7BF0290D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990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4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9F6ED3D-BEC9-433A-B753-609FD3F3B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07B45F-6308-4039-A4E1-B235A579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028" y="609600"/>
            <a:ext cx="4023333" cy="4525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cs-CZ" sz="2800" b="1" cap="all" dirty="0" err="1"/>
              <a:t>rodopy</a:t>
            </a:r>
            <a:endParaRPr lang="en-US" sz="2800" b="1" cap="all" dirty="0"/>
          </a:p>
        </p:txBody>
      </p:sp>
      <p:pic>
        <p:nvPicPr>
          <p:cNvPr id="39" name="Picture 7" descr="l_10">
            <a:extLst>
              <a:ext uri="{FF2B5EF4-FFF2-40B4-BE49-F238E27FC236}">
                <a16:creationId xmlns:a16="http://schemas.microsoft.com/office/drawing/2014/main" id="{FFB7E594-242A-4CB1-80B8-6B5C5CC81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8" r="8882" b="2"/>
          <a:stretch/>
        </p:blipFill>
        <p:spPr bwMode="auto">
          <a:xfrm>
            <a:off x="526760" y="731519"/>
            <a:ext cx="1779022" cy="325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6BB3B575-5DE0-4222-BFD0-3EF183422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26432" y="731519"/>
            <a:ext cx="1796675" cy="21423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9" descr="ANd9GcS2z6Wy43M67GykRhGKuKqyXtvghyF5rD6RzxAT9oVYJFWAAefB">
            <a:extLst>
              <a:ext uri="{FF2B5EF4-FFF2-40B4-BE49-F238E27FC236}">
                <a16:creationId xmlns:a16="http://schemas.microsoft.com/office/drawing/2014/main" id="{345D67EB-BF5B-49D3-9A35-2F0B682F6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31826" b="3"/>
          <a:stretch/>
        </p:blipFill>
        <p:spPr bwMode="auto">
          <a:xfrm>
            <a:off x="2426432" y="731519"/>
            <a:ext cx="1796675" cy="214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C415A303-9056-4604-A81B-16C7F329A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760" y="4126208"/>
            <a:ext cx="1779022" cy="20378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13" descr="DSC07601">
            <a:extLst>
              <a:ext uri="{FF2B5EF4-FFF2-40B4-BE49-F238E27FC236}">
                <a16:creationId xmlns:a16="http://schemas.microsoft.com/office/drawing/2014/main" id="{5BCCFFCB-0A98-48DD-A2B0-53AF1868D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3" r="26054" b="-6"/>
          <a:stretch/>
        </p:blipFill>
        <p:spPr bwMode="auto">
          <a:xfrm>
            <a:off x="526760" y="4126208"/>
            <a:ext cx="1779022" cy="203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2ecb6fe2f34b4f81">
            <a:extLst>
              <a:ext uri="{FF2B5EF4-FFF2-40B4-BE49-F238E27FC236}">
                <a16:creationId xmlns:a16="http://schemas.microsoft.com/office/drawing/2014/main" id="{93DF685A-A404-4F59-A245-93CC39A2A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9" r="31464" b="-2"/>
          <a:stretch/>
        </p:blipFill>
        <p:spPr bwMode="auto">
          <a:xfrm>
            <a:off x="2426433" y="3013787"/>
            <a:ext cx="1796674" cy="31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ovéPole 4">
            <a:extLst>
              <a:ext uri="{FF2B5EF4-FFF2-40B4-BE49-F238E27FC236}">
                <a16:creationId xmlns:a16="http://schemas.microsoft.com/office/drawing/2014/main" id="{71A4ADC1-3B1D-419C-9A1B-5BAF7DD34E14}"/>
              </a:ext>
            </a:extLst>
          </p:cNvPr>
          <p:cNvSpPr txBox="1"/>
          <p:nvPr/>
        </p:nvSpPr>
        <p:spPr>
          <a:xfrm>
            <a:off x="4580027" y="1121936"/>
            <a:ext cx="4023333" cy="4974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/>
              <a:t>83 % v </a:t>
            </a:r>
            <a:r>
              <a:rPr lang="en-US" sz="1600" dirty="0" err="1"/>
              <a:t>Bulharsku</a:t>
            </a:r>
            <a:endParaRPr lang="cs-CZ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 err="1"/>
              <a:t>délka</a:t>
            </a:r>
            <a:r>
              <a:rPr lang="en-US" sz="1600" dirty="0"/>
              <a:t> 240 km, </a:t>
            </a:r>
            <a:r>
              <a:rPr lang="en-US" sz="1600" dirty="0" err="1"/>
              <a:t>šířka</a:t>
            </a:r>
            <a:r>
              <a:rPr lang="en-US" sz="1600" dirty="0"/>
              <a:t> 100 – 120 km</a:t>
            </a:r>
            <a:endParaRPr lang="cs-CZ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US" sz="1600" dirty="0" err="1"/>
              <a:t>ejvyšší</a:t>
            </a:r>
            <a:r>
              <a:rPr lang="en-US" sz="1600" dirty="0"/>
              <a:t> </a:t>
            </a:r>
            <a:r>
              <a:rPr lang="en-US" sz="1600" dirty="0" err="1"/>
              <a:t>vrchol</a:t>
            </a:r>
            <a:r>
              <a:rPr lang="en-US" sz="1600" dirty="0"/>
              <a:t> </a:t>
            </a:r>
            <a:r>
              <a:rPr lang="en-US" sz="1600" dirty="0" err="1"/>
              <a:t>Goljam</a:t>
            </a:r>
            <a:r>
              <a:rPr lang="en-US" sz="1600" dirty="0"/>
              <a:t> </a:t>
            </a:r>
            <a:r>
              <a:rPr lang="en-US" sz="1600" dirty="0" err="1"/>
              <a:t>Perelik</a:t>
            </a:r>
            <a:r>
              <a:rPr lang="en-US" sz="1600" dirty="0"/>
              <a:t> (</a:t>
            </a:r>
            <a:r>
              <a:rPr lang="en-US" sz="1600" dirty="0" err="1"/>
              <a:t>Perelický</a:t>
            </a:r>
            <a:r>
              <a:rPr lang="en-US" sz="1600" dirty="0"/>
              <a:t> </a:t>
            </a:r>
            <a:r>
              <a:rPr lang="en-US" sz="1600" dirty="0" err="1"/>
              <a:t>hřeben</a:t>
            </a:r>
            <a:r>
              <a:rPr lang="en-US" sz="1600" dirty="0"/>
              <a:t>) 2191 m (</a:t>
            </a:r>
            <a:r>
              <a:rPr lang="en-US" sz="1600" dirty="0" err="1"/>
              <a:t>Bulharsko</a:t>
            </a:r>
            <a:r>
              <a:rPr lang="en-US" sz="1600" dirty="0"/>
              <a:t>, </a:t>
            </a:r>
            <a:r>
              <a:rPr lang="en-US" sz="1600" dirty="0" err="1"/>
              <a:t>Západní</a:t>
            </a:r>
            <a:r>
              <a:rPr lang="en-US" sz="1600" dirty="0"/>
              <a:t> </a:t>
            </a:r>
            <a:r>
              <a:rPr lang="en-US" sz="1600" dirty="0" err="1"/>
              <a:t>Rodopy</a:t>
            </a:r>
            <a:r>
              <a:rPr lang="en-US" sz="1600" dirty="0"/>
              <a:t>), </a:t>
            </a:r>
            <a:r>
              <a:rPr lang="en-US" sz="1600" dirty="0" err="1"/>
              <a:t>nejvyšší</a:t>
            </a:r>
            <a:r>
              <a:rPr lang="en-US" sz="1600" dirty="0"/>
              <a:t> </a:t>
            </a:r>
            <a:r>
              <a:rPr lang="en-US" sz="1600" dirty="0" err="1"/>
              <a:t>vrchol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řeckém</a:t>
            </a:r>
            <a:r>
              <a:rPr lang="en-US" sz="1600" dirty="0"/>
              <a:t> </a:t>
            </a:r>
            <a:r>
              <a:rPr lang="en-US" sz="1600" dirty="0" err="1"/>
              <a:t>území</a:t>
            </a:r>
            <a:r>
              <a:rPr lang="en-US" sz="1600" dirty="0"/>
              <a:t>: </a:t>
            </a:r>
            <a:r>
              <a:rPr lang="en-US" sz="1600" dirty="0" err="1"/>
              <a:t>Delimboska</a:t>
            </a:r>
            <a:r>
              <a:rPr lang="en-US" sz="1600" dirty="0"/>
              <a:t> (1953)</a:t>
            </a:r>
            <a:endParaRPr lang="cs-CZ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US" sz="1600" dirty="0" err="1"/>
              <a:t>ejrozsáhlejší</a:t>
            </a:r>
            <a:r>
              <a:rPr lang="en-US" sz="1600" dirty="0"/>
              <a:t> </a:t>
            </a:r>
            <a:r>
              <a:rPr lang="en-US" sz="1600" dirty="0" err="1"/>
              <a:t>jehličnaté</a:t>
            </a:r>
            <a:r>
              <a:rPr lang="en-US" sz="1600" dirty="0"/>
              <a:t> </a:t>
            </a:r>
            <a:r>
              <a:rPr lang="en-US" sz="1600" dirty="0" err="1"/>
              <a:t>lesy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Balkáně</a:t>
            </a:r>
            <a:endParaRPr lang="cs-CZ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US" sz="1600" dirty="0"/>
              <a:t>a </a:t>
            </a:r>
            <a:r>
              <a:rPr lang="en-US" sz="1600" dirty="0" err="1"/>
              <a:t>západě</a:t>
            </a:r>
            <a:r>
              <a:rPr lang="en-US" sz="1600" dirty="0"/>
              <a:t> </a:t>
            </a:r>
            <a:r>
              <a:rPr lang="en-US" sz="1600" dirty="0" err="1"/>
              <a:t>bohatá</a:t>
            </a:r>
            <a:r>
              <a:rPr lang="en-US" sz="1600" dirty="0"/>
              <a:t> </a:t>
            </a:r>
            <a:r>
              <a:rPr lang="en-US" sz="1600" dirty="0" err="1"/>
              <a:t>flóra</a:t>
            </a:r>
            <a:r>
              <a:rPr lang="cs-CZ" sz="1600" dirty="0"/>
              <a:t>, n</a:t>
            </a:r>
            <a:r>
              <a:rPr lang="en-US" sz="1600" dirty="0"/>
              <a:t>a </a:t>
            </a:r>
            <a:r>
              <a:rPr lang="en-US" sz="1600" dirty="0" err="1"/>
              <a:t>východě</a:t>
            </a:r>
            <a:r>
              <a:rPr lang="en-US" sz="1600" dirty="0"/>
              <a:t> fauna – </a:t>
            </a:r>
            <a:r>
              <a:rPr lang="en-US" sz="1600" dirty="0" err="1"/>
              <a:t>draví</a:t>
            </a:r>
            <a:r>
              <a:rPr lang="en-US" sz="1600" dirty="0"/>
              <a:t> </a:t>
            </a:r>
            <a:r>
              <a:rPr lang="en-US" sz="1600" dirty="0" err="1"/>
              <a:t>ptáci</a:t>
            </a:r>
            <a:endParaRPr lang="cs-CZ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1600" dirty="0"/>
              <a:t>z</a:t>
            </a:r>
            <a:r>
              <a:rPr lang="en-US" sz="1600" dirty="0" err="1"/>
              <a:t>ajímavé</a:t>
            </a:r>
            <a:r>
              <a:rPr lang="en-US" sz="1600" dirty="0"/>
              <a:t> </a:t>
            </a:r>
            <a:r>
              <a:rPr lang="en-US" sz="1600" dirty="0" err="1"/>
              <a:t>archeologické</a:t>
            </a:r>
            <a:r>
              <a:rPr lang="en-US" sz="1600" dirty="0"/>
              <a:t> locality</a:t>
            </a:r>
            <a:endParaRPr lang="cs-CZ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1600" dirty="0"/>
              <a:t>t</a:t>
            </a:r>
            <a:r>
              <a:rPr lang="en-US" sz="1600" dirty="0" err="1"/>
              <a:t>radiční</a:t>
            </a:r>
            <a:r>
              <a:rPr lang="en-US" sz="1600" dirty="0"/>
              <a:t> </a:t>
            </a:r>
            <a:r>
              <a:rPr lang="en-US" sz="1600" dirty="0" err="1"/>
              <a:t>vesnice</a:t>
            </a:r>
            <a:r>
              <a:rPr lang="cs-CZ" sz="1600" dirty="0"/>
              <a:t> </a:t>
            </a: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4E0BF9-86A5-492F-9791-8FBE811B3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6186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13778E-4133-4FF5-8134-FF5E726627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US" altLang="cs-CZ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14</a:t>
            </a:fld>
            <a:endParaRPr lang="en-US" altLang="cs-CZ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25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4A38CF3-045D-4D11-AB0A-EEC4343E3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71513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4000" dirty="0"/>
              <a:t>Rodopy</a:t>
            </a:r>
          </a:p>
        </p:txBody>
      </p:sp>
      <p:pic>
        <p:nvPicPr>
          <p:cNvPr id="7" name="Obrázek 6" descr="Obsah obrázku strom, exteriér, příroda, rokle&#10;&#10;Popis byl vytvořen automaticky">
            <a:extLst>
              <a:ext uri="{FF2B5EF4-FFF2-40B4-BE49-F238E27FC236}">
                <a16:creationId xmlns:a16="http://schemas.microsoft.com/office/drawing/2014/main" id="{067788CB-1471-4B8E-A625-A05CAA2EAA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r="5" b="5"/>
          <a:stretch/>
        </p:blipFill>
        <p:spPr>
          <a:xfrm>
            <a:off x="6271539" y="546145"/>
            <a:ext cx="2736103" cy="4113490"/>
          </a:xfrm>
          <a:prstGeom prst="rect">
            <a:avLst/>
          </a:prstGeom>
        </p:spPr>
      </p:pic>
      <p:pic>
        <p:nvPicPr>
          <p:cNvPr id="8" name="Obrázek 7" descr="Obsah obrázku strom, hora, exteriér, obloha&#10;&#10;Popis byl vytvořen automaticky">
            <a:extLst>
              <a:ext uri="{FF2B5EF4-FFF2-40B4-BE49-F238E27FC236}">
                <a16:creationId xmlns:a16="http://schemas.microsoft.com/office/drawing/2014/main" id="{20474AAB-11DF-4AA0-8BCF-BFEB7942E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8" r="6872" b="-1"/>
          <a:stretch/>
        </p:blipFill>
        <p:spPr>
          <a:xfrm>
            <a:off x="251755" y="1164525"/>
            <a:ext cx="3020251" cy="287794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BDE53C7-375F-4351-A4C4-CA7EC07AB770}"/>
              </a:ext>
            </a:extLst>
          </p:cNvPr>
          <p:cNvSpPr txBox="1"/>
          <p:nvPr/>
        </p:nvSpPr>
        <p:spPr>
          <a:xfrm>
            <a:off x="6993421" y="867847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hora </a:t>
            </a:r>
            <a:r>
              <a:rPr lang="cs-CZ" dirty="0" err="1"/>
              <a:t>Frakto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39EA385-4A09-4580-8F50-FF7ECA876EA8}"/>
              </a:ext>
            </a:extLst>
          </p:cNvPr>
          <p:cNvSpPr txBox="1"/>
          <p:nvPr/>
        </p:nvSpPr>
        <p:spPr>
          <a:xfrm>
            <a:off x="643305" y="795193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řeka </a:t>
            </a:r>
            <a:r>
              <a:rPr lang="cs-CZ" dirty="0" err="1"/>
              <a:t>Nestos</a:t>
            </a:r>
            <a:endParaRPr lang="cs-CZ" dirty="0"/>
          </a:p>
        </p:txBody>
      </p:sp>
      <p:pic>
        <p:nvPicPr>
          <p:cNvPr id="5" name="Obrázek 4" descr="Obsah obrázku exteriér, rostlina, rozmazaný&#10;&#10;Popis byl vytvořen automaticky">
            <a:extLst>
              <a:ext uri="{FF2B5EF4-FFF2-40B4-BE49-F238E27FC236}">
                <a16:creationId xmlns:a16="http://schemas.microsoft.com/office/drawing/2014/main" id="{465F30D2-5473-4C9A-8E78-9BC7361C7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6" y="4814676"/>
            <a:ext cx="9144000" cy="177681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088AFB7-720F-45E0-89E2-BFE1B91DF46F}"/>
              </a:ext>
            </a:extLst>
          </p:cNvPr>
          <p:cNvSpPr txBox="1"/>
          <p:nvPr/>
        </p:nvSpPr>
        <p:spPr>
          <a:xfrm>
            <a:off x="369455" y="4367824"/>
            <a:ext cx="172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řeka </a:t>
            </a:r>
            <a:r>
              <a:rPr lang="cs-CZ" dirty="0" err="1"/>
              <a:t>Kompsatos</a:t>
            </a:r>
            <a:endParaRPr lang="cs-CZ" dirty="0"/>
          </a:p>
        </p:txBody>
      </p:sp>
      <p:pic>
        <p:nvPicPr>
          <p:cNvPr id="8194" name="Picture 2" descr="Παπίκιο Ορος: Το &amp;quot;Άγιο Όρος&amp;quot; της Ροδόπης | Perifereiaka.gr">
            <a:extLst>
              <a:ext uri="{FF2B5EF4-FFF2-40B4-BE49-F238E27FC236}">
                <a16:creationId xmlns:a16="http://schemas.microsoft.com/office/drawing/2014/main" id="{EC751FAF-F874-42D1-BB4F-6974C2FF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92" y="2328331"/>
            <a:ext cx="3721415" cy="249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B18C0BE-BFE6-4847-A27D-ED1C99AA30BB}"/>
              </a:ext>
            </a:extLst>
          </p:cNvPr>
          <p:cNvSpPr txBox="1"/>
          <p:nvPr/>
        </p:nvSpPr>
        <p:spPr>
          <a:xfrm>
            <a:off x="3234793" y="1757560"/>
            <a:ext cx="2558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Papikio</a:t>
            </a:r>
            <a:r>
              <a:rPr lang="cs-CZ" dirty="0"/>
              <a:t>, zbytky klášterů, </a:t>
            </a:r>
          </a:p>
          <a:p>
            <a:pPr algn="ctr"/>
            <a:r>
              <a:rPr lang="cs-CZ" dirty="0"/>
              <a:t>11. – 14. st.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F7726A94-1EF0-4D91-B7BF-C033E3D6E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F1C99053-BC25-40EB-A36D-F67293863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4"/>
          <a:stretch/>
        </p:blipFill>
        <p:spPr bwMode="auto">
          <a:xfrm>
            <a:off x="20" y="-1"/>
            <a:ext cx="91439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8F0650C-11DF-45E6-8EC2-E3B298F0D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24FB4153-1E3E-4AE9-8306-E8C292894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450" y="246888"/>
            <a:ext cx="879348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0E7B86-3EA6-484E-9D05-3716D048E7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2485" y="882376"/>
            <a:ext cx="747522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</a:pPr>
            <a:r>
              <a:rPr lang="en-US" sz="7200" b="1" cap="all" dirty="0" err="1">
                <a:solidFill>
                  <a:srgbClr val="FFFFFF"/>
                </a:solidFill>
              </a:rPr>
              <a:t>ΝEστος</a:t>
            </a:r>
            <a:endParaRPr lang="en-US" sz="7200" b="1" cap="all" dirty="0">
              <a:solidFill>
                <a:srgbClr val="FFFFFF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40161A-E836-4CB1-90F5-B28F3736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86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D9F526-D9D3-4184-814D-D82A4157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6D6C118-631F-4A80-9886-907009361577}" type="slidenum">
              <a:rPr lang="en-US" altLang="cs-CZ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 altLang="cs-CZ" sz="1200">
              <a:solidFill>
                <a:srgbClr val="FFFFFF"/>
              </a:solidFill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60A25E1-65F9-4076-84E4-6BCB6350A325}"/>
              </a:ext>
            </a:extLst>
          </p:cNvPr>
          <p:cNvSpPr txBox="1"/>
          <p:nvPr/>
        </p:nvSpPr>
        <p:spPr>
          <a:xfrm>
            <a:off x="3990428" y="569981"/>
            <a:ext cx="46458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Tx/>
              <a:buChar char="-"/>
            </a:pPr>
            <a:r>
              <a:rPr lang="cs-CZ" sz="1800" dirty="0"/>
              <a:t>5. nejdelší řeka Řecka, 234 km, 140 km na řeckém území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Tx/>
              <a:buChar char="-"/>
            </a:pPr>
            <a:r>
              <a:rPr lang="cs-CZ" sz="1800" dirty="0"/>
              <a:t>pramení v bulharském pohoří </a:t>
            </a:r>
            <a:r>
              <a:rPr lang="cs-CZ" sz="1800" dirty="0" err="1"/>
              <a:t>Rila</a:t>
            </a:r>
            <a:r>
              <a:rPr lang="cs-CZ" sz="1800" dirty="0"/>
              <a:t>, vlévá se do Thráckého moře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Tx/>
              <a:buChar char="-"/>
            </a:pPr>
            <a:r>
              <a:rPr lang="cs-CZ" dirty="0"/>
              <a:t>p</a:t>
            </a:r>
            <a:r>
              <a:rPr lang="cs-CZ" sz="1800" dirty="0"/>
              <a:t>řírodní hranice mezi Thrákií a Makedonií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Tx/>
              <a:buChar char="-"/>
            </a:pPr>
            <a:r>
              <a:rPr lang="cs-CZ" sz="1800" dirty="0"/>
              <a:t>kaňony, meandry, vodopády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Tx/>
              <a:buChar char="-"/>
            </a:pPr>
            <a:r>
              <a:rPr lang="cs-CZ" sz="1800" dirty="0"/>
              <a:t>Vzácná flóra (velké platany</a:t>
            </a:r>
            <a:r>
              <a:rPr lang="el-GR" sz="1800" dirty="0"/>
              <a:t>, </a:t>
            </a:r>
            <a:r>
              <a:rPr lang="cs-CZ" sz="1800" dirty="0"/>
              <a:t>javory, vrby) a fauna (vydra, divocí koně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Tx/>
              <a:buChar char="-"/>
            </a:pPr>
            <a:r>
              <a:rPr lang="cs-CZ" dirty="0"/>
              <a:t>- železnice</a:t>
            </a:r>
            <a:endParaRPr lang="el-GR" sz="1800" dirty="0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Tx/>
              <a:buChar char="-"/>
            </a:pPr>
            <a:r>
              <a:rPr lang="el-GR" dirty="0"/>
              <a:t>- </a:t>
            </a:r>
            <a:r>
              <a:rPr lang="cs-CZ" dirty="0"/>
              <a:t>rafting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351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7" name="Rectangle 1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B0F1DF4F-7E2E-457D-8A2B-984937C13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0" r="8306" b="1"/>
          <a:stretch/>
        </p:blipFill>
        <p:spPr bwMode="auto">
          <a:xfrm>
            <a:off x="143314" y="171715"/>
            <a:ext cx="4359898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2A360F3C-D9E4-408C-89D5-21BAB6642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r="4494" b="3"/>
          <a:stretch/>
        </p:blipFill>
        <p:spPr bwMode="auto">
          <a:xfrm>
            <a:off x="4647696" y="171716"/>
            <a:ext cx="4352990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A9BDF692-8144-4EF9-B340-7210FF183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" r="-4" b="-4"/>
          <a:stretch/>
        </p:blipFill>
        <p:spPr bwMode="auto">
          <a:xfrm>
            <a:off x="4647696" y="3514856"/>
            <a:ext cx="4339790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4E0BF9-86A5-492F-9791-8FBE811B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13778E-4133-4FF5-8134-FF5E72662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US" altLang="cs-CZ" kern="1200" smtClean="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17</a:t>
            </a:fld>
            <a:endParaRPr lang="en-US" altLang="cs-CZ" kern="1200">
              <a:latin typeface="+mn-lt"/>
              <a:ea typeface="+mn-ea"/>
              <a:cs typeface="+mn-cs"/>
            </a:endParaRPr>
          </a:p>
        </p:txBody>
      </p:sp>
      <p:sp>
        <p:nvSpPr>
          <p:cNvPr id="41" name="TextovéPole 4">
            <a:extLst>
              <a:ext uri="{FF2B5EF4-FFF2-40B4-BE49-F238E27FC236}">
                <a16:creationId xmlns:a16="http://schemas.microsoft.com/office/drawing/2014/main" id="{71A4ADC1-3B1D-419C-9A1B-5BAF7DD34E14}"/>
              </a:ext>
            </a:extLst>
          </p:cNvPr>
          <p:cNvSpPr txBox="1"/>
          <p:nvPr/>
        </p:nvSpPr>
        <p:spPr>
          <a:xfrm>
            <a:off x="4580027" y="1121936"/>
            <a:ext cx="4023333" cy="4974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56E3EF1-79D7-4BA0-9987-E1E1A3E9BD96}"/>
              </a:ext>
            </a:extLst>
          </p:cNvPr>
          <p:cNvSpPr txBox="1"/>
          <p:nvPr/>
        </p:nvSpPr>
        <p:spPr>
          <a:xfrm>
            <a:off x="508000" y="304800"/>
            <a:ext cx="89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Νέστος</a:t>
            </a:r>
            <a:endParaRPr lang="cs-CZ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0710CDC-4A3D-45F7-8FB3-5B1B56915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0" r="8306" b="1"/>
          <a:stretch/>
        </p:blipFill>
        <p:spPr bwMode="auto">
          <a:xfrm>
            <a:off x="143314" y="171716"/>
            <a:ext cx="4359898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152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7BA9CA2-9443-46AA-A85A-DE3457463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1575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1" name="Rectangle 150">
            <a:extLst>
              <a:ext uri="{FF2B5EF4-FFF2-40B4-BE49-F238E27FC236}">
                <a16:creationId xmlns:a16="http://schemas.microsoft.com/office/drawing/2014/main" id="{3D61270E-A515-443E-A133-2C680A7A2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246887"/>
            <a:ext cx="3298316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2739D7FC-2223-439D-BA9B-0BA34CECD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77713" y="4405863"/>
            <a:ext cx="207230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77B33055-BDAD-49EF-8498-6FA55086F65B}"/>
              </a:ext>
            </a:extLst>
          </p:cNvPr>
          <p:cNvSpPr txBox="1"/>
          <p:nvPr/>
        </p:nvSpPr>
        <p:spPr>
          <a:xfrm>
            <a:off x="6146353" y="857675"/>
            <a:ext cx="2335025" cy="36228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Ν</a:t>
            </a:r>
            <a:r>
              <a:rPr lang="el-GR" sz="40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Ε</a:t>
            </a:r>
            <a:r>
              <a:rPr lang="en-US" sz="4000" b="1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στος</a:t>
            </a:r>
            <a:endParaRPr lang="en-US" sz="4000" b="1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442" name="Picture 10" descr="Ο Νέστος Ποταμός - Πληροφορίες - Rafting - Canoe Kayak | Forestis">
            <a:extLst>
              <a:ext uri="{FF2B5EF4-FFF2-40B4-BE49-F238E27FC236}">
                <a16:creationId xmlns:a16="http://schemas.microsoft.com/office/drawing/2014/main" id="{CB302BE1-4892-481E-BB08-1A5374D34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r="28529" b="-2"/>
          <a:stretch/>
        </p:blipFill>
        <p:spPr bwMode="auto">
          <a:xfrm>
            <a:off x="172709" y="240792"/>
            <a:ext cx="2707651" cy="31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lickriver: Zopidis Lefteris&amp;#39;s photos tagged with ose">
            <a:extLst>
              <a:ext uri="{FF2B5EF4-FFF2-40B4-BE49-F238E27FC236}">
                <a16:creationId xmlns:a16="http://schemas.microsoft.com/office/drawing/2014/main" id="{98D43F6D-E83B-40D4-A0C9-384CF827B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 r="13843" b="-2"/>
          <a:stretch/>
        </p:blipFill>
        <p:spPr bwMode="auto">
          <a:xfrm>
            <a:off x="2910476" y="240793"/>
            <a:ext cx="2741959" cy="31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Xenios Zeus Guest House | Xenios Zeus | Traditional Guest House">
            <a:extLst>
              <a:ext uri="{FF2B5EF4-FFF2-40B4-BE49-F238E27FC236}">
                <a16:creationId xmlns:a16="http://schemas.microsoft.com/office/drawing/2014/main" id="{1C9C5751-F080-407F-9339-27C106A9D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0" r="2" b="7395"/>
          <a:stretch/>
        </p:blipFill>
        <p:spPr bwMode="auto">
          <a:xfrm>
            <a:off x="171450" y="3397718"/>
            <a:ext cx="5481864" cy="32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74CE64-5201-434A-B717-2B0480EAA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60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F7DB61-3606-4671-9CCB-846E21E1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6561" y="6223828"/>
            <a:ext cx="7567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US" altLang="cs-CZ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18</a:t>
            </a:fld>
            <a:endParaRPr lang="en-US" altLang="cs-CZ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3387CD7-33C1-43A9-80E6-BB806FE95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260" y="240031"/>
            <a:ext cx="8793480" cy="6377939"/>
          </a:xfrm>
          <a:prstGeom prst="rect">
            <a:avLst/>
          </a:prstGeom>
          <a:noFill/>
          <a:ln w="15875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9473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23123506-CF3B-4062-9482-823ACB472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r="8301" b="-1"/>
          <a:stretch/>
        </p:blipFill>
        <p:spPr bwMode="auto">
          <a:xfrm>
            <a:off x="4860985" y="2128719"/>
            <a:ext cx="355584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2C3138-CFAE-41D2-B5C9-BA9EDFB2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86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2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E08A22-2FB2-489E-ABBC-A15C1023E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6D6C118-631F-4A80-9886-907009361577}" type="slidenum">
              <a:rPr lang="en-US" altLang="cs-CZ" sz="1200" smtClean="0"/>
              <a:pPr defTabSz="914400">
                <a:spcAft>
                  <a:spcPts val="600"/>
                </a:spcAft>
              </a:pPr>
              <a:t>19</a:t>
            </a:fld>
            <a:endParaRPr lang="en-US" altLang="cs-CZ" sz="1200"/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546F64E7-E414-402D-9307-31CDB61CC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69" y="157018"/>
            <a:ext cx="2391628" cy="2446482"/>
          </a:xfrm>
          <a:prstGeom prst="rect">
            <a:avLst/>
          </a:prstGeom>
        </p:spPr>
      </p:pic>
      <p:graphicFrame>
        <p:nvGraphicFramePr>
          <p:cNvPr id="19462" name="TextovéPole 4">
            <a:extLst>
              <a:ext uri="{FF2B5EF4-FFF2-40B4-BE49-F238E27FC236}">
                <a16:creationId xmlns:a16="http://schemas.microsoft.com/office/drawing/2014/main" id="{6814B638-FAF6-4894-8DE3-A9222CE607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6004908"/>
              </p:ext>
            </p:extLst>
          </p:nvPr>
        </p:nvGraphicFramePr>
        <p:xfrm>
          <a:off x="610603" y="569848"/>
          <a:ext cx="3813134" cy="4916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52C396A1-087F-493D-AAEC-1B7CC94E2104}"/>
              </a:ext>
            </a:extLst>
          </p:cNvPr>
          <p:cNvSpPr txBox="1"/>
          <p:nvPr/>
        </p:nvSpPr>
        <p:spPr>
          <a:xfrm>
            <a:off x="664740" y="534215"/>
            <a:ext cx="3704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Έβ</a:t>
            </a:r>
            <a:r>
              <a:rPr lang="en-US" sz="2400" b="1" dirty="0" err="1"/>
              <a:t>ρος</a:t>
            </a:r>
            <a:r>
              <a:rPr lang="en-US" sz="2400" b="1" dirty="0"/>
              <a:t>                              </a:t>
            </a:r>
            <a:r>
              <a:rPr lang="en-US" sz="2400" b="1" dirty="0" err="1"/>
              <a:t>Evros</a:t>
            </a:r>
            <a:endParaRPr lang="en-US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47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1F73715-EF5A-49C1-A2EF-F84E65019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38561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4000" dirty="0"/>
              <a:t>geografické členění Řecka</a:t>
            </a:r>
          </a:p>
        </p:txBody>
      </p:sp>
      <p:pic>
        <p:nvPicPr>
          <p:cNvPr id="11267" name="Picture 7" descr="http://gregzer.pbworks.com/f/1259864887/%CE%93%CE%B5%CF%89%CE%B3%CF%81%CE%B1%CF%86%CE%B9%CE%BA%CE%AC%20%CE%B4%CE%B9%CE%B1%CE%BC%CE%B5%CF%81%CE%AF%CF%83%CE%BC%CE%B1%CF%84%CE%B1%2001.jpg">
            <a:extLst>
              <a:ext uri="{FF2B5EF4-FFF2-40B4-BE49-F238E27FC236}">
                <a16:creationId xmlns:a16="http://schemas.microsoft.com/office/drawing/2014/main" id="{A95E558B-2E3A-4B43-B7C6-291EF919F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47436"/>
            <a:ext cx="5905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3E4F35-622B-4A4E-9A28-B512708A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EACFE5-FC1B-4DA0-8FCF-812C170F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EC44D08F-E664-47E5-B575-B6059B21D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4" y="417924"/>
            <a:ext cx="3349943" cy="25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17A9B0-90ED-41FA-BC54-91472AB52E53}"/>
              </a:ext>
            </a:extLst>
          </p:cNvPr>
          <p:cNvSpPr txBox="1"/>
          <p:nvPr/>
        </p:nvSpPr>
        <p:spPr>
          <a:xfrm>
            <a:off x="241894" y="528760"/>
            <a:ext cx="286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Pohoří </a:t>
            </a:r>
            <a:r>
              <a:rPr lang="cs-CZ" dirty="0" err="1"/>
              <a:t>Rila</a:t>
            </a:r>
            <a:r>
              <a:rPr lang="cs-CZ" dirty="0"/>
              <a:t>, prameny </a:t>
            </a:r>
            <a:r>
              <a:rPr lang="cs-CZ" dirty="0" err="1"/>
              <a:t>Evrosu</a:t>
            </a:r>
            <a:endParaRPr lang="cs-CZ" dirty="0"/>
          </a:p>
        </p:txBody>
      </p:sp>
      <p:pic>
        <p:nvPicPr>
          <p:cNvPr id="20484" name="Picture 4" descr="Έβρος | Views of Greece-">
            <a:extLst>
              <a:ext uri="{FF2B5EF4-FFF2-40B4-BE49-F238E27FC236}">
                <a16:creationId xmlns:a16="http://schemas.microsoft.com/office/drawing/2014/main" id="{66144281-DF32-40A2-9210-ADB014066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82" y="4635981"/>
            <a:ext cx="3486949" cy="209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Πραγγι - έβρος - Home | Facebook">
            <a:extLst>
              <a:ext uri="{FF2B5EF4-FFF2-40B4-BE49-F238E27FC236}">
                <a16:creationId xmlns:a16="http://schemas.microsoft.com/office/drawing/2014/main" id="{8192ACA3-E8EC-4EA5-B604-6B83230F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4" y="2605002"/>
            <a:ext cx="3250680" cy="243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678877C0-5E65-434D-BAB7-4949DB66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42" y="111858"/>
            <a:ext cx="5044497" cy="359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Μεγαλώνει» η ζώνη ευθύνης του Φορέα Διαχείρισης του Δέλτα του Έβρου |  Reportal.gr">
            <a:extLst>
              <a:ext uri="{FF2B5EF4-FFF2-40B4-BE49-F238E27FC236}">
                <a16:creationId xmlns:a16="http://schemas.microsoft.com/office/drawing/2014/main" id="{F8442E6A-FF17-4665-8A91-F4D9A851B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27" y="3632433"/>
            <a:ext cx="4449058" cy="322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BF07BD0-E302-40FB-8726-C2F0290DBCAA}"/>
              </a:ext>
            </a:extLst>
          </p:cNvPr>
          <p:cNvSpPr txBox="1"/>
          <p:nvPr/>
        </p:nvSpPr>
        <p:spPr>
          <a:xfrm>
            <a:off x="4839855" y="3925455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delta</a:t>
            </a:r>
          </a:p>
        </p:txBody>
      </p:sp>
    </p:spTree>
    <p:extLst>
      <p:ext uri="{BB962C8B-B14F-4D97-AF65-F5344CB8AC3E}">
        <p14:creationId xmlns:p14="http://schemas.microsoft.com/office/powerpoint/2010/main" val="1217238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748FE1-4B35-4F5A-86D0-E5DF8953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1873E6-AE53-4D94-982E-2AFB56A1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21506" name="Picture 2" descr="Έβρος: Οι ελληνικές δυνάμεις που στέκονται απέναντι στους Τούρκους κομάντο  | Έθνος">
            <a:extLst>
              <a:ext uri="{FF2B5EF4-FFF2-40B4-BE49-F238E27FC236}">
                <a16:creationId xmlns:a16="http://schemas.microsoft.com/office/drawing/2014/main" id="{ADEDBFC7-10DB-4056-854B-E9C7C4F0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92" y="995488"/>
            <a:ext cx="5892800" cy="288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Ο Έβρος είναι οι άνθρωποί του – Ελλάδα">
            <a:extLst>
              <a:ext uri="{FF2B5EF4-FFF2-40B4-BE49-F238E27FC236}">
                <a16:creationId xmlns:a16="http://schemas.microsoft.com/office/drawing/2014/main" id="{5B9B9016-FD8F-48FC-9484-3F7A5AC7F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8392"/>
            <a:ext cx="5892801" cy="33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C5245452-614C-422F-99DC-A3E5EBE51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6" y="3962112"/>
            <a:ext cx="5791776" cy="289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E64CD30-6972-4CA1-AEA6-475E6944E34F}"/>
              </a:ext>
            </a:extLst>
          </p:cNvPr>
          <p:cNvSpPr txBox="1"/>
          <p:nvPr/>
        </p:nvSpPr>
        <p:spPr>
          <a:xfrm>
            <a:off x="6500192" y="39264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druhá tvář </a:t>
            </a:r>
            <a:r>
              <a:rPr lang="cs-CZ" dirty="0" err="1"/>
              <a:t>Evrosu</a:t>
            </a:r>
            <a:endParaRPr lang="cs-CZ" dirty="0"/>
          </a:p>
        </p:txBody>
      </p:sp>
      <p:pic>
        <p:nvPicPr>
          <p:cNvPr id="21512" name="Picture 8" descr="Έβρος: Έκλεισε το τελωνείο στις Καστανιές – Εκατοντάδες μετανάστες πήγαν να  περάσουν τα σύνορα - Newsbomb - Ειδησεις - News">
            <a:extLst>
              <a:ext uri="{FF2B5EF4-FFF2-40B4-BE49-F238E27FC236}">
                <a16:creationId xmlns:a16="http://schemas.microsoft.com/office/drawing/2014/main" id="{0C70E2E8-F490-4741-A77B-6165D962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70" y="3677851"/>
            <a:ext cx="4572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05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1" name="Rectangle 107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3843BA0-20BC-4E5C-8FAE-11FD7F92A822}"/>
              </a:ext>
            </a:extLst>
          </p:cNvPr>
          <p:cNvSpPr txBox="1"/>
          <p:nvPr/>
        </p:nvSpPr>
        <p:spPr>
          <a:xfrm>
            <a:off x="3331337" y="609600"/>
            <a:ext cx="5019796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Nížiny</a:t>
            </a:r>
          </a:p>
        </p:txBody>
      </p:sp>
      <p:pic>
        <p:nvPicPr>
          <p:cNvPr id="27" name="Picture 2" descr="παραγωγή βασικών καλλιεργειών στην ελλάδα">
            <a:extLst>
              <a:ext uri="{FF2B5EF4-FFF2-40B4-BE49-F238E27FC236}">
                <a16:creationId xmlns:a16="http://schemas.microsoft.com/office/drawing/2014/main" id="{10FF938B-5C4C-46F2-B404-9D5CA6483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r="1813" b="2"/>
          <a:stretch/>
        </p:blipFill>
        <p:spPr bwMode="auto">
          <a:xfrm>
            <a:off x="167502" y="240145"/>
            <a:ext cx="2735127" cy="21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img18.5">
            <a:extLst>
              <a:ext uri="{FF2B5EF4-FFF2-40B4-BE49-F238E27FC236}">
                <a16:creationId xmlns:a16="http://schemas.microsoft.com/office/drawing/2014/main" id="{6AE583BC-E2AD-47EC-8288-7D41FA649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r="9068" b="-4"/>
          <a:stretch/>
        </p:blipFill>
        <p:spPr bwMode="auto">
          <a:xfrm>
            <a:off x="167502" y="2370697"/>
            <a:ext cx="2794359" cy="21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ΘΡΑΚΗ - Χωριά κάμπου Κομοτηνής">
            <a:extLst>
              <a:ext uri="{FF2B5EF4-FFF2-40B4-BE49-F238E27FC236}">
                <a16:creationId xmlns:a16="http://schemas.microsoft.com/office/drawing/2014/main" id="{94B2711F-5495-4D22-8245-82AA00981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r="11659" b="1"/>
          <a:stretch/>
        </p:blipFill>
        <p:spPr bwMode="auto">
          <a:xfrm>
            <a:off x="167502" y="4501250"/>
            <a:ext cx="2735127" cy="212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C6BD5F1-DC04-48FE-A143-F4690164ACB6}"/>
              </a:ext>
            </a:extLst>
          </p:cNvPr>
          <p:cNvSpPr txBox="1"/>
          <p:nvPr/>
        </p:nvSpPr>
        <p:spPr>
          <a:xfrm>
            <a:off x="3331337" y="2057400"/>
            <a:ext cx="501979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Νížina (nížiny) Xanthi-Komotini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rozloha 1300 km2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óbiloviny, luštěniny, aromatické druhy tabáku (vývoz), v přímořských oblastech i víno a olivy 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>
              <a:solidFill>
                <a:schemeClr val="accent1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>
              <a:solidFill>
                <a:schemeClr val="accent1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Nížina Evros (Orestiada-Didymoticho)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rozloha 1100 km2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>
                <a:solidFill>
                  <a:schemeClr val="accent1"/>
                </a:solidFill>
              </a:rPr>
              <a:t>pšenice, cukrová řepa, bourec morušový (oblast Sufli)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B0D00E-3AE9-4868-B159-BDF58991E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86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zápatí prezentace</a:t>
            </a:r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6FAF51-D7E0-4AD3-B124-568B1786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US" altLang="cs-CZ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22</a:t>
            </a:fld>
            <a:endParaRPr lang="en-US" altLang="cs-CZ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869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Rectangle 74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85" name="Rectangle 76">
            <a:extLst>
              <a:ext uri="{FF2B5EF4-FFF2-40B4-BE49-F238E27FC236}">
                <a16:creationId xmlns:a16="http://schemas.microsoft.com/office/drawing/2014/main" id="{5C5B5FA5-19AF-46C9-BEE5-FF4F509E2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586" name="Straight Connector 78">
            <a:extLst>
              <a:ext uri="{FF2B5EF4-FFF2-40B4-BE49-F238E27FC236}">
                <a16:creationId xmlns:a16="http://schemas.microsoft.com/office/drawing/2014/main" id="{2C162E4B-773B-41AA-BD90-3EE2C721E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Rectangle 80">
            <a:extLst>
              <a:ext uri="{FF2B5EF4-FFF2-40B4-BE49-F238E27FC236}">
                <a16:creationId xmlns:a16="http://schemas.microsoft.com/office/drawing/2014/main" id="{169B08D5-1CB8-4EAF-A8B1-0A99BFDBF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8" name="Rectangle 82">
            <a:extLst>
              <a:ext uri="{FF2B5EF4-FFF2-40B4-BE49-F238E27FC236}">
                <a16:creationId xmlns:a16="http://schemas.microsoft.com/office/drawing/2014/main" id="{5242F6BE-C03A-4DB5-992E-65AECF687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116077" cy="6858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589" name="Rectangle 84">
            <a:extLst>
              <a:ext uri="{FF2B5EF4-FFF2-40B4-BE49-F238E27FC236}">
                <a16:creationId xmlns:a16="http://schemas.microsoft.com/office/drawing/2014/main" id="{6B763D30-B799-4D6F-AA8D-148A71242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076" y="0"/>
            <a:ext cx="3027924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582" name="Picture 6" descr="ΘΑΥΜΑΤΟΥΡΓΟΣ Ο ΖΕΟΛΙΘΟΣ ΤΗΣ ΘΡΑΚΗΣ | Ελεύθερη Θράκη">
            <a:extLst>
              <a:ext uri="{FF2B5EF4-FFF2-40B4-BE49-F238E27FC236}">
                <a16:creationId xmlns:a16="http://schemas.microsoft.com/office/drawing/2014/main" id="{B6AB1EBB-9576-4FB1-A294-785D45161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826" y="681161"/>
            <a:ext cx="2441278" cy="155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4590" name="Rectangle 86">
            <a:extLst>
              <a:ext uri="{FF2B5EF4-FFF2-40B4-BE49-F238E27FC236}">
                <a16:creationId xmlns:a16="http://schemas.microsoft.com/office/drawing/2014/main" id="{8DF9E1FE-0793-4B07-B180-8E5236DD7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7807" y="0"/>
            <a:ext cx="68580" cy="2834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403FCEE1-D266-47A8-A5DE-4D470068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2089" y="724012"/>
            <a:ext cx="2503436" cy="14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ΚΤΗΝΟΤΡΟΦΙΑ Αρχεία | Παρατηρητής της Θράκης | Παρατηρητής της Θράκης | Νέα  από την Θράκη, την Ελλάδα &amp;amp; τον Κόσμο">
            <a:extLst>
              <a:ext uri="{FF2B5EF4-FFF2-40B4-BE49-F238E27FC236}">
                <a16:creationId xmlns:a16="http://schemas.microsoft.com/office/drawing/2014/main" id="{F67D2856-308C-4743-8403-A88B906A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3161971"/>
            <a:ext cx="5430675" cy="305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591" name="Straight Connector 88">
            <a:extLst>
              <a:ext uri="{FF2B5EF4-FFF2-40B4-BE49-F238E27FC236}">
                <a16:creationId xmlns:a16="http://schemas.microsoft.com/office/drawing/2014/main" id="{CC47F392-FD5F-4B24-A139-A02DE0A9C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04208" y="4005950"/>
            <a:ext cx="185166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2AD42D-3352-40D0-A4AE-E67D4627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61718" y="6223828"/>
            <a:ext cx="95273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US" altLang="cs-CZ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23</a:t>
            </a:fld>
            <a:endParaRPr lang="en-US" altLang="cs-CZ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5EB1A51-938F-475A-AC74-0E7B74B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779" y="246888"/>
            <a:ext cx="2656519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C79DFAE-751C-478B-8BEF-1196356CDABF}"/>
              </a:ext>
            </a:extLst>
          </p:cNvPr>
          <p:cNvSpPr txBox="1"/>
          <p:nvPr/>
        </p:nvSpPr>
        <p:spPr>
          <a:xfrm>
            <a:off x="6460194" y="476655"/>
            <a:ext cx="2339689" cy="36039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Živočišná</a:t>
            </a:r>
            <a:r>
              <a:rPr lang="en-US" sz="20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výroba</a:t>
            </a:r>
            <a:r>
              <a:rPr lang="en-US" sz="20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cs-CZ" sz="2000" b="1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 </a:t>
            </a:r>
            <a:r>
              <a:rPr lang="en-US" sz="2000" b="1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Thrákii</a:t>
            </a:r>
            <a:endParaRPr lang="en-US" sz="2000" b="1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CD4454D2-7029-4B2B-ADC0-3F1F404A3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8"/>
            <a:ext cx="6124194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2EF339-D0B7-4AB6-9DE3-6597D9FFF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" y="6442264"/>
            <a:ext cx="353833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200" kern="1200">
                <a:latin typeface="+mn-lt"/>
                <a:ea typeface="+mn-ea"/>
                <a:cs typeface="+mn-cs"/>
              </a:rPr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2595542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5462458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adpis 3">
            <a:extLst>
              <a:ext uri="{FF2B5EF4-FFF2-40B4-BE49-F238E27FC236}">
                <a16:creationId xmlns:a16="http://schemas.microsoft.com/office/drawing/2014/main" id="{50AB9934-066A-45A9-95DC-3A9BA49D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4208424"/>
            <a:ext cx="747522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2800" b="1" cap="all" dirty="0" err="1">
                <a:solidFill>
                  <a:srgbClr val="FFFFFF"/>
                </a:solidFill>
              </a:rPr>
              <a:t>Města</a:t>
            </a:r>
            <a:r>
              <a:rPr lang="en-US" sz="2800" b="1" cap="all" dirty="0">
                <a:solidFill>
                  <a:srgbClr val="FFFFFF"/>
                </a:solidFill>
              </a:rPr>
              <a:t>: Xanthi, </a:t>
            </a:r>
            <a:r>
              <a:rPr lang="en-US" sz="2800" b="1" cap="all" dirty="0" err="1">
                <a:solidFill>
                  <a:srgbClr val="FFFFFF"/>
                </a:solidFill>
              </a:rPr>
              <a:t>Komotini</a:t>
            </a:r>
            <a:r>
              <a:rPr lang="en-US" sz="2800" b="1" cap="all" dirty="0">
                <a:solidFill>
                  <a:srgbClr val="FFFFFF"/>
                </a:solidFill>
              </a:rPr>
              <a:t>, </a:t>
            </a:r>
            <a:r>
              <a:rPr lang="en-US" sz="2800" b="1" cap="all" dirty="0" err="1">
                <a:solidFill>
                  <a:srgbClr val="FFFFFF"/>
                </a:solidFill>
              </a:rPr>
              <a:t>Alexandr</a:t>
            </a:r>
            <a:r>
              <a:rPr lang="cs-CZ" sz="2800" b="1" cap="all" dirty="0" err="1">
                <a:solidFill>
                  <a:srgbClr val="FFFFFF"/>
                </a:solidFill>
              </a:rPr>
              <a:t>upoli</a:t>
            </a:r>
            <a:endParaRPr lang="en-US" sz="2800" b="1" cap="all" dirty="0">
              <a:solidFill>
                <a:srgbClr val="FFFFFF"/>
              </a:solidFill>
            </a:endParaRPr>
          </a:p>
        </p:txBody>
      </p:sp>
      <p:pic>
        <p:nvPicPr>
          <p:cNvPr id="5" name="Picture 5" descr="thraki">
            <a:extLst>
              <a:ext uri="{FF2B5EF4-FFF2-40B4-BE49-F238E27FC236}">
                <a16:creationId xmlns:a16="http://schemas.microsoft.com/office/drawing/2014/main" id="{9F58165D-5259-49A3-959E-7C9E723ED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 r="2" b="30749"/>
          <a:stretch/>
        </p:blipFill>
        <p:spPr bwMode="auto">
          <a:xfrm>
            <a:off x="182880" y="256540"/>
            <a:ext cx="877824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9D44F2-7AF9-4D3F-BE47-2B551838DA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6186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7D50FA-4B6B-44D7-8256-D42455C2BF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6D6C118-631F-4A80-9886-907009361577}" type="slidenum">
              <a:rPr lang="en-US" altLang="cs-CZ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24</a:t>
            </a:fld>
            <a:endParaRPr lang="en-US" altLang="cs-CZ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6C9CCC80-7A96-41CB-8626-BBA75D236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DAD7A7A-010A-4015-B647-7A27BB535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5323114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3063CC2F-DBC5-4823-BBB1-2CCDB0078844}"/>
              </a:ext>
            </a:extLst>
          </p:cNvPr>
          <p:cNvSpPr txBox="1"/>
          <p:nvPr/>
        </p:nvSpPr>
        <p:spPr>
          <a:xfrm>
            <a:off x="1939636" y="269048"/>
            <a:ext cx="5172364" cy="1661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all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Komotini</a:t>
            </a:r>
            <a:r>
              <a:rPr lang="en-US" sz="20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2000" b="1" cap="all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Κομοτην</a:t>
            </a:r>
            <a:r>
              <a:rPr lang="cs-CZ" sz="20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0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- </a:t>
            </a:r>
            <a:endParaRPr lang="en-US" sz="20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ECD7431B-DA79-40E9-996F-CDA293DD7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55" y="937067"/>
            <a:ext cx="5510803" cy="279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C90D15-1C3B-4572-8E21-5333D005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86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200" kern="1200"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9F044F-E9B2-4BB3-AAA1-A731BEA1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6D6C118-631F-4A80-9886-907009361577}" type="slidenum">
              <a:rPr lang="en-US" altLang="cs-CZ" sz="1200"/>
              <a:pPr defTabSz="914400">
                <a:spcAft>
                  <a:spcPts val="600"/>
                </a:spcAft>
              </a:pPr>
              <a:t>25</a:t>
            </a:fld>
            <a:endParaRPr lang="en-US" altLang="cs-CZ" sz="120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8035A37-BFC6-4083-9DDE-A638DA15DC04}"/>
              </a:ext>
            </a:extLst>
          </p:cNvPr>
          <p:cNvSpPr txBox="1"/>
          <p:nvPr/>
        </p:nvSpPr>
        <p:spPr>
          <a:xfrm>
            <a:off x="266261" y="4798538"/>
            <a:ext cx="8929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hlavní město řecké Thrákie a kraje Východní Makedonie a Thrákie</a:t>
            </a:r>
          </a:p>
          <a:p>
            <a:pPr marL="285750" indent="-285750">
              <a:buFontTx/>
              <a:buChar char="-"/>
            </a:pPr>
            <a:r>
              <a:rPr lang="cs-CZ" dirty="0"/>
              <a:t>Necelých 55 000 obyvatel</a:t>
            </a:r>
          </a:p>
          <a:p>
            <a:pPr marL="285750" indent="-285750">
              <a:buFontTx/>
              <a:buChar char="-"/>
            </a:pPr>
            <a:r>
              <a:rPr lang="cs-CZ" dirty="0"/>
              <a:t>původně pevnost </a:t>
            </a:r>
            <a:r>
              <a:rPr lang="cs-CZ" dirty="0" err="1"/>
              <a:t>Komnénů</a:t>
            </a:r>
            <a:r>
              <a:rPr lang="cs-CZ" dirty="0"/>
              <a:t>, od pozdně byzantského období významné město</a:t>
            </a:r>
          </a:p>
          <a:p>
            <a:pPr marL="285750" indent="-285750">
              <a:buFontTx/>
              <a:buChar char="-"/>
            </a:pPr>
            <a:r>
              <a:rPr lang="cs-CZ" dirty="0"/>
              <a:t>výhodná geografická poloha</a:t>
            </a:r>
          </a:p>
          <a:p>
            <a:pPr marL="285750" indent="-285750">
              <a:buFontTx/>
              <a:buChar char="-"/>
            </a:pPr>
            <a:r>
              <a:rPr lang="cs-CZ" dirty="0"/>
              <a:t>multikulturní město: Řekové, muslimové, </a:t>
            </a:r>
            <a:r>
              <a:rPr lang="cs-CZ" dirty="0" err="1"/>
              <a:t>Pomakové</a:t>
            </a:r>
            <a:r>
              <a:rPr lang="cs-CZ" dirty="0"/>
              <a:t>, Romové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4D791DF6-9A0A-4331-BD75-DF2D25EB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95" y="2234629"/>
            <a:ext cx="4499703" cy="253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058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7D2461-1A51-4A3E-BAD8-43EE8744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7610A4-A15C-40C8-8E23-9E9A585B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7065D197-E463-457F-B890-750BEB979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9" y="496118"/>
            <a:ext cx="4504499" cy="270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1196D211-0714-47FD-9652-29BAD5BE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72" y="1449874"/>
            <a:ext cx="3244875" cy="54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7040979-70AB-4902-9BAA-8AA668B1CE19}"/>
              </a:ext>
            </a:extLst>
          </p:cNvPr>
          <p:cNvSpPr txBox="1"/>
          <p:nvPr/>
        </p:nvSpPr>
        <p:spPr>
          <a:xfrm>
            <a:off x="439048" y="126786"/>
            <a:ext cx="4770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Metropolitní chrám Panny Marie (</a:t>
            </a:r>
            <a:r>
              <a:rPr lang="cs-CZ" dirty="0" err="1"/>
              <a:t>kon</a:t>
            </a:r>
            <a:r>
              <a:rPr lang="cs-CZ" dirty="0"/>
              <a:t>. 19. st.)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857C0D5-C2C5-4BB0-B095-644AF6C41D18}"/>
              </a:ext>
            </a:extLst>
          </p:cNvPr>
          <p:cNvSpPr txBox="1"/>
          <p:nvPr/>
        </p:nvSpPr>
        <p:spPr>
          <a:xfrm>
            <a:off x="6367240" y="771906"/>
            <a:ext cx="253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Muzeum lidového umění</a:t>
            </a:r>
          </a:p>
        </p:txBody>
      </p:sp>
      <p:pic>
        <p:nvPicPr>
          <p:cNvPr id="9" name="Obrázek 8" descr="Obsah obrázku budova, exteriér, obloha, staré&#10;&#10;Popis byl vytvořen automaticky">
            <a:extLst>
              <a:ext uri="{FF2B5EF4-FFF2-40B4-BE49-F238E27FC236}">
                <a16:creationId xmlns:a16="http://schemas.microsoft.com/office/drawing/2014/main" id="{A91E923A-73E0-4493-AA09-357D61BF1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80" y="2830256"/>
            <a:ext cx="2503376" cy="376213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340860-601F-4BC4-8726-94958E4CEB0F}"/>
              </a:ext>
            </a:extLst>
          </p:cNvPr>
          <p:cNvSpPr txBox="1"/>
          <p:nvPr/>
        </p:nvSpPr>
        <p:spPr>
          <a:xfrm>
            <a:off x="467025" y="4257963"/>
            <a:ext cx="295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Mešita </a:t>
            </a:r>
            <a:r>
              <a:rPr lang="cs-CZ" dirty="0" err="1"/>
              <a:t>Jeni</a:t>
            </a:r>
            <a:r>
              <a:rPr lang="cs-CZ" dirty="0"/>
              <a:t> a městské hodiny</a:t>
            </a:r>
          </a:p>
        </p:txBody>
      </p:sp>
    </p:spTree>
    <p:extLst>
      <p:ext uri="{BB962C8B-B14F-4D97-AF65-F5344CB8AC3E}">
        <p14:creationId xmlns:p14="http://schemas.microsoft.com/office/powerpoint/2010/main" val="3765316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7BB67425-0F9D-477F-8840-49CF8483B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5" r="3" b="2198"/>
          <a:stretch/>
        </p:blipFill>
        <p:spPr bwMode="auto"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17B29166-C6EC-434C-9355-A46C326F5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3" b="3"/>
          <a:stretch/>
        </p:blipFill>
        <p:spPr bwMode="auto"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id="{12030E24-1D91-4661-8835-FF60A9CA0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2" r="1" b="29752"/>
          <a:stretch/>
        </p:blipFill>
        <p:spPr bwMode="auto"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C52BAA2D-323A-4BDA-BE05-734A3E146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7" r="-2" b="38650"/>
          <a:stretch/>
        </p:blipFill>
        <p:spPr bwMode="auto"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24EC85-E169-4C92-B56F-44F7941B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936" y="6356350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cs-CZ">
                <a:solidFill>
                  <a:srgbClr val="FFFFFF"/>
                </a:solidFill>
              </a:rPr>
              <a:t>zápatí prezentace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46359D-859C-4A50-92E5-B8D949C548DA}"/>
              </a:ext>
            </a:extLst>
          </p:cNvPr>
          <p:cNvSpPr txBox="1"/>
          <p:nvPr/>
        </p:nvSpPr>
        <p:spPr>
          <a:xfrm>
            <a:off x="269154" y="979055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Mešita Eski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84B6B8-929D-4F8B-883A-DA8B78F9B465}"/>
              </a:ext>
            </a:extLst>
          </p:cNvPr>
          <p:cNvSpPr txBox="1"/>
          <p:nvPr/>
        </p:nvSpPr>
        <p:spPr>
          <a:xfrm>
            <a:off x="5560373" y="4488934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Stará tržnice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57781E-8B91-4216-A0E7-79971D07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593" y="6382174"/>
            <a:ext cx="639832" cy="206781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4321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1575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246887"/>
            <a:ext cx="3298316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77713" y="4405863"/>
            <a:ext cx="207230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450" y="246888"/>
            <a:ext cx="879348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ECE731-C445-4473-AAF0-2D1F805BB566}"/>
              </a:ext>
            </a:extLst>
          </p:cNvPr>
          <p:cNvSpPr txBox="1"/>
          <p:nvPr/>
        </p:nvSpPr>
        <p:spPr>
          <a:xfrm>
            <a:off x="6146353" y="857675"/>
            <a:ext cx="2335025" cy="660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4700" b="1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602" name="Picture 2" descr="Η Ξάνθη σήμερα - Δήμος Ξάνθης">
            <a:extLst>
              <a:ext uri="{FF2B5EF4-FFF2-40B4-BE49-F238E27FC236}">
                <a16:creationId xmlns:a16="http://schemas.microsoft.com/office/drawing/2014/main" id="{2B9EAF0F-5459-4EF0-A72E-191EA5514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r="26838" b="1"/>
          <a:stretch/>
        </p:blipFill>
        <p:spPr bwMode="auto">
          <a:xfrm>
            <a:off x="654048" y="857675"/>
            <a:ext cx="4534182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CF7173-7E1E-4BA1-B754-6802737D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60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sz="1200" kern="1200"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B5C29C-9EC3-4F63-9BE3-A135C23C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6561" y="6223828"/>
            <a:ext cx="7567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6D6C118-631F-4A80-9886-907009361577}" type="slidenum">
              <a:rPr lang="en-US" altLang="cs-CZ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 altLang="cs-CZ" sz="1200">
              <a:solidFill>
                <a:srgbClr val="FFFFFF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9462973-7A2D-4688-B8C9-02013EAE1858}"/>
              </a:ext>
            </a:extLst>
          </p:cNvPr>
          <p:cNvSpPr txBox="1"/>
          <p:nvPr/>
        </p:nvSpPr>
        <p:spPr>
          <a:xfrm>
            <a:off x="6040582" y="560664"/>
            <a:ext cx="281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Xanthi</a:t>
            </a:r>
            <a:r>
              <a:rPr lang="el-GR" sz="18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  </a:t>
            </a:r>
            <a:r>
              <a:rPr lang="el-GR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ξανθη</a:t>
            </a:r>
            <a:r>
              <a:rPr lang="el-GR" sz="18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82DCD7-05C8-4C2A-8DD9-CE3C2F8B0706}"/>
              </a:ext>
            </a:extLst>
          </p:cNvPr>
          <p:cNvSpPr txBox="1"/>
          <p:nvPr/>
        </p:nvSpPr>
        <p:spPr>
          <a:xfrm>
            <a:off x="5920509" y="1274618"/>
            <a:ext cx="30501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od konce 19. st. Nejvýznamnější město Thrákie (tehdy ještě pod nadvládou Osmanů)</a:t>
            </a:r>
          </a:p>
          <a:p>
            <a:pPr marL="285750" indent="-285750">
              <a:buFontTx/>
              <a:buChar char="-"/>
            </a:pPr>
            <a:endParaRPr lang="el-GR" dirty="0"/>
          </a:p>
          <a:p>
            <a:pPr marL="285750" indent="-285750">
              <a:buFontTx/>
              <a:buChar char="-"/>
            </a:pPr>
            <a:r>
              <a:rPr lang="cs-CZ" dirty="0" err="1"/>
              <a:t>Strabón</a:t>
            </a:r>
            <a:r>
              <a:rPr lang="cs-CZ" dirty="0"/>
              <a:t> zmiňuje město </a:t>
            </a:r>
            <a:r>
              <a:rPr lang="cs-CZ" dirty="0" err="1"/>
              <a:t>Xantheia</a:t>
            </a:r>
            <a:r>
              <a:rPr lang="cs-CZ" dirty="0"/>
              <a:t>, později ztratilo význam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za nadvlády Turků počátek pěstování tabáku</a:t>
            </a:r>
          </a:p>
          <a:p>
            <a:pPr marL="285750" indent="-285750">
              <a:buFontTx/>
              <a:buChar char="-"/>
            </a:pPr>
            <a:endParaRPr lang="el-GR" dirty="0"/>
          </a:p>
          <a:p>
            <a:pPr marL="285750" indent="-285750">
              <a:buFontTx/>
              <a:buChar char="-"/>
            </a:pPr>
            <a:r>
              <a:rPr lang="cs-CZ" dirty="0"/>
              <a:t>od konce 19. st. světově proslulý producent tabáku</a:t>
            </a:r>
          </a:p>
          <a:p>
            <a:pPr marL="285750" indent="-285750">
              <a:buFontTx/>
              <a:buChar char="-"/>
            </a:pPr>
            <a:r>
              <a:rPr lang="cs-CZ" dirty="0"/>
              <a:t>dobrá pozice – křižovatka obchodních cest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253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90957C-9686-4EA4-8AAD-4C547BA2E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602C7B-1056-4BBD-9455-E3A5D503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6FC2884-16CF-46E7-83D9-36FC03CE435C}"/>
              </a:ext>
            </a:extLst>
          </p:cNvPr>
          <p:cNvSpPr txBox="1"/>
          <p:nvPr/>
        </p:nvSpPr>
        <p:spPr>
          <a:xfrm>
            <a:off x="480290" y="269046"/>
            <a:ext cx="4719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Staré město (2. pol. 19. st.)</a:t>
            </a:r>
          </a:p>
          <a:p>
            <a:r>
              <a:rPr lang="cs-CZ" dirty="0"/>
              <a:t>tradiční balkánská architektura, </a:t>
            </a:r>
          </a:p>
          <a:p>
            <a:r>
              <a:rPr lang="cs-CZ" dirty="0"/>
              <a:t>velká část postavena pro obchodníky s tabákem</a:t>
            </a:r>
          </a:p>
        </p:txBody>
      </p:sp>
      <p:pic>
        <p:nvPicPr>
          <p:cNvPr id="27650" name="Picture 2" descr="Old town of Xanthi">
            <a:extLst>
              <a:ext uri="{FF2B5EF4-FFF2-40B4-BE49-F238E27FC236}">
                <a16:creationId xmlns:a16="http://schemas.microsoft.com/office/drawing/2014/main" id="{C5447C27-0B98-4667-81AB-F98BD74E7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3" y="1244003"/>
            <a:ext cx="4460199" cy="320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Αρχείο:20100220 Xanthi Kapnapothhkes Greece 5.jpg">
            <a:extLst>
              <a:ext uri="{FF2B5EF4-FFF2-40B4-BE49-F238E27FC236}">
                <a16:creationId xmlns:a16="http://schemas.microsoft.com/office/drawing/2014/main" id="{F798A653-E0E3-4631-8A92-971913112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54" y="811247"/>
            <a:ext cx="3462572" cy="520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Ξάνθη: Ανάμεσα σε Ανατολή και Δύση | Η ΚΑΘΗΜΕΡΙΝΗ">
            <a:extLst>
              <a:ext uri="{FF2B5EF4-FFF2-40B4-BE49-F238E27FC236}">
                <a16:creationId xmlns:a16="http://schemas.microsoft.com/office/drawing/2014/main" id="{A2AC4CD8-C607-48FE-A81A-CAC878B99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7" y="3940045"/>
            <a:ext cx="4303663" cy="279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EF98184-97EA-4D9F-B991-57CD56791764}"/>
              </a:ext>
            </a:extLst>
          </p:cNvPr>
          <p:cNvSpPr txBox="1"/>
          <p:nvPr/>
        </p:nvSpPr>
        <p:spPr>
          <a:xfrm>
            <a:off x="6500192" y="44334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sklad tabáku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A1B88F2-6650-49C2-A38F-EA7047C41BA5}"/>
              </a:ext>
            </a:extLst>
          </p:cNvPr>
          <p:cNvSpPr txBox="1"/>
          <p:nvPr/>
        </p:nvSpPr>
        <p:spPr>
          <a:xfrm>
            <a:off x="4111244" y="181735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Xanthi</a:t>
            </a:r>
            <a:endParaRPr lang="cs-CZ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81F943-F050-4CC3-A178-9755025B9D2D}"/>
              </a:ext>
            </a:extLst>
          </p:cNvPr>
          <p:cNvSpPr txBox="1"/>
          <p:nvPr/>
        </p:nvSpPr>
        <p:spPr>
          <a:xfrm>
            <a:off x="4321653" y="6331551"/>
            <a:ext cx="4485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https://www.youtube.com/watch?v=0YtKGf4uJ60&amp;ab_channel=JTITarget</a:t>
            </a:r>
          </a:p>
        </p:txBody>
      </p:sp>
    </p:spTree>
    <p:extLst>
      <p:ext uri="{BB962C8B-B14F-4D97-AF65-F5344CB8AC3E}">
        <p14:creationId xmlns:p14="http://schemas.microsoft.com/office/powerpoint/2010/main" val="3231410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F9977285-DFC3-4444-AC03-156D6484F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201613"/>
            <a:ext cx="7406640" cy="66660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altLang="cs-CZ" dirty="0"/>
              <a:t>administrativní členění Řecka</a:t>
            </a:r>
          </a:p>
        </p:txBody>
      </p:sp>
      <p:pic>
        <p:nvPicPr>
          <p:cNvPr id="12291" name="Picture 5" descr="280px-Kallikratis_dioikisi">
            <a:extLst>
              <a:ext uri="{FF2B5EF4-FFF2-40B4-BE49-F238E27FC236}">
                <a16:creationId xmlns:a16="http://schemas.microsoft.com/office/drawing/2014/main" id="{21FA6946-8B3C-4728-B8DF-51EA398D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18" y="687100"/>
            <a:ext cx="6534535" cy="592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66EA99-8287-4936-BF06-6ADAD3692AD3}"/>
              </a:ext>
            </a:extLst>
          </p:cNvPr>
          <p:cNvSpPr txBox="1"/>
          <p:nvPr/>
        </p:nvSpPr>
        <p:spPr>
          <a:xfrm>
            <a:off x="5939572" y="1101530"/>
            <a:ext cx="1971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Východní Makedonie</a:t>
            </a:r>
          </a:p>
          <a:p>
            <a:r>
              <a:rPr lang="cs-CZ" sz="1600" dirty="0"/>
              <a:t> a Thrákie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E4537EE-0914-4E26-A3A7-C2F7A57A8555}"/>
              </a:ext>
            </a:extLst>
          </p:cNvPr>
          <p:cNvSpPr txBox="1"/>
          <p:nvPr/>
        </p:nvSpPr>
        <p:spPr>
          <a:xfrm>
            <a:off x="2438399" y="916864"/>
            <a:ext cx="179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Střední Makedonie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BC0A32A-D7C2-4EB4-B733-70E0AC3160BB}"/>
              </a:ext>
            </a:extLst>
          </p:cNvPr>
          <p:cNvSpPr txBox="1"/>
          <p:nvPr/>
        </p:nvSpPr>
        <p:spPr>
          <a:xfrm>
            <a:off x="1518152" y="1901933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Epirus</a:t>
            </a:r>
            <a:endParaRPr lang="cs-CZ" sz="1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6E68669-55F6-41FE-B393-6C440F1AC00D}"/>
              </a:ext>
            </a:extLst>
          </p:cNvPr>
          <p:cNvSpPr txBox="1"/>
          <p:nvPr/>
        </p:nvSpPr>
        <p:spPr>
          <a:xfrm>
            <a:off x="1154545" y="1304063"/>
            <a:ext cx="1871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Západní Makedonie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DB315C-61D5-4E2E-AA18-F67A37D898A2}"/>
              </a:ext>
            </a:extLst>
          </p:cNvPr>
          <p:cNvSpPr txBox="1"/>
          <p:nvPr/>
        </p:nvSpPr>
        <p:spPr>
          <a:xfrm>
            <a:off x="319721" y="2867809"/>
            <a:ext cx="1435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Jónské ostrovy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089F47-8E05-46F3-BEF5-BF4D7800810E}"/>
              </a:ext>
            </a:extLst>
          </p:cNvPr>
          <p:cNvSpPr txBox="1"/>
          <p:nvPr/>
        </p:nvSpPr>
        <p:spPr>
          <a:xfrm>
            <a:off x="3678807" y="2529255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Thesálie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927EF2B-18D0-4193-A899-62AC883D6DDB}"/>
              </a:ext>
            </a:extLst>
          </p:cNvPr>
          <p:cNvSpPr txBox="1"/>
          <p:nvPr/>
        </p:nvSpPr>
        <p:spPr>
          <a:xfrm>
            <a:off x="231469" y="3776710"/>
            <a:ext cx="1439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Západní Řecko</a:t>
            </a:r>
          </a:p>
        </p:txBody>
      </p:sp>
      <p:pic>
        <p:nvPicPr>
          <p:cNvPr id="10" name="Grafický objekt 9" descr="Šipka doprava se souvislou výplní">
            <a:extLst>
              <a:ext uri="{FF2B5EF4-FFF2-40B4-BE49-F238E27FC236}">
                <a16:creationId xmlns:a16="http://schemas.microsoft.com/office/drawing/2014/main" id="{ABFBF1BF-AA02-478A-8555-3296FF2FD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634382">
            <a:off x="1563749" y="3451025"/>
            <a:ext cx="1034473" cy="368007"/>
          </a:xfrm>
          <a:prstGeom prst="rect">
            <a:avLst/>
          </a:prstGeom>
        </p:spPr>
      </p:pic>
      <p:pic>
        <p:nvPicPr>
          <p:cNvPr id="12" name="Grafický objekt 11" descr="Šipka doprava se souvislou výplní">
            <a:extLst>
              <a:ext uri="{FF2B5EF4-FFF2-40B4-BE49-F238E27FC236}">
                <a16:creationId xmlns:a16="http://schemas.microsoft.com/office/drawing/2014/main" id="{4D665EC1-6CA4-4147-A283-0D1AF276B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39456">
            <a:off x="1630373" y="3912072"/>
            <a:ext cx="1107701" cy="36190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45FBB66-3EBE-49B4-9AF1-C2E5E699BCDA}"/>
              </a:ext>
            </a:extLst>
          </p:cNvPr>
          <p:cNvSpPr txBox="1"/>
          <p:nvPr/>
        </p:nvSpPr>
        <p:spPr>
          <a:xfrm>
            <a:off x="2123996" y="4961209"/>
            <a:ext cx="1065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Peloponés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83D82E5-9CB8-46B2-A945-6703B36DC3C6}"/>
              </a:ext>
            </a:extLst>
          </p:cNvPr>
          <p:cNvSpPr txBox="1"/>
          <p:nvPr/>
        </p:nvSpPr>
        <p:spPr>
          <a:xfrm flipH="1">
            <a:off x="3994476" y="3296474"/>
            <a:ext cx="1644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Střední Řecko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ABCC1FD-5384-45FB-BE60-FFE709E222E6}"/>
              </a:ext>
            </a:extLst>
          </p:cNvPr>
          <p:cNvSpPr txBox="1"/>
          <p:nvPr/>
        </p:nvSpPr>
        <p:spPr>
          <a:xfrm>
            <a:off x="5495636" y="2285202"/>
            <a:ext cx="1321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Severní </a:t>
            </a:r>
            <a:r>
              <a:rPr lang="cs-CZ" sz="1600" dirty="0" err="1"/>
              <a:t>Egeis</a:t>
            </a:r>
            <a:endParaRPr lang="cs-CZ" sz="16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E197716-48A9-4F03-92E3-1AB10E2FBDC1}"/>
              </a:ext>
            </a:extLst>
          </p:cNvPr>
          <p:cNvSpPr txBox="1"/>
          <p:nvPr/>
        </p:nvSpPr>
        <p:spPr>
          <a:xfrm>
            <a:off x="6817408" y="4849091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Jižní </a:t>
            </a:r>
            <a:r>
              <a:rPr lang="cs-CZ" sz="1600" dirty="0" err="1"/>
              <a:t>Egeis</a:t>
            </a:r>
            <a:endParaRPr lang="cs-CZ" sz="160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29E6F39-C1C8-4644-88CE-258C077884D9}"/>
              </a:ext>
            </a:extLst>
          </p:cNvPr>
          <p:cNvSpPr txBox="1"/>
          <p:nvPr/>
        </p:nvSpPr>
        <p:spPr>
          <a:xfrm>
            <a:off x="4643485" y="5643418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Kréta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674" name="Picture 2" descr="Alexandroupoli, Thrace’s largest port is an excellent base for holiday excursions">
            <a:extLst>
              <a:ext uri="{FF2B5EF4-FFF2-40B4-BE49-F238E27FC236}">
                <a16:creationId xmlns:a16="http://schemas.microsoft.com/office/drawing/2014/main" id="{0FEE5D32-9285-4FEB-BFAB-5F31E77FB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r="8932" b="3"/>
          <a:stretch/>
        </p:blipFill>
        <p:spPr bwMode="auto">
          <a:xfrm>
            <a:off x="5040690" y="378691"/>
            <a:ext cx="355584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56C707-A000-4A6E-9B99-A14604BA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86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2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46C2A6-C76C-4BDB-8C4F-56AE3974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6D6C118-631F-4A80-9886-907009361577}" type="slidenum">
              <a:rPr lang="en-US" altLang="cs-CZ" sz="1200" smtClean="0"/>
              <a:pPr defTabSz="914400">
                <a:spcAft>
                  <a:spcPts val="600"/>
                </a:spcAft>
              </a:pPr>
              <a:t>30</a:t>
            </a:fld>
            <a:endParaRPr lang="en-US" altLang="cs-CZ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F301B-962A-4060-B24F-11314C66B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73" y="3670468"/>
            <a:ext cx="2128460" cy="28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678" name="TextovéPole 3">
            <a:extLst>
              <a:ext uri="{FF2B5EF4-FFF2-40B4-BE49-F238E27FC236}">
                <a16:creationId xmlns:a16="http://schemas.microsoft.com/office/drawing/2014/main" id="{279108A7-DAF7-4E07-B236-7754E38ACE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880819"/>
              </p:ext>
            </p:extLst>
          </p:nvPr>
        </p:nvGraphicFramePr>
        <p:xfrm>
          <a:off x="501422" y="1034473"/>
          <a:ext cx="4042312" cy="5717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43ED68C4-5D65-4E5F-A05B-6FA948FF75AF}"/>
              </a:ext>
            </a:extLst>
          </p:cNvPr>
          <p:cNvSpPr txBox="1"/>
          <p:nvPr/>
        </p:nvSpPr>
        <p:spPr>
          <a:xfrm>
            <a:off x="173355" y="429459"/>
            <a:ext cx="486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</a:t>
            </a:r>
            <a:r>
              <a:rPr lang="cs-CZ" sz="1800" b="1" dirty="0"/>
              <a:t>LEXANDRUPOLI             </a:t>
            </a:r>
            <a:r>
              <a:rPr lang="el-GR" sz="1800" b="1" dirty="0"/>
              <a:t>ΑΛΕΞΑΝΔΡΟΥΠΟΛΗ</a:t>
            </a:r>
            <a:endParaRPr lang="en-US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6925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E0F9B3-D55F-41AC-A354-FC58162D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F84E15-E6A1-4EF7-9476-2EC92AF0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FB92D979-5896-45F3-961F-B3A47A95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3" y="153145"/>
            <a:ext cx="3181927" cy="477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789FC46C-5CA2-451A-9B3F-912B8598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79" y="2469431"/>
            <a:ext cx="2940976" cy="22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>
            <a:extLst>
              <a:ext uri="{FF2B5EF4-FFF2-40B4-BE49-F238E27FC236}">
                <a16:creationId xmlns:a16="http://schemas.microsoft.com/office/drawing/2014/main" id="{4922DC35-EBB3-45A7-9E9A-BA12F3BD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6" y="205406"/>
            <a:ext cx="4220441" cy="258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>
            <a:extLst>
              <a:ext uri="{FF2B5EF4-FFF2-40B4-BE49-F238E27FC236}">
                <a16:creationId xmlns:a16="http://schemas.microsoft.com/office/drawing/2014/main" id="{460B72C8-F97F-493A-8BD9-B44E0D4E2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24" y="4675163"/>
            <a:ext cx="3537945" cy="203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DDE3475-2289-4A4D-B1A9-CFD33E83A95A}"/>
              </a:ext>
            </a:extLst>
          </p:cNvPr>
          <p:cNvSpPr txBox="1"/>
          <p:nvPr/>
        </p:nvSpPr>
        <p:spPr>
          <a:xfrm>
            <a:off x="192533" y="153145"/>
            <a:ext cx="241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maják v přístavu (1850)</a:t>
            </a:r>
          </a:p>
        </p:txBody>
      </p:sp>
      <p:pic>
        <p:nvPicPr>
          <p:cNvPr id="29708" name="Picture 12" descr="Τα 10 τοπ αξιοθέατα του Έβρου για το 2019 σύμφωνα με τις κριτικές στο  tripadvisor - Η ΓΝΩΜΗ">
            <a:extLst>
              <a:ext uri="{FF2B5EF4-FFF2-40B4-BE49-F238E27FC236}">
                <a16:creationId xmlns:a16="http://schemas.microsoft.com/office/drawing/2014/main" id="{FA4E6A43-67E6-49C3-82EA-2C3D48552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31" y="205406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3D7BDB1-3625-4A23-AD42-157162D29612}"/>
              </a:ext>
            </a:extLst>
          </p:cNvPr>
          <p:cNvSpPr txBox="1"/>
          <p:nvPr/>
        </p:nvSpPr>
        <p:spPr>
          <a:xfrm>
            <a:off x="4102350" y="2813992"/>
            <a:ext cx="219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Etnologické muzeum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4F6F00E-726D-448C-81C4-D6DCE665C9F1}"/>
              </a:ext>
            </a:extLst>
          </p:cNvPr>
          <p:cNvSpPr txBox="1"/>
          <p:nvPr/>
        </p:nvSpPr>
        <p:spPr>
          <a:xfrm>
            <a:off x="6300709" y="4659104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Muzeum přírodní historie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B75FCF6-593C-4126-B666-CB1C477265BC}"/>
              </a:ext>
            </a:extLst>
          </p:cNvPr>
          <p:cNvSpPr txBox="1"/>
          <p:nvPr/>
        </p:nvSpPr>
        <p:spPr>
          <a:xfrm>
            <a:off x="3753033" y="3371377"/>
            <a:ext cx="1955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Alexandrupoli</a:t>
            </a:r>
            <a:endParaRPr lang="cs-CZ" sz="2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D002A0C-A7B2-4348-9099-1C813D7BE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6" y="4066524"/>
            <a:ext cx="3715277" cy="278645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A310A8C-DFFD-4B27-BC00-E6CAF3BAFD65}"/>
              </a:ext>
            </a:extLst>
          </p:cNvPr>
          <p:cNvSpPr txBox="1"/>
          <p:nvPr/>
        </p:nvSpPr>
        <p:spPr>
          <a:xfrm>
            <a:off x="3771451" y="4536389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</a:t>
            </a:r>
            <a:r>
              <a:rPr lang="cs-CZ" dirty="0" err="1"/>
              <a:t>becní</a:t>
            </a:r>
            <a:r>
              <a:rPr lang="cs-CZ" dirty="0"/>
              <a:t> knihovna</a:t>
            </a:r>
          </a:p>
          <a:p>
            <a:r>
              <a:rPr lang="cs-CZ" dirty="0"/>
              <a:t>(</a:t>
            </a:r>
            <a:r>
              <a:rPr lang="el-GR" dirty="0"/>
              <a:t>Καπνομάγαζο)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0899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051DFC-9F7E-43A6-B4FA-658527C9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C4B1FA-18E9-4742-92C2-5138D9B0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B061B10-4D1B-49F4-8092-49813C4A90EE}"/>
              </a:ext>
            </a:extLst>
          </p:cNvPr>
          <p:cNvSpPr txBox="1"/>
          <p:nvPr/>
        </p:nvSpPr>
        <p:spPr>
          <a:xfrm>
            <a:off x="491260" y="174769"/>
            <a:ext cx="4064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Alexandrupoli</a:t>
            </a:r>
            <a:r>
              <a:rPr lang="cs-CZ" sz="2400" dirty="0"/>
              <a:t> – výlety do okolí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733432AE-170B-4795-A3FB-60D67E76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54" y="4056005"/>
            <a:ext cx="4174836" cy="265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9C2347C-6ED9-48C6-B1EE-782F68E2202F}"/>
              </a:ext>
            </a:extLst>
          </p:cNvPr>
          <p:cNvSpPr txBox="1"/>
          <p:nvPr/>
        </p:nvSpPr>
        <p:spPr>
          <a:xfrm>
            <a:off x="5292436" y="3722255"/>
            <a:ext cx="27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Polyfémova</a:t>
            </a:r>
            <a:r>
              <a:rPr lang="cs-CZ" dirty="0"/>
              <a:t> jeskyně, </a:t>
            </a:r>
            <a:r>
              <a:rPr lang="cs-CZ" dirty="0" err="1"/>
              <a:t>Makri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A5403FC-2228-40E0-9D83-D34DE4F81693}"/>
              </a:ext>
            </a:extLst>
          </p:cNvPr>
          <p:cNvSpPr txBox="1"/>
          <p:nvPr/>
        </p:nvSpPr>
        <p:spPr>
          <a:xfrm>
            <a:off x="5849956" y="174769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Les </a:t>
            </a:r>
            <a:r>
              <a:rPr lang="cs-CZ" dirty="0" err="1"/>
              <a:t>Dadia</a:t>
            </a:r>
            <a:r>
              <a:rPr lang="cs-CZ" dirty="0"/>
              <a:t>, národní park</a:t>
            </a:r>
          </a:p>
        </p:txBody>
      </p:sp>
      <p:pic>
        <p:nvPicPr>
          <p:cNvPr id="30724" name="Picture 4" descr="Το δάσος Δαδιάς χαρακτηρίζεται ως εθνικό πάρκο - ΤΑ ΝΕΑ">
            <a:extLst>
              <a:ext uri="{FF2B5EF4-FFF2-40B4-BE49-F238E27FC236}">
                <a16:creationId xmlns:a16="http://schemas.microsoft.com/office/drawing/2014/main" id="{FC8B5A17-9C63-4CB1-9F3F-7170B350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26" y="614034"/>
            <a:ext cx="5439386" cy="310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exteriér, obloha, strom, skála&#10;&#10;Popis byl vytvořen automaticky">
            <a:extLst>
              <a:ext uri="{FF2B5EF4-FFF2-40B4-BE49-F238E27FC236}">
                <a16:creationId xmlns:a16="http://schemas.microsoft.com/office/drawing/2014/main" id="{7A605183-A90C-4F5A-AED8-14DB4B05F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9" y="3120997"/>
            <a:ext cx="4554247" cy="3467957"/>
          </a:xfrm>
          <a:prstGeom prst="rect">
            <a:avLst/>
          </a:prstGeom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3C3FC334-9CD3-4765-A8B2-88A080A9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9" y="1060578"/>
            <a:ext cx="4119418" cy="274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38D0520-331B-4594-8CC9-2575FDD97D7B}"/>
              </a:ext>
            </a:extLst>
          </p:cNvPr>
          <p:cNvSpPr txBox="1"/>
          <p:nvPr/>
        </p:nvSpPr>
        <p:spPr>
          <a:xfrm>
            <a:off x="1630306" y="3485121"/>
            <a:ext cx="1252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Lázně </a:t>
            </a:r>
          </a:p>
          <a:p>
            <a:r>
              <a:rPr lang="cs-CZ" dirty="0" err="1"/>
              <a:t>Trajanupoli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981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3" name="Rectangle 138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34" name="Rectangle 140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835" name="Straight Connector 142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6" name="Rectangle 144">
            <a:extLst>
              <a:ext uri="{FF2B5EF4-FFF2-40B4-BE49-F238E27FC236}">
                <a16:creationId xmlns:a16="http://schemas.microsoft.com/office/drawing/2014/main" id="{36B466C0-C1E9-4C07-AE23-5E9D6C4D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37" name="Rectangle 146">
            <a:extLst>
              <a:ext uri="{FF2B5EF4-FFF2-40B4-BE49-F238E27FC236}">
                <a16:creationId xmlns:a16="http://schemas.microsoft.com/office/drawing/2014/main" id="{5ACE4AF0-DA3D-4D8D-AECB-4F4AABB4C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838" name="Straight Connector 148">
            <a:extLst>
              <a:ext uri="{FF2B5EF4-FFF2-40B4-BE49-F238E27FC236}">
                <a16:creationId xmlns:a16="http://schemas.microsoft.com/office/drawing/2014/main" id="{9412F545-DC54-476A-B6F6-FDD039076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5458968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9CDB0F3E-90E8-4E5E-B632-822BDCC799FB}"/>
              </a:ext>
            </a:extLst>
          </p:cNvPr>
          <p:cNvSpPr txBox="1"/>
          <p:nvPr/>
        </p:nvSpPr>
        <p:spPr>
          <a:xfrm>
            <a:off x="832485" y="4206240"/>
            <a:ext cx="747522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Samothraki Σα</a:t>
            </a:r>
            <a:r>
              <a:rPr lang="en-US" sz="2700" b="1" cap="all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μοθρAκη</a:t>
            </a:r>
            <a:endParaRPr lang="en-US" sz="27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7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- 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D28FC7AB-2E01-48BA-ADB1-68F07D399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r="-3" b="5028"/>
          <a:stretch/>
        </p:blipFill>
        <p:spPr bwMode="auto">
          <a:xfrm>
            <a:off x="546353" y="741172"/>
            <a:ext cx="2602823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EFE6C42E-E880-4FA1-A7FB-1B6C84B3D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0" r="25968" b="-1"/>
          <a:stretch/>
        </p:blipFill>
        <p:spPr bwMode="auto">
          <a:xfrm>
            <a:off x="3270588" y="741172"/>
            <a:ext cx="2602823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AEBF788C-F20B-468F-96E5-916489BCC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3" r="2082"/>
          <a:stretch/>
        </p:blipFill>
        <p:spPr bwMode="auto">
          <a:xfrm>
            <a:off x="5994822" y="741172"/>
            <a:ext cx="2602824" cy="327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DE625C-DC07-4AC0-9C33-A203F590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86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CBD2FB-6784-4560-82B3-857D130E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US" altLang="cs-CZ" sz="1200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33</a:t>
            </a:fld>
            <a:endParaRPr lang="en-US" altLang="cs-CZ" sz="1200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EDBC6F6-5D76-4E23-88ED-6C73E95ED376}"/>
              </a:ext>
            </a:extLst>
          </p:cNvPr>
          <p:cNvSpPr txBox="1"/>
          <p:nvPr/>
        </p:nvSpPr>
        <p:spPr>
          <a:xfrm>
            <a:off x="546353" y="4756727"/>
            <a:ext cx="8114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jediný ostrov geograficky náležející k řecké Thrákii, Egejské moře (Thrácké moře)</a:t>
            </a:r>
          </a:p>
          <a:p>
            <a:pPr marL="285750" indent="-285750">
              <a:buFontTx/>
              <a:buChar char="-"/>
            </a:pPr>
            <a:r>
              <a:rPr lang="cs-CZ" dirty="0"/>
              <a:t>rozloha 178 km2, počet obyvatel: 2859 (2011)</a:t>
            </a:r>
          </a:p>
          <a:p>
            <a:pPr marL="285750" indent="-285750">
              <a:buFontTx/>
              <a:buChar char="-"/>
            </a:pPr>
            <a:r>
              <a:rPr lang="cs-CZ" dirty="0"/>
              <a:t>třetí „nejvyšší ostrov“ Řecka (po Krétě a Euboii), nejvyšší hora </a:t>
            </a:r>
            <a:r>
              <a:rPr lang="cs-CZ" dirty="0" err="1"/>
              <a:t>Saos</a:t>
            </a:r>
            <a:r>
              <a:rPr lang="cs-CZ" dirty="0"/>
              <a:t> (1611 m)</a:t>
            </a:r>
          </a:p>
          <a:p>
            <a:pPr marL="285750" indent="-285750">
              <a:buFontTx/>
              <a:buChar char="-"/>
            </a:pPr>
            <a:r>
              <a:rPr lang="cs-CZ" dirty="0"/>
              <a:t>hlavní město: </a:t>
            </a:r>
            <a:r>
              <a:rPr lang="cs-CZ" dirty="0" err="1"/>
              <a:t>Samothraki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8967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budova, dům, exteriér, obytné&#10;&#10;Popis byl vytvořen automaticky">
            <a:extLst>
              <a:ext uri="{FF2B5EF4-FFF2-40B4-BE49-F238E27FC236}">
                <a16:creationId xmlns:a16="http://schemas.microsoft.com/office/drawing/2014/main" id="{FBC9039D-04F3-4CE3-9678-3F641FEB0C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2" r="7611" b="-1"/>
          <a:stretch/>
        </p:blipFill>
        <p:spPr>
          <a:xfrm>
            <a:off x="-3" y="857247"/>
            <a:ext cx="5650980" cy="5143488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1C8724-7ECC-459A-9368-5A71EF6DCEC1}"/>
              </a:ext>
            </a:extLst>
          </p:cNvPr>
          <p:cNvSpPr txBox="1"/>
          <p:nvPr/>
        </p:nvSpPr>
        <p:spPr>
          <a:xfrm>
            <a:off x="4757737" y="3829050"/>
            <a:ext cx="4129361" cy="126780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300" dirty="0">
                <a:latin typeface="+mj-lt"/>
                <a:ea typeface="+mj-ea"/>
                <a:cs typeface="+mj-cs"/>
              </a:rPr>
              <a:t>Samothraki (</a:t>
            </a:r>
            <a:r>
              <a:rPr lang="en-US" sz="3300" dirty="0" err="1">
                <a:latin typeface="+mj-lt"/>
                <a:ea typeface="+mj-ea"/>
                <a:cs typeface="+mj-cs"/>
              </a:rPr>
              <a:t>Chora</a:t>
            </a:r>
            <a:r>
              <a:rPr lang="en-US" sz="3300" dirty="0">
                <a:latin typeface="+mj-lt"/>
                <a:ea typeface="+mj-ea"/>
                <a:cs typeface="+mj-cs"/>
              </a:rPr>
              <a:t>)</a:t>
            </a:r>
            <a:endParaRPr lang="cs-CZ" sz="33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400" dirty="0" err="1">
                <a:latin typeface="+mj-lt"/>
                <a:ea typeface="+mj-ea"/>
                <a:cs typeface="+mj-cs"/>
              </a:rPr>
              <a:t>hlavní</a:t>
            </a:r>
            <a:r>
              <a:rPr lang="en-US" sz="2400" dirty="0">
                <a:latin typeface="+mj-lt"/>
                <a:ea typeface="+mj-ea"/>
                <a:cs typeface="+mj-cs"/>
              </a:rPr>
              <a:t> m</a:t>
            </a:r>
            <a:r>
              <a:rPr lang="cs-CZ" sz="2400" dirty="0">
                <a:latin typeface="+mj-lt"/>
                <a:ea typeface="+mj-ea"/>
                <a:cs typeface="+mj-cs"/>
              </a:rPr>
              <a:t>ě</a:t>
            </a:r>
            <a:r>
              <a:rPr lang="en-US" sz="2400" dirty="0" err="1">
                <a:latin typeface="+mj-lt"/>
                <a:ea typeface="+mj-ea"/>
                <a:cs typeface="+mj-cs"/>
              </a:rPr>
              <a:t>sto</a:t>
            </a:r>
            <a:r>
              <a:rPr lang="cs-CZ" sz="2400" dirty="0">
                <a:latin typeface="+mj-lt"/>
                <a:ea typeface="+mj-ea"/>
                <a:cs typeface="+mj-cs"/>
              </a:rPr>
              <a:t> ostrova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E9F5BA1F-3A1A-4F8F-9B48-4E6795753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r="14111" b="-1"/>
          <a:stretch/>
        </p:blipFill>
        <p:spPr bwMode="auto">
          <a:xfrm>
            <a:off x="5740156" y="857255"/>
            <a:ext cx="3403847" cy="2907935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E0CEBB-6147-4545-B69E-AAC7887F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5450" y="5624513"/>
            <a:ext cx="30861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l">
              <a:spcAft>
                <a:spcPts val="450"/>
              </a:spcAft>
            </a:pPr>
            <a:r>
              <a:rPr lang="en-US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zápatí</a:t>
            </a: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prezentace</a:t>
            </a:r>
            <a:endParaRPr lang="en-US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7BF3FE-53CC-4B97-8638-799A39CB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1550" y="5624513"/>
            <a:ext cx="6738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>
              <a:spcAft>
                <a:spcPts val="450"/>
              </a:spcAft>
            </a:pPr>
            <a:fld id="{D6D6C118-631F-4A80-9886-907009361577}" type="slidenum">
              <a:rPr lang="en-US" altLang="cs-CZ" smtClean="0"/>
              <a:pPr>
                <a:spcAft>
                  <a:spcPts val="450"/>
                </a:spcAft>
              </a:pPr>
              <a:t>34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37156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CC48BD-E0B6-4A6E-A59A-83B3AF7E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3A042A-FE41-4BFA-884B-9A4904709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5" name="Obrázek 4" descr="Obsah obrázku exteriér, země, strom, skála&#10;&#10;Popis byl vytvořen automaticky">
            <a:extLst>
              <a:ext uri="{FF2B5EF4-FFF2-40B4-BE49-F238E27FC236}">
                <a16:creationId xmlns:a16="http://schemas.microsoft.com/office/drawing/2014/main" id="{09196389-6734-46E2-86B6-837B089993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3" y="440335"/>
            <a:ext cx="4731791" cy="30769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00D991-CBA4-44E2-9A54-D6A3AE2BAAAD}"/>
              </a:ext>
            </a:extLst>
          </p:cNvPr>
          <p:cNvSpPr txBox="1"/>
          <p:nvPr/>
        </p:nvSpPr>
        <p:spPr>
          <a:xfrm>
            <a:off x="443345" y="6311955"/>
            <a:ext cx="7966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https://www.youtube.com/watch?v=m4pMwB27mg8&amp;ab_channel=GPITRAL6Worldsightsandsounds%2Cplaces%26people</a:t>
            </a:r>
          </a:p>
        </p:txBody>
      </p:sp>
      <p:pic>
        <p:nvPicPr>
          <p:cNvPr id="36866" name="Picture 2" descr="Κλείσιμο Παραθύρου">
            <a:extLst>
              <a:ext uri="{FF2B5EF4-FFF2-40B4-BE49-F238E27FC236}">
                <a16:creationId xmlns:a16="http://schemas.microsoft.com/office/drawing/2014/main" id="{898D5969-C139-4454-9798-22CC3104E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39" y="3808909"/>
            <a:ext cx="3168428" cy="25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Νίκη Σαμοθράκης - Συστήνεται Τριμερής Επιτροπή | InEvros.gr">
            <a:extLst>
              <a:ext uri="{FF2B5EF4-FFF2-40B4-BE49-F238E27FC236}">
                <a16:creationId xmlns:a16="http://schemas.microsoft.com/office/drawing/2014/main" id="{400869B4-B774-440F-9996-C1FB6317F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54" y="3733178"/>
            <a:ext cx="3291609" cy="24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Νίκη της Σαμοθράκης - Βικιπαίδεια">
            <a:extLst>
              <a:ext uri="{FF2B5EF4-FFF2-40B4-BE49-F238E27FC236}">
                <a16:creationId xmlns:a16="http://schemas.microsoft.com/office/drawing/2014/main" id="{99BDAF53-0E08-4031-AA5E-38B5B284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10" y="204787"/>
            <a:ext cx="2685075" cy="40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49F66A1-CFA8-4978-A0DC-EEE532C46FC2}"/>
              </a:ext>
            </a:extLst>
          </p:cNvPr>
          <p:cNvSpPr txBox="1"/>
          <p:nvPr/>
        </p:nvSpPr>
        <p:spPr>
          <a:xfrm>
            <a:off x="764981" y="148388"/>
            <a:ext cx="3081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Chrám Velkých bohů, 4. st. př. n. l.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038A639-DE98-4AED-8AF4-D39D6DACB9D5}"/>
              </a:ext>
            </a:extLst>
          </p:cNvPr>
          <p:cNvSpPr txBox="1"/>
          <p:nvPr/>
        </p:nvSpPr>
        <p:spPr>
          <a:xfrm>
            <a:off x="7259782" y="1978813"/>
            <a:ext cx="1772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Níké</a:t>
            </a:r>
            <a:r>
              <a:rPr lang="cs-CZ" sz="1600" dirty="0"/>
              <a:t> </a:t>
            </a:r>
            <a:r>
              <a:rPr lang="cs-CZ" sz="1600" dirty="0" err="1"/>
              <a:t>samothrácká</a:t>
            </a:r>
            <a:r>
              <a:rPr lang="cs-CZ" sz="1600" dirty="0"/>
              <a:t>,</a:t>
            </a:r>
          </a:p>
          <a:p>
            <a:r>
              <a:rPr lang="cs-CZ" sz="1600" dirty="0"/>
              <a:t>3., 2. st. př. n. l.</a:t>
            </a:r>
          </a:p>
          <a:p>
            <a:r>
              <a:rPr lang="cs-CZ" sz="1600" dirty="0"/>
              <a:t>Louvre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27EB740-3055-46D6-8400-A8CA1EB5FFB9}"/>
              </a:ext>
            </a:extLst>
          </p:cNvPr>
          <p:cNvSpPr txBox="1"/>
          <p:nvPr/>
        </p:nvSpPr>
        <p:spPr>
          <a:xfrm>
            <a:off x="160480" y="3976107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Níké</a:t>
            </a:r>
            <a:endParaRPr lang="cs-CZ" sz="1600" dirty="0"/>
          </a:p>
          <a:p>
            <a:r>
              <a:rPr lang="cs-CZ" sz="1600" dirty="0"/>
              <a:t>v Louvru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9CA1544-91D6-449B-A7E7-3C66F9A2BB96}"/>
              </a:ext>
            </a:extLst>
          </p:cNvPr>
          <p:cNvSpPr txBox="1"/>
          <p:nvPr/>
        </p:nvSpPr>
        <p:spPr>
          <a:xfrm>
            <a:off x="7826967" y="4350375"/>
            <a:ext cx="1194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Tholos</a:t>
            </a:r>
            <a:r>
              <a:rPr lang="cs-CZ" sz="1600" dirty="0"/>
              <a:t> </a:t>
            </a:r>
          </a:p>
          <a:p>
            <a:r>
              <a:rPr lang="cs-CZ" sz="1600" dirty="0" err="1"/>
              <a:t>Arsinoé</a:t>
            </a:r>
            <a:r>
              <a:rPr lang="cs-CZ" sz="1600" dirty="0"/>
              <a:t>,</a:t>
            </a:r>
          </a:p>
          <a:p>
            <a:r>
              <a:rPr lang="cs-CZ" sz="1600" dirty="0"/>
              <a:t>3. st. př. n. l.</a:t>
            </a:r>
          </a:p>
        </p:txBody>
      </p:sp>
    </p:spTree>
    <p:extLst>
      <p:ext uri="{BB962C8B-B14F-4D97-AF65-F5344CB8AC3E}">
        <p14:creationId xmlns:p14="http://schemas.microsoft.com/office/powerpoint/2010/main" val="4081451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Rectangle 74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97" name="Rectangle 76">
            <a:extLst>
              <a:ext uri="{FF2B5EF4-FFF2-40B4-BE49-F238E27FC236}">
                <a16:creationId xmlns:a16="http://schemas.microsoft.com/office/drawing/2014/main" id="{4CB78A93-D417-4DCA-94C6-29DD457E5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98" name="Rectangle 78">
            <a:extLst>
              <a:ext uri="{FF2B5EF4-FFF2-40B4-BE49-F238E27FC236}">
                <a16:creationId xmlns:a16="http://schemas.microsoft.com/office/drawing/2014/main" id="{3CD859B5-6B91-4E36-B9D2-83739A581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8" y="4066796"/>
            <a:ext cx="1618039" cy="2061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02CAC052-3756-4725-93AA-9F5B86BCF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077"/>
          <a:stretch/>
        </p:blipFill>
        <p:spPr bwMode="auto">
          <a:xfrm>
            <a:off x="2283611" y="3249974"/>
            <a:ext cx="3020251" cy="28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Άβδηρα: Η παραθαλάσσια κωμόπολη στην Ξάνθη, με την πλούσια ιστορία — Μαρία  Ηλιάκη">
            <a:extLst>
              <a:ext uri="{FF2B5EF4-FFF2-40B4-BE49-F238E27FC236}">
                <a16:creationId xmlns:a16="http://schemas.microsoft.com/office/drawing/2014/main" id="{5D6B89CB-B5B2-4E33-B8E8-8C1468194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0" r="13433" b="-3"/>
          <a:stretch/>
        </p:blipFill>
        <p:spPr bwMode="auto">
          <a:xfrm>
            <a:off x="541026" y="744836"/>
            <a:ext cx="3085080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33BE4A51-E48C-40F5-A1B6-ADC6D0288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1" r="5" b="5"/>
          <a:stretch/>
        </p:blipFill>
        <p:spPr bwMode="auto">
          <a:xfrm>
            <a:off x="3744561" y="744837"/>
            <a:ext cx="1559301" cy="23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630D18B-6B02-4D77-8F40-CA60BEBE4219}"/>
              </a:ext>
            </a:extLst>
          </p:cNvPr>
          <p:cNvSpPr txBox="1"/>
          <p:nvPr/>
        </p:nvSpPr>
        <p:spPr>
          <a:xfrm>
            <a:off x="5668923" y="443345"/>
            <a:ext cx="2934437" cy="5652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b="1" dirty="0" err="1"/>
              <a:t>Abdéry</a:t>
            </a:r>
            <a:r>
              <a:rPr lang="en-US" b="1" dirty="0"/>
              <a:t>                     Άβ</a:t>
            </a:r>
            <a:r>
              <a:rPr lang="en-US" b="1" dirty="0" err="1"/>
              <a:t>δηρ</a:t>
            </a:r>
            <a:r>
              <a:rPr lang="en-US" b="1" dirty="0"/>
              <a:t>α</a:t>
            </a:r>
            <a:endParaRPr lang="cs-CZ" b="1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b="1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sz="1600" dirty="0" err="1"/>
              <a:t>mytologie</a:t>
            </a:r>
            <a:r>
              <a:rPr lang="en-US" sz="1600" dirty="0"/>
              <a:t>: </a:t>
            </a:r>
            <a:r>
              <a:rPr lang="en-US" sz="1600" dirty="0" err="1"/>
              <a:t>Héraklés</a:t>
            </a:r>
            <a:r>
              <a:rPr lang="en-US" sz="1600" dirty="0"/>
              <a:t>, </a:t>
            </a:r>
            <a:r>
              <a:rPr lang="en-US" sz="1600" dirty="0" err="1"/>
              <a:t>Diomédés</a:t>
            </a:r>
            <a:endParaRPr lang="cs-CZ" sz="1600" dirty="0"/>
          </a:p>
          <a:p>
            <a:pPr marL="10287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z</a:t>
            </a:r>
            <a:r>
              <a:rPr lang="en-US" sz="1600" dirty="0" err="1"/>
              <a:t>loženo</a:t>
            </a:r>
            <a:r>
              <a:rPr lang="en-US" sz="1600" dirty="0"/>
              <a:t>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/>
              <a:t>kolonie</a:t>
            </a:r>
            <a:r>
              <a:rPr lang="en-US" sz="1600" dirty="0"/>
              <a:t> </a:t>
            </a:r>
            <a:r>
              <a:rPr lang="en-US" sz="1600" dirty="0" err="1"/>
              <a:t>Klazomén</a:t>
            </a:r>
            <a:r>
              <a:rPr lang="en-US" sz="1600" dirty="0"/>
              <a:t> v 7. </a:t>
            </a:r>
            <a:r>
              <a:rPr lang="en-US" sz="1600" dirty="0" err="1"/>
              <a:t>st.</a:t>
            </a:r>
            <a:r>
              <a:rPr lang="en-US" sz="1600" dirty="0"/>
              <a:t> </a:t>
            </a:r>
            <a:r>
              <a:rPr lang="en-US" sz="1600" dirty="0" err="1"/>
              <a:t>př</a:t>
            </a:r>
            <a:r>
              <a:rPr lang="en-US" sz="1600" dirty="0"/>
              <a:t>. n. l.</a:t>
            </a:r>
            <a:endParaRPr lang="cs-CZ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v</a:t>
            </a:r>
            <a:r>
              <a:rPr lang="en-US" sz="1600" dirty="0" err="1"/>
              <a:t>elký</a:t>
            </a:r>
            <a:r>
              <a:rPr lang="en-US" sz="1600" dirty="0"/>
              <a:t> </a:t>
            </a:r>
            <a:r>
              <a:rPr lang="en-US" sz="1600" dirty="0" err="1"/>
              <a:t>rozvoj</a:t>
            </a:r>
            <a:r>
              <a:rPr lang="en-US" sz="1600" dirty="0"/>
              <a:t> od 6. </a:t>
            </a:r>
            <a:r>
              <a:rPr lang="en-US" sz="1600" dirty="0" err="1"/>
              <a:t>st.</a:t>
            </a:r>
            <a:r>
              <a:rPr lang="en-US" sz="1600" dirty="0"/>
              <a:t> </a:t>
            </a:r>
            <a:r>
              <a:rPr lang="cs-CZ" sz="1600" dirty="0"/>
              <a:t>p</a:t>
            </a:r>
            <a:r>
              <a:rPr lang="en-US" sz="1600" dirty="0"/>
              <a:t>ř. </a:t>
            </a:r>
            <a:r>
              <a:rPr lang="cs-CZ" sz="1600" dirty="0"/>
              <a:t>n</a:t>
            </a:r>
            <a:r>
              <a:rPr lang="en-US" sz="1600" dirty="0"/>
              <a:t>. l.</a:t>
            </a:r>
            <a:endParaRPr lang="cs-CZ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m</a:t>
            </a:r>
            <a:r>
              <a:rPr lang="en-US" sz="1600" dirty="0" err="1"/>
              <a:t>incovna</a:t>
            </a:r>
            <a:r>
              <a:rPr lang="en-US" sz="1600" dirty="0"/>
              <a:t> (mince Alexandra </a:t>
            </a:r>
            <a:r>
              <a:rPr lang="en-US" sz="1600" dirty="0" err="1"/>
              <a:t>Makedonského</a:t>
            </a:r>
            <a:r>
              <a:rPr lang="en-US" sz="1600" dirty="0"/>
              <a:t>)</a:t>
            </a:r>
            <a:endParaRPr lang="cs-CZ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rodiště </a:t>
            </a:r>
            <a:r>
              <a:rPr lang="cs-CZ" sz="1600" dirty="0" err="1"/>
              <a:t>Démokrita</a:t>
            </a:r>
            <a:r>
              <a:rPr lang="cs-CZ" sz="1600" dirty="0"/>
              <a:t> a </a:t>
            </a:r>
            <a:r>
              <a:rPr lang="cs-CZ" sz="1600" dirty="0" err="1"/>
              <a:t>Protagory</a:t>
            </a:r>
            <a:endParaRPr lang="cs-CZ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starověký přístav</a:t>
            </a: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cs-CZ" sz="1600" dirty="0"/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cs-CZ" sz="1600" dirty="0"/>
              <a:t>v době byzantské město přejmenováno na </a:t>
            </a:r>
            <a:r>
              <a:rPr lang="cs-CZ" sz="1600" dirty="0" err="1"/>
              <a:t>Polystylo</a:t>
            </a:r>
            <a:endParaRPr lang="en-US" sz="16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CBB413-DBD5-4608-B405-333B0885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1861" y="6223828"/>
            <a:ext cx="35383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A255FB-EE4C-421E-BB28-0A4B16A7C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US" altLang="cs-CZ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36</a:t>
            </a:fld>
            <a:endParaRPr lang="en-US" altLang="cs-CZ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8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6C207E60-9E58-44CB-8685-AFD429B74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1"/>
            <a:ext cx="8229600" cy="48721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dirty="0"/>
              <a:t>Okresy a hlavní města</a:t>
            </a:r>
          </a:p>
        </p:txBody>
      </p:sp>
      <p:pic>
        <p:nvPicPr>
          <p:cNvPr id="6146" name="Picture 2" descr="Ο Χάρτης της Ελλάδας ανά Πρωτεύουσα">
            <a:extLst>
              <a:ext uri="{FF2B5EF4-FFF2-40B4-BE49-F238E27FC236}">
                <a16:creationId xmlns:a16="http://schemas.microsoft.com/office/drawing/2014/main" id="{BBFA7149-A9E3-456C-ADB1-0242CFA2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46" y="868219"/>
            <a:ext cx="5674591" cy="578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28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6C207E60-9E58-44CB-8685-AFD429B74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159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dirty="0"/>
              <a:t>Thrákie                                                  </a:t>
            </a:r>
            <a:r>
              <a:rPr lang="el-GR" altLang="cs-CZ" dirty="0"/>
              <a:t>       Θράκη</a:t>
            </a:r>
            <a:endParaRPr lang="cs-CZ" altLang="cs-CZ" dirty="0"/>
          </a:p>
        </p:txBody>
      </p:sp>
      <p:pic>
        <p:nvPicPr>
          <p:cNvPr id="15363" name="Picture 5" descr="200px-Thrace_and_present-day_state_borderlines-gr">
            <a:extLst>
              <a:ext uri="{FF2B5EF4-FFF2-40B4-BE49-F238E27FC236}">
                <a16:creationId xmlns:a16="http://schemas.microsoft.com/office/drawing/2014/main" id="{53E24A9B-9FC0-4DB0-9601-C454CC8D3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76338"/>
            <a:ext cx="44831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6C207E60-9E58-44CB-8685-AFD429B74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159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dirty="0"/>
              <a:t>Thrákie                                                  </a:t>
            </a:r>
            <a:r>
              <a:rPr lang="el-GR" altLang="cs-CZ" dirty="0"/>
              <a:t>       Θράκη</a:t>
            </a:r>
            <a:endParaRPr lang="cs-CZ" altLang="cs-CZ" dirty="0"/>
          </a:p>
        </p:txBody>
      </p:sp>
      <p:pic>
        <p:nvPicPr>
          <p:cNvPr id="7172" name="Picture 4" descr="Παραλίες - Οι 5 καλύτερες επιλογές - Περιοχή Έβρου - Tripadvisor">
            <a:extLst>
              <a:ext uri="{FF2B5EF4-FFF2-40B4-BE49-F238E27FC236}">
                <a16:creationId xmlns:a16="http://schemas.microsoft.com/office/drawing/2014/main" id="{10B940EC-907E-419A-8FB4-187F3494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2" y="109085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Παλιά Ξάνθη">
            <a:extLst>
              <a:ext uri="{FF2B5EF4-FFF2-40B4-BE49-F238E27FC236}">
                <a16:creationId xmlns:a16="http://schemas.microsoft.com/office/drawing/2014/main" id="{6ABEE25A-12AA-4F4A-9F03-470A3C0D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12" y="3786622"/>
            <a:ext cx="4087087" cy="301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Βιότοποι Στη χλωρίδα που συνθέτει τη βλάστηση, αλλά και στην πλούσια πανίδα  των περιοχών της Θράκης , συναντώνται τα περισσότ… | Visiting greece,  Ecotourism, Greece">
            <a:extLst>
              <a:ext uri="{FF2B5EF4-FFF2-40B4-BE49-F238E27FC236}">
                <a16:creationId xmlns:a16="http://schemas.microsoft.com/office/drawing/2014/main" id="{09B6D52A-82DA-453E-9AA2-94335723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3" y="4142033"/>
            <a:ext cx="3939309" cy="260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350.000 ευρώ για τα δάση στην Ξάνθη. - XanthiPressXanthiPress">
            <a:extLst>
              <a:ext uri="{FF2B5EF4-FFF2-40B4-BE49-F238E27FC236}">
                <a16:creationId xmlns:a16="http://schemas.microsoft.com/office/drawing/2014/main" id="{862E82ED-0FBD-44B2-80C9-1FD93EF38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43" y="1137077"/>
            <a:ext cx="3557588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l_10">
            <a:extLst>
              <a:ext uri="{FF2B5EF4-FFF2-40B4-BE49-F238E27FC236}">
                <a16:creationId xmlns:a16="http://schemas.microsoft.com/office/drawing/2014/main" id="{C89F5ECD-F2E0-47EE-A4F9-FD5D3AC2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37" y="-45839"/>
            <a:ext cx="3629890" cy="259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ΘΡΑΚΗ Χλωρίδα - Πανίδα">
            <a:extLst>
              <a:ext uri="{FF2B5EF4-FFF2-40B4-BE49-F238E27FC236}">
                <a16:creationId xmlns:a16="http://schemas.microsoft.com/office/drawing/2014/main" id="{EBA6BC75-2356-4EE6-9A08-5F6B7F32D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9" y="3053893"/>
            <a:ext cx="28575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10BD31A-0A3F-4EA4-BF08-3F51C4967EA5}"/>
              </a:ext>
            </a:extLst>
          </p:cNvPr>
          <p:cNvSpPr txBox="1"/>
          <p:nvPr/>
        </p:nvSpPr>
        <p:spPr>
          <a:xfrm rot="20821540">
            <a:off x="3280710" y="2763270"/>
            <a:ext cx="106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θάλασσα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088C6C-88CC-4962-A977-3DCB16BEE634}"/>
              </a:ext>
            </a:extLst>
          </p:cNvPr>
          <p:cNvSpPr txBox="1"/>
          <p:nvPr/>
        </p:nvSpPr>
        <p:spPr>
          <a:xfrm>
            <a:off x="6276627" y="232418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βουνά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ABFB09-F59A-4849-9E9F-20A11C54B239}"/>
              </a:ext>
            </a:extLst>
          </p:cNvPr>
          <p:cNvSpPr txBox="1"/>
          <p:nvPr/>
        </p:nvSpPr>
        <p:spPr>
          <a:xfrm rot="530391">
            <a:off x="4221468" y="2888924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ποτάμια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928618-F5FA-4923-BDD0-E337AAF45628}"/>
              </a:ext>
            </a:extLst>
          </p:cNvPr>
          <p:cNvSpPr txBox="1"/>
          <p:nvPr/>
        </p:nvSpPr>
        <p:spPr>
          <a:xfrm>
            <a:off x="2733174" y="3409658"/>
            <a:ext cx="132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άγρια φύση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0BF0229-A3A6-48B3-B877-B8F21DD5409D}"/>
              </a:ext>
            </a:extLst>
          </p:cNvPr>
          <p:cNvSpPr txBox="1"/>
          <p:nvPr/>
        </p:nvSpPr>
        <p:spPr>
          <a:xfrm rot="620367">
            <a:off x="3855115" y="3659805"/>
            <a:ext cx="103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βιότοποι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7699E5A-6460-4178-A0CF-C11DD6DE97A7}"/>
              </a:ext>
            </a:extLst>
          </p:cNvPr>
          <p:cNvSpPr txBox="1"/>
          <p:nvPr/>
        </p:nvSpPr>
        <p:spPr>
          <a:xfrm>
            <a:off x="6340471" y="3494186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παλιές πόλεις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787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6EF21389-A1DE-4EF4-BA43-0D21F5EFA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1575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FFFEF6E-0CEE-4323-A07F-58FDA5E0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7033" y="246887"/>
            <a:ext cx="4395991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7A69A5B-FB7E-40C2-A416-68C80A100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52693" y="4220801"/>
            <a:ext cx="316195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44D330D6-5765-4B60-A01C-C0E4DE44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450" y="246888"/>
            <a:ext cx="879348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6C207E60-9E58-44CB-8685-AFD429B74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52692" y="358911"/>
            <a:ext cx="3424672" cy="6293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en-US" altLang="cs-CZ" sz="2000" b="1" cap="all" dirty="0" err="1">
                <a:solidFill>
                  <a:srgbClr val="FFFFFF"/>
                </a:solidFill>
              </a:rPr>
              <a:t>Thráki</a:t>
            </a:r>
            <a:r>
              <a:rPr lang="cs-CZ" altLang="cs-CZ" sz="2000" b="1" cap="all" dirty="0">
                <a:solidFill>
                  <a:srgbClr val="FFFFFF"/>
                </a:solidFill>
              </a:rPr>
              <a:t>E /</a:t>
            </a:r>
            <a:r>
              <a:rPr lang="en-US" altLang="cs-CZ" sz="2000" b="1" cap="all" dirty="0">
                <a:solidFill>
                  <a:srgbClr val="FFFFFF"/>
                </a:solidFill>
              </a:rPr>
              <a:t> </a:t>
            </a:r>
            <a:r>
              <a:rPr lang="en-US" altLang="cs-CZ" sz="2000" b="1" cap="all" dirty="0" err="1">
                <a:solidFill>
                  <a:srgbClr val="FFFFFF"/>
                </a:solidFill>
              </a:rPr>
              <a:t>Θρ</a:t>
            </a:r>
            <a:r>
              <a:rPr lang="cs-CZ" altLang="cs-CZ" sz="2000" b="1" cap="all" dirty="0">
                <a:solidFill>
                  <a:srgbClr val="FFFFFF"/>
                </a:solidFill>
              </a:rPr>
              <a:t>A</a:t>
            </a:r>
            <a:r>
              <a:rPr lang="en-US" altLang="cs-CZ" sz="2000" b="1" cap="all" dirty="0" err="1">
                <a:solidFill>
                  <a:srgbClr val="FFFFFF"/>
                </a:solidFill>
              </a:rPr>
              <a:t>κη</a:t>
            </a:r>
            <a:endParaRPr lang="en-US" altLang="cs-CZ" sz="2000" b="1" cap="all" dirty="0">
              <a:solidFill>
                <a:srgbClr val="FFFFFF"/>
              </a:solidFill>
            </a:endParaRPr>
          </a:p>
        </p:txBody>
      </p:sp>
      <p:pic>
        <p:nvPicPr>
          <p:cNvPr id="15363" name="Picture 5" descr="200px-Thrace_and_present-day_state_borderlines-gr">
            <a:extLst>
              <a:ext uri="{FF2B5EF4-FFF2-40B4-BE49-F238E27FC236}">
                <a16:creationId xmlns:a16="http://schemas.microsoft.com/office/drawing/2014/main" id="{53E24A9B-9FC0-4DB0-9601-C454CC8D3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373" y="785092"/>
            <a:ext cx="3892942" cy="469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7F55600-BB16-4592-B3D2-F7C7C460665A}"/>
              </a:ext>
            </a:extLst>
          </p:cNvPr>
          <p:cNvSpPr txBox="1"/>
          <p:nvPr/>
        </p:nvSpPr>
        <p:spPr>
          <a:xfrm>
            <a:off x="4664364" y="1352225"/>
            <a:ext cx="43062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600" dirty="0"/>
              <a:t>historicko-geografická oblast zasahující do Bulharska</a:t>
            </a:r>
            <a:r>
              <a:rPr lang="el-GR" sz="1600" dirty="0"/>
              <a:t> </a:t>
            </a:r>
            <a:r>
              <a:rPr lang="cs-CZ" sz="1600" dirty="0"/>
              <a:t>(Severní Thrákie / </a:t>
            </a:r>
            <a:r>
              <a:rPr lang="el-GR" sz="1600" dirty="0"/>
              <a:t>Βόρεια Θράκη)</a:t>
            </a:r>
            <a:r>
              <a:rPr lang="cs-CZ" sz="1600" dirty="0"/>
              <a:t>, Turecka </a:t>
            </a:r>
            <a:r>
              <a:rPr lang="el-GR" sz="1600" dirty="0"/>
              <a:t>(</a:t>
            </a:r>
            <a:r>
              <a:rPr lang="cs-CZ" sz="1600" dirty="0"/>
              <a:t>Východní Thrákie / </a:t>
            </a:r>
            <a:r>
              <a:rPr lang="el-GR" sz="1600" dirty="0"/>
              <a:t>Ανατολική θράκη) </a:t>
            </a:r>
            <a:r>
              <a:rPr lang="cs-CZ" sz="1600" dirty="0"/>
              <a:t>a Řecka</a:t>
            </a:r>
            <a:r>
              <a:rPr lang="el-GR" sz="1600" dirty="0"/>
              <a:t> (</a:t>
            </a:r>
            <a:r>
              <a:rPr lang="cs-CZ" sz="1600" dirty="0"/>
              <a:t>Západní Thrákie / </a:t>
            </a:r>
            <a:r>
              <a:rPr lang="el-GR" sz="1600" dirty="0"/>
              <a:t>Δυτική Θράκη)</a:t>
            </a:r>
            <a:endParaRPr lang="cs-CZ" sz="1600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sz="1600" dirty="0"/>
              <a:t>moře: Černé moře, </a:t>
            </a:r>
            <a:r>
              <a:rPr lang="cs-CZ" sz="1600" dirty="0" err="1"/>
              <a:t>Marmarské</a:t>
            </a:r>
            <a:r>
              <a:rPr lang="cs-CZ" sz="1600" dirty="0"/>
              <a:t> moře, Egejské moře (Thrácké moře)</a:t>
            </a:r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/>
              <a:t>hranice na západě: řeka </a:t>
            </a:r>
            <a:r>
              <a:rPr lang="cs-CZ" sz="1600" dirty="0" err="1"/>
              <a:t>Nestos</a:t>
            </a:r>
            <a:endParaRPr lang="cs-CZ" sz="1600" dirty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/>
              <a:t>hranice na severu: pohoří Stara Planina (Velký Balkán)</a:t>
            </a:r>
          </a:p>
        </p:txBody>
      </p:sp>
    </p:spTree>
    <p:extLst>
      <p:ext uri="{BB962C8B-B14F-4D97-AF65-F5344CB8AC3E}">
        <p14:creationId xmlns:p14="http://schemas.microsoft.com/office/powerpoint/2010/main" val="3815630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AFA3325-D377-4457-B847-8ECD2CC67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0013E4B-D141-434B-8421-5E9DDF0C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558228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6C207E60-9E58-44CB-8685-AFD429B74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370" y="966650"/>
            <a:ext cx="3223260" cy="22476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defRPr/>
            </a:pPr>
            <a:endParaRPr lang="en-US" altLang="cs-CZ" sz="2400" b="1" cap="all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7F55600-BB16-4592-B3D2-F7C7C460665A}"/>
              </a:ext>
            </a:extLst>
          </p:cNvPr>
          <p:cNvSpPr txBox="1"/>
          <p:nvPr/>
        </p:nvSpPr>
        <p:spPr>
          <a:xfrm>
            <a:off x="5048794" y="966650"/>
            <a:ext cx="3657599" cy="4615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7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F946DE-299E-4A01-9F22-537301948A97}"/>
              </a:ext>
            </a:extLst>
          </p:cNvPr>
          <p:cNvSpPr txBox="1"/>
          <p:nvPr/>
        </p:nvSpPr>
        <p:spPr>
          <a:xfrm>
            <a:off x="5902036" y="243840"/>
            <a:ext cx="20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cs-CZ" sz="1800" b="1" cap="all" dirty="0" err="1">
                <a:solidFill>
                  <a:schemeClr val="bg1"/>
                </a:solidFill>
              </a:rPr>
              <a:t>ThrákiE</a:t>
            </a:r>
            <a:r>
              <a:rPr lang="en-US" altLang="cs-CZ" sz="1800" b="1" cap="all" dirty="0">
                <a:solidFill>
                  <a:schemeClr val="bg1"/>
                </a:solidFill>
              </a:rPr>
              <a:t> / </a:t>
            </a:r>
            <a:r>
              <a:rPr lang="en-US" altLang="cs-CZ" sz="1800" b="1" cap="all" dirty="0" err="1">
                <a:solidFill>
                  <a:schemeClr val="bg1"/>
                </a:solidFill>
              </a:rPr>
              <a:t>ΘρAκη</a:t>
            </a:r>
            <a:endParaRPr lang="cs-CZ" dirty="0"/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E7FAE3DA-798D-42CD-893B-815E47308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8" y="966650"/>
            <a:ext cx="4327514" cy="3672977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A70454BE-D958-4AEE-96B7-B77A27890253}"/>
              </a:ext>
            </a:extLst>
          </p:cNvPr>
          <p:cNvSpPr txBox="1"/>
          <p:nvPr/>
        </p:nvSpPr>
        <p:spPr>
          <a:xfrm>
            <a:off x="4439768" y="1048802"/>
            <a:ext cx="457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řecká Thrákie = Západní Thrákie </a:t>
            </a:r>
            <a:r>
              <a:rPr lang="el-GR" dirty="0">
                <a:solidFill>
                  <a:schemeClr val="bg1"/>
                </a:solidFill>
              </a:rPr>
              <a:t>(Δυτική Θράκη)</a:t>
            </a:r>
          </a:p>
          <a:p>
            <a:pPr marL="285750" indent="-285750">
              <a:buFontTx/>
              <a:buChar char="-"/>
            </a:pPr>
            <a:endParaRPr lang="el-G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rozloha: 8 578 km2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obyvatelstvo: 608 182 (2011), 2021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kraj: Východní Makedonie a Thrákie (hl. město</a:t>
            </a:r>
            <a:r>
              <a:rPr lang="el-GR" dirty="0">
                <a:solidFill>
                  <a:schemeClr val="bg1"/>
                </a:solidFill>
              </a:rPr>
              <a:t> Κο</a:t>
            </a:r>
            <a:r>
              <a:rPr lang="cs-CZ" dirty="0" err="1">
                <a:solidFill>
                  <a:schemeClr val="bg1"/>
                </a:solidFill>
              </a:rPr>
              <a:t>motini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ostrov </a:t>
            </a:r>
            <a:r>
              <a:rPr lang="cs-CZ" dirty="0" err="1">
                <a:solidFill>
                  <a:schemeClr val="bg1"/>
                </a:solidFill>
              </a:rPr>
              <a:t>Samothraki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zejména hornatá oblast, ale i nížiny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vzácné ekosystémy</a:t>
            </a:r>
          </a:p>
          <a:p>
            <a:pPr marL="285750" indent="-285750">
              <a:buFontTx/>
              <a:buChar char="-"/>
            </a:pPr>
            <a:endParaRPr lang="el-G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chemeClr val="bg1"/>
                </a:solidFill>
              </a:rPr>
              <a:t>klima: v přímořských oblastech středomořské, jinde spíše středoevropské (v zimě nižší teploty než v ostatních oblastech Řecka, v létě teploty ale vysoké</a:t>
            </a:r>
          </a:p>
        </p:txBody>
      </p:sp>
    </p:spTree>
    <p:extLst>
      <p:ext uri="{BB962C8B-B14F-4D97-AF65-F5344CB8AC3E}">
        <p14:creationId xmlns:p14="http://schemas.microsoft.com/office/powerpoint/2010/main" val="1118797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6903DF-B350-4D4D-A13D-B34745AE1E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CD8AAB-0CA9-46F5-8849-6184953456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B2639A-BF1C-46B5-B596-78B72ACE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Mytologie </a:t>
            </a:r>
            <a:r>
              <a:rPr lang="el-GR" dirty="0"/>
              <a:t>                                       Μυθολογία</a:t>
            </a:r>
            <a:endParaRPr lang="cs-CZ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198B0F8E-13CB-4173-AD57-6B74A1EB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07" y="265103"/>
            <a:ext cx="3401994" cy="29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877F3751-095A-4A00-91AC-595301005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36" y="2017135"/>
            <a:ext cx="334327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423A3532-94C3-4D71-903C-46C7EB2CC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83" y="2937097"/>
            <a:ext cx="35433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5048CAF-5BC9-4C48-B1C4-E58A10942753}"/>
              </a:ext>
            </a:extLst>
          </p:cNvPr>
          <p:cNvSpPr txBox="1"/>
          <p:nvPr/>
        </p:nvSpPr>
        <p:spPr>
          <a:xfrm>
            <a:off x="540000" y="2017135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Orfeus a Eurydika</a:t>
            </a:r>
          </a:p>
        </p:txBody>
      </p:sp>
    </p:spTree>
    <p:extLst>
      <p:ext uri="{BB962C8B-B14F-4D97-AF65-F5344CB8AC3E}">
        <p14:creationId xmlns:p14="http://schemas.microsoft.com/office/powerpoint/2010/main" val="3141439646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Základ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0</TotalTime>
  <Words>1169</Words>
  <Application>Microsoft Office PowerPoint</Application>
  <PresentationFormat>Předvádění na obrazovce (4:3)</PresentationFormat>
  <Paragraphs>265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Corbel</vt:lpstr>
      <vt:lpstr>Základ</vt:lpstr>
      <vt:lpstr>Balkánský poloostrov, Balkán,  τα ΒαλκAνια, Βαλκανικh χερσoνησος </vt:lpstr>
      <vt:lpstr>geografické členění Řecka</vt:lpstr>
      <vt:lpstr>administrativní členění Řecka</vt:lpstr>
      <vt:lpstr>Okresy a hlavní města</vt:lpstr>
      <vt:lpstr>Thrákie                                                         Θράκη</vt:lpstr>
      <vt:lpstr>Thrákie                                                         Θράκη</vt:lpstr>
      <vt:lpstr>ThrákiE / ΘρAκη</vt:lpstr>
      <vt:lpstr>Prezentace aplikace PowerPoint</vt:lpstr>
      <vt:lpstr>Mytologie                                        Μυθολογία</vt:lpstr>
      <vt:lpstr>Ηιstorie řecké thrákie</vt:lpstr>
      <vt:lpstr>Prezentace aplikace PowerPoint</vt:lpstr>
      <vt:lpstr>Rodopy                                               Ροδόπη</vt:lpstr>
      <vt:lpstr>Prezentace aplikace PowerPoint</vt:lpstr>
      <vt:lpstr>rodopy</vt:lpstr>
      <vt:lpstr>Rodopy</vt:lpstr>
      <vt:lpstr>ΝEστος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Města: Xanthi, Komotini, Alexandrupoli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Balkánský poloostrov, Balkán,  τα Βαλκάνια, Βαλκανική χερσόνησος</dc:title>
  <dc:creator>Simone Sumelidu</dc:creator>
  <cp:lastModifiedBy>Sumelidu Vanda</cp:lastModifiedBy>
  <cp:revision>2</cp:revision>
  <dcterms:created xsi:type="dcterms:W3CDTF">2021-07-22T07:39:17Z</dcterms:created>
  <dcterms:modified xsi:type="dcterms:W3CDTF">2022-05-18T10:58:13Z</dcterms:modified>
</cp:coreProperties>
</file>