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60" r:id="rId7"/>
    <p:sldId id="290" r:id="rId8"/>
    <p:sldId id="261" r:id="rId9"/>
    <p:sldId id="281" r:id="rId10"/>
    <p:sldId id="282" r:id="rId11"/>
    <p:sldId id="283" r:id="rId12"/>
    <p:sldId id="291" r:id="rId13"/>
    <p:sldId id="292" r:id="rId14"/>
    <p:sldId id="258" r:id="rId15"/>
    <p:sldId id="265" r:id="rId16"/>
    <p:sldId id="259" r:id="rId17"/>
    <p:sldId id="263" r:id="rId18"/>
    <p:sldId id="264" r:id="rId19"/>
    <p:sldId id="284" r:id="rId20"/>
    <p:sldId id="293" r:id="rId21"/>
    <p:sldId id="285" r:id="rId22"/>
    <p:sldId id="270" r:id="rId23"/>
    <p:sldId id="287" r:id="rId24"/>
    <p:sldId id="288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0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11A2370-8E3B-405F-9DF7-EA560208E854}">
          <p14:sldIdLst>
            <p14:sldId id="256"/>
            <p14:sldId id="257"/>
            <p14:sldId id="260"/>
            <p14:sldId id="290"/>
            <p14:sldId id="261"/>
            <p14:sldId id="281"/>
          </p14:sldIdLst>
        </p14:section>
        <p14:section name="Oddíl bez názvu" id="{21A49A97-F5B8-47C4-88BE-489086525610}">
          <p14:sldIdLst>
            <p14:sldId id="282"/>
            <p14:sldId id="283"/>
            <p14:sldId id="291"/>
            <p14:sldId id="292"/>
            <p14:sldId id="258"/>
            <p14:sldId id="265"/>
            <p14:sldId id="259"/>
            <p14:sldId id="263"/>
            <p14:sldId id="264"/>
            <p14:sldId id="284"/>
            <p14:sldId id="293"/>
            <p14:sldId id="285"/>
            <p14:sldId id="270"/>
            <p14:sldId id="287"/>
            <p14:sldId id="28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8AC29-9E5A-4188-91FB-AC953E6B1E3D}" v="16" dt="2023-03-27T13:11:36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argiro.gr/recipe/eykola-tsourekia-xvris-zymvma/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ifemagazine.gr/leukes-parou-ethima-anaparastasi-ton-pathon-apo-paidi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4XwMBOL5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magazine.gr/leukes-parou-ethima-anaparastasi-ton-pathon-apo-paidi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DGA9Noriw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www.youtube.com/watch?v=TtiwTmDoLOE&amp;ab_channel=ArxieratikosTinou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XA-1npVWQ&amp;ab_channel=cityvoice" TargetMode="External"/><Relationship Id="rId2" Type="http://schemas.openxmlformats.org/officeDocument/2006/relationships/hyperlink" Target="https://www.youtube.com/watch?v=TtiwTmDoLOE&amp;ab_channel=ArxieratikosTino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wvPgP4chIY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Jiu3RPxwzI&amp;list=PLGvXpphM3V0kb68IBFnHh0520hfsJe8uT&amp;index=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956850"/>
            <a:ext cx="11361600" cy="336709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cs-CZ" sz="3600"/>
              <a:t>Řecké </a:t>
            </a:r>
            <a:r>
              <a:rPr lang="cs-CZ" sz="3600" dirty="0"/>
              <a:t>svátky v průběhu roku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5529503"/>
            <a:ext cx="11361600" cy="698497"/>
          </a:xfrm>
        </p:spPr>
        <p:txBody>
          <a:bodyPr/>
          <a:lstStyle/>
          <a:p>
            <a:pPr algn="r"/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Νι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cole Votavová Sumelidisová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0F7A0F9-C478-400B-B3D9-C78A4EFD6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24" y="2370429"/>
            <a:ext cx="4497752" cy="262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0BA60E-6805-A652-6CDE-1B061229B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FF1D39-20C3-03A6-0287-20D2963229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5" name="Obrázek 4" descr="Obsah obrázku jídlo, talíř, svačina, sendvič&#10;&#10;Popis byl vytvořen automaticky">
            <a:extLst>
              <a:ext uri="{FF2B5EF4-FFF2-40B4-BE49-F238E27FC236}">
                <a16:creationId xmlns:a16="http://schemas.microsoft.com/office/drawing/2014/main" id="{AEBEEAB9-5CB9-06E7-42E6-51FA25C19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000"/>
            <a:ext cx="3729125" cy="31076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726FE83-DD17-6FB6-C52C-896953928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28" y="3637257"/>
            <a:ext cx="5102176" cy="2716743"/>
          </a:xfrm>
          <a:prstGeom prst="rect">
            <a:avLst/>
          </a:prstGeom>
        </p:spPr>
      </p:pic>
      <p:pic>
        <p:nvPicPr>
          <p:cNvPr id="9" name="Obrázek 8" descr="Obsah obrázku jídlo, dřevěné, dřevo, nakrájené&#10;&#10;Popis byl vytvořen automaticky">
            <a:extLst>
              <a:ext uri="{FF2B5EF4-FFF2-40B4-BE49-F238E27FC236}">
                <a16:creationId xmlns:a16="http://schemas.microsoft.com/office/drawing/2014/main" id="{C3AEEA33-4688-01C2-44A4-168F6ABFC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18" y="378000"/>
            <a:ext cx="2755875" cy="275587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253DF93-E719-3F54-FAF1-FCD30AD583C4}"/>
              </a:ext>
            </a:extLst>
          </p:cNvPr>
          <p:cNvSpPr txBox="1"/>
          <p:nvPr/>
        </p:nvSpPr>
        <p:spPr>
          <a:xfrm>
            <a:off x="4680000" y="628072"/>
            <a:ext cx="156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800" dirty="0">
                <a:latin typeface="+mn-lt"/>
              </a:rPr>
              <a:t>τσουρέκι</a:t>
            </a:r>
            <a:endParaRPr lang="cs-CZ" sz="2800" dirty="0" err="1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FCCCBB-B7F2-2184-74EB-6CB161082AE3}"/>
              </a:ext>
            </a:extLst>
          </p:cNvPr>
          <p:cNvSpPr txBox="1"/>
          <p:nvPr/>
        </p:nvSpPr>
        <p:spPr>
          <a:xfrm>
            <a:off x="10076873" y="3362036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800" dirty="0">
                <a:latin typeface="+mn-lt"/>
              </a:rPr>
              <a:t>μαστίχα</a:t>
            </a:r>
            <a:endParaRPr lang="cs-CZ" sz="2800" dirty="0" err="1"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19AA466-EF6F-4280-73C7-31836E11856C}"/>
              </a:ext>
            </a:extLst>
          </p:cNvPr>
          <p:cNvSpPr txBox="1"/>
          <p:nvPr/>
        </p:nvSpPr>
        <p:spPr>
          <a:xfrm>
            <a:off x="1591764" y="4886036"/>
            <a:ext cx="233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800" dirty="0">
                <a:latin typeface="+mn-lt"/>
              </a:rPr>
              <a:t>Κόκκινα αυγά</a:t>
            </a:r>
            <a:endParaRPr lang="cs-CZ" sz="2800" dirty="0" err="1"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3673FA3-636E-6ED8-A5D9-51D7EFF7CC66}"/>
              </a:ext>
            </a:extLst>
          </p:cNvPr>
          <p:cNvSpPr txBox="1"/>
          <p:nvPr/>
        </p:nvSpPr>
        <p:spPr>
          <a:xfrm>
            <a:off x="5226341" y="2046914"/>
            <a:ext cx="3236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900" dirty="0">
                <a:latin typeface="+mn-lt"/>
                <a:hlinkClick r:id="rId5"/>
              </a:rPr>
              <a:t>https://www.argiro.gr/recipe/eykola-tsourekia-xvris-zymvma</a:t>
            </a:r>
            <a:r>
              <a:rPr lang="cs-CZ" sz="900" dirty="0">
                <a:latin typeface="+mn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1245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/>
              <a:t>Velký pátek (Velký týden)</a:t>
            </a:r>
            <a:endParaRPr lang="el-GR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2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r="2" b="2"/>
          <a:stretch/>
        </p:blipFill>
        <p:spPr>
          <a:xfrm>
            <a:off x="666000" y="1315008"/>
            <a:ext cx="5219998" cy="4139998"/>
          </a:xfrm>
          <a:noFill/>
        </p:spPr>
      </p:pic>
      <p:pic>
        <p:nvPicPr>
          <p:cNvPr id="8" name="Obrázek 7" descr="Obsah obrázku tráva, strom, tanečník, sport&#10;&#10;Popis byl vytvořen automaticky">
            <a:extLst>
              <a:ext uri="{FF2B5EF4-FFF2-40B4-BE49-F238E27FC236}">
                <a16:creationId xmlns:a16="http://schemas.microsoft.com/office/drawing/2014/main" id="{1F2137E1-2B7C-4357-AC01-0B88B81C6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2" r="707" b="3"/>
          <a:stretch/>
        </p:blipFill>
        <p:spPr>
          <a:xfrm>
            <a:off x="6253202" y="1359001"/>
            <a:ext cx="5219998" cy="4139998"/>
          </a:xfrm>
          <a:prstGeom prst="rect">
            <a:avLst/>
          </a:prstGeo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7D7E19D-3209-41A6-8066-6498D853ABDB}"/>
              </a:ext>
            </a:extLst>
          </p:cNvPr>
          <p:cNvSpPr txBox="1"/>
          <p:nvPr/>
        </p:nvSpPr>
        <p:spPr>
          <a:xfrm>
            <a:off x="1298502" y="5656837"/>
            <a:ext cx="395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>
                <a:latin typeface="+mn-lt"/>
              </a:rPr>
              <a:t>Epitaf, 16.st., Muzeum Benaki, Atény</a:t>
            </a:r>
            <a:endParaRPr lang="cs-CZ" sz="1800" dirty="0">
              <a:latin typeface="+mn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9557524-4BD9-472A-86A3-C0B2931E3475}"/>
              </a:ext>
            </a:extLst>
          </p:cNvPr>
          <p:cNvSpPr txBox="1"/>
          <p:nvPr/>
        </p:nvSpPr>
        <p:spPr>
          <a:xfrm>
            <a:off x="8190186" y="568642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>
                <a:latin typeface="+mn-lt"/>
              </a:rPr>
              <a:t>ostrov Kefalonia</a:t>
            </a:r>
            <a:endParaRPr lang="cs-CZ" sz="18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FF1C8DA-6A59-3E70-C227-076E8AC26C77}"/>
              </a:ext>
            </a:extLst>
          </p:cNvPr>
          <p:cNvSpPr txBox="1"/>
          <p:nvPr/>
        </p:nvSpPr>
        <p:spPr>
          <a:xfrm>
            <a:off x="1375990" y="6465372"/>
            <a:ext cx="9440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hlinkClick r:id="rId4"/>
              </a:rPr>
              <a:t>Video dole: </a:t>
            </a:r>
            <a:r>
              <a:rPr lang="el-GR" sz="2000" dirty="0">
                <a:hlinkClick r:id="rId4"/>
              </a:rPr>
              <a:t>Λεύκες Πάρου: </a:t>
            </a:r>
            <a:r>
              <a:rPr lang="el-GR" sz="2000" dirty="0" err="1">
                <a:hlinkClick r:id="rId4"/>
              </a:rPr>
              <a:t>Aναπαράσταση</a:t>
            </a:r>
            <a:r>
              <a:rPr lang="el-GR" sz="2000" dirty="0">
                <a:hlinkClick r:id="rId4"/>
              </a:rPr>
              <a:t> των Παθών από παιδιά! | </a:t>
            </a:r>
            <a:r>
              <a:rPr lang="el-GR" sz="2000" dirty="0" err="1">
                <a:hlinkClick r:id="rId4"/>
              </a:rPr>
              <a:t>Life</a:t>
            </a:r>
            <a:r>
              <a:rPr lang="el-GR" sz="2000" dirty="0">
                <a:hlinkClick r:id="rId4"/>
              </a:rPr>
              <a:t> </a:t>
            </a:r>
            <a:r>
              <a:rPr lang="el-GR" sz="2000" dirty="0" err="1">
                <a:hlinkClick r:id="rId4"/>
              </a:rPr>
              <a:t>Magazine</a:t>
            </a:r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84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07DC4C-681A-469E-A0B6-40D2CFFB01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C1E5C3-284F-47B6-95B9-B310A408E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F01C0A-37C3-4652-9C19-93DC46AA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793576"/>
          </a:xfrm>
        </p:spPr>
        <p:txBody>
          <a:bodyPr/>
          <a:lstStyle/>
          <a:p>
            <a:pPr algn="ctr"/>
            <a:r>
              <a:rPr lang="el-GR" dirty="0"/>
              <a:t>Επιτάφιος θρήνος</a:t>
            </a:r>
            <a:br>
              <a:rPr lang="cs-CZ" dirty="0"/>
            </a:br>
            <a:r>
              <a:rPr lang="cs-CZ" dirty="0"/>
              <a:t>Velkopáteční hymnus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561319-533F-4CD8-B644-538419A129EC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257175" y="1701505"/>
            <a:ext cx="5994105" cy="4139998"/>
          </a:xfrm>
        </p:spPr>
        <p:txBody>
          <a:bodyPr/>
          <a:lstStyle/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endParaRPr lang="el-GR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Αξιόν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έστι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μεγ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αλύνειν σε τον Ζωοδότην,</a:t>
            </a:r>
            <a:b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εν τω Σταυρώ </a:t>
            </a:r>
            <a:r>
              <a:rPr lang="el-G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τας </a:t>
            </a:r>
            <a:r>
              <a:rPr lang="cs-CZ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χείρ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ας εκτείναντα,</a:t>
            </a:r>
            <a:b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συντρίψαντα το κράτος του εχθρού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4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4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https://www.youtube.com/watch?v=vY4XwMBOL5g</a:t>
            </a:r>
            <a:endParaRPr lang="el-GR" sz="1800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i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8D4A82D-E68F-4F8A-87F9-C1061E364B6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305982" cy="413999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endParaRPr lang="el-GR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 jest chválit Tebe, dárce</a:t>
            </a:r>
            <a:endParaRPr lang="el-GR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života,který</a:t>
            </a: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jsi na kříž rozepjal ruce,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 jsi rozdrtil moc Nepřítele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37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Pašijové hry na ostrově </a:t>
            </a:r>
            <a:r>
              <a:rPr lang="cs-CZ" dirty="0" err="1"/>
              <a:t>Paros</a:t>
            </a:r>
            <a:endParaRPr lang="el-G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PŘEDCHOZÍ VIDEO: https://www.lifemagazine.gr/leukes-parou-ethima-anaparastasi-ton-pathon-apo-paidia/</a:t>
            </a:r>
            <a:endParaRPr lang="el-GR" dirty="0"/>
          </a:p>
          <a:p>
            <a:endParaRPr lang="el-GR" dirty="0"/>
          </a:p>
          <a:p>
            <a:r>
              <a:rPr lang="el-GR" dirty="0"/>
              <a:t>Δεύτε λάβετε φως εκ του </a:t>
            </a:r>
            <a:r>
              <a:rPr lang="el-GR" dirty="0" err="1"/>
              <a:t>ανεσπέρου</a:t>
            </a:r>
            <a:r>
              <a:rPr lang="el-GR" dirty="0"/>
              <a:t> φωτός και δοξάσατε </a:t>
            </a:r>
            <a:r>
              <a:rPr lang="el-GR" dirty="0" err="1"/>
              <a:t>Χριστόν</a:t>
            </a:r>
            <a:r>
              <a:rPr lang="el-GR" dirty="0"/>
              <a:t> τον </a:t>
            </a:r>
            <a:r>
              <a:rPr lang="el-GR" dirty="0" err="1"/>
              <a:t>αναστάντα</a:t>
            </a:r>
            <a:r>
              <a:rPr lang="el-GR" dirty="0"/>
              <a:t> εκ νεκρών</a:t>
            </a:r>
          </a:p>
        </p:txBody>
      </p:sp>
    </p:spTree>
    <p:extLst>
      <p:ext uri="{BB962C8B-B14F-4D97-AF65-F5344CB8AC3E}">
        <p14:creationId xmlns:p14="http://schemas.microsoft.com/office/powerpoint/2010/main" val="261593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4B3C9-2218-426D-AD84-CA659DE9A6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67E8B-9ADD-42DD-A5AD-8C220758B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BA6B45-FF6E-4780-965F-0F0E17903251}"/>
              </a:ext>
            </a:extLst>
          </p:cNvPr>
          <p:cNvSpPr txBox="1"/>
          <p:nvPr/>
        </p:nvSpPr>
        <p:spPr>
          <a:xfrm>
            <a:off x="1082744" y="476250"/>
            <a:ext cx="1002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C01C1413-6A8D-4008-ADB1-1A9D1A574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41288"/>
              </p:ext>
            </p:extLst>
          </p:nvPr>
        </p:nvGraphicFramePr>
        <p:xfrm>
          <a:off x="988476" y="110608"/>
          <a:ext cx="10026512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512">
                  <a:extLst>
                    <a:ext uri="{9D8B030D-6E8A-4147-A177-3AD203B41FA5}">
                      <a16:colId xmlns:a16="http://schemas.microsoft.com/office/drawing/2014/main" val="4272091842"/>
                    </a:ext>
                  </a:extLst>
                </a:gridCol>
              </a:tblGrid>
              <a:tr h="3661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/>
                        <a:t>῎</a:t>
                      </a:r>
                      <a:r>
                        <a:rPr lang="el-GR" sz="2400" b="0" dirty="0"/>
                        <a:t>Αρατε πύλας, οἱ ἄρχοντες ὑμῶν, καὶ ἐπάρθητε, πύλαι αἰώνιοι, καὶ εἰσελεύσεται ὁ βασιλεὺς τῆς δόξης. τίς ἐστιν οὗτος ὁ βασιλεὺς τῆς δόξης; Κύριος κραταιὸς καὶ δυνατός, Κύριος δυνατὸς ἐν πολέμῳ. </a:t>
                      </a:r>
                      <a:endParaRPr lang="cs-CZ" sz="24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/>
                        <a:t>ἄρατε πύλας, οἱ ἄρχοντες ὑμῶν, καὶ ἐπάρθητε, πύλαι αἰώνιοι, καὶ εἰσελεύσεται ὁ βασιλεὺς τῆς δόξης. τίς ἐστιν οὗτος ὁ βασιλεὺς τῆς δόξης; Κύριος τῶν δυνάμεων αὐτός ἐστιν ὁ βασιλεὺς τῆς δόξης.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https://www.youtube.com/watch?v=4PDGA9Noriw</a:t>
                      </a:r>
                      <a:endParaRPr lang="cs-CZ" sz="1600" b="0" i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51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Brány, zvedněte výše svá nadpraží, výše se zvedněte, vchody věčné, ať může vejít Král slávy. </a:t>
                      </a:r>
                    </a:p>
                    <a:p>
                      <a:r>
                        <a:rPr lang="cs-CZ" sz="2400" dirty="0"/>
                        <a:t>Kdo to je Král slávy? </a:t>
                      </a:r>
                    </a:p>
                    <a:p>
                      <a:r>
                        <a:rPr lang="cs-CZ" sz="2400" dirty="0"/>
                        <a:t>Hospodin, mocný bohatýr, Hospodin, bohatýr v boji. </a:t>
                      </a:r>
                    </a:p>
                    <a:p>
                      <a:r>
                        <a:rPr lang="cs-CZ" sz="2400" dirty="0"/>
                        <a:t>Brány, zvedněte výše svá nadpraží, výše je zvedněte, vchody věčné, ať může vejít Král slávy. </a:t>
                      </a:r>
                    </a:p>
                    <a:p>
                      <a:r>
                        <a:rPr lang="cs-CZ" sz="2400" dirty="0"/>
                        <a:t>Kdo to je Král slávy? </a:t>
                      </a:r>
                    </a:p>
                    <a:p>
                      <a:r>
                        <a:rPr lang="cs-CZ" sz="2400" dirty="0"/>
                        <a:t>Hospodin zástupů, on je Král slávy! 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Žalm 24, 7−10, Český ekumenický překlad Bible, 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165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5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27F2F2-7E5E-4C0C-9938-AA466ABE1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9122" y="6381750"/>
            <a:ext cx="8020878" cy="252000"/>
          </a:xfrm>
        </p:spPr>
        <p:txBody>
          <a:bodyPr/>
          <a:lstStyle/>
          <a:p>
            <a:r>
              <a:rPr lang="cs-CZ" dirty="0"/>
              <a:t>https://www.jamjar.gr/browse/59-pascha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2BED61-E790-44FF-A25B-3AAD1DECE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35E1C9-B766-4652-98F7-0CE443EB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(Bílá) sobota</a:t>
            </a:r>
          </a:p>
        </p:txBody>
      </p:sp>
      <p:pic>
        <p:nvPicPr>
          <p:cNvPr id="6" name="Obrázek 5" descr="Obsah obrázku krb&#10;&#10;Popis byl vytvořen automaticky">
            <a:extLst>
              <a:ext uri="{FF2B5EF4-FFF2-40B4-BE49-F238E27FC236}">
                <a16:creationId xmlns:a16="http://schemas.microsoft.com/office/drawing/2014/main" id="{05EE77F5-EC18-429F-97EC-3B4ED49E0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123" y="558800"/>
            <a:ext cx="3334107" cy="4998720"/>
          </a:xfrm>
          <a:prstGeom prst="rect">
            <a:avLst/>
          </a:prstGeom>
        </p:spPr>
      </p:pic>
      <p:pic>
        <p:nvPicPr>
          <p:cNvPr id="12" name="Obrázek 11" descr="Obsah obrázku příroda, svíčka&#10;&#10;Popis byl vytvořen automaticky">
            <a:extLst>
              <a:ext uri="{FF2B5EF4-FFF2-40B4-BE49-F238E27FC236}">
                <a16:creationId xmlns:a16="http://schemas.microsoft.com/office/drawing/2014/main" id="{7E70C6A2-BA34-478A-8495-BD16E7CAF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2" y="2784716"/>
            <a:ext cx="6676139" cy="306578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533AF82-7895-4E90-BA62-1A5EE1D3D1EA}"/>
              </a:ext>
            </a:extLst>
          </p:cNvPr>
          <p:cNvSpPr txBox="1"/>
          <p:nvPr/>
        </p:nvSpPr>
        <p:spPr>
          <a:xfrm>
            <a:off x="228601" y="1737360"/>
            <a:ext cx="802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Δεύτε λάβετε φως εκ του ανεσπέρου φωτός και δοξάσατε Χριστόν τον αναστάντα εκ νεκρών</a:t>
            </a:r>
            <a:r>
              <a:rPr lang="cs-CZ" dirty="0"/>
              <a:t>.</a:t>
            </a:r>
            <a:endParaRPr lang="el-GR" dirty="0"/>
          </a:p>
          <a:p>
            <a:pPr algn="l"/>
            <a:endParaRPr lang="cs-CZ" dirty="0" err="1"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40DA1E-4008-000C-81A2-348B96A4A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6" y="47646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1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7942E8-667A-490E-A1D9-A3610E67A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7D1C20-BCE8-4D67-B73D-F5FD459B9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BB9429C-C6B9-464C-B5E8-114CE1D6FD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BED569-A8BE-4055-9811-78D9CFB9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Válka petard a ohňostrojů na ostrově </a:t>
            </a:r>
            <a:r>
              <a:rPr lang="cs-CZ" sz="2200" dirty="0" err="1"/>
              <a:t>Chios</a:t>
            </a:r>
            <a:endParaRPr lang="cs-CZ" sz="22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E06FF49-E556-47F5-B1C0-06C8DB2E22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0F15903-DC58-44A9-BECD-A41A3E8273C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r="19382" b="-1"/>
          <a:stretch/>
        </p:blipFill>
        <p:spPr>
          <a:xfrm>
            <a:off x="720000" y="1701505"/>
            <a:ext cx="5219998" cy="4139998"/>
          </a:xfr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B2FF6B-FCF9-45D7-8433-0BB198D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1" r="215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58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3C0D34-0C61-81C2-7246-1FF83E8AD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AD99AA-75E1-F299-378F-B1D8DEB69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17</a:t>
            </a:fld>
            <a:endParaRPr lang="cs-CZ" altLang="cs-CZ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454E01E-C07F-4ABD-D81A-3CD88E20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l-GR" sz="3600" dirty="0"/>
              <a:t>Λαμπρή, Ανάσταση, </a:t>
            </a:r>
            <a:r>
              <a:rPr lang="el-GR" sz="3600" dirty="0" err="1"/>
              <a:t>τσουγρίζω</a:t>
            </a:r>
            <a:r>
              <a:rPr lang="el-GR" sz="3600" dirty="0"/>
              <a:t>, αρνί, σουβλίζω</a:t>
            </a:r>
            <a:endParaRPr lang="en-US" sz="36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CCEF114-4504-BA67-EE30-8B3CB0F7C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4404"/>
          <a:stretch/>
        </p:blipFill>
        <p:spPr>
          <a:xfrm>
            <a:off x="720000" y="1701505"/>
            <a:ext cx="5219998" cy="4139998"/>
          </a:xfrm>
          <a:prstGeom prst="rect">
            <a:avLst/>
          </a:prstGeom>
          <a:noFill/>
        </p:spPr>
      </p:pic>
      <p:pic>
        <p:nvPicPr>
          <p:cNvPr id="7" name="Obrázek 6" descr="Obsah obrázku tráva, venku, osoba, vaření&#10;&#10;Popis byl vytvořen automaticky">
            <a:extLst>
              <a:ext uri="{FF2B5EF4-FFF2-40B4-BE49-F238E27FC236}">
                <a16:creationId xmlns:a16="http://schemas.microsoft.com/office/drawing/2014/main" id="{CF43789B-F399-6AB8-AC99-5BE5F171B0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2661" b="-2"/>
          <a:stretch/>
        </p:blipFill>
        <p:spPr>
          <a:xfrm>
            <a:off x="6251280" y="1701505"/>
            <a:ext cx="5219998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8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CEC54D-984F-4136-83E7-0FF2DB607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3B9E59-CFBC-4354-BC9E-7D663279C6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8E9E71-C99A-4B81-8E2E-9A209E80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Zesnutí Bohorodičky (Nanebevzetí Panny Marie)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CA08F69-9D50-415B-97C2-F21DD893C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14" y="1447721"/>
            <a:ext cx="4160153" cy="520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0093EE-4BED-4BFF-942E-6A501538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8836"/>
            <a:ext cx="4332602" cy="5200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93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της Κυκλαδων Ελλαδα Travel Cyclades Greece - Διακοπες στις Κυκλαδες  Ενοικιαζομενα Δωματια Φωτογραφιες">
            <a:extLst>
              <a:ext uri="{FF2B5EF4-FFF2-40B4-BE49-F238E27FC236}">
                <a16:creationId xmlns:a16="http://schemas.microsoft.com/office/drawing/2014/main" id="{F734BCD4-D713-45E0-BB4D-31C54DA9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2045855"/>
            <a:ext cx="44291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ce-map">
            <a:extLst>
              <a:ext uri="{FF2B5EF4-FFF2-40B4-BE49-F238E27FC236}">
                <a16:creationId xmlns:a16="http://schemas.microsoft.com/office/drawing/2014/main" id="{EF5F6B12-08DB-4280-8C97-508EECC2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4419"/>
            <a:ext cx="5052902" cy="51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7281E7A-2617-46E3-A092-65908D5AEDE3}"/>
              </a:ext>
            </a:extLst>
          </p:cNvPr>
          <p:cNvSpPr txBox="1"/>
          <p:nvPr/>
        </p:nvSpPr>
        <p:spPr>
          <a:xfrm>
            <a:off x="7309946" y="614856"/>
            <a:ext cx="269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souostroví Kyklady</a:t>
            </a:r>
          </a:p>
        </p:txBody>
      </p:sp>
    </p:spTree>
    <p:extLst>
      <p:ext uri="{BB962C8B-B14F-4D97-AF65-F5344CB8AC3E}">
        <p14:creationId xmlns:p14="http://schemas.microsoft.com/office/powerpoint/2010/main" val="95160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249309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35063"/>
            <a:ext cx="10753200" cy="4994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pravoslavná / ortodoxní / východní křesťanská církev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i="1" dirty="0" err="1">
                <a:solidFill>
                  <a:schemeClr val="accent1">
                    <a:lumMod val="75000"/>
                  </a:schemeClr>
                </a:solidFill>
              </a:rPr>
              <a:t>ὀρθός</a:t>
            </a:r>
            <a:r>
              <a:rPr lang="el-GR" sz="2400" dirty="0"/>
              <a:t> </a:t>
            </a:r>
            <a:r>
              <a:rPr lang="cs-CZ" sz="2400" dirty="0"/>
              <a:t>„přímý, pravý, správný“</a:t>
            </a:r>
            <a:r>
              <a:rPr lang="el-GR" sz="2400" dirty="0"/>
              <a:t>   +   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</a:rPr>
              <a:t>δόξα</a:t>
            </a:r>
            <a:r>
              <a:rPr lang="el-GR" sz="2400" dirty="0"/>
              <a:t> </a:t>
            </a:r>
            <a:r>
              <a:rPr lang="cs-CZ" sz="2400" dirty="0"/>
              <a:t>„sláva, názor, učení“</a:t>
            </a:r>
          </a:p>
          <a:p>
            <a:pPr marL="72000" indent="0">
              <a:buNone/>
            </a:pPr>
            <a:r>
              <a:rPr lang="cs-CZ" sz="2400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církevní schisma (1054), 4. křížová výprava (1204)     </a:t>
            </a:r>
          </a:p>
          <a:p>
            <a:pPr marL="72000" indent="0">
              <a:buNone/>
            </a:pPr>
            <a:r>
              <a:rPr lang="cs-CZ" sz="2400" dirty="0"/>
              <a:t> </a:t>
            </a:r>
            <a:endParaRPr lang="el-GR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2290227"/>
            <a:ext cx="2460259" cy="44461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53" y="3423159"/>
            <a:ext cx="3993570" cy="24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8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Δεκαπενταύγουστος: Ήθη και έθιμα της Ελλάδας για τον εορτασμό της Κοίμησης της  Θεοτόκου">
            <a:extLst>
              <a:ext uri="{FF2B5EF4-FFF2-40B4-BE49-F238E27FC236}">
                <a16:creationId xmlns:a16="http://schemas.microsoft.com/office/drawing/2014/main" id="{3A8E2645-85D6-4101-B38D-AB1F5EDBD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r="2" b="2"/>
          <a:stretch/>
        </p:blipFill>
        <p:spPr bwMode="auto">
          <a:xfrm>
            <a:off x="1206221" y="228600"/>
            <a:ext cx="932570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Παναγία της Τήνου. Η εικόνα που ανακαλύφθηκε από το όραμα μιας μοναχής και έσπασε στα δύο από το χτύπημα της αξίνας. Την προσκύνησαν αμέσως οι Κολοκοτρώνης, Μιαούλης, Νικηταράς">
            <a:extLst>
              <a:ext uri="{FF2B5EF4-FFF2-40B4-BE49-F238E27FC236}">
                <a16:creationId xmlns:a16="http://schemas.microsoft.com/office/drawing/2014/main" id="{95EC8149-8046-400A-8F02-55AC27701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" b="-2"/>
          <a:stretch/>
        </p:blipFill>
        <p:spPr bwMode="auto">
          <a:xfrm>
            <a:off x="1866900" y="457200"/>
            <a:ext cx="84582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1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ýkie – Wikipedie">
            <a:extLst>
              <a:ext uri="{FF2B5EF4-FFF2-40B4-BE49-F238E27FC236}">
                <a16:creationId xmlns:a16="http://schemas.microsoft.com/office/drawing/2014/main" id="{05641214-15A4-4EB9-8DB5-5287CE94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" y="94593"/>
            <a:ext cx="460057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6F9F3A-858E-4477-8AB7-9DF45473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48" y="3287110"/>
            <a:ext cx="5356335" cy="357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99254F-38BE-46EE-997C-73C19D145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7" r="1" b="1"/>
          <a:stretch/>
        </p:blipFill>
        <p:spPr bwMode="auto">
          <a:xfrm>
            <a:off x="8963858" y="31558"/>
            <a:ext cx="3228141" cy="46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485076D-35B0-4261-B88B-109F79A2B6B7}"/>
              </a:ext>
            </a:extLst>
          </p:cNvPr>
          <p:cNvSpPr txBox="1"/>
          <p:nvPr/>
        </p:nvSpPr>
        <p:spPr>
          <a:xfrm>
            <a:off x="1978572" y="5588876"/>
            <a:ext cx="215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Bari, </a:t>
            </a:r>
          </a:p>
          <a:p>
            <a:pPr algn="l"/>
            <a:r>
              <a:rPr lang="cs-CZ" sz="1600" dirty="0">
                <a:latin typeface="+mn-lt"/>
              </a:rPr>
              <a:t>kostel sv. Mikuláše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811745-8970-4025-A616-F1166AF9B47E}"/>
              </a:ext>
            </a:extLst>
          </p:cNvPr>
          <p:cNvSpPr txBox="1"/>
          <p:nvPr/>
        </p:nvSpPr>
        <p:spPr>
          <a:xfrm>
            <a:off x="5273566" y="520262"/>
            <a:ext cx="2069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Sv. Mikuláš</a:t>
            </a:r>
          </a:p>
          <a:p>
            <a:pPr algn="l"/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Άγιος Νικόλαος</a:t>
            </a:r>
            <a:endParaRPr lang="cs-CZ" sz="2000" b="1" dirty="0" err="1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17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753E2A-27EC-4806-9A02-B3E70C833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71" y="252249"/>
            <a:ext cx="6958257" cy="66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03BFC9-923F-4C26-8C49-40C116901775}"/>
              </a:ext>
            </a:extLst>
          </p:cNvPr>
          <p:cNvSpPr txBox="1"/>
          <p:nvPr/>
        </p:nvSpPr>
        <p:spPr>
          <a:xfrm>
            <a:off x="596625" y="5084380"/>
            <a:ext cx="2067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Sol </a:t>
            </a:r>
            <a:r>
              <a:rPr lang="cs-CZ" sz="1400" dirty="0" err="1"/>
              <a:t>Invictus</a:t>
            </a:r>
            <a:r>
              <a:rPr lang="cs-CZ" sz="1400" dirty="0"/>
              <a:t>,</a:t>
            </a:r>
          </a:p>
          <a:p>
            <a:r>
              <a:rPr lang="cs-CZ" sz="1400" dirty="0"/>
              <a:t>stříbrný disk, 3. st. n. l.,</a:t>
            </a:r>
          </a:p>
          <a:p>
            <a:r>
              <a:rPr lang="cs-CZ" sz="1400" dirty="0"/>
              <a:t>Britské muzeum</a:t>
            </a:r>
          </a:p>
        </p:txBody>
      </p:sp>
    </p:spTree>
    <p:extLst>
      <p:ext uri="{BB962C8B-B14F-4D97-AF65-F5344CB8AC3E}">
        <p14:creationId xmlns:p14="http://schemas.microsoft.com/office/powerpoint/2010/main" val="111857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528914-45ED-4C1A-96A6-501CCD93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7" y="127037"/>
            <a:ext cx="5270936" cy="65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Τα κάλαντα της πρωτοχρονιάς από τα παιδιά μας! (VIDEO) - InKefalonia">
            <a:extLst>
              <a:ext uri="{FF2B5EF4-FFF2-40B4-BE49-F238E27FC236}">
                <a16:creationId xmlns:a16="http://schemas.microsoft.com/office/drawing/2014/main" id="{57B0744F-DA34-4BB5-BBA4-55DE6025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82" y="1236936"/>
            <a:ext cx="6178551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26DE853-B84F-4D7B-9906-C3F6E837EB52}"/>
              </a:ext>
            </a:extLst>
          </p:cNvPr>
          <p:cNvSpPr txBox="1"/>
          <p:nvPr/>
        </p:nvSpPr>
        <p:spPr>
          <a:xfrm>
            <a:off x="6771290" y="346841"/>
            <a:ext cx="122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1" dirty="0">
                <a:latin typeface="+mn-lt"/>
              </a:rPr>
              <a:t>Koledy</a:t>
            </a:r>
          </a:p>
          <a:p>
            <a:pPr algn="l"/>
            <a:r>
              <a:rPr lang="el-GR" sz="2000" b="1" dirty="0">
                <a:latin typeface="+mn-lt"/>
              </a:rPr>
              <a:t>Κάλαντα</a:t>
            </a:r>
            <a:endParaRPr lang="cs-CZ" sz="20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21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54F966-B85B-4B88-A2F4-B6920471EC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1F81C8-80CF-441F-A577-0923A5D93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6DC1F6-0839-4334-94AF-FFDF5FA4E92D}"/>
              </a:ext>
            </a:extLst>
          </p:cNvPr>
          <p:cNvSpPr txBox="1"/>
          <p:nvPr/>
        </p:nvSpPr>
        <p:spPr>
          <a:xfrm>
            <a:off x="3537388" y="6203001"/>
            <a:ext cx="6097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2"/>
              </a:rPr>
              <a:t>https://www.youtube.com/watch?v=nSnhvgsTa04&amp;ab_channel=HELLENICARISTON</a:t>
            </a:r>
            <a:endParaRPr lang="cs-CZ" sz="1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29AC08-CC4D-4A97-A3F8-6B8941A16845}"/>
              </a:ext>
            </a:extLst>
          </p:cNvPr>
          <p:cNvSpPr txBox="1"/>
          <p:nvPr/>
        </p:nvSpPr>
        <p:spPr>
          <a:xfrm>
            <a:off x="344213" y="1091021"/>
            <a:ext cx="40543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Καλήν εσπέραν (ημέραν) άρχοντες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Καλήν εσπέραν άρχοντες,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αν είναι ορισμός σας,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Χριστού τη Θεία γέννηση,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να πω στ' αρχοντικό σας.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Χριστός γεννάται σήμερον,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εν Βηθλεέμ τη πόλη,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οι ουρανοί αγάλλονται,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χαίρεται η φύσις όλη.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Εν τω σπηλαίω τίκτεται,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εν φάτνη των αλόγων,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 βασιλεύς των ουρανών,</a:t>
            </a:r>
          </a:p>
          <a:p>
            <a:pPr algn="l"/>
            <a:r>
              <a:rPr lang="el-GR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και ποιητής των όλων.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5E155D9-5ED4-45A1-A170-5192AB439324}"/>
              </a:ext>
            </a:extLst>
          </p:cNvPr>
          <p:cNvSpPr txBox="1"/>
          <p:nvPr/>
        </p:nvSpPr>
        <p:spPr>
          <a:xfrm>
            <a:off x="5735204" y="1091021"/>
            <a:ext cx="38344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Good evening noblemen</a:t>
            </a:r>
            <a:endParaRPr lang="el-GR" sz="18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sz="18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Good evening noblemen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If this is your will,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Christ's holy birth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May I sing in your noble house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Christ is being born today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the town of Bethlehem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Heavens rejoice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All of nature is happy.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Inside the cave (He) is being born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a manger for horses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King of the heavens</a:t>
            </a:r>
          </a:p>
          <a:p>
            <a:pPr algn="l"/>
            <a:r>
              <a:rPr lang="en-U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Creator of everything.</a:t>
            </a:r>
          </a:p>
        </p:txBody>
      </p:sp>
      <p:pic>
        <p:nvPicPr>
          <p:cNvPr id="2051" name="Picture 3" descr="τρίγωνο - Βικιλεξικό">
            <a:extLst>
              <a:ext uri="{FF2B5EF4-FFF2-40B4-BE49-F238E27FC236}">
                <a16:creationId xmlns:a16="http://schemas.microsoft.com/office/drawing/2014/main" id="{E7B3B106-F0DA-4CD0-9E8A-A99D4CD4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69" y="378000"/>
            <a:ext cx="2095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35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2FCA81-1821-486C-9FDF-6F3D2718C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B1432B-15FC-45A4-877B-86DC2E29D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6D78DE-2ABC-4C0B-A080-75A5888F96F6}"/>
              </a:ext>
            </a:extLst>
          </p:cNvPr>
          <p:cNvSpPr txBox="1"/>
          <p:nvPr/>
        </p:nvSpPr>
        <p:spPr>
          <a:xfrm>
            <a:off x="3860910" y="450542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καλίκιον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</a:rPr>
              <a:t>+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ἄ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ντζα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+ 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aros</a:t>
            </a: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</a:rPr>
              <a:t> &gt; </a:t>
            </a:r>
            <a:r>
              <a:rPr lang="el-GR" sz="1800" b="1" dirty="0">
                <a:latin typeface="Calibri" panose="020F0502020204030204" pitchFamily="34" charset="0"/>
                <a:ea typeface="Calibri" panose="020F0502020204030204" pitchFamily="34" charset="0"/>
              </a:rPr>
              <a:t>Καλικάντζαρος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18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BE0D16-C9FB-42CD-9491-CA525C49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9568"/>
            <a:ext cx="3537060" cy="63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Ένα κείμενο, μία εικόνα: Χορεύει ο Καλικάντζαρος">
            <a:extLst>
              <a:ext uri="{FF2B5EF4-FFF2-40B4-BE49-F238E27FC236}">
                <a16:creationId xmlns:a16="http://schemas.microsoft.com/office/drawing/2014/main" id="{1D73993B-5806-443C-B982-92C35274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14" y="3676650"/>
            <a:ext cx="451648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59DCF25-7DE9-4920-AAD9-1BF55B0AF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05" y="346867"/>
            <a:ext cx="3373906" cy="31813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60C537-50FA-4350-97D7-E22E48FB6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56" y="1001961"/>
            <a:ext cx="4285774" cy="24857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AA85681-3085-4667-829C-D804DDB25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14" y="4142044"/>
            <a:ext cx="4267200" cy="26098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E87D519-ECBD-4278-B23B-C125A195DE55}"/>
              </a:ext>
            </a:extLst>
          </p:cNvPr>
          <p:cNvSpPr txBox="1"/>
          <p:nvPr/>
        </p:nvSpPr>
        <p:spPr>
          <a:xfrm>
            <a:off x="4843061" y="366660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 err="1">
                <a:latin typeface="+mn-lt"/>
              </a:rPr>
              <a:t>Kalikantzarové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957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bsahuje obrázek: {{ pinTitle }}">
            <a:extLst>
              <a:ext uri="{FF2B5EF4-FFF2-40B4-BE49-F238E27FC236}">
                <a16:creationId xmlns:a16="http://schemas.microsoft.com/office/drawing/2014/main" id="{4094B7A8-C4CE-486F-ACE5-33BCEE30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1" y="291662"/>
            <a:ext cx="4836590" cy="391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Χριστόψωμο - από «Τα φαγητά της γιαγιάς»">
            <a:extLst>
              <a:ext uri="{FF2B5EF4-FFF2-40B4-BE49-F238E27FC236}">
                <a16:creationId xmlns:a16="http://schemas.microsoft.com/office/drawing/2014/main" id="{8262E4BB-3410-42A2-B722-E8D3DFBD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76" y="3754030"/>
            <a:ext cx="3985391" cy="29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189F2D-EDA8-4BF8-A78C-B5BE02CC0B2A}"/>
              </a:ext>
            </a:extLst>
          </p:cNvPr>
          <p:cNvSpPr txBox="1"/>
          <p:nvPr/>
        </p:nvSpPr>
        <p:spPr>
          <a:xfrm>
            <a:off x="78828" y="4202096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>
                <a:latin typeface="+mn-lt"/>
              </a:rPr>
              <a:t>χριστόψωμο</a:t>
            </a:r>
            <a:endParaRPr lang="cs-CZ" sz="1800" b="1" dirty="0" err="1">
              <a:latin typeface="+mn-lt"/>
            </a:endParaRPr>
          </a:p>
        </p:txBody>
      </p:sp>
      <p:pic>
        <p:nvPicPr>
          <p:cNvPr id="3074" name="Picture 2" descr="Μελομακάρονα - Cooklos.gr">
            <a:extLst>
              <a:ext uri="{FF2B5EF4-FFF2-40B4-BE49-F238E27FC236}">
                <a16:creationId xmlns:a16="http://schemas.microsoft.com/office/drawing/2014/main" id="{8389DD0A-080B-4A9F-8415-44457831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791823"/>
            <a:ext cx="4957762" cy="329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33C332E-FB97-4DC1-B6E4-69282E02B25F}"/>
              </a:ext>
            </a:extLst>
          </p:cNvPr>
          <p:cNvSpPr txBox="1"/>
          <p:nvPr/>
        </p:nvSpPr>
        <p:spPr>
          <a:xfrm>
            <a:off x="8915399" y="291662"/>
            <a:ext cx="1621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600" b="1" dirty="0">
                <a:latin typeface="+mn-lt"/>
              </a:rPr>
              <a:t>μελομακάρονα</a:t>
            </a:r>
            <a:endParaRPr lang="cs-CZ" sz="1600" b="1" dirty="0" err="1">
              <a:latin typeface="+mn-lt"/>
            </a:endParaRPr>
          </a:p>
        </p:txBody>
      </p:sp>
      <p:pic>
        <p:nvPicPr>
          <p:cNvPr id="3078" name="Picture 6" descr="Κουραμπιέδες εύκολοι της Αργυρώς | Συνταγή | Argiro.gr">
            <a:extLst>
              <a:ext uri="{FF2B5EF4-FFF2-40B4-BE49-F238E27FC236}">
                <a16:creationId xmlns:a16="http://schemas.microsoft.com/office/drawing/2014/main" id="{C1C38C11-3811-41F7-8BBE-CEA64925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86" y="3988461"/>
            <a:ext cx="3526453" cy="296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A56C05-7274-4F9D-8A8E-E10087AAE028}"/>
              </a:ext>
            </a:extLst>
          </p:cNvPr>
          <p:cNvSpPr txBox="1"/>
          <p:nvPr/>
        </p:nvSpPr>
        <p:spPr>
          <a:xfrm>
            <a:off x="6802583" y="4966561"/>
            <a:ext cx="172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b="1" dirty="0">
                <a:latin typeface="+mn-lt"/>
              </a:rPr>
              <a:t>κουραμπιέδες</a:t>
            </a:r>
            <a:endParaRPr lang="cs-CZ" sz="18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432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465BB9-0FE7-428B-B4AC-B76A91B46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D71357-EB85-4ED3-8FAE-07DAEECC0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28</a:t>
            </a:fld>
            <a:endParaRPr lang="cs-CZ" altLang="cs-CZ"/>
          </a:p>
        </p:txBody>
      </p:sp>
      <p:pic>
        <p:nvPicPr>
          <p:cNvPr id="5122" name="Picture 2" descr="Επόμενη Χριστουγέννων - 26 Δεκεμβρίου | giortazei.gr">
            <a:extLst>
              <a:ext uri="{FF2B5EF4-FFF2-40B4-BE49-F238E27FC236}">
                <a16:creationId xmlns:a16="http://schemas.microsoft.com/office/drawing/2014/main" id="{540D3E3E-D540-46DF-86AB-7D881742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 b="5381"/>
          <a:stretch/>
        </p:blipFill>
        <p:spPr bwMode="auto">
          <a:xfrm>
            <a:off x="720000" y="692150"/>
            <a:ext cx="10753200" cy="51398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4916303-B8BF-496B-98C2-CC8D15C77A5C}"/>
              </a:ext>
            </a:extLst>
          </p:cNvPr>
          <p:cNvSpPr txBox="1"/>
          <p:nvPr/>
        </p:nvSpPr>
        <p:spPr>
          <a:xfrm>
            <a:off x="3395118" y="6043334"/>
            <a:ext cx="513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vánoční Atény, náměstí Syntagma, parlament</a:t>
            </a:r>
          </a:p>
        </p:txBody>
      </p:sp>
    </p:spTree>
    <p:extLst>
      <p:ext uri="{BB962C8B-B14F-4D97-AF65-F5344CB8AC3E}">
        <p14:creationId xmlns:p14="http://schemas.microsoft.com/office/powerpoint/2010/main" val="164103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C5475-FAEB-451B-9638-7C310381A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AA94CB-9653-44E0-8DBA-D4F655213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146" name="Picture 2" descr="Basil of Caesarea - Wikipedia">
            <a:extLst>
              <a:ext uri="{FF2B5EF4-FFF2-40B4-BE49-F238E27FC236}">
                <a16:creationId xmlns:a16="http://schemas.microsoft.com/office/drawing/2014/main" id="{F2481386-C832-4193-A75F-761E306C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" y="134664"/>
            <a:ext cx="33337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Γιατί κόβουμε Βασιλόπιτα - Η αληθινή ιστορία">
            <a:extLst>
              <a:ext uri="{FF2B5EF4-FFF2-40B4-BE49-F238E27FC236}">
                <a16:creationId xmlns:a16="http://schemas.microsoft.com/office/drawing/2014/main" id="{7918F82C-9FEE-4EED-9616-95784D64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00" y="1498625"/>
            <a:ext cx="8539500" cy="49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89B49C6-82E6-4444-A241-A01E6D45C32D}"/>
              </a:ext>
            </a:extLst>
          </p:cNvPr>
          <p:cNvSpPr txBox="1"/>
          <p:nvPr/>
        </p:nvSpPr>
        <p:spPr>
          <a:xfrm>
            <a:off x="790015" y="484789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 err="1">
                <a:latin typeface="+mn-lt"/>
              </a:rPr>
              <a:t>Basileios</a:t>
            </a:r>
            <a:r>
              <a:rPr lang="cs-CZ" sz="1800" b="1" dirty="0">
                <a:latin typeface="+mn-lt"/>
              </a:rPr>
              <a:t> Veliký</a:t>
            </a:r>
          </a:p>
          <a:p>
            <a:pPr algn="l"/>
            <a:r>
              <a:rPr lang="el-GR" sz="1800" b="1" dirty="0">
                <a:latin typeface="+mn-lt"/>
              </a:rPr>
              <a:t>Μέγας Βασίλειος</a:t>
            </a:r>
            <a:endParaRPr lang="cs-CZ" sz="1800" b="1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71FF314-F2D5-4C4B-8BDA-09E581745285}"/>
              </a:ext>
            </a:extLst>
          </p:cNvPr>
          <p:cNvSpPr txBox="1"/>
          <p:nvPr/>
        </p:nvSpPr>
        <p:spPr>
          <a:xfrm>
            <a:off x="7209416" y="405267"/>
            <a:ext cx="143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1" dirty="0" err="1">
                <a:latin typeface="+mn-lt"/>
              </a:rPr>
              <a:t>vasilopita</a:t>
            </a:r>
            <a:endParaRPr lang="el-GR" sz="1800" b="1" dirty="0">
              <a:latin typeface="+mn-lt"/>
            </a:endParaRPr>
          </a:p>
          <a:p>
            <a:pPr algn="l"/>
            <a:r>
              <a:rPr lang="el-GR" sz="1800" b="1" dirty="0">
                <a:latin typeface="+mn-lt"/>
              </a:rPr>
              <a:t>βασιλόπιτα</a:t>
            </a:r>
            <a:endParaRPr lang="cs-CZ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77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26942"/>
            <a:ext cx="10753200" cy="451576"/>
          </a:xfrm>
        </p:spPr>
        <p:txBody>
          <a:bodyPr/>
          <a:lstStyle/>
          <a:p>
            <a:r>
              <a:rPr lang="el-GR" dirty="0"/>
              <a:t>Αποκριά</a:t>
            </a:r>
            <a:r>
              <a:rPr lang="cs-CZ" dirty="0"/>
              <a:t> </a:t>
            </a:r>
            <a:endParaRPr lang="el-GR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5325" y="950260"/>
            <a:ext cx="11075333" cy="51790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Αποκριά &lt; </a:t>
            </a:r>
            <a:r>
              <a:rPr lang="el-GR" sz="2400" dirty="0" err="1"/>
              <a:t>ἀποκρέα</a:t>
            </a:r>
            <a:r>
              <a:rPr lang="el-GR" sz="2400" dirty="0"/>
              <a:t>/</a:t>
            </a:r>
            <a:r>
              <a:rPr lang="el-GR" sz="2400" dirty="0" err="1"/>
              <a:t>ἀποκρέως</a:t>
            </a:r>
            <a:r>
              <a:rPr lang="el-GR" sz="2400" dirty="0"/>
              <a:t> </a:t>
            </a:r>
          </a:p>
          <a:p>
            <a:pPr marL="72000" indent="0">
              <a:buNone/>
            </a:pPr>
            <a:r>
              <a:rPr lang="el-GR" sz="2400" dirty="0"/>
              <a:t> </a:t>
            </a:r>
            <a:r>
              <a:rPr lang="el-GR" sz="2400" i="1" dirty="0" err="1">
                <a:solidFill>
                  <a:schemeClr val="accent1">
                    <a:lumMod val="75000"/>
                  </a:schemeClr>
                </a:solidFill>
              </a:rPr>
              <a:t>ἀπό</a:t>
            </a:r>
            <a:r>
              <a:rPr lang="el-GR" sz="2400" dirty="0"/>
              <a:t> </a:t>
            </a:r>
            <a:r>
              <a:rPr lang="cs-CZ" sz="2400" dirty="0"/>
              <a:t>„z, od“ </a:t>
            </a:r>
            <a:r>
              <a:rPr lang="el-GR" sz="2400" dirty="0"/>
              <a:t> +  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</a:rPr>
              <a:t>κρέας</a:t>
            </a:r>
            <a:r>
              <a:rPr lang="el-GR" sz="2400" dirty="0"/>
              <a:t> </a:t>
            </a:r>
            <a:r>
              <a:rPr lang="cs-CZ" sz="2400" dirty="0"/>
              <a:t>„maso“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Neděle celníka a farizeje: </a:t>
            </a:r>
          </a:p>
          <a:p>
            <a:pPr marL="72000" indent="0">
              <a:buNone/>
            </a:pPr>
            <a:r>
              <a:rPr lang="el-GR" sz="2400" dirty="0"/>
              <a:t>ο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4000" y="316454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l-GR" sz="2800" dirty="0" err="1">
              <a:latin typeface="+mn-lt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88274"/>
              </p:ext>
            </p:extLst>
          </p:nvPr>
        </p:nvGraphicFramePr>
        <p:xfrm>
          <a:off x="720000" y="2279139"/>
          <a:ext cx="107481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8100">
                  <a:extLst>
                    <a:ext uri="{9D8B030D-6E8A-4147-A177-3AD203B41FA5}">
                      <a16:colId xmlns:a16="http://schemas.microsoft.com/office/drawing/2014/main" val="147698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0" i="1" dirty="0">
                          <a:solidFill>
                            <a:schemeClr val="tx1"/>
                          </a:solidFill>
                        </a:rPr>
                        <a:t>O těch, kteří si na sobě zakládali, že jsou spravedliví, a ostatními pohrdali, řekl toto podobenství: „Dva muži vstoupili do chrámu, aby se modlili; jeden byl farizeus, druhý celník. Farizeus se postavil a takto se sám u sebe modlil: ‚Bože, děkuji ti, že nejsem jako ostatní lidé, vyděrači, nepoctivci, cizoložníci, nebo i jako tento celník. Postím se dvakrát za týden a dávám desátky ze všeho, co získám.‘ Avšak celník stál docela vzadu a neodvážil se ani oči k nebi pozdvihnout; bil se do prsou a říkal: ‚Bože, slituj se nade mnou hříšným.‘ Pravím vám, že ten celník se vrátil ospravedlněn do svého domu, a ne farizeus. Neboť každý, kdo se povyšuje, bude ponížen, a kdo se ponižuje, bude povýšen.“</a:t>
                      </a:r>
                      <a:endParaRPr lang="el-GR" sz="20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1600" b="0" i="0" dirty="0">
                          <a:solidFill>
                            <a:schemeClr val="tx1"/>
                          </a:solidFill>
                        </a:rPr>
                        <a:t>Lukáš</a:t>
                      </a:r>
                      <a:r>
                        <a:rPr lang="cs-CZ" sz="1600" b="0" i="0" baseline="0" dirty="0">
                          <a:solidFill>
                            <a:schemeClr val="tx1"/>
                          </a:solidFill>
                        </a:rPr>
                        <a:t> 18, 9−14</a:t>
                      </a:r>
                    </a:p>
                    <a:p>
                      <a:r>
                        <a:rPr lang="cs-CZ" sz="1600" b="0" i="0" baseline="0" dirty="0">
                          <a:solidFill>
                            <a:schemeClr val="tx1"/>
                          </a:solidFill>
                        </a:rPr>
                        <a:t>Český ekumenický překlad Bible, 1995.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9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067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621339-93A0-431D-AB63-0095F3CC2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30D3BB-6ADA-4A23-B66D-C12C2954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Theofanie </a:t>
            </a:r>
            <a:r>
              <a:rPr lang="el-GR" dirty="0"/>
              <a:t>Θεοφάνια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52084D-B810-4EC5-BE4F-3C1377CE2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1" y="4451475"/>
            <a:ext cx="5497473" cy="1431165"/>
          </a:xfrm>
        </p:spPr>
        <p:txBody>
          <a:bodyPr anchor="t">
            <a:normAutofit fontScale="40000" lnSpcReduction="20000"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el-GR" sz="5100" dirty="0"/>
              <a:t>                 </a:t>
            </a:r>
            <a:r>
              <a:rPr lang="el-GR" sz="5100" i="1" dirty="0"/>
              <a:t>θεός</a:t>
            </a:r>
            <a:r>
              <a:rPr lang="cs-CZ" sz="5100" dirty="0"/>
              <a:t> +  </a:t>
            </a:r>
            <a:r>
              <a:rPr lang="el-GR" sz="5100" i="1" dirty="0"/>
              <a:t>φαίνω</a:t>
            </a:r>
          </a:p>
          <a:p>
            <a:pPr marL="72000" indent="0">
              <a:spcAft>
                <a:spcPts val="600"/>
              </a:spcAft>
              <a:buNone/>
            </a:pPr>
            <a:endParaRPr lang="el-GR" sz="5100" i="1" dirty="0"/>
          </a:p>
          <a:p>
            <a:r>
              <a:rPr lang="el-GR" sz="2800" i="1" dirty="0"/>
              <a:t> </a:t>
            </a:r>
            <a:r>
              <a:rPr lang="cs-CZ" sz="2500" dirty="0">
                <a:hlinkClick r:id="rId2"/>
              </a:rPr>
              <a:t>https://www.youtube.com/watch?v=TtiwTmDoLOE&amp;ab_channel=ArxieratikosTinou</a:t>
            </a:r>
            <a:endParaRPr lang="el-GR" sz="2500" dirty="0"/>
          </a:p>
          <a:p>
            <a:endParaRPr lang="cs-CZ" sz="2500" dirty="0"/>
          </a:p>
          <a:p>
            <a:r>
              <a:rPr lang="cs-CZ" sz="2500" dirty="0">
                <a:hlinkClick r:id="rId3"/>
              </a:rPr>
              <a:t>https://www.youtube.com/watch?v=a5XA-1npVWQ&amp;ab_channel=cityvoice</a:t>
            </a:r>
            <a:endParaRPr lang="cs-CZ" sz="2500" dirty="0"/>
          </a:p>
          <a:p>
            <a:pPr marL="72000" indent="0">
              <a:spcAft>
                <a:spcPts val="600"/>
              </a:spcAft>
              <a:buNone/>
            </a:pPr>
            <a:endParaRPr lang="el-GR" sz="2800" i="1" dirty="0"/>
          </a:p>
          <a:p>
            <a:pPr marL="72000" indent="0">
              <a:spcAft>
                <a:spcPts val="600"/>
              </a:spcAft>
              <a:buNone/>
            </a:pPr>
            <a:endParaRPr lang="cs-CZ" sz="2800" i="1" dirty="0"/>
          </a:p>
        </p:txBody>
      </p:sp>
      <p:pic>
        <p:nvPicPr>
          <p:cNvPr id="6" name="Picture 2" descr="Hellas Inhabitants Of The Shiny Stone - Epiphany - Theofania - Fota  Επιφάνεια -...">
            <a:extLst>
              <a:ext uri="{FF2B5EF4-FFF2-40B4-BE49-F238E27FC236}">
                <a16:creationId xmlns:a16="http://schemas.microsoft.com/office/drawing/2014/main" id="{3B56E4EA-7612-4F6F-A3B6-4E8EEA9FA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r="25051"/>
          <a:stretch/>
        </p:blipFill>
        <p:spPr bwMode="auto">
          <a:xfrm>
            <a:off x="6096000" y="10"/>
            <a:ext cx="609600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CA19DF-9D57-446A-9B8D-8F4E30A58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96176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3A7DCB-DD0E-4952-BD51-C174A8BCF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53F3B3-1438-4B8A-93C8-1A94CC3C8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B80AAB-0726-4963-874B-A43C18A181FD}"/>
              </a:ext>
            </a:extLst>
          </p:cNvPr>
          <p:cNvSpPr txBox="1"/>
          <p:nvPr/>
        </p:nvSpPr>
        <p:spPr>
          <a:xfrm>
            <a:off x="1150620" y="679062"/>
            <a:ext cx="60149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/>
              <a:t>antické kořeny</a:t>
            </a:r>
            <a:endParaRPr lang="cs-CZ" sz="2800" dirty="0"/>
          </a:p>
          <a:p>
            <a:pPr marL="72000" indent="0">
              <a:buNone/>
            </a:pPr>
            <a:r>
              <a:rPr lang="cs-CZ" sz="2800" dirty="0"/>
              <a:t>  slavnosti spojené s kultem Dionýsa</a:t>
            </a:r>
          </a:p>
          <a:p>
            <a:pPr marL="72000" indent="0">
              <a:buNone/>
            </a:pPr>
            <a:endParaRPr lang="el-GR" sz="2800" dirty="0"/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398E88-61C1-46EC-8BB2-3C8F6CBFA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30" y="2377440"/>
            <a:ext cx="2788814" cy="2794635"/>
          </a:xfrm>
          <a:prstGeom prst="rect">
            <a:avLst/>
          </a:prstGeom>
        </p:spPr>
      </p:pic>
      <p:pic>
        <p:nvPicPr>
          <p:cNvPr id="7" name="Obrázek 6" descr="Obsah obrázku zeď, interiér, plavidlo, černá&#10;&#10;Popis byl vytvořen automaticky">
            <a:extLst>
              <a:ext uri="{FF2B5EF4-FFF2-40B4-BE49-F238E27FC236}">
                <a16:creationId xmlns:a16="http://schemas.microsoft.com/office/drawing/2014/main" id="{6A893A89-7698-44C7-9BE0-4E653BA6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83" y="378000"/>
            <a:ext cx="3260811" cy="38608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AA414B-9014-4895-ACED-1173A43B8633}"/>
              </a:ext>
            </a:extLst>
          </p:cNvPr>
          <p:cNvSpPr txBox="1"/>
          <p:nvPr/>
        </p:nvSpPr>
        <p:spPr>
          <a:xfrm>
            <a:off x="1628775" y="5648325"/>
            <a:ext cx="56156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b="1" dirty="0">
                <a:latin typeface="+mn-lt"/>
                <a:cs typeface="Calibri" panose="020F0502020204030204" pitchFamily="34" charset="0"/>
              </a:rPr>
              <a:t>Ψυχοσάββατο</a:t>
            </a:r>
            <a:r>
              <a:rPr lang="el-GR" dirty="0">
                <a:latin typeface="+mn-lt"/>
                <a:cs typeface="Calibri" panose="020F0502020204030204" pitchFamily="34" charset="0"/>
              </a:rPr>
              <a:t>     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ψυχή</a:t>
            </a:r>
            <a:r>
              <a:rPr lang="el-GR" dirty="0">
                <a:latin typeface="+mn-lt"/>
                <a:cs typeface="Calibri" panose="020F0502020204030204" pitchFamily="34" charset="0"/>
              </a:rPr>
              <a:t>  +   </a:t>
            </a:r>
            <a:r>
              <a:rPr lang="el-GR" i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σάββατο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10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Αποκριά, γαϊτανάκι</a:t>
            </a:r>
          </a:p>
        </p:txBody>
      </p:sp>
      <p:pic>
        <p:nvPicPr>
          <p:cNvPr id="6" name="Zástupný symbol pro obsah 5" descr="Βλάχικος γάμος: Ένα από τα ωραιότερα έθιμα των αποκριών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02" y="472818"/>
            <a:ext cx="4862037" cy="272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s://efisoul63.files.wordpress.com/2016/03/490611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6" y="1527417"/>
            <a:ext cx="4486083" cy="272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Obsah obrázku osoba, savci&#10;&#10;Popis byl vytvořen automatick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6" y="4386003"/>
            <a:ext cx="3755200" cy="215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Není k dispozici žádný popis fotky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445" y="2620310"/>
            <a:ext cx="2129155" cy="3001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69C631-23F5-40B7-AA45-8F43BCE24862}"/>
              </a:ext>
            </a:extLst>
          </p:cNvPr>
          <p:cNvSpPr txBox="1"/>
          <p:nvPr/>
        </p:nvSpPr>
        <p:spPr>
          <a:xfrm>
            <a:off x="5425794" y="6246610"/>
            <a:ext cx="4671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+mn-lt"/>
              </a:rPr>
              <a:t>ΝΑΞΟΣ</a:t>
            </a:r>
          </a:p>
          <a:p>
            <a:r>
              <a:rPr lang="cs-CZ" sz="1600" dirty="0">
                <a:latin typeface="+mn-lt"/>
                <a:hlinkClick r:id="rId6"/>
              </a:rPr>
              <a:t>https://www.youtube.com/watch?v=6wvPgP4chIY</a:t>
            </a:r>
            <a:endParaRPr lang="cs-CZ" sz="1600" dirty="0">
              <a:latin typeface="+mn-lt"/>
            </a:endParaRPr>
          </a:p>
        </p:txBody>
      </p:sp>
      <p:pic>
        <p:nvPicPr>
          <p:cNvPr id="2050" name="Picture 2" descr="A Greek Clean Monday – Greek Food Products">
            <a:extLst>
              <a:ext uri="{FF2B5EF4-FFF2-40B4-BE49-F238E27FC236}">
                <a16:creationId xmlns:a16="http://schemas.microsoft.com/office/drawing/2014/main" id="{0BACCAE6-7087-41E8-BEBB-6D4F0251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17" y="3529842"/>
            <a:ext cx="348226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0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B26F74-D5A3-4ACF-BC40-B0451C9CCC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FF7B9D-6FF9-4030-BA73-3D0C89B96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0C3CAC-5A4C-4022-A7EA-0986C61C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57" y="0"/>
            <a:ext cx="10753200" cy="451576"/>
          </a:xfrm>
        </p:spPr>
        <p:txBody>
          <a:bodyPr anchor="t">
            <a:normAutofit/>
          </a:bodyPr>
          <a:lstStyle/>
          <a:p>
            <a:r>
              <a:rPr lang="el-GR" sz="2200" dirty="0"/>
              <a:t>Κ</a:t>
            </a:r>
            <a:r>
              <a:rPr lang="cs-CZ" sz="2200" dirty="0" err="1"/>
              <a:t>arneval</a:t>
            </a:r>
            <a:r>
              <a:rPr lang="cs-CZ" sz="2200" dirty="0"/>
              <a:t> v Patře (západní Řecko)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E9F6054-70BF-4C5A-987A-E9E17999E6F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r="10991" b="1"/>
          <a:stretch/>
        </p:blipFill>
        <p:spPr>
          <a:xfrm>
            <a:off x="963808" y="815079"/>
            <a:ext cx="3646771" cy="2892266"/>
          </a:xfrm>
          <a:noFill/>
        </p:spPr>
      </p:pic>
      <p:pic>
        <p:nvPicPr>
          <p:cNvPr id="9" name="Obrázek 8" descr="Obsah obrázku osoba, exteriér, dav&#10;&#10;Popis byl vytvořen automaticky">
            <a:extLst>
              <a:ext uri="{FF2B5EF4-FFF2-40B4-BE49-F238E27FC236}">
                <a16:creationId xmlns:a16="http://schemas.microsoft.com/office/drawing/2014/main" id="{E6A15E16-C6D3-4D3B-97BC-CD621A5557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15483" b="3"/>
          <a:stretch/>
        </p:blipFill>
        <p:spPr>
          <a:xfrm>
            <a:off x="680784" y="4060189"/>
            <a:ext cx="3361421" cy="2665954"/>
          </a:xfrm>
          <a:prstGeom prst="rect">
            <a:avLst/>
          </a:prstGeom>
          <a:noFill/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EEB4F1E-28CB-4C9F-85BF-9F76CA2E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73" y="3558900"/>
            <a:ext cx="4234543" cy="317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EB0CCF7-FCA1-4020-AB5E-09901FD0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23193"/>
            <a:ext cx="4407742" cy="33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7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4D9DF9-A950-4712-B0B7-44EF2448F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DFC855-EBF6-4585-8563-7010F1BDB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1AFBF1-9CFC-4682-B6C1-85CBDC79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7120"/>
            <a:ext cx="10753200" cy="451576"/>
          </a:xfrm>
        </p:spPr>
        <p:txBody>
          <a:bodyPr/>
          <a:lstStyle/>
          <a:p>
            <a:r>
              <a:rPr lang="el-GR" dirty="0"/>
              <a:t>Κυρά Σαρακοστή / </a:t>
            </a:r>
            <a:r>
              <a:rPr lang="cs-CZ" dirty="0"/>
              <a:t>paní </a:t>
            </a:r>
            <a:r>
              <a:rPr lang="cs-CZ" dirty="0" err="1"/>
              <a:t>Sarakosti</a:t>
            </a:r>
            <a:endParaRPr lang="cs-CZ" dirty="0"/>
          </a:p>
        </p:txBody>
      </p:sp>
      <p:pic>
        <p:nvPicPr>
          <p:cNvPr id="7" name="Zástupný obsah 6" descr="Obsah obrázku perokresba&#10;&#10;Popis byl vytvořen automaticky">
            <a:extLst>
              <a:ext uri="{FF2B5EF4-FFF2-40B4-BE49-F238E27FC236}">
                <a16:creationId xmlns:a16="http://schemas.microsoft.com/office/drawing/2014/main" id="{E41AEA26-D604-424B-ADF7-4850E765B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5" y="1060728"/>
            <a:ext cx="3808935" cy="565065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59821B-BD2B-4AF4-BC7C-5DD59BFF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95" y="2602574"/>
            <a:ext cx="4849335" cy="29096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A3A418-9EC1-437B-96BD-6E51CF51D793}"/>
              </a:ext>
            </a:extLst>
          </p:cNvPr>
          <p:cNvSpPr txBox="1"/>
          <p:nvPr/>
        </p:nvSpPr>
        <p:spPr>
          <a:xfrm>
            <a:off x="4819650" y="1363530"/>
            <a:ext cx="5827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μεγάλος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800" dirty="0">
                <a:latin typeface="+mn-lt"/>
              </a:rPr>
              <a:t>&lt;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μέγας </a:t>
            </a:r>
            <a:r>
              <a:rPr lang="cs-CZ" sz="2800" dirty="0">
                <a:latin typeface="+mn-lt"/>
              </a:rPr>
              <a:t>+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(τεσ)αρακοστός </a:t>
            </a:r>
            <a:endParaRPr lang="cs-CZ" sz="2800" i="1" dirty="0" err="1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47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0FC167-1D7A-4177-A981-61D55EA834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B4D115-4504-4185-B6F2-56A6EB513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5085D1-6BA3-41C4-BB2C-AFF23B2B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71" y="152212"/>
            <a:ext cx="10753200" cy="451576"/>
          </a:xfrm>
        </p:spPr>
        <p:txBody>
          <a:bodyPr/>
          <a:lstStyle/>
          <a:p>
            <a:r>
              <a:rPr lang="el-GR" dirty="0"/>
              <a:t>Σάββατο Λαζάρου / </a:t>
            </a:r>
            <a:r>
              <a:rPr lang="cs-CZ" dirty="0"/>
              <a:t>Lazarova sobota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C0460E-3624-4819-A9F1-515AEEB9B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838200"/>
            <a:ext cx="10753200" cy="5867587"/>
          </a:xfrm>
        </p:spPr>
        <p:txBody>
          <a:bodyPr/>
          <a:lstStyle/>
          <a:p>
            <a:pPr marL="72000" indent="0">
              <a:lnSpc>
                <a:spcPts val="3200"/>
              </a:lnSpc>
              <a:buNone/>
            </a:pP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Εις την πόλη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Βηθανία, Μάρθα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κλαίει και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Μαρία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Λάζαρο τον αδερφό τους, τον γλυκύ και καρδιακό τους.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Τον μοιρολογούν και κλαίνε, τον μοιρολογούν και λένε,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τρεις ημέρες τον θρηνούσαν και τον εμοιρολογούσαν.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Την ημέρα την τετάρτη, κίνησε ο Χριστός για να ’ρθει,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και εβγήκεν η Μαρία, έξω από την Βηθανία.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Και εμπρός Του γόνυ κλίνει, και τούς πόδας Του φιλήνει,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αν εδώ ήσουν 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Χριστέ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μου, δεν θ’ απέθνησκε ο αδελφός μου.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Χαίρε πίστευε Μαρία, άγωμεν εις τα μνημεία,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τότε ο Χριστός δακρύζει, και τον Άδη φοβερίζει.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Άδη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el-G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Τάρταρε και Χάρο, Λάζαρο </a:t>
            </a: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θε να σου πάρω, 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δεύρο έξω Λάζαρε μου, φίλε και αγαπητέ μου.</a:t>
            </a: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2000" indent="0">
              <a:lnSpc>
                <a:spcPts val="32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https://www.youtube.com/watch?v=6Jiu3RPxwzI&amp;list=PLGvXpphM3V0kb68IBFnHh0520hfsJe8uT&amp;index=4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ts val="32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84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00C282-063B-E377-1D59-127F1EEDD6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020D37-907F-7EB4-20CA-87103FD70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07E65A6-8DB9-64F9-0FF5-1BCD62CA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111086"/>
            <a:ext cx="3408218" cy="2234897"/>
          </a:xfrm>
          <a:prstGeom prst="rect">
            <a:avLst/>
          </a:prstGeom>
        </p:spPr>
      </p:pic>
      <p:pic>
        <p:nvPicPr>
          <p:cNvPr id="7" name="Obrázek 6" descr="Obsah obrázku oltář, ozdobené&#10;&#10;Popis byl vytvořen automaticky">
            <a:extLst>
              <a:ext uri="{FF2B5EF4-FFF2-40B4-BE49-F238E27FC236}">
                <a16:creationId xmlns:a16="http://schemas.microsoft.com/office/drawing/2014/main" id="{17E27B72-5F2C-0A2B-C2C1-AB2A9B2C0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48" y="0"/>
            <a:ext cx="6805352" cy="3828010"/>
          </a:xfrm>
          <a:prstGeom prst="rect">
            <a:avLst/>
          </a:prstGeom>
        </p:spPr>
      </p:pic>
      <p:pic>
        <p:nvPicPr>
          <p:cNvPr id="9" name="Obrázek 8" descr="Obsah obrázku oltář&#10;&#10;Popis byl vytvořen automaticky">
            <a:extLst>
              <a:ext uri="{FF2B5EF4-FFF2-40B4-BE49-F238E27FC236}">
                <a16:creationId xmlns:a16="http://schemas.microsoft.com/office/drawing/2014/main" id="{CD8127C6-0417-2338-BC2A-6BFC9F764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977248"/>
            <a:ext cx="5474776" cy="3654841"/>
          </a:xfrm>
          <a:prstGeom prst="rect">
            <a:avLst/>
          </a:prstGeom>
        </p:spPr>
      </p:pic>
      <p:pic>
        <p:nvPicPr>
          <p:cNvPr id="11" name="Obrázek 10" descr="Obsah obrázku text, namalované, obraz&#10;&#10;Popis byl vytvořen automaticky">
            <a:extLst>
              <a:ext uri="{FF2B5EF4-FFF2-40B4-BE49-F238E27FC236}">
                <a16:creationId xmlns:a16="http://schemas.microsoft.com/office/drawing/2014/main" id="{D110EFF3-BA63-E557-B047-F350A4043C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82" y="3802113"/>
            <a:ext cx="2359805" cy="302484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C81C8D-B7EA-661E-6A74-2756BF200F9E}"/>
              </a:ext>
            </a:extLst>
          </p:cNvPr>
          <p:cNvSpPr txBox="1"/>
          <p:nvPr/>
        </p:nvSpPr>
        <p:spPr>
          <a:xfrm>
            <a:off x="9301018" y="4381673"/>
            <a:ext cx="216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800" dirty="0">
                <a:latin typeface="+mn-lt"/>
              </a:rPr>
              <a:t>Κυριακή των Βαΐων</a:t>
            </a:r>
          </a:p>
          <a:p>
            <a:pPr algn="l"/>
            <a:r>
              <a:rPr lang="cs-CZ" sz="1800" dirty="0">
                <a:latin typeface="+mn-lt"/>
              </a:rPr>
              <a:t>Květná neděle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60857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DD5FE1FD57CA4F941EB3526E0A1AD7" ma:contentTypeVersion="14" ma:contentTypeDescription="Vytvoří nový dokument" ma:contentTypeScope="" ma:versionID="a278e665e3fa4b7d0d3e06db260c1ab3">
  <xsd:schema xmlns:xsd="http://www.w3.org/2001/XMLSchema" xmlns:xs="http://www.w3.org/2001/XMLSchema" xmlns:p="http://schemas.microsoft.com/office/2006/metadata/properties" xmlns:ns3="c3915ad1-252d-49c1-9427-3ed52ce9349a" xmlns:ns4="a002452f-60c5-4664-81ef-31541260db63" targetNamespace="http://schemas.microsoft.com/office/2006/metadata/properties" ma:root="true" ma:fieldsID="e9e0b51db8ef40b0a4e33cdf8a10719c" ns3:_="" ns4:_="">
    <xsd:import namespace="c3915ad1-252d-49c1-9427-3ed52ce9349a"/>
    <xsd:import namespace="a002452f-60c5-4664-81ef-31541260db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15ad1-252d-49c1-9427-3ed52ce934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2452f-60c5-4664-81ef-31541260d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FA674C-DBDA-43C4-9CA4-4BC4B853DA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915ad1-252d-49c1-9427-3ed52ce9349a"/>
    <ds:schemaRef ds:uri="a002452f-60c5-4664-81ef-31541260d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52BF2B-34C2-448B-9FC2-6DAFE55A5F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5EC9A-0A91-4FFF-B7C0-3200202B9F8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002452f-60c5-4664-81ef-31541260db63"/>
    <ds:schemaRef ds:uri="c3915ad1-252d-49c1-9427-3ed52ce934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0</TotalTime>
  <Words>1161</Words>
  <Application>Microsoft Office PowerPoint</Application>
  <PresentationFormat>Širokoúhlá obrazovka</PresentationFormat>
  <Paragraphs>170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Prezentace_MU_CZ</vt:lpstr>
      <vt:lpstr>Řecké svátky v průběhu roku</vt:lpstr>
      <vt:lpstr>Prezentace aplikace PowerPoint</vt:lpstr>
      <vt:lpstr>Αποκριά </vt:lpstr>
      <vt:lpstr>Prezentace aplikace PowerPoint</vt:lpstr>
      <vt:lpstr>Αποκριά, γαϊτανάκι</vt:lpstr>
      <vt:lpstr>Κarneval v Patře (západní Řecko)</vt:lpstr>
      <vt:lpstr>Κυρά Σαρακοστή / paní Sarakosti</vt:lpstr>
      <vt:lpstr>Σάββατο Λαζάρου / Lazarova sobota</vt:lpstr>
      <vt:lpstr>Prezentace aplikace PowerPoint</vt:lpstr>
      <vt:lpstr>Prezentace aplikace PowerPoint</vt:lpstr>
      <vt:lpstr>Velký pátek (Velký týden)</vt:lpstr>
      <vt:lpstr>Επιτάφιος θρήνος Velkopáteční hymnus</vt:lpstr>
      <vt:lpstr>Pašijové hry na ostrově Paros</vt:lpstr>
      <vt:lpstr>Prezentace aplikace PowerPoint</vt:lpstr>
      <vt:lpstr>Velká (Bílá) sobota</vt:lpstr>
      <vt:lpstr>Válka petard a ohňostrojů na ostrově Chios</vt:lpstr>
      <vt:lpstr>Λαμπρή, Ανάσταση, τσουγρίζω, αρνί, σουβλίζω</vt:lpstr>
      <vt:lpstr>Zesnutí Bohorodičky (Nanebevzetí Panny Marie)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Theofanie Θεοφάνια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Nicole Votavová Sumelidisová</dc:creator>
  <cp:lastModifiedBy>Nicole Sumelidu</cp:lastModifiedBy>
  <cp:revision>17</cp:revision>
  <cp:lastPrinted>1601-01-01T00:00:00Z</cp:lastPrinted>
  <dcterms:created xsi:type="dcterms:W3CDTF">2021-12-10T15:52:01Z</dcterms:created>
  <dcterms:modified xsi:type="dcterms:W3CDTF">2023-03-27T14:03:45Z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0x01010076DD5FE1FD57CA4F941EB3526E0A1AD7</vt:lpwstr>
  </property>
</Properties>
</file>