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79" r:id="rId5"/>
    <p:sldId id="268" r:id="rId6"/>
    <p:sldId id="270" r:id="rId7"/>
    <p:sldId id="269" r:id="rId8"/>
    <p:sldId id="280" r:id="rId9"/>
    <p:sldId id="281" r:id="rId10"/>
    <p:sldId id="282" r:id="rId11"/>
    <p:sldId id="283" r:id="rId12"/>
    <p:sldId id="284" r:id="rId13"/>
    <p:sldId id="257" r:id="rId14"/>
    <p:sldId id="285" r:id="rId15"/>
    <p:sldId id="286" r:id="rId16"/>
    <p:sldId id="287" r:id="rId17"/>
    <p:sldId id="288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36DBEF-B3B5-5077-A0CD-41A011ECDE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2D18967-F4F7-DA3D-9946-EB83F71790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B3DEA08-C8F5-EE1A-A840-E272ABD33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DC5AA-D250-46CE-9C2D-3A1518969E9C}" type="datetimeFigureOut">
              <a:rPr lang="cs-CZ" smtClean="0"/>
              <a:t>05.03.2023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9DF0F07-F242-098F-462A-6BAC653A0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088A9C1-CE6D-A594-61E2-22C00F3AF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C61CD-D2FE-431B-A41F-E11DB48DCE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6018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162652-BB92-9C7C-97F4-84E64E32B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86442F2-1FF1-467B-5A67-4CC5F12658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4262A53-8483-EF19-1140-52D514666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DC5AA-D250-46CE-9C2D-3A1518969E9C}" type="datetimeFigureOut">
              <a:rPr lang="cs-CZ" smtClean="0"/>
              <a:t>05.03.2023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32B7DC4-4F96-176D-29B0-5FE19189F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9FD7D75-2C98-0111-1DD7-D8C8937B8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C61CD-D2FE-431B-A41F-E11DB48DCE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698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B6EB859-9E17-D03D-4E57-33E144EB26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CFAA90A-11F9-FA97-674A-27066EF6C0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E67210D-A232-143D-0459-25B69AE35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DC5AA-D250-46CE-9C2D-3A1518969E9C}" type="datetimeFigureOut">
              <a:rPr lang="cs-CZ" smtClean="0"/>
              <a:t>05.03.2023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535F10F-0436-EBE7-F50A-7888C0DE7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500C7B6-CF23-32C6-03CC-789371CF8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C61CD-D2FE-431B-A41F-E11DB48DCE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4148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E2DF7C-9EEB-00C1-4360-40135EA5F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3A8AE7-6944-629D-AE19-59DAF41307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3DB5A5F-733F-94A2-8587-A847B0F9C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DC5AA-D250-46CE-9C2D-3A1518969E9C}" type="datetimeFigureOut">
              <a:rPr lang="cs-CZ" smtClean="0"/>
              <a:t>05.03.2023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52B6321-6466-4794-77AD-12AC61667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F0DC78C-0F24-7909-05DD-9E2681A52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C61CD-D2FE-431B-A41F-E11DB48DCE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0968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1A6E1F-5E1D-64F9-CD9C-61B6988A3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8E2B092-F4AF-9E6C-7D58-8CD779E9C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D821179-053F-161D-1879-8F527238C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DC5AA-D250-46CE-9C2D-3A1518969E9C}" type="datetimeFigureOut">
              <a:rPr lang="cs-CZ" smtClean="0"/>
              <a:t>05.03.2023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17C8015-3685-6FFD-C427-E6D3E84B1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1C1F3C7-E2FF-B661-4305-F02F3429D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C61CD-D2FE-431B-A41F-E11DB48DCE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6788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1F8502-6E4E-77B3-1431-698F6F784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74F26D-7E96-E73D-9BB5-12EBE6E314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C5BEEBC-201B-01DA-5DF7-E283E669D3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D8DFF40-1218-B384-9A6F-EDE761CFD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DC5AA-D250-46CE-9C2D-3A1518969E9C}" type="datetimeFigureOut">
              <a:rPr lang="cs-CZ" smtClean="0"/>
              <a:t>05.03.2023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F717185-EAE5-F1C6-CE88-AB34BFE00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556D43E-8F54-AA4B-4605-5960A92FE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C61CD-D2FE-431B-A41F-E11DB48DCE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0227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34F4D7-3938-8EAF-912B-DEE826760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610C39D-AE89-0C01-1801-62E9FE0A2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BA35F44-30D8-E9F7-00EC-B877102D92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6FD095C-0887-1036-A205-F600F54C68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6F60439-E9EE-4D93-4824-580B0A655A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7512280-B940-63DF-4E46-2B935997B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DC5AA-D250-46CE-9C2D-3A1518969E9C}" type="datetimeFigureOut">
              <a:rPr lang="cs-CZ" smtClean="0"/>
              <a:t>05.03.2023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386792D-5BE9-5752-2BAD-E4788E92C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BB02C1C-E652-706D-582F-C9825043E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C61CD-D2FE-431B-A41F-E11DB48DCE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2490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070C9D-5E2A-C373-5326-9320171CC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FC2E0AA-3704-68DA-2D57-D074C63FA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DC5AA-D250-46CE-9C2D-3A1518969E9C}" type="datetimeFigureOut">
              <a:rPr lang="cs-CZ" smtClean="0"/>
              <a:t>05.03.2023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A0464C0-3D30-ED97-E7E3-975CC6455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53924BC-90CE-51D8-C612-E07690399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C61CD-D2FE-431B-A41F-E11DB48DCE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8659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5D53852-DDC5-7681-7C16-D5513396A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DC5AA-D250-46CE-9C2D-3A1518969E9C}" type="datetimeFigureOut">
              <a:rPr lang="cs-CZ" smtClean="0"/>
              <a:t>05.03.2023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2DB62FF-E3F2-B3CC-77ED-7ECBD184B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BFA6A50-ACEC-067A-A6CC-E06887690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C61CD-D2FE-431B-A41F-E11DB48DCE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4198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8DF8BA-91D0-C124-EED5-5D3DA85D5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237A1E-D514-FA68-23AA-95D0239FA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5689B81-578F-B885-16D0-5D5DED5B73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AE7CB60-8ECE-B1B6-B20C-9A0271768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DC5AA-D250-46CE-9C2D-3A1518969E9C}" type="datetimeFigureOut">
              <a:rPr lang="cs-CZ" smtClean="0"/>
              <a:t>05.03.2023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3444F3B-8EEA-92F4-2ABB-B7C43090D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6FD2222-16AC-8B47-F255-BC37A605C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C61CD-D2FE-431B-A41F-E11DB48DCE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0709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B734A9-1115-8683-6D03-A6A624542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757892E-5AE9-7E26-5309-9EE6D9C40D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0B06209-77D8-B363-A9FE-E7F9424705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EDB447F-9191-A18B-20F5-00E4D8736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DC5AA-D250-46CE-9C2D-3A1518969E9C}" type="datetimeFigureOut">
              <a:rPr lang="cs-CZ" smtClean="0"/>
              <a:t>05.03.2023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5870573-DBA6-CB1A-81F2-4990AAF2D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44B8FF7-1086-32F3-30DF-E2963AE80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C61CD-D2FE-431B-A41F-E11DB48DCE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5372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BBB5040-511C-E00E-2AA2-5E8AD2ACD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3655A54-73B9-EDC2-843C-A5108B1CEA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0A47041-4B44-E5D7-5D94-2C6B1A3F89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DC5AA-D250-46CE-9C2D-3A1518969E9C}" type="datetimeFigureOut">
              <a:rPr lang="cs-CZ" smtClean="0"/>
              <a:t>05.03.2023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3F07CF8-9D6D-04C1-D73E-D1A40D2D71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E344F00-D138-A880-1E80-1204CF50A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C61CD-D2FE-431B-A41F-E11DB48DCE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5670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Ο Εχθρός του Λαού: Η Ελλάδα 1950-1965: Η καθημερινότητα των ανθρώπων">
            <a:extLst>
              <a:ext uri="{FF2B5EF4-FFF2-40B4-BE49-F238E27FC236}">
                <a16:creationId xmlns:a16="http://schemas.microsoft.com/office/drawing/2014/main" id="{535D8786-9E53-1C7E-4ECD-B5F991957A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67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1A63F8A-AFD8-66CE-ADCA-5C65A42587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Řecko v padesátých letech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919474A-93E3-ED6E-89B4-1197C790BC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Doba kachektické demokracie </a:t>
            </a:r>
          </a:p>
        </p:txBody>
      </p:sp>
    </p:spTree>
    <p:extLst>
      <p:ext uri="{BB962C8B-B14F-4D97-AF65-F5344CB8AC3E}">
        <p14:creationId xmlns:p14="http://schemas.microsoft.com/office/powerpoint/2010/main" val="37475825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4" name="Rectangle 3083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8EBDA7F-DCCE-9AA2-C1E8-831E38690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cs-CZ" sz="5400"/>
              <a:t>Případ Nikos Belojannis – Nikos Plumbidis</a:t>
            </a:r>
          </a:p>
        </p:txBody>
      </p:sp>
      <p:sp>
        <p:nvSpPr>
          <p:cNvPr id="3086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BD6925-8587-A8E2-B047-7A28A7C0B6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6894576" cy="3483864"/>
          </a:xfrm>
        </p:spPr>
        <p:txBody>
          <a:bodyPr>
            <a:normAutofit/>
          </a:bodyPr>
          <a:lstStyle/>
          <a:p>
            <a:r>
              <a:rPr lang="cs-CZ" sz="1700" dirty="0"/>
              <a:t>Oba v čele ilegálního aparátu </a:t>
            </a:r>
            <a:r>
              <a:rPr lang="cs-CZ" sz="1700" dirty="0" err="1"/>
              <a:t>KKE</a:t>
            </a:r>
            <a:r>
              <a:rPr lang="cs-CZ" sz="1700" dirty="0"/>
              <a:t> v Athénách</a:t>
            </a:r>
          </a:p>
          <a:p>
            <a:r>
              <a:rPr lang="cs-CZ" sz="1700" dirty="0"/>
              <a:t>Nejdřív byl dopaden </a:t>
            </a:r>
            <a:r>
              <a:rPr lang="cs-CZ" sz="1700" dirty="0" err="1"/>
              <a:t>Belojannis</a:t>
            </a:r>
            <a:r>
              <a:rPr lang="cs-CZ" sz="1700" dirty="0"/>
              <a:t> v prosinci 1950 a po soudním procesu popraven s dalšími třemi spolupracovníky 30.3.1952 </a:t>
            </a:r>
          </a:p>
          <a:p>
            <a:r>
              <a:rPr lang="cs-CZ" sz="1700" dirty="0"/>
              <a:t>Na záchranu prvního </a:t>
            </a:r>
            <a:r>
              <a:rPr lang="cs-CZ" sz="1700" dirty="0" err="1"/>
              <a:t>Belojannise</a:t>
            </a:r>
            <a:r>
              <a:rPr lang="cs-CZ" sz="1700" dirty="0"/>
              <a:t> zorganizovala exilová KS Řecka za podpory komunistických stran zemí sovětského bloku i Západu rozsáhlou podpůrnou kampaň, která se setkala s velkou odezvou ve světě (např. Pablo Picasso zvěčnil </a:t>
            </a:r>
            <a:r>
              <a:rPr lang="cs-CZ" sz="1700" dirty="0" err="1"/>
              <a:t>Belojannise</a:t>
            </a:r>
            <a:r>
              <a:rPr lang="cs-CZ" sz="1700" dirty="0"/>
              <a:t> jako „muže s karafiátem“), </a:t>
            </a:r>
          </a:p>
          <a:p>
            <a:r>
              <a:rPr lang="cs-CZ" sz="1700" dirty="0"/>
              <a:t>V r. 1952 zatčen i </a:t>
            </a:r>
            <a:r>
              <a:rPr lang="cs-CZ" sz="1700" dirty="0" err="1"/>
              <a:t>Plumbidis</a:t>
            </a:r>
            <a:r>
              <a:rPr lang="cs-CZ" sz="1700" dirty="0"/>
              <a:t> - jeho osobní tragédii umocnila </a:t>
            </a:r>
            <a:r>
              <a:rPr lang="cs-CZ" sz="1700" dirty="0" err="1"/>
              <a:t>KKE</a:t>
            </a:r>
            <a:r>
              <a:rPr lang="cs-CZ" sz="1700" dirty="0"/>
              <a:t> smyšleným obviněním, pramenícím ze stalinistické podezřívavosti, že tento ilegální pracovník stranu „zradil“ a nebyl svými „monarchofašistickými chlebodárci“ popraven </a:t>
            </a:r>
          </a:p>
        </p:txBody>
      </p:sp>
      <p:pic>
        <p:nvPicPr>
          <p:cNvPr id="3079" name="Picture 7" descr="Νίκος Πλουμπίδης: Οταν το ΚΚΕ τον αποκήρυσσε ως «χαφιέ» -Εκτελέστηκε  τραγουδώντας την «Διεθνή» [εικόνες] - iefimerida.gr">
            <a:extLst>
              <a:ext uri="{FF2B5EF4-FFF2-40B4-BE49-F238E27FC236}">
                <a16:creationId xmlns:a16="http://schemas.microsoft.com/office/drawing/2014/main" id="{C14E3697-C0DC-D995-EDB1-0AF43544B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63840" y="415911"/>
            <a:ext cx="4014216" cy="325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ΝΙΚΟΣ ΜΠΕΛΟΓΙΑΝΝΗΣ &quot;ο Ανθρωπος με το γαρύφαλλο&quot;">
            <a:extLst>
              <a:ext uri="{FF2B5EF4-FFF2-40B4-BE49-F238E27FC236}">
                <a16:creationId xmlns:a16="http://schemas.microsoft.com/office/drawing/2014/main" id="{693306B0-9C56-BB3D-BDC2-D2A41BC29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35013" y="4079193"/>
            <a:ext cx="2853581" cy="217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301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C14A09E-BCE8-A0E5-8525-C070EC59C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cs-CZ" sz="5000"/>
              <a:t>Maršál Papagos: premiérem na přání USA</a:t>
            </a:r>
          </a:p>
        </p:txBody>
      </p:sp>
      <p:sp>
        <p:nvSpPr>
          <p:cNvPr id="19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DC47B2-AAD9-60AD-B598-FD147BA56E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cs-CZ" sz="1700" dirty="0"/>
              <a:t>Americký velvyslanec John </a:t>
            </a:r>
            <a:r>
              <a:rPr lang="cs-CZ" sz="1700" dirty="0" err="1"/>
              <a:t>Peurifoy</a:t>
            </a:r>
            <a:r>
              <a:rPr lang="cs-CZ" sz="1700" dirty="0"/>
              <a:t> otevřeně označil zavedení většinového volebního systému za podmínku dalšího pokračování americké finanční a ekonomické pomoci Řecku.</a:t>
            </a:r>
          </a:p>
          <a:p>
            <a:r>
              <a:rPr lang="cs-CZ" sz="1700" dirty="0"/>
              <a:t>v listopadu 1952 uskutečnily nové volby, a to podle scénáře prosazovaného </a:t>
            </a:r>
            <a:r>
              <a:rPr lang="cs-CZ" sz="1700" dirty="0" err="1"/>
              <a:t>Papagosem</a:t>
            </a:r>
            <a:r>
              <a:rPr lang="cs-CZ" sz="1700" dirty="0"/>
              <a:t>. Jejich jednoznačným vítězem se podle očekávání stalo jeho Řecké sjednocení, které získalo 49,2 % všech odevzdaných hlasů a 82 %, tj. 247 míst v třísetčlenném parlamentu. </a:t>
            </a:r>
          </a:p>
          <a:p>
            <a:r>
              <a:rPr lang="cs-CZ" sz="1700" dirty="0"/>
              <a:t>O nevelký zbytek mandátů se rozdělil Svaz stran (</a:t>
            </a:r>
            <a:r>
              <a:rPr lang="cs-CZ" sz="1700" dirty="0" err="1"/>
              <a:t>Enosis</a:t>
            </a:r>
            <a:r>
              <a:rPr lang="cs-CZ" sz="1700" dirty="0"/>
              <a:t> </a:t>
            </a:r>
            <a:r>
              <a:rPr lang="cs-CZ" sz="1700" dirty="0" err="1"/>
              <a:t>kommaton</a:t>
            </a:r>
            <a:r>
              <a:rPr lang="cs-CZ" sz="1700" dirty="0"/>
              <a:t>), volební blok větší části liberálů. </a:t>
            </a:r>
          </a:p>
          <a:p>
            <a:r>
              <a:rPr lang="cs-CZ" sz="1700" dirty="0"/>
              <a:t>„Kryptokomunistická“ EDA, vedená Ioannisem </a:t>
            </a:r>
            <a:r>
              <a:rPr lang="cs-CZ" sz="1700" dirty="0" err="1"/>
              <a:t>Pasalidisem</a:t>
            </a:r>
            <a:r>
              <a:rPr lang="cs-CZ" sz="1700" dirty="0"/>
              <a:t> (pontským Řekem, který byl v roce 1918 menševickým poslancem v parlamentu Gruzínské republiky a za druhé světové války členem ÚV </a:t>
            </a:r>
            <a:r>
              <a:rPr lang="cs-CZ" sz="1700" dirty="0" err="1"/>
              <a:t>EAM</a:t>
            </a:r>
            <a:r>
              <a:rPr lang="cs-CZ" sz="1700" dirty="0"/>
              <a:t>), obdržela sice 9,6 % hlasů, zůstala však v důsledku většinového volebního systému bez parlamentního zastoupení 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DDF7070F-2A3F-51CA-9F13-4DEB2625E8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22" b="13708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74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4" name="Rectangle 5133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Ακριβό μου διαβατήριο | Η Εφημερίδα των Συντακτών">
            <a:extLst>
              <a:ext uri="{FF2B5EF4-FFF2-40B4-BE49-F238E27FC236}">
                <a16:creationId xmlns:a16="http://schemas.microsoft.com/office/drawing/2014/main" id="{1A0A3BD5-8BCC-491A-1212-7FDDF18CA9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8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BFC320E-7334-AD92-C1AC-5A563E07D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cs-CZ" sz="4000">
                <a:solidFill>
                  <a:srgbClr val="FFFFFF"/>
                </a:solidFill>
              </a:rPr>
              <a:t>Papagos a systém politického apartheidu </a:t>
            </a:r>
          </a:p>
        </p:txBody>
      </p:sp>
      <p:cxnSp>
        <p:nvCxnSpPr>
          <p:cNvPr id="5136" name="Straight Connector 5135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BED06B-2778-8238-1102-D0C48E653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379" y="1065862"/>
            <a:ext cx="5744685" cy="4726276"/>
          </a:xfrm>
        </p:spPr>
        <p:txBody>
          <a:bodyPr anchor="ctr">
            <a:normAutofit/>
          </a:bodyPr>
          <a:lstStyle/>
          <a:p>
            <a:pPr indent="144145">
              <a:spcAft>
                <a:spcPts val="600"/>
              </a:spcAft>
            </a:pPr>
            <a:r>
              <a:rPr lang="cs-CZ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Papagosův</a:t>
            </a:r>
            <a:r>
              <a:rPr lang="cs-CZ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režim využíval metod násilí, zastrašování, propagandistického ovlivňování i diskriminace, které přetrvávaly od dob občanské války. </a:t>
            </a:r>
          </a:p>
          <a:p>
            <a:pPr indent="0">
              <a:spcAft>
                <a:spcPts val="600"/>
              </a:spcAft>
              <a:buNone/>
            </a:pPr>
            <a:r>
              <a:rPr lang="cs-CZ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Zajišťování bezpečnosti, angažované policie, četnictva a milice </a:t>
            </a:r>
            <a:r>
              <a:rPr lang="cs-CZ" sz="1300" i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Prapory národní bezpečnosti</a:t>
            </a:r>
            <a:r>
              <a:rPr lang="cs-CZ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TEA, působící na venkově, ale také prvořadé poslání armády. </a:t>
            </a:r>
          </a:p>
          <a:p>
            <a:pPr indent="0">
              <a:spcAft>
                <a:spcPts val="600"/>
              </a:spcAft>
              <a:buNone/>
            </a:pPr>
            <a:r>
              <a:rPr lang="cs-CZ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Koordinátorem na poli vnitřní bezpečnosti se stala tajná policie </a:t>
            </a:r>
            <a:r>
              <a:rPr lang="cs-CZ" sz="1300" i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Ústřední informační služba</a:t>
            </a:r>
            <a:r>
              <a:rPr lang="cs-CZ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KYP, založená v roce 1953. Tato organizace shromažďovala informace o všech občanech. </a:t>
            </a:r>
          </a:p>
          <a:p>
            <a:pPr indent="0">
              <a:spcAft>
                <a:spcPts val="600"/>
              </a:spcAft>
              <a:buNone/>
            </a:pPr>
            <a:r>
              <a:rPr lang="cs-CZ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Řekové rozčleněni do několika skupin: „nacionálně smýšlející“ osoby (</a:t>
            </a:r>
            <a:r>
              <a:rPr lang="cs-CZ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ethnikofrosini</a:t>
            </a:r>
            <a:r>
              <a:rPr lang="cs-CZ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prvního (Epsilon 1) a druhého stupně (Epsilon 2), „levičáky“ (Alfa), „kryptokomunisty“ (Beta), nebezpečné komunisty (</a:t>
            </a:r>
            <a:r>
              <a:rPr lang="cs-CZ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Gamma</a:t>
            </a:r>
            <a:r>
              <a:rPr lang="cs-CZ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a osoby dosud nezařazené (</a:t>
            </a:r>
            <a:r>
              <a:rPr lang="cs-CZ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</a:t>
            </a:r>
            <a:r>
              <a:rPr lang="cs-CZ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-X).</a:t>
            </a:r>
          </a:p>
          <a:p>
            <a:r>
              <a:rPr lang="cs-CZ" sz="13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cs-CZ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tatut každého občana a příslušníků jeho rodiny byl závislý na zmíněném bezpečnostním hodnocení, které však nebylo považováno za neměnné. „Nacionálně uvědomělí“ občané mohli v případě neloajality k režimu snadno přijít o své privilegované postavení. Na druhé straně lidé původně zařazení mezi nespolehlivé mohli dosáhnout svého „povýšení“ do skupiny „</a:t>
            </a:r>
            <a:r>
              <a:rPr lang="cs-CZ" sz="13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ethnikofrosini</a:t>
            </a:r>
            <a:r>
              <a:rPr lang="cs-CZ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“, ale pouze druhého stupně (E 2), pokud absolvovali zvláštní procedury, označované jako </a:t>
            </a:r>
            <a:r>
              <a:rPr lang="cs-CZ" sz="1300" i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apochromatismos</a:t>
            </a:r>
            <a:r>
              <a:rPr lang="cs-CZ" sz="13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(„odbarvení“),</a:t>
            </a:r>
            <a:endParaRPr lang="cs-CZ" sz="13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4390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9A2A95A-FA6E-7C30-30D7-0B2A5CD24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cs-CZ" sz="4000">
                <a:solidFill>
                  <a:srgbClr val="FFFFFF"/>
                </a:solidFill>
              </a:rPr>
              <a:t>Alexandros Papagos a řecká ekonomika v 50. letech</a:t>
            </a:r>
          </a:p>
        </p:txBody>
      </p:sp>
      <p:sp>
        <p:nvSpPr>
          <p:cNvPr id="23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1333281-7623-9F48-6833-EC6E36830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rtlCol="0" anchor="ctr">
            <a:normAutofit/>
          </a:bodyPr>
          <a:lstStyle/>
          <a:p>
            <a:pPr>
              <a:defRPr/>
            </a:pPr>
            <a:r>
              <a:rPr lang="cs-CZ" sz="1500">
                <a:solidFill>
                  <a:srgbClr val="FEFFFF"/>
                </a:solidFill>
              </a:rPr>
              <a:t>v poválečném období Řecko a jeho společnost závislé na ekonomické pomoci, včetně potravinové. Na začátku 50. let ekonomické ukazatele nedosahovaly předválečné úrovně. </a:t>
            </a:r>
          </a:p>
          <a:p>
            <a:pPr>
              <a:defRPr/>
            </a:pPr>
            <a:r>
              <a:rPr lang="cs-CZ" sz="1500">
                <a:solidFill>
                  <a:srgbClr val="FEFFFF"/>
                </a:solidFill>
              </a:rPr>
              <a:t>Ekonomika nastartována prakticky od nuly, proto vykazovala rychlý vzestup = mýtus o „povalečný řecký zázrak“. </a:t>
            </a:r>
          </a:p>
          <a:p>
            <a:pPr>
              <a:defRPr/>
            </a:pPr>
            <a:r>
              <a:rPr lang="cs-CZ" sz="1500">
                <a:solidFill>
                  <a:srgbClr val="FEFFFF"/>
                </a:solidFill>
              </a:rPr>
              <a:t>V r. 1951 pracovalo 59,5</a:t>
            </a:r>
            <a:r>
              <a:rPr lang="el-GR" sz="1500">
                <a:solidFill>
                  <a:srgbClr val="FEFFFF"/>
                </a:solidFill>
              </a:rPr>
              <a:t>%</a:t>
            </a:r>
            <a:r>
              <a:rPr lang="cs-CZ" sz="1500">
                <a:solidFill>
                  <a:srgbClr val="FEFFFF"/>
                </a:solidFill>
              </a:rPr>
              <a:t> ekonomicky aktivního obyvatelstvo v primárním sektoru, který přispíval jen 28</a:t>
            </a:r>
            <a:r>
              <a:rPr lang="el-GR" sz="1500">
                <a:solidFill>
                  <a:srgbClr val="FEFFFF"/>
                </a:solidFill>
              </a:rPr>
              <a:t>%</a:t>
            </a:r>
            <a:r>
              <a:rPr lang="cs-CZ" sz="1500">
                <a:solidFill>
                  <a:srgbClr val="FEFFFF"/>
                </a:solidFill>
              </a:rPr>
              <a:t> k celkové tvorbě HDP. </a:t>
            </a:r>
          </a:p>
          <a:p>
            <a:pPr>
              <a:defRPr/>
            </a:pPr>
            <a:r>
              <a:rPr lang="cs-CZ" sz="1500">
                <a:solidFill>
                  <a:srgbClr val="FEFFFF"/>
                </a:solidFill>
              </a:rPr>
              <a:t>Řecko - jednou z nejchudších evropských zemí = HDP na obyvatele v r. 1950 pouze 143 dolarů. O deset let později se trojnásobil (429 dolarů na obyvatele), v celkovém umístění země ve srovnání s ostatními se nic nezměnilo. </a:t>
            </a:r>
          </a:p>
          <a:p>
            <a:pPr>
              <a:defRPr/>
            </a:pPr>
            <a:r>
              <a:rPr lang="cs-CZ" sz="1500">
                <a:solidFill>
                  <a:srgbClr val="FEFFFF"/>
                </a:solidFill>
              </a:rPr>
              <a:t>r. 1953 50% devalvace drachmy ve vztahu k amer. dolaru</a:t>
            </a:r>
          </a:p>
          <a:p>
            <a:pPr>
              <a:defRPr/>
            </a:pPr>
            <a:r>
              <a:rPr lang="cs-CZ" sz="1500">
                <a:solidFill>
                  <a:srgbClr val="FEFFFF"/>
                </a:solidFill>
              </a:rPr>
              <a:t>Tahounem ekonomiky se vedle lodní dopravy stal turistický průmysl a především </a:t>
            </a:r>
            <a:r>
              <a:rPr lang="cs-CZ" sz="1500" b="1">
                <a:solidFill>
                  <a:srgbClr val="FEFFFF"/>
                </a:solidFill>
              </a:rPr>
              <a:t>stavebnictví</a:t>
            </a:r>
            <a:r>
              <a:rPr lang="cs-CZ" sz="1500">
                <a:solidFill>
                  <a:srgbClr val="FEFFFF"/>
                </a:solidFill>
              </a:rPr>
              <a:t>, zejména bytová výstavba v Athénách a dalších městech, která absorbovala asi polovinu všech soukromých kapitálových investic</a:t>
            </a:r>
          </a:p>
          <a:p>
            <a:pPr>
              <a:defRPr/>
            </a:pPr>
            <a:endParaRPr lang="cs-CZ" sz="1500">
              <a:solidFill>
                <a:srgbClr val="FEFF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0467966-215F-BD46-0BE0-4395826A6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cs-CZ" sz="4000">
                <a:solidFill>
                  <a:srgbClr val="FFFFFF"/>
                </a:solidFill>
              </a:rPr>
              <a:t>Kontroverzní ekonomický vývoj – sociální dopady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A045B12-7866-4CB8-42CD-3D50B49BADE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367624" y="2490436"/>
            <a:ext cx="9708995" cy="356717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cs-CZ" altLang="cs-CZ" sz="1700" dirty="0">
                <a:latin typeface="Arial" panose="020B0604020202020204" pitchFamily="34" charset="0"/>
                <a:ea typeface="Times New Roman" panose="02020603050405020304" pitchFamily="18" charset="0"/>
              </a:rPr>
              <a:t>Z</a:t>
            </a:r>
            <a:r>
              <a:rPr kumimoji="0" lang="cs-CZ" altLang="cs-CZ" sz="17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vyšování obecné životní úrovně</a:t>
            </a:r>
            <a:r>
              <a:rPr lang="cs-CZ" altLang="cs-CZ" sz="1700" dirty="0">
                <a:latin typeface="Arial" panose="020B0604020202020204" pitchFamily="34" charset="0"/>
                <a:ea typeface="Times New Roman" panose="02020603050405020304" pitchFamily="18" charset="0"/>
              </a:rPr>
              <a:t> X</a:t>
            </a:r>
            <a:r>
              <a:rPr kumimoji="0" lang="cs-CZ" altLang="cs-CZ" sz="17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výrazné prohloubení dosavadních sociálních rozdílů. 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cs-CZ" altLang="cs-CZ" sz="17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Z hospodářského vzestupu země nejvíce těžil státní aparát (civilní i vojenský), loďaři a podnikatelé působící v nevýrobních odvětvích ekonomiky. 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cs-CZ" altLang="cs-CZ" sz="1700" dirty="0">
                <a:latin typeface="Arial" panose="020B0604020202020204" pitchFamily="34" charset="0"/>
                <a:ea typeface="Times New Roman" panose="02020603050405020304" pitchFamily="18" charset="0"/>
              </a:rPr>
              <a:t>S</a:t>
            </a:r>
            <a:r>
              <a:rPr kumimoji="0" lang="cs-CZ" altLang="cs-CZ" sz="17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ložky středních vrstev, většinou zprostředkovatelského charakteru, představovaly nejpevnější sociální oporu pravicového autoritativního režimu. 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cs-CZ" altLang="cs-CZ" sz="17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Negativní aspekty dopadaly nejvíce na sociálně slabší vrstvy měst a venkova. Vývoj dělnických mezd se výrazně opožďoval za růstem HDP a produktivity práce a teprve v r. 1956 dosáhl reálné hodnoty předválečného stavu. </a:t>
            </a:r>
            <a:endParaRPr lang="cs-CZ" altLang="cs-CZ" sz="17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cs-CZ" altLang="cs-CZ" sz="17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Daňová soustava, v níž převažovaly z více než 3/4 nepřímé daně, jež navíc stále rostly, a přímé daně měly regresivní charakter. Nejobtížnější byla situace chudých venkovanů, zejména ve vzdálených a neúrodných oblastech, jimž jejich nevelká rodinná hospodářství (průměr činil v roce 1952 3,2 ha) nezajišťovala dostatek prostředků k obživě a k důstojnému životu.</a:t>
            </a:r>
            <a:r>
              <a:rPr kumimoji="0" lang="cs-CZ" altLang="cs-CZ" sz="17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159970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77" name="Group 7176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7178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9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0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1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2" name="Rectangle 7181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022E9F04-0412-B855-67FB-870DB14C2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cs-CZ" sz="4000">
                <a:solidFill>
                  <a:srgbClr val="FFFFFF"/>
                </a:solidFill>
              </a:rPr>
              <a:t>Demografické dopady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D713E9-2032-1825-CB04-57B5412BE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710" y="2494450"/>
            <a:ext cx="5068739" cy="4261950"/>
          </a:xfrm>
        </p:spPr>
        <p:txBody>
          <a:bodyPr>
            <a:normAutofit lnSpcReduction="10000"/>
          </a:bodyPr>
          <a:lstStyle/>
          <a:p>
            <a:r>
              <a:rPr lang="cs-CZ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Vesničané přicházející do měst, především do Athén a Soluně, vystaveni existenčním těžkostem, souvisejícím zejména s nedostatkem pracovních příležitostí v tamních průmyslových podnicích, které si do značné míry zachovávaly rodinný a řemeslný charakter. </a:t>
            </a:r>
          </a:p>
          <a:p>
            <a:r>
              <a:rPr lang="cs-CZ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Většina přistěhovalců do měst se věnovala nevýrobním aktivitám nebo rozmnožovala řady nezaměstnaných. Počet obyvatel bez práce se právě v letech 1952-1955 dramaticky zvýšil z 54 na 121 tisíc osob. </a:t>
            </a:r>
            <a:endParaRPr lang="cs-CZ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Jediným východiskem se stal pro mnohé Řeky (z 80 % venkovany) odchod do ciziny. </a:t>
            </a:r>
          </a:p>
          <a:p>
            <a:r>
              <a:rPr lang="cs-CZ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Vlna ekonomicky motivovaného vystěhovalectví: v letech 1955-1959 odešlo ze země 238 909 osob a v průběhu 60. let vyvrcholila. </a:t>
            </a:r>
          </a:p>
          <a:p>
            <a:r>
              <a:rPr lang="cs-CZ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Podíl emigrantů ve struktuře ekonomicky aktivního obyvatelstva činil v letech 1955-1971 celkem 13,6 %. </a:t>
            </a:r>
          </a:p>
          <a:p>
            <a:r>
              <a:rPr lang="cs-CZ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Zatímco v polovině 50. let největší počet vystěhovalců odcházel do zámoří (USA, Jižní Amerika, Austrálie), staly se od r. 1958 hlavním cílem řecké emigrace západoevropské státy, především SR Německo.</a:t>
            </a:r>
          </a:p>
          <a:p>
            <a:endParaRPr lang="cs-CZ" sz="1000" dirty="0"/>
          </a:p>
        </p:txBody>
      </p:sp>
      <p:pic>
        <p:nvPicPr>
          <p:cNvPr id="7170" name="Picture 2" descr="60 χρόνια από τους πρώτους Έλληνες «γκασταρμπάιτερ» | Οικονομία | DW |  29.03.2020">
            <a:extLst>
              <a:ext uri="{FF2B5EF4-FFF2-40B4-BE49-F238E27FC236}">
                <a16:creationId xmlns:a16="http://schemas.microsoft.com/office/drawing/2014/main" id="{C308D12D-1DAB-DEB8-360E-470DD67923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1" r="8889" b="2"/>
          <a:stretch/>
        </p:blipFill>
        <p:spPr bwMode="auto">
          <a:xfrm>
            <a:off x="6035741" y="2492375"/>
            <a:ext cx="4865555" cy="426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194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9" name="Rectangle 8200">
            <a:extLst>
              <a:ext uri="{FF2B5EF4-FFF2-40B4-BE49-F238E27FC236}">
                <a16:creationId xmlns:a16="http://schemas.microsoft.com/office/drawing/2014/main" id="{427D15F9-FBA9-45B6-A1EE-7E26109074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03" name="Group 8202">
            <a:extLst>
              <a:ext uri="{FF2B5EF4-FFF2-40B4-BE49-F238E27FC236}">
                <a16:creationId xmlns:a16="http://schemas.microsoft.com/office/drawing/2014/main" id="{549D845D-9A57-49AC-9523-BB0D6DA6FE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8204" name="Freeform 44">
              <a:extLst>
                <a:ext uri="{FF2B5EF4-FFF2-40B4-BE49-F238E27FC236}">
                  <a16:creationId xmlns:a16="http://schemas.microsoft.com/office/drawing/2014/main" id="{3348EFE1-9D21-4DC0-8EC9-C88767061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5" name="Freeform 45">
              <a:extLst>
                <a:ext uri="{FF2B5EF4-FFF2-40B4-BE49-F238E27FC236}">
                  <a16:creationId xmlns:a16="http://schemas.microsoft.com/office/drawing/2014/main" id="{D9CD0CF4-76F6-470E-A8EF-DD74FC196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6" name="Freeform 46">
              <a:extLst>
                <a:ext uri="{FF2B5EF4-FFF2-40B4-BE49-F238E27FC236}">
                  <a16:creationId xmlns:a16="http://schemas.microsoft.com/office/drawing/2014/main" id="{71645EB6-7E0C-491E-9A5B-C25E80A64A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7" name="Freeform 47">
              <a:extLst>
                <a:ext uri="{FF2B5EF4-FFF2-40B4-BE49-F238E27FC236}">
                  <a16:creationId xmlns:a16="http://schemas.microsoft.com/office/drawing/2014/main" id="{D20E5CAC-62A4-48E1-9F9F-1F8176683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8" name="Rectangle 8207">
              <a:extLst>
                <a:ext uri="{FF2B5EF4-FFF2-40B4-BE49-F238E27FC236}">
                  <a16:creationId xmlns:a16="http://schemas.microsoft.com/office/drawing/2014/main" id="{053A11D2-F06B-447E-96A7-27A21A8FA6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B6791C61-BDC4-D03D-A651-F56254013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cs-CZ" sz="4000">
                <a:solidFill>
                  <a:srgbClr val="FFFFFF"/>
                </a:solidFill>
              </a:rPr>
              <a:t>Částečné uvolnění a kyperská otázka</a:t>
            </a:r>
            <a:endParaRPr lang="cs-CZ" sz="4000" dirty="0">
              <a:solidFill>
                <a:srgbClr val="FFFFFF"/>
              </a:solidFill>
            </a:endParaRPr>
          </a:p>
        </p:txBody>
      </p:sp>
      <p:pic>
        <p:nvPicPr>
          <p:cNvPr id="8196" name="Picture 4" descr="Αρχιεπίσκοπος Μακάριος Γ΄ ; Archbishop Makarios C´">
            <a:extLst>
              <a:ext uri="{FF2B5EF4-FFF2-40B4-BE49-F238E27FC236}">
                <a16:creationId xmlns:a16="http://schemas.microsoft.com/office/drawing/2014/main" id="{8D6F77D2-7FC6-E03D-5776-D6DE776BE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0996" y="2492376"/>
            <a:ext cx="2717591" cy="356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D9BDF210-E666-AD01-0ECE-1C19FCAC3C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295569" y="2494450"/>
            <a:ext cx="5471529" cy="356315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>
            <a:lvl1pPr indent="144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44463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r. </a:t>
            </a:r>
            <a:r>
              <a:rPr lang="cs-CZ" altLang="cs-CZ" sz="1100" dirty="0">
                <a:ea typeface="Times New Roman" panose="02020603050405020304" pitchFamily="18" charset="0"/>
              </a:rPr>
              <a:t>1953: </a:t>
            </a:r>
            <a:r>
              <a:rPr kumimoji="0" lang="cs-CZ" altLang="cs-CZ" sz="11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Částečné uvolnění mezinárodního napětí po smrti Stalina a po uzavření příměří v Koreji </a:t>
            </a:r>
          </a:p>
          <a:p>
            <a:pPr marL="0" marR="0" lvl="0" indent="144463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cs-CZ" altLang="cs-CZ" sz="1100" dirty="0">
                <a:ea typeface="Times New Roman" panose="02020603050405020304" pitchFamily="18" charset="0"/>
              </a:rPr>
              <a:t>Postupná </a:t>
            </a:r>
            <a:r>
              <a:rPr kumimoji="0" lang="cs-CZ" altLang="cs-CZ" sz="11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normalizace vztahů s komunistickými zeměmi, zejména s Bulharskem (nikoliv však k Albánii) </a:t>
            </a:r>
          </a:p>
          <a:p>
            <a:pPr marL="0" marR="0" lvl="0" indent="144463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zlepšení styků mezi Řeckem a zeměmi sovětského bloku </a:t>
            </a:r>
            <a:r>
              <a:rPr lang="cs-CZ" altLang="cs-CZ" sz="1100" dirty="0">
                <a:ea typeface="Times New Roman" panose="02020603050405020304" pitchFamily="18" charset="0"/>
              </a:rPr>
              <a:t>X</a:t>
            </a:r>
            <a:r>
              <a:rPr kumimoji="0" lang="cs-CZ" altLang="cs-CZ" sz="11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nadále vzájemná ideologická nedůvěra pravicového domácího režimu i výhrady Athén k přítomnosti a podpoře řecké komunistické emigrace ve státech sovětského bloku.</a:t>
            </a:r>
            <a:endParaRPr kumimoji="0" lang="cs-CZ" altLang="cs-CZ" sz="11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144463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Papagosova</a:t>
            </a:r>
            <a:r>
              <a:rPr kumimoji="0" lang="cs-CZ" altLang="cs-CZ" sz="11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vláda pro národněosvobozenecké snažení </a:t>
            </a:r>
            <a:r>
              <a:rPr lang="cs-CZ" altLang="cs-CZ" sz="1100" dirty="0" err="1">
                <a:ea typeface="Times New Roman" panose="02020603050405020304" pitchFamily="18" charset="0"/>
              </a:rPr>
              <a:t>kypeských</a:t>
            </a:r>
            <a:r>
              <a:rPr kumimoji="0" lang="cs-CZ" altLang="cs-CZ" sz="11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Řeků, kteří tehdy činili asi 80 % kyperské populace, v jejich narůstajícím konfliktu s britskou koloniální správou. </a:t>
            </a:r>
          </a:p>
          <a:p>
            <a:pPr marL="0" marR="0" lvl="0" indent="144463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cs-CZ" altLang="cs-CZ" sz="1100" dirty="0">
                <a:ea typeface="Times New Roman" panose="02020603050405020304" pitchFamily="18" charset="0"/>
              </a:rPr>
              <a:t>D</a:t>
            </a:r>
            <a:r>
              <a:rPr kumimoji="0" lang="cs-CZ" altLang="cs-CZ" sz="11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ůraznější prosazování požadavku na </a:t>
            </a:r>
            <a:r>
              <a:rPr kumimoji="0" lang="cs-CZ" altLang="cs-CZ" sz="11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enosis</a:t>
            </a:r>
            <a:r>
              <a:rPr kumimoji="0" lang="cs-CZ" altLang="cs-CZ" sz="11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(sjednocení s Řeckem) ze strany řecko-kyperského obyvatelstva. </a:t>
            </a:r>
          </a:p>
          <a:p>
            <a:pPr marL="0" marR="0" lvl="0" indent="144463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Řídící úlohu v tomto snažení hrála tamní ortodoxní církev: z její iniciativy se v lednu 1950 na ostrově plebiscit </a:t>
            </a:r>
          </a:p>
          <a:p>
            <a:pPr marL="0" marR="0" lvl="0" indent="144463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96 % tamních Řeků vyslovilo pro </a:t>
            </a:r>
            <a:r>
              <a:rPr kumimoji="0" lang="cs-CZ" altLang="cs-CZ" sz="11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enosis</a:t>
            </a:r>
            <a:r>
              <a:rPr kumimoji="0" lang="cs-CZ" altLang="cs-CZ" sz="11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Kyperští Turci, kteří tvořili 18 % kyperského obyvatelstva, se hlasování nezúčastnili. </a:t>
            </a:r>
            <a:endParaRPr lang="cs-CZ" altLang="cs-CZ" sz="1100" dirty="0">
              <a:ea typeface="Times New Roman" panose="02020603050405020304" pitchFamily="18" charset="0"/>
            </a:endParaRPr>
          </a:p>
          <a:p>
            <a:pPr marL="0" marR="0" lvl="0" indent="144463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Do čela </a:t>
            </a:r>
            <a:r>
              <a:rPr kumimoji="0" lang="cs-CZ" altLang="cs-CZ" sz="11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kypeské</a:t>
            </a:r>
            <a:r>
              <a:rPr kumimoji="0" lang="cs-CZ" altLang="cs-CZ" sz="11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ortodoxní církve v </a:t>
            </a:r>
            <a:r>
              <a:rPr lang="cs-CZ" altLang="cs-CZ" sz="1100" dirty="0">
                <a:ea typeface="Times New Roman" panose="02020603050405020304" pitchFamily="18" charset="0"/>
              </a:rPr>
              <a:t>r.</a:t>
            </a:r>
            <a:r>
              <a:rPr kumimoji="0" lang="cs-CZ" altLang="cs-CZ" sz="11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1950 zvolen jako nový kyperský arcibiskup </a:t>
            </a:r>
            <a:r>
              <a:rPr kumimoji="0" lang="cs-CZ" altLang="cs-CZ" sz="11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Makarios</a:t>
            </a:r>
            <a:r>
              <a:rPr kumimoji="0" lang="cs-CZ" altLang="cs-CZ" sz="11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III. (vlastním jménem Michail </a:t>
            </a:r>
            <a:r>
              <a:rPr kumimoji="0" lang="cs-CZ" altLang="cs-CZ" sz="11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Muskos</a:t>
            </a:r>
            <a:r>
              <a:rPr kumimoji="0" lang="cs-CZ" altLang="cs-CZ" sz="11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), nadšený propagátor myšlenky </a:t>
            </a:r>
            <a:r>
              <a:rPr kumimoji="0" lang="cs-CZ" altLang="cs-CZ" sz="11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enosis</a:t>
            </a:r>
            <a:r>
              <a:rPr kumimoji="0" lang="cs-CZ" altLang="cs-CZ" sz="11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cs-CZ" altLang="cs-CZ" sz="11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2491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3" name="Rectangle 9222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D09533F-8CA9-CE98-9BB0-1C65303C9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cs-CZ" sz="5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Napětí mezi Řeckem a Tureckem</a:t>
            </a:r>
            <a:endParaRPr lang="cs-CZ" sz="5400"/>
          </a:p>
        </p:txBody>
      </p:sp>
      <p:sp>
        <p:nvSpPr>
          <p:cNvPr id="9225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86D31C-C604-2B60-9BDF-2F066591E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l-GR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Ν</a:t>
            </a:r>
            <a:r>
              <a:rPr lang="cs-CZ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apětí</a:t>
            </a:r>
            <a:r>
              <a:rPr lang="cs-CZ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 Kypru k prudkému zhoršení řecko-tureckého poměru v r</a:t>
            </a:r>
            <a:r>
              <a:rPr lang="el-GR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cs-CZ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1955.</a:t>
            </a:r>
            <a:endParaRPr lang="el-G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Výbuch nálože v zahradě tureckého konzulátu v Soluni, se stal impulsem k zahájení </a:t>
            </a:r>
            <a:r>
              <a:rPr lang="cs-CZ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protiřeckých</a:t>
            </a:r>
            <a:r>
              <a:rPr lang="cs-CZ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násilností v Istanbulu. Z 80 tamních řecko-ortodoxních chrámů zůstalo jen devět nedotčených a 29 bylo zcela zdemolováno. Vyplenění obchodů a domů patřících příslušníkům istanbulské řecké komunity. </a:t>
            </a:r>
            <a:endParaRPr lang="cs-CZ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 pozadí těchto činů tehdejší krajně pravicový turecký ministerský předseda Adnan </a:t>
            </a:r>
            <a:r>
              <a:rPr lang="cs-CZ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Menderes</a:t>
            </a:r>
            <a:r>
              <a:rPr lang="cs-CZ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cs-CZ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 normalizaci mezistátních jugoslávsko-sovětských vztahů v polovině 50. let, přestal třístranný Balkánský pakt prakticky fungovat</a:t>
            </a:r>
            <a:endParaRPr lang="el-G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vyostření turecko-řeckého poměru bylo i oslabení soudržnosti </a:t>
            </a:r>
            <a:r>
              <a:rPr lang="cs-CZ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JV</a:t>
            </a:r>
            <a:r>
              <a:rPr lang="cs-CZ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křídla </a:t>
            </a:r>
            <a:r>
              <a:rPr lang="el-GR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ΝΑΤΟ</a:t>
            </a:r>
            <a:r>
              <a:rPr lang="cs-CZ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Nejen široká veřejnost, ale i domácí politická reprezentace si stěžovaly, že USA zaujaly jednoznačně </a:t>
            </a:r>
            <a:r>
              <a:rPr lang="cs-CZ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proturecké</a:t>
            </a:r>
            <a:r>
              <a:rPr lang="cs-CZ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postoje. </a:t>
            </a:r>
            <a:endParaRPr lang="cs-CZ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Antiamerické nálady. Řecká levice se snažila této atmosféry využít ve svůj prospěch. </a:t>
            </a:r>
          </a:p>
          <a:p>
            <a:r>
              <a:rPr lang="cs-CZ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 době citelného narušení dosavadních zahraničněpolitických vazeb utrpěl autoritářský pravicový režim další citelnou ztrátu. Dne 4. října 1955 zemřel jeho dosavadní vůdce Alexandros </a:t>
            </a:r>
            <a:r>
              <a:rPr lang="cs-CZ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Papagos</a:t>
            </a:r>
            <a:r>
              <a:rPr lang="cs-CZ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endParaRPr lang="cs-CZ" sz="1400" dirty="0"/>
          </a:p>
        </p:txBody>
      </p:sp>
      <p:pic>
        <p:nvPicPr>
          <p:cNvPr id="9218" name="Picture 2" descr="Τα Σεπτεμβριανά (1955) - Αφιέρωμα - Σαν Σήμερα .gr">
            <a:extLst>
              <a:ext uri="{FF2B5EF4-FFF2-40B4-BE49-F238E27FC236}">
                <a16:creationId xmlns:a16="http://schemas.microsoft.com/office/drawing/2014/main" id="{A688C940-1F16-E652-857B-BF183BF4BE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8" r="25234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121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7E72B40-22FF-9C0E-3D3C-75F416456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cs-CZ" sz="5400"/>
              <a:t>Dopady občanské války</a:t>
            </a:r>
          </a:p>
        </p:txBody>
      </p:sp>
      <p:sp>
        <p:nvSpPr>
          <p:cNvPr id="2057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9F1519-65EA-FFED-68BA-F17270A6C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marL="0" indent="0">
              <a:spcAft>
                <a:spcPts val="300"/>
              </a:spcAft>
              <a:buNone/>
              <a:tabLst>
                <a:tab pos="252095" algn="l"/>
                <a:tab pos="504190" algn="l"/>
                <a:tab pos="756285" algn="l"/>
                <a:tab pos="1008380" algn="l"/>
              </a:tabLst>
            </a:pPr>
            <a:r>
              <a:rPr lang="cs-CZ" sz="1700" dirty="0">
                <a:effectLst/>
                <a:ea typeface="Times New Roman" panose="02020603050405020304" pitchFamily="18" charset="0"/>
              </a:rPr>
              <a:t>Její následky zmítaly Řeckem až do osmdesátých let a její výklad dodnes vzbuzuje emoce nejen mezi laiky, ale i mezi historiky. </a:t>
            </a:r>
          </a:p>
          <a:p>
            <a:pPr marL="0" indent="0">
              <a:spcAft>
                <a:spcPts val="300"/>
              </a:spcAft>
              <a:buNone/>
              <a:tabLst>
                <a:tab pos="252095" algn="l"/>
                <a:tab pos="504190" algn="l"/>
                <a:tab pos="756285" algn="l"/>
                <a:tab pos="1008380" algn="l"/>
              </a:tabLst>
            </a:pPr>
            <a:r>
              <a:rPr lang="cs-CZ" sz="1700" dirty="0">
                <a:effectLst/>
                <a:ea typeface="Times New Roman" panose="02020603050405020304" pitchFamily="18" charset="0"/>
              </a:rPr>
              <a:t>Podle pravicové historiografie: „válka s bandity“ nebo s „</a:t>
            </a:r>
            <a:r>
              <a:rPr lang="cs-CZ" sz="1700" dirty="0" err="1">
                <a:effectLst/>
                <a:ea typeface="Times New Roman" panose="02020603050405020304" pitchFamily="18" charset="0"/>
              </a:rPr>
              <a:t>bulharo</a:t>
            </a:r>
            <a:r>
              <a:rPr lang="cs-CZ" sz="1700" dirty="0">
                <a:effectLst/>
                <a:ea typeface="Times New Roman" panose="02020603050405020304" pitchFamily="18" charset="0"/>
              </a:rPr>
              <a:t>-komunisty“ druhým pokusem KS Řecka o získání moci v zemi s výraznou podporou Sovětského svazu </a:t>
            </a:r>
          </a:p>
          <a:p>
            <a:pPr marL="0" indent="0">
              <a:spcAft>
                <a:spcPts val="300"/>
              </a:spcAft>
              <a:buNone/>
              <a:tabLst>
                <a:tab pos="252095" algn="l"/>
                <a:tab pos="504190" algn="l"/>
                <a:tab pos="756285" algn="l"/>
                <a:tab pos="1008380" algn="l"/>
              </a:tabLst>
            </a:pPr>
            <a:r>
              <a:rPr lang="cs-CZ" sz="1700" dirty="0">
                <a:effectLst/>
                <a:ea typeface="Times New Roman" panose="02020603050405020304" pitchFamily="18" charset="0"/>
              </a:rPr>
              <a:t>Levicová historiografie: „boj proti monarcho-fašistům a angloamerickým okupantům“ měl být odpovědí na „bílý teror“, který rozpoutala pravice na úkor stoupenců levice. </a:t>
            </a:r>
          </a:p>
          <a:p>
            <a:pPr marL="0" indent="0">
              <a:spcAft>
                <a:spcPts val="300"/>
              </a:spcAft>
              <a:buNone/>
              <a:tabLst>
                <a:tab pos="252095" algn="l"/>
                <a:tab pos="504190" algn="l"/>
                <a:tab pos="756285" algn="l"/>
                <a:tab pos="1008380" algn="l"/>
              </a:tabLst>
            </a:pPr>
            <a:r>
              <a:rPr lang="cs-CZ" sz="1700" dirty="0">
                <a:effectLst/>
                <a:ea typeface="Times New Roman" panose="02020603050405020304" pitchFamily="18" charset="0"/>
              </a:rPr>
              <a:t>Poslední kolo občanské války doslova bratrovražedné: Počet obětí obou táborů na bitevním poli přesáhl 50.000</a:t>
            </a:r>
          </a:p>
          <a:p>
            <a:pPr marL="0" indent="0">
              <a:spcAft>
                <a:spcPts val="300"/>
              </a:spcAft>
              <a:buNone/>
              <a:tabLst>
                <a:tab pos="252095" algn="l"/>
                <a:tab pos="504190" algn="l"/>
                <a:tab pos="756285" algn="l"/>
                <a:tab pos="1008380" algn="l"/>
              </a:tabLst>
            </a:pPr>
            <a:r>
              <a:rPr lang="cs-CZ" sz="1700" dirty="0">
                <a:ea typeface="Times New Roman" panose="02020603050405020304" pitchFamily="18" charset="0"/>
              </a:rPr>
              <a:t>P</a:t>
            </a:r>
            <a:r>
              <a:rPr lang="cs-CZ" sz="1700" dirty="0">
                <a:effectLst/>
                <a:ea typeface="Times New Roman" panose="02020603050405020304" pitchFamily="18" charset="0"/>
              </a:rPr>
              <a:t>očet obětí tzv. „vedlejších efektů“ (popravy, politické vraždy, úmrtí v důsledku mučení atd.) se blíží ke 150.000. </a:t>
            </a:r>
            <a:r>
              <a:rPr lang="cs-CZ" sz="1700" dirty="0">
                <a:ea typeface="Times New Roman" panose="02020603050405020304" pitchFamily="18" charset="0"/>
              </a:rPr>
              <a:t>V</a:t>
            </a:r>
            <a:r>
              <a:rPr lang="cs-CZ" sz="1700" dirty="0">
                <a:effectLst/>
                <a:ea typeface="Times New Roman" panose="02020603050405020304" pitchFamily="18" charset="0"/>
              </a:rPr>
              <a:t>álka hluboce rozdělila společnost a poznamenala nenávratně každé město a každou obec. Řekové se rozdělili na „zrádce“ a na „národně smýšlející“.</a:t>
            </a:r>
            <a:r>
              <a:rPr lang="cs-CZ" sz="1700" dirty="0">
                <a:effectLst/>
              </a:rPr>
              <a:t> </a:t>
            </a:r>
            <a:endParaRPr lang="cs-CZ" sz="1700" dirty="0"/>
          </a:p>
        </p:txBody>
      </p:sp>
      <p:pic>
        <p:nvPicPr>
          <p:cNvPr id="2050" name="Picture 2" descr="εμφύλιος πόλεμος | Alfavita">
            <a:extLst>
              <a:ext uri="{FF2B5EF4-FFF2-40B4-BE49-F238E27FC236}">
                <a16:creationId xmlns:a16="http://schemas.microsoft.com/office/drawing/2014/main" id="{0A9191EA-4F98-AAC9-B73D-6AC354A732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5" r="8821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829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905C460-5A21-58F5-4921-E597DA020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cs-CZ" sz="5400"/>
              <a:t>Polarizace řecké společnosti</a:t>
            </a:r>
          </a:p>
        </p:txBody>
      </p:sp>
      <p:sp>
        <p:nvSpPr>
          <p:cNvPr id="308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6F9F5C-D32C-DC6A-6ACA-3234D44BD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cs-CZ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 politického hlediska OV typickým příkladem extrémní polarizace společnosti. </a:t>
            </a:r>
          </a:p>
          <a:p>
            <a:r>
              <a:rPr lang="cs-CZ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cs-CZ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rakticky odstraněn „střední prostor“, v podmínkách vzájemné nevraživosti ztratila na celá desetiletí smysl každá snaha o kompromis a vytratil se cit pro umírněnost. Zavládla podjatost a nedůvěra. </a:t>
            </a:r>
          </a:p>
          <a:p>
            <a:r>
              <a:rPr lang="cs-CZ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Tisíce stoupenců levice byly uvězněny až do poloviny 60. let v koncentračních táborech nebo deportovány na nejpustší ostrovy Řecka. </a:t>
            </a:r>
          </a:p>
          <a:p>
            <a:r>
              <a:rPr lang="cs-CZ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cs-CZ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ojem „pokrok“ ztotožnil s levicí, pojem „zpátečnictví“ s pravicí. </a:t>
            </a:r>
          </a:p>
          <a:p>
            <a:r>
              <a:rPr lang="cs-CZ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OV kromě jiného poznamenala Řecko též demograficky a urbanisticky. Stovky vesnic v horském vnitrozemí Řecka zpustošeny a skoro milion jejich obyvatel byl vládním vojskem donucen usadit se na periferii měst, aby byli lépe kontrolovatelní. Ti, co zbyli na venkově, utekli do měst ve snaze získat práci a politickou anonymitu. </a:t>
            </a:r>
          </a:p>
          <a:p>
            <a:r>
              <a:rPr lang="cs-CZ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Statisíce Řeků odešlo na Západ, většina z nich – cca půl milionu – zúčastnila výstavby poraženého Německa, zatímco jejich vlastní domov, byť vítězný, ležel stále v troskách. </a:t>
            </a:r>
            <a:endParaRPr lang="cs-CZ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Obnova Řecka se zpozdila o tři desetiletí. </a:t>
            </a:r>
            <a:endParaRPr lang="cs-CZ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Politická emigrace cca 80 tisíc Řeků do tehdejších lidově-demokratických států a do Sovětského svazu.</a:t>
            </a:r>
            <a:r>
              <a:rPr lang="cs-CZ" sz="1400" dirty="0">
                <a:effectLst/>
              </a:rPr>
              <a:t> </a:t>
            </a:r>
            <a:endParaRPr lang="cs-CZ" sz="1400" dirty="0"/>
          </a:p>
        </p:txBody>
      </p:sp>
      <p:pic>
        <p:nvPicPr>
          <p:cNvPr id="3074" name="Picture 2" descr="ΝΕΩΤΕΡΗ ΕΛΛΗΝΙΚΗ ΙΣΤΟΡΙΑ: Η έξοδος των πολιτικών προσφύγων, το 1949">
            <a:extLst>
              <a:ext uri="{FF2B5EF4-FFF2-40B4-BE49-F238E27FC236}">
                <a16:creationId xmlns:a16="http://schemas.microsoft.com/office/drawing/2014/main" id="{DC2C14D7-E40C-087C-B0A9-D261994CA5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30" r="-2" b="-2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720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62" name="Rectangle 6161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6" name="Nadpis 6">
            <a:extLst>
              <a:ext uri="{FF2B5EF4-FFF2-40B4-BE49-F238E27FC236}">
                <a16:creationId xmlns:a16="http://schemas.microsoft.com/office/drawing/2014/main" id="{55044E38-A4CE-9228-BBD7-631DC40ED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en-US" sz="3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Řecko</a:t>
            </a:r>
            <a:r>
              <a:rPr lang="en-US" altLang="en-US" sz="3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po OV: pod </a:t>
            </a:r>
            <a:r>
              <a:rPr lang="en-US" altLang="en-US" sz="3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diktátem</a:t>
            </a:r>
            <a:r>
              <a:rPr lang="en-US" altLang="en-US" sz="3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3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generálů</a:t>
            </a:r>
            <a:r>
              <a:rPr lang="en-US" altLang="en-US" sz="3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a </a:t>
            </a:r>
            <a:r>
              <a:rPr lang="en-US" altLang="en-US" sz="3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diktátorů</a:t>
            </a:r>
            <a:r>
              <a:rPr lang="en-US" altLang="en-US" sz="3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</a:t>
            </a:r>
          </a:p>
        </p:txBody>
      </p:sp>
      <p:sp>
        <p:nvSpPr>
          <p:cNvPr id="6164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8" name="Zástupný symbol pro obsah 8">
            <a:extLst>
              <a:ext uri="{FF2B5EF4-FFF2-40B4-BE49-F238E27FC236}">
                <a16:creationId xmlns:a16="http://schemas.microsoft.com/office/drawing/2014/main" id="{7AF93CCB-F61E-821F-12AD-44DC2001D9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en-US" sz="1900"/>
              <a:t>Řecko v r. 1952 vstupuje do NATO a představuje strategického spojence západu.</a:t>
            </a:r>
          </a:p>
          <a:p>
            <a:r>
              <a:rPr lang="en-US" altLang="en-US" sz="1900"/>
              <a:t>Politicky zůstává „limitovanou demokracií“ pod vedením autoritářských režimů, které mají podporu USA a západu.</a:t>
            </a:r>
          </a:p>
          <a:p>
            <a:r>
              <a:rPr lang="en-US" altLang="en-US" sz="1900"/>
              <a:t>Významnou roli hraje tajná policie KYP a bezpečnostní složky.</a:t>
            </a:r>
          </a:p>
          <a:p>
            <a:r>
              <a:rPr lang="en-US" altLang="en-US" sz="1900"/>
              <a:t>Společnost hluboce rozdělená na „národně smýšlející“ a na tzv. „zrádce“. </a:t>
            </a:r>
          </a:p>
          <a:p>
            <a:r>
              <a:rPr lang="en-US" altLang="en-US" sz="1900"/>
              <a:t>1967 – 1974 nastolení vojenské diktatury.</a:t>
            </a:r>
          </a:p>
        </p:txBody>
      </p:sp>
      <p:pic>
        <p:nvPicPr>
          <p:cNvPr id="6147" name="Zástupný symbol pro obsah 9" descr="metanastevsi.jpg">
            <a:extLst>
              <a:ext uri="{FF2B5EF4-FFF2-40B4-BE49-F238E27FC236}">
                <a16:creationId xmlns:a16="http://schemas.microsoft.com/office/drawing/2014/main" id="{AA903D34-C164-673E-D1EA-924D3116C48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048" y="1424535"/>
            <a:ext cx="5458968" cy="400892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>
            <a:extLst>
              <a:ext uri="{FF2B5EF4-FFF2-40B4-BE49-F238E27FC236}">
                <a16:creationId xmlns:a16="http://schemas.microsoft.com/office/drawing/2014/main" id="{77596141-04F8-7CFA-757C-0C0D7CF8B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/>
              <a:t>„Kachektická“ republika - Parakratos</a:t>
            </a:r>
          </a:p>
        </p:txBody>
      </p:sp>
      <p:sp>
        <p:nvSpPr>
          <p:cNvPr id="7171" name="Zástupný symbol pro obsah 2">
            <a:extLst>
              <a:ext uri="{FF2B5EF4-FFF2-40B4-BE49-F238E27FC236}">
                <a16:creationId xmlns:a16="http://schemas.microsoft.com/office/drawing/2014/main" id="{D9B0957A-EED6-E245-2F37-025DF816C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anchor="t">
            <a:normAutofit/>
          </a:bodyPr>
          <a:lstStyle/>
          <a:p>
            <a:pPr eaLnBrk="1" hangingPunct="1"/>
            <a:r>
              <a:rPr lang="cs-CZ" altLang="cs-CZ" sz="1400" dirty="0"/>
              <a:t>Přestože Řecko považováno za pevnou součást západní sféry vlivu a fungovalo pod rouškou dodržování ústavní zákonnosti, ve skutečnosti praktiky athénského režimu se nelišily od režimní každodennosti diktátorského Portugalska či Španělska nebo dokonce od policejních praktik v Bulharsku či v Rumunsku. </a:t>
            </a:r>
          </a:p>
          <a:p>
            <a:pPr eaLnBrk="1" hangingPunct="1"/>
            <a:r>
              <a:rPr lang="cs-CZ" altLang="cs-CZ" sz="1400" dirty="0"/>
              <a:t>Stav tzv. </a:t>
            </a:r>
            <a:r>
              <a:rPr lang="cs-CZ" altLang="cs-CZ" sz="1400" b="1" dirty="0"/>
              <a:t>ústavního dualismu</a:t>
            </a:r>
            <a:r>
              <a:rPr lang="cs-CZ" altLang="cs-CZ" sz="1400" dirty="0"/>
              <a:t>, přičemž pod povrchem demokratických pravidel a pluralismu paralelně působil tzv. </a:t>
            </a:r>
            <a:r>
              <a:rPr lang="cs-CZ" altLang="cs-CZ" sz="1400" dirty="0" err="1"/>
              <a:t>parakrátos</a:t>
            </a:r>
            <a:r>
              <a:rPr lang="cs-CZ" altLang="cs-CZ" sz="1400" dirty="0"/>
              <a:t>, který pod záminkou permanentního ohrožení země od komunistického nebezpečí, uplatnil ve všech sférách veřejného života extrémně represivní, ultrapravicový kurz.  </a:t>
            </a:r>
          </a:p>
          <a:p>
            <a:pPr eaLnBrk="1" hangingPunct="1"/>
            <a:r>
              <a:rPr lang="cs-CZ" altLang="cs-CZ" sz="1400" dirty="0"/>
              <a:t>„Antikomunistický stát“ založený na jakémsi druhu politického apartheidu, který zvýhodňoval tzv. „národně smýšlející“ občany .</a:t>
            </a:r>
          </a:p>
          <a:p>
            <a:pPr eaLnBrk="1" hangingPunct="1"/>
            <a:r>
              <a:rPr lang="cs-CZ" altLang="cs-CZ" sz="1400" dirty="0"/>
              <a:t>příznivce režimu a tvrdě potrestal a vylučoval z veřejné sféry nejen komunisty a jejich sympatizanty, ale i každého občana, který neposkytoval dostatečné záruky o své loajalitě k režimu.</a:t>
            </a:r>
          </a:p>
          <a:p>
            <a:pPr eaLnBrk="1" hangingPunct="1"/>
            <a:endParaRPr lang="cs-CZ" altLang="cs-CZ" sz="1400" dirty="0"/>
          </a:p>
        </p:txBody>
      </p:sp>
      <p:sp>
        <p:nvSpPr>
          <p:cNvPr id="7176" name="Freeform: Shape 7175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98" name="Picture 2" descr="Στρατόπεδο Μακρονήσου - Βικιπαίδεια">
            <a:extLst>
              <a:ext uri="{FF2B5EF4-FFF2-40B4-BE49-F238E27FC236}">
                <a16:creationId xmlns:a16="http://schemas.microsoft.com/office/drawing/2014/main" id="{1D6D9B02-1975-A9D1-F540-64732DE375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1" r="20667" b="-3"/>
          <a:stretch/>
        </p:blipFill>
        <p:spPr bwMode="auto"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4" name="Rectangle 8232">
            <a:extLst>
              <a:ext uri="{FF2B5EF4-FFF2-40B4-BE49-F238E27FC236}">
                <a16:creationId xmlns:a16="http://schemas.microsoft.com/office/drawing/2014/main" id="{EE1FC7B4-E4A7-4452-B413-1A623E3A7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55" name="Freeform 13">
            <a:extLst>
              <a:ext uri="{FF2B5EF4-FFF2-40B4-BE49-F238E27FC236}">
                <a16:creationId xmlns:a16="http://schemas.microsoft.com/office/drawing/2014/main" id="{E0709AF0-24F0-4486-B189-BE6386BD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4" name="Freeform 11">
            <a:extLst>
              <a:ext uri="{FF2B5EF4-FFF2-40B4-BE49-F238E27FC236}">
                <a16:creationId xmlns:a16="http://schemas.microsoft.com/office/drawing/2014/main" id="{FBE3B62F-5853-4A3C-B050-6186351A7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194" name="Nadpis 1">
            <a:extLst>
              <a:ext uri="{FF2B5EF4-FFF2-40B4-BE49-F238E27FC236}">
                <a16:creationId xmlns:a16="http://schemas.microsoft.com/office/drawing/2014/main" id="{4238AEDC-EBC4-D5C9-40D1-9BCEB9312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448253"/>
            <a:ext cx="10520702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dirty="0"/>
              <a:t>Policejní stát</a:t>
            </a:r>
          </a:p>
        </p:txBody>
      </p:sp>
      <p:sp>
        <p:nvSpPr>
          <p:cNvPr id="8195" name="Zástupný symbol pro obsah 2">
            <a:extLst>
              <a:ext uri="{FF2B5EF4-FFF2-40B4-BE49-F238E27FC236}">
                <a16:creationId xmlns:a16="http://schemas.microsoft.com/office/drawing/2014/main" id="{B8A9B246-9C0F-CE82-8B65-7F460C443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1807"/>
            <a:ext cx="4936067" cy="3985155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1400"/>
              <a:t>Parastátní praktiky v platnosti až do r. 1974 a byly odstraněny teprve po pádu diktatury černých plukovníků. </a:t>
            </a:r>
          </a:p>
          <a:p>
            <a:pPr eaLnBrk="1" hangingPunct="1"/>
            <a:r>
              <a:rPr lang="cs-CZ" altLang="cs-CZ" sz="1400"/>
              <a:t>Desetitisíce komunistů a jejich sympatizantů nadále uvězněny nebo deportovány. </a:t>
            </a:r>
          </a:p>
          <a:p>
            <a:pPr eaLnBrk="1" hangingPunct="1"/>
            <a:r>
              <a:rPr lang="cs-CZ" altLang="cs-CZ" sz="1400"/>
              <a:t>Hlavním garantem bezpečnosti režimu před komunistickou hrozbou se stala Ústřední informační služba – KYP s rozvrstvenou sítí asi 60 tisíc informátorů. </a:t>
            </a:r>
          </a:p>
          <a:p>
            <a:pPr eaLnBrk="1" hangingPunct="1"/>
            <a:r>
              <a:rPr lang="cs-CZ" altLang="cs-CZ" sz="1400"/>
              <a:t>Hlavní ideologií režimu se stal ultrapravicový koncept „řecko-křesťanské civilizace“</a:t>
            </a:r>
          </a:p>
          <a:p>
            <a:pPr eaLnBrk="1" hangingPunct="1"/>
            <a:r>
              <a:rPr lang="cs-CZ" altLang="cs-CZ" sz="1400"/>
              <a:t>stěžejní pilíře režimu: vlast, náboženství a rodina, které měly zajišťovat </a:t>
            </a:r>
            <a:r>
              <a:rPr lang="cs-CZ" altLang="cs-CZ" sz="1400" b="1"/>
              <a:t>klid, pořádek a bezpečí</a:t>
            </a:r>
            <a:r>
              <a:rPr lang="cs-CZ" altLang="cs-CZ" sz="1400"/>
              <a:t>. </a:t>
            </a:r>
          </a:p>
          <a:p>
            <a:pPr eaLnBrk="1" hangingPunct="1"/>
            <a:r>
              <a:rPr lang="cs-CZ" altLang="cs-CZ" sz="1400"/>
              <a:t>Za aktivní spoluúčasti řecké ortodoxní církve ve veřejném životě zavládla </a:t>
            </a:r>
            <a:r>
              <a:rPr lang="cs-CZ" altLang="cs-CZ" sz="1400" b="1"/>
              <a:t>kombinace vyhroceného antikomunismu, militantního nacionalismu, náboženského fundamentalismu a kulturního konzervativizmu</a:t>
            </a:r>
            <a:r>
              <a:rPr lang="cs-CZ" altLang="cs-CZ" sz="1400"/>
              <a:t>.</a:t>
            </a:r>
          </a:p>
        </p:txBody>
      </p:sp>
      <p:pic>
        <p:nvPicPr>
          <p:cNvPr id="6146" name="Picture 2" descr="Αστυνομία Πόλεων - Βικιπαίδεια">
            <a:extLst>
              <a:ext uri="{FF2B5EF4-FFF2-40B4-BE49-F238E27FC236}">
                <a16:creationId xmlns:a16="http://schemas.microsoft.com/office/drawing/2014/main" id="{EA17DADD-2449-AA5D-C75E-6862EA49BF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8" r="7487" b="1"/>
          <a:stretch/>
        </p:blipFill>
        <p:spPr bwMode="auto">
          <a:xfrm>
            <a:off x="6893133" y="2191807"/>
            <a:ext cx="3985172" cy="3985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7" name="Rectangle 9250">
            <a:extLst>
              <a:ext uri="{FF2B5EF4-FFF2-40B4-BE49-F238E27FC236}">
                <a16:creationId xmlns:a16="http://schemas.microsoft.com/office/drawing/2014/main" id="{EE1FC7B4-E4A7-4452-B413-1A623E3A7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58" name="Freeform 13">
            <a:extLst>
              <a:ext uri="{FF2B5EF4-FFF2-40B4-BE49-F238E27FC236}">
                <a16:creationId xmlns:a16="http://schemas.microsoft.com/office/drawing/2014/main" id="{E0709AF0-24F0-4486-B189-BE6386BD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59" name="Freeform 11">
            <a:extLst>
              <a:ext uri="{FF2B5EF4-FFF2-40B4-BE49-F238E27FC236}">
                <a16:creationId xmlns:a16="http://schemas.microsoft.com/office/drawing/2014/main" id="{FBE3B62F-5853-4A3C-B050-6186351A7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218" name="Nadpis 1">
            <a:extLst>
              <a:ext uri="{FF2B5EF4-FFF2-40B4-BE49-F238E27FC236}">
                <a16:creationId xmlns:a16="http://schemas.microsoft.com/office/drawing/2014/main" id="{EA8D3EE1-5FFF-BF3B-226F-114E34685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448253"/>
            <a:ext cx="10520702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/>
              <a:t>Vztah podřízenosti k USA</a:t>
            </a:r>
          </a:p>
        </p:txBody>
      </p:sp>
      <p:sp>
        <p:nvSpPr>
          <p:cNvPr id="9219" name="Zástupný symbol pro obsah 2">
            <a:extLst>
              <a:ext uri="{FF2B5EF4-FFF2-40B4-BE49-F238E27FC236}">
                <a16:creationId xmlns:a16="http://schemas.microsoft.com/office/drawing/2014/main" id="{1B9157EC-BD61-FC05-F90C-D5FDCADA8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1807"/>
            <a:ext cx="4936067" cy="3985155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1100"/>
              <a:t>Hlavním regulátorem řeckého politického života po celé toto období</a:t>
            </a:r>
            <a:r>
              <a:rPr lang="el-GR" altLang="cs-CZ" sz="1100"/>
              <a:t> </a:t>
            </a:r>
            <a:r>
              <a:rPr lang="cs-CZ" altLang="cs-CZ" sz="1100"/>
              <a:t>velvyslanectví Spojených států v Athénách. </a:t>
            </a:r>
          </a:p>
          <a:p>
            <a:pPr eaLnBrk="1" hangingPunct="1"/>
            <a:r>
              <a:rPr lang="cs-CZ" altLang="cs-CZ" sz="1100"/>
              <a:t>Američané kontrolovali tajné služby, vojsko a ostatní represivní složky, měli své lidi i ve všech klíčových organizacích veřejného života. </a:t>
            </a:r>
          </a:p>
          <a:p>
            <a:pPr eaLnBrk="1" hangingPunct="1"/>
            <a:r>
              <a:rPr lang="cs-CZ" altLang="cs-CZ" sz="1100"/>
              <a:t>V praxi se to projevovalo naprostou podřízeností řecké politické reprezentace americkým zájmům. </a:t>
            </a:r>
          </a:p>
          <a:p>
            <a:pPr eaLnBrk="1" hangingPunct="1"/>
            <a:r>
              <a:rPr lang="cs-CZ" altLang="cs-CZ" sz="1100"/>
              <a:t>Řecko se rok po skončení občanské války „ochotně“ zúčastnilo </a:t>
            </a:r>
            <a:r>
              <a:rPr lang="cs-CZ" altLang="cs-CZ" sz="1100" b="1"/>
              <a:t>války v Koreji </a:t>
            </a:r>
            <a:r>
              <a:rPr lang="cs-CZ" altLang="cs-CZ" sz="1100"/>
              <a:t>po boku amerických spojenců. Celkem v korejské válce bojovalo přes 10 tisíc řeckých vojáků, přičemž 700 z nich přišlo o život nebo vážně se zranilo. </a:t>
            </a:r>
          </a:p>
          <a:p>
            <a:pPr eaLnBrk="1" hangingPunct="1"/>
            <a:r>
              <a:rPr lang="cs-CZ" altLang="cs-CZ" sz="1100"/>
              <a:t>V únoru r. 1952 Řecko a Turecko vstoupily do NATO a rok později tyto dvě země, na popud americké diplomacie, podepsaly s Titovou Jugoslávií smlouvy, které směřovaly k omezení sovětského vlivu na Balkáně. </a:t>
            </a:r>
          </a:p>
          <a:p>
            <a:pPr eaLnBrk="1" hangingPunct="1"/>
            <a:r>
              <a:rPr lang="cs-CZ" altLang="cs-CZ" sz="1100"/>
              <a:t>V říjnu r. 1953 Spojené státy získaly souhlas Athén k umístění několika desítek vojenských základen a od r. 1959 i souhlas k umístění jaderných zbraní v Řecku. </a:t>
            </a:r>
          </a:p>
          <a:p>
            <a:pPr eaLnBrk="1" hangingPunct="1"/>
            <a:r>
              <a:rPr lang="cs-CZ" altLang="cs-CZ" sz="1100"/>
              <a:t>v období 1950–1969 asi 13 tisíc řeckých důstojníků vystudovalo na různých amerických vojenských školách</a:t>
            </a:r>
            <a:endParaRPr lang="cs-CZ" altLang="cs-CZ" sz="1100" dirty="0"/>
          </a:p>
        </p:txBody>
      </p:sp>
      <p:pic>
        <p:nvPicPr>
          <p:cNvPr id="7170" name="Picture 2" descr="Ελληνικό Εκστρατευτικό Σώμα στην Κορέα-ΕΚΣΕ (1950 -1955) | Θεματα  Στρατιωτικης Ιστοριας">
            <a:extLst>
              <a:ext uri="{FF2B5EF4-FFF2-40B4-BE49-F238E27FC236}">
                <a16:creationId xmlns:a16="http://schemas.microsoft.com/office/drawing/2014/main" id="{4903D332-51A5-BDB7-F21A-7C72667D3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7734" y="2975072"/>
            <a:ext cx="4935970" cy="241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50A2A98-FFB3-E0CB-3E9D-3611D8836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cs-CZ" sz="5400"/>
              <a:t>Parlamentní volby v r. 1950</a:t>
            </a:r>
          </a:p>
        </p:txBody>
      </p:sp>
      <p:sp>
        <p:nvSpPr>
          <p:cNvPr id="103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AB426A-A8DA-6CF6-BEE7-B5C0B69EB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indent="144145">
              <a:spcAft>
                <a:spcPts val="600"/>
              </a:spcAft>
            </a:pPr>
            <a:r>
              <a:rPr lang="cs-CZ" sz="1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Představitelé vojenských, represivních i civilních složek krajní pravice - nepřevzali politickou moc de iure, ponechali u vlády koalici liberálů a „lidovců“ a nepřekazili ustavení nové politické reprezentace.</a:t>
            </a:r>
          </a:p>
          <a:p>
            <a:pPr indent="144145">
              <a:spcAft>
                <a:spcPts val="600"/>
              </a:spcAft>
            </a:pPr>
            <a:r>
              <a:rPr lang="cs-CZ" sz="1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5. března 1950 volby podle systému poměrného zastoupení, a to v podmínkách relativně regulérní. </a:t>
            </a:r>
            <a:endParaRPr lang="cs-CZ" sz="14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44145">
              <a:spcAft>
                <a:spcPts val="600"/>
              </a:spcAft>
            </a:pPr>
            <a:r>
              <a:rPr lang="cs-CZ" sz="1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KS Řecka zakázana, jejíž příslušníci, pokud nebyli připraveni o volební právo, hlasovali ve prospěch </a:t>
            </a:r>
            <a:r>
              <a:rPr lang="cs-CZ" sz="14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Demokratického tábora</a:t>
            </a:r>
            <a:r>
              <a:rPr lang="cs-CZ" sz="1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(Dimokratiki parataxis), seskupení levice, které získalo 9,7 % hlasů a 18 míst. </a:t>
            </a:r>
          </a:p>
          <a:p>
            <a:pPr indent="144145">
              <a:spcAft>
                <a:spcPts val="600"/>
              </a:spcAft>
            </a:pPr>
            <a:r>
              <a:rPr lang="cs-CZ" sz="1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Nejsilnější stranou zůstala nadále pravicová Lidová strana, která obdržela pouze 18,8 % hlasů a 62 křesel.</a:t>
            </a:r>
          </a:p>
          <a:p>
            <a:r>
              <a:rPr lang="cs-CZ" sz="1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Největší počet voličů (44,3 %) ve prospěch politického středu, který si v parlamentu zajistil nadpoloviční většinu 136 míst (54 %). </a:t>
            </a:r>
          </a:p>
          <a:p>
            <a:r>
              <a:rPr lang="cs-CZ" sz="1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Rozhodující zásluhu měla </a:t>
            </a:r>
            <a:r>
              <a:rPr lang="cs-CZ" sz="1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koncepce národního smíření a demokratizace </a:t>
            </a:r>
            <a:r>
              <a:rPr lang="cs-CZ" sz="1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domácích politických poměrů, se kterou centristické strany vystupovaly. Středový tábor byl roztříštěn do několika samostatných politických subjektů, v jejichž čele stál generál Nikolaos Plastiras</a:t>
            </a:r>
            <a:endParaRPr lang="cs-CZ" sz="1400"/>
          </a:p>
        </p:txBody>
      </p:sp>
      <p:pic>
        <p:nvPicPr>
          <p:cNvPr id="1026" name="Picture 2" descr="Νικόλαος Πλαστήρας - Ο &quot;Μαύρος Καβαλάρης&quot; που εξελίχθηκε σε αμφιλεγόμενο  πολιτικό » Docuventa">
            <a:extLst>
              <a:ext uri="{FF2B5EF4-FFF2-40B4-BE49-F238E27FC236}">
                <a16:creationId xmlns:a16="http://schemas.microsoft.com/office/drawing/2014/main" id="{9F0CAE62-5C7E-3949-6FD6-43F04FDAB3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18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283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78B1C1-AD58-8317-F62F-76B825E76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Střed dvou extrémů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5A4369-AE57-79E1-FD86-B5AD16BCDD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Liberální politické síly nebyly schopny účinně odolávat soustředěnému tlaku královského dvora a armádních i policejních představitelů. </a:t>
            </a:r>
            <a:endParaRPr lang="cs-CZ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cs-C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ejednota a nerozhodnost liberálů, ale i řada dalších faktorů plus psychóza akutního ohrožení státu recidivou komunistického puče. </a:t>
            </a:r>
          </a:p>
          <a:p>
            <a:r>
              <a:rPr lang="cs-C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 jejímu dlouhodobému udržování přispívala nejen extremistická pravice militantní antikomunistickou propagandou a politikou (každý komunista byl automaticky považován za sovětského agenta a jako takový souzen za protistátní činnost)…</a:t>
            </a:r>
          </a:p>
          <a:p>
            <a:r>
              <a:rPr lang="cs-C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cs-C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aradoxně i sama KS Řecka svým vlastním postupem. Její vedení, které přeneslo těžiště působení do zemí sovětského bloku, zejména do Rumunska, kde měly své sídlo ústřední stranické orgány i zvláštní rozhlasová stanice, dávalo otevřeně najevo, že bude i v emigraci pokračovat v ozbrojeném boji proti „monarchofašistům“</a:t>
            </a:r>
          </a:p>
          <a:p>
            <a:r>
              <a:rPr lang="cs-CZ" sz="2000" dirty="0">
                <a:latin typeface="Times New Roman" panose="02020603050405020304" pitchFamily="18" charset="0"/>
              </a:rPr>
              <a:t>Zřízení hybridního Lidově-demokratického Řecka se sídlem v Bukurešti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84441072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2411</Words>
  <Application>Microsoft Office PowerPoint</Application>
  <PresentationFormat>Širokoúhlá obrazovka</PresentationFormat>
  <Paragraphs>109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Motiv Office</vt:lpstr>
      <vt:lpstr>Řecko v padesátých letech</vt:lpstr>
      <vt:lpstr>Dopady občanské války</vt:lpstr>
      <vt:lpstr>Polarizace řecké společnosti</vt:lpstr>
      <vt:lpstr>Řecko po OV: pod diktátem generálů a diktátorů  </vt:lpstr>
      <vt:lpstr>„Kachektická“ republika - Parakratos</vt:lpstr>
      <vt:lpstr>Policejní stát</vt:lpstr>
      <vt:lpstr>Vztah podřízenosti k USA</vt:lpstr>
      <vt:lpstr>Parlamentní volby v r. 1950</vt:lpstr>
      <vt:lpstr>Střed dvou extrémů </vt:lpstr>
      <vt:lpstr>Případ Nikos Belojannis – Nikos Plumbidis</vt:lpstr>
      <vt:lpstr>Maršál Papagos: premiérem na přání USA</vt:lpstr>
      <vt:lpstr>Papagos a systém politického apartheidu </vt:lpstr>
      <vt:lpstr>Alexandros Papagos a řecká ekonomika v 50. letech</vt:lpstr>
      <vt:lpstr>Kontroverzní ekonomický vývoj – sociální dopady</vt:lpstr>
      <vt:lpstr>Demografické dopady</vt:lpstr>
      <vt:lpstr>Částečné uvolnění a kyperská otázka</vt:lpstr>
      <vt:lpstr>Napětí mezi Řeckem a Tureckem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Řecko v padesátých letech</dc:title>
  <dc:creator>Tsivos, Konstantinos</dc:creator>
  <cp:lastModifiedBy>Tsivos, Konstantinos</cp:lastModifiedBy>
  <cp:revision>3</cp:revision>
  <dcterms:created xsi:type="dcterms:W3CDTF">2023-02-22T11:20:00Z</dcterms:created>
  <dcterms:modified xsi:type="dcterms:W3CDTF">2023-03-05T11:47:08Z</dcterms:modified>
</cp:coreProperties>
</file>