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95" r:id="rId4"/>
    <p:sldId id="297" r:id="rId5"/>
    <p:sldId id="299" r:id="rId6"/>
    <p:sldId id="301" r:id="rId7"/>
    <p:sldId id="309" r:id="rId8"/>
    <p:sldId id="311" r:id="rId9"/>
    <p:sldId id="313" r:id="rId10"/>
    <p:sldId id="315" r:id="rId11"/>
    <p:sldId id="317" r:id="rId12"/>
    <p:sldId id="319" r:id="rId13"/>
    <p:sldId id="321" r:id="rId14"/>
    <p:sldId id="307" r:id="rId15"/>
    <p:sldId id="292" r:id="rId16"/>
    <p:sldId id="322" r:id="rId17"/>
    <p:sldId id="323" r:id="rId18"/>
    <p:sldId id="293" r:id="rId19"/>
    <p:sldId id="300" r:id="rId20"/>
    <p:sldId id="32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4/8/2023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FA778B-FF44-A6D7-7620-163091ECC7BE}"/>
              </a:ext>
            </a:extLst>
          </p:cNvPr>
          <p:cNvPicPr>
            <a:picLocks noChangeAspect="1"/>
          </p:cNvPicPr>
          <p:nvPr/>
        </p:nvPicPr>
        <p:blipFill rotWithShape="1">
          <a:blip r:embed="rId2"/>
          <a:srcRect t="15412" r="-1" b="-1"/>
          <a:stretch/>
        </p:blipFill>
        <p:spPr>
          <a:xfrm>
            <a:off x="2" y="10"/>
            <a:ext cx="12191695" cy="6857990"/>
          </a:xfrm>
          <a:prstGeom prst="rect">
            <a:avLst/>
          </a:prstGeom>
        </p:spPr>
      </p:pic>
      <p:sp>
        <p:nvSpPr>
          <p:cNvPr id="9" name="Rectangle 8">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16ACB11-DD26-EDDE-B776-A7374D90B16C}"/>
              </a:ext>
            </a:extLst>
          </p:cNvPr>
          <p:cNvSpPr>
            <a:spLocks noGrp="1"/>
          </p:cNvSpPr>
          <p:nvPr>
            <p:ph type="ctrTitle"/>
          </p:nvPr>
        </p:nvSpPr>
        <p:spPr>
          <a:xfrm>
            <a:off x="4065511" y="3236470"/>
            <a:ext cx="6832500" cy="1252601"/>
          </a:xfrm>
        </p:spPr>
        <p:txBody>
          <a:bodyPr>
            <a:normAutofit/>
          </a:bodyPr>
          <a:lstStyle/>
          <a:p>
            <a:r>
              <a:rPr lang="cs-CZ" sz="4400">
                <a:solidFill>
                  <a:srgbClr val="FFFFFE"/>
                </a:solidFill>
              </a:rPr>
              <a:t>ŘECKÁ KRIZE, 2009-2019</a:t>
            </a:r>
          </a:p>
        </p:txBody>
      </p:sp>
      <p:sp>
        <p:nvSpPr>
          <p:cNvPr id="3" name="Podnadpis 2">
            <a:extLst>
              <a:ext uri="{FF2B5EF4-FFF2-40B4-BE49-F238E27FC236}">
                <a16:creationId xmlns:a16="http://schemas.microsoft.com/office/drawing/2014/main" id="{D9A8DFD6-FEE1-222E-979C-124ADE94D29B}"/>
              </a:ext>
            </a:extLst>
          </p:cNvPr>
          <p:cNvSpPr>
            <a:spLocks noGrp="1"/>
          </p:cNvSpPr>
          <p:nvPr>
            <p:ph type="subTitle" idx="1"/>
          </p:nvPr>
        </p:nvSpPr>
        <p:spPr>
          <a:xfrm>
            <a:off x="4065511" y="4669144"/>
            <a:ext cx="6832499" cy="716529"/>
          </a:xfrm>
        </p:spPr>
        <p:txBody>
          <a:bodyPr>
            <a:normAutofit/>
          </a:bodyPr>
          <a:lstStyle/>
          <a:p>
            <a:r>
              <a:rPr lang="cs-CZ" sz="1600">
                <a:solidFill>
                  <a:srgbClr val="FFFFFE"/>
                </a:solidFill>
              </a:rPr>
              <a:t>Příběh bez konce</a:t>
            </a:r>
          </a:p>
        </p:txBody>
      </p:sp>
      <p:cxnSp>
        <p:nvCxnSpPr>
          <p:cNvPr id="11" name="Straight Connector 10">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20B3C7"/>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070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42" name="Nadpis 4">
            <a:extLst>
              <a:ext uri="{FF2B5EF4-FFF2-40B4-BE49-F238E27FC236}">
                <a16:creationId xmlns:a16="http://schemas.microsoft.com/office/drawing/2014/main" id="{4DC0F0E6-C30A-4D60-52CF-AB99DADC535C}"/>
              </a:ext>
            </a:extLst>
          </p:cNvPr>
          <p:cNvSpPr>
            <a:spLocks noGrp="1"/>
          </p:cNvSpPr>
          <p:nvPr>
            <p:ph type="title"/>
          </p:nvPr>
        </p:nvSpPr>
        <p:spPr>
          <a:xfrm>
            <a:off x="1451579" y="804519"/>
            <a:ext cx="9603275" cy="1049235"/>
          </a:xfrm>
        </p:spPr>
        <p:txBody>
          <a:bodyPr>
            <a:normAutofit/>
          </a:bodyPr>
          <a:lstStyle/>
          <a:p>
            <a:r>
              <a:rPr lang="cs-CZ" altLang="cs-CZ" dirty="0"/>
              <a:t>Řecko v izolaci</a:t>
            </a:r>
          </a:p>
        </p:txBody>
      </p:sp>
      <p:sp>
        <p:nvSpPr>
          <p:cNvPr id="10243" name="Zástupný symbol pro obsah 5">
            <a:extLst>
              <a:ext uri="{FF2B5EF4-FFF2-40B4-BE49-F238E27FC236}">
                <a16:creationId xmlns:a16="http://schemas.microsoft.com/office/drawing/2014/main" id="{794A6630-DF3C-06FA-35BE-5DA0546E3837}"/>
              </a:ext>
            </a:extLst>
          </p:cNvPr>
          <p:cNvSpPr>
            <a:spLocks noGrp="1"/>
          </p:cNvSpPr>
          <p:nvPr>
            <p:ph idx="1"/>
          </p:nvPr>
        </p:nvSpPr>
        <p:spPr>
          <a:xfrm>
            <a:off x="1451579" y="2015734"/>
            <a:ext cx="5622284" cy="3450613"/>
          </a:xfrm>
        </p:spPr>
        <p:txBody>
          <a:bodyPr>
            <a:normAutofit/>
          </a:bodyPr>
          <a:lstStyle/>
          <a:p>
            <a:pPr marL="273050" indent="-273050">
              <a:lnSpc>
                <a:spcPct val="110000"/>
              </a:lnSpc>
              <a:buFont typeface="Wingdings 2" panose="05020102010507070707" pitchFamily="18" charset="2"/>
              <a:buChar char=""/>
            </a:pPr>
            <a:r>
              <a:rPr lang="cs-CZ" altLang="cs-CZ" sz="1400" dirty="0" err="1"/>
              <a:t>Tsipras</a:t>
            </a:r>
            <a:r>
              <a:rPr lang="cs-CZ" altLang="cs-CZ" sz="1400" dirty="0"/>
              <a:t> a jeho vláda se dostali do izolace za podmínek, kdy Athény vydaly veškeré volné finanční zdroje na splacení úvěrů u MMF, aniž by zároveň měly možnost půjčit si další peníze.</a:t>
            </a:r>
          </a:p>
          <a:p>
            <a:pPr marL="273050" indent="-273050">
              <a:lnSpc>
                <a:spcPct val="110000"/>
              </a:lnSpc>
              <a:buFont typeface="Wingdings 2" panose="05020102010507070707" pitchFamily="18" charset="2"/>
              <a:buChar char=""/>
            </a:pPr>
            <a:r>
              <a:rPr lang="cs-CZ" altLang="cs-CZ" sz="1400" dirty="0"/>
              <a:t>Evropská centrální banka řeckým bankám postupně omezovala poskytování likvidity. </a:t>
            </a:r>
          </a:p>
          <a:p>
            <a:pPr marL="273050" indent="-273050">
              <a:lnSpc>
                <a:spcPct val="110000"/>
              </a:lnSpc>
              <a:buFont typeface="Wingdings 2" panose="05020102010507070707" pitchFamily="18" charset="2"/>
              <a:buChar char=""/>
            </a:pPr>
            <a:r>
              <a:rPr lang="cs-CZ" altLang="cs-CZ" sz="1400" dirty="0"/>
              <a:t>Mezi řeckými občany vypukla panika vedoucí až k hromadným výběrům úspor z osobních účtů. Řecko se ocitlo na pokraji státního bankrotu. </a:t>
            </a:r>
          </a:p>
          <a:p>
            <a:pPr marL="273050" indent="-273050">
              <a:lnSpc>
                <a:spcPct val="110000"/>
              </a:lnSpc>
              <a:buFont typeface="Wingdings 2" panose="05020102010507070707" pitchFamily="18" charset="2"/>
              <a:buChar char=""/>
            </a:pPr>
            <a:r>
              <a:rPr lang="cs-CZ" altLang="cs-CZ" sz="1400" dirty="0"/>
              <a:t>Nedostatek likvidity vedla </a:t>
            </a:r>
            <a:r>
              <a:rPr lang="cs-CZ" altLang="cs-CZ" sz="1400" dirty="0" err="1"/>
              <a:t>Tsiprasovu</a:t>
            </a:r>
            <a:r>
              <a:rPr lang="cs-CZ" altLang="cs-CZ" sz="1400" dirty="0"/>
              <a:t> vládu podobně, k vyhlášení kapitálových kontrol.</a:t>
            </a:r>
          </a:p>
          <a:p>
            <a:pPr marL="273050" indent="-273050">
              <a:lnSpc>
                <a:spcPct val="110000"/>
              </a:lnSpc>
              <a:buFont typeface="Wingdings 2" panose="05020102010507070707" pitchFamily="18" charset="2"/>
              <a:buChar char=""/>
            </a:pPr>
            <a:r>
              <a:rPr lang="cs-CZ" altLang="cs-CZ" sz="1400" dirty="0" err="1"/>
              <a:t>Tsipras</a:t>
            </a:r>
            <a:r>
              <a:rPr lang="cs-CZ" altLang="cs-CZ" sz="1400" dirty="0"/>
              <a:t> koncem června rozhodl o vyhlášení referenda: řečtí voliči rozhodnout, zda schválí dohodu, kterou řecké vládě nabídla věřitelská „trojka“, která navrhovala další škrty a nové daně. </a:t>
            </a:r>
          </a:p>
        </p:txBody>
      </p:sp>
      <p:pic>
        <p:nvPicPr>
          <p:cNvPr id="20482" name="Picture 2" descr="Παρατείνεται το κλείσιμο των τραπεζών - e-thessalia.gr">
            <a:extLst>
              <a:ext uri="{FF2B5EF4-FFF2-40B4-BE49-F238E27FC236}">
                <a16:creationId xmlns:a16="http://schemas.microsoft.com/office/drawing/2014/main" id="{7E1D3F5B-7C8B-215C-D962-FE3D6CD9C7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4139" y="2801563"/>
            <a:ext cx="3500715" cy="1878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272" name="Rectangle 1127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274" name="Picture 1127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276" name="Straight Connector 1127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278" name="Straight Connector 1127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1266" name="Nadpis 3">
            <a:extLst>
              <a:ext uri="{FF2B5EF4-FFF2-40B4-BE49-F238E27FC236}">
                <a16:creationId xmlns:a16="http://schemas.microsoft.com/office/drawing/2014/main" id="{A508B23D-B03A-EBAC-ABF6-07A1E2B9D695}"/>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ltLang="cs-CZ"/>
              <a:t>Referendum 6. července 2015</a:t>
            </a:r>
          </a:p>
        </p:txBody>
      </p:sp>
      <p:sp>
        <p:nvSpPr>
          <p:cNvPr id="6" name="Zástupný symbol pro obsah 5">
            <a:extLst>
              <a:ext uri="{FF2B5EF4-FFF2-40B4-BE49-F238E27FC236}">
                <a16:creationId xmlns:a16="http://schemas.microsoft.com/office/drawing/2014/main" id="{E298E7DB-6792-F99C-6A77-8687A05009B6}"/>
              </a:ext>
            </a:extLst>
          </p:cNvPr>
          <p:cNvSpPr>
            <a:spLocks noGrp="1"/>
          </p:cNvSpPr>
          <p:nvPr>
            <p:ph sz="half" idx="2"/>
          </p:nvPr>
        </p:nvSpPr>
        <p:spPr>
          <a:xfrm>
            <a:off x="1451579" y="2015734"/>
            <a:ext cx="5622284" cy="3450613"/>
          </a:xfrm>
        </p:spPr>
        <p:txBody>
          <a:bodyPr vert="horz" lIns="91440" tIns="45720" rIns="91440" bIns="45720" rtlCol="0" anchor="t">
            <a:normAutofit/>
          </a:bodyPr>
          <a:lstStyle/>
          <a:p>
            <a:pPr marL="274320">
              <a:lnSpc>
                <a:spcPct val="110000"/>
              </a:lnSpc>
              <a:defRPr/>
            </a:pPr>
            <a:r>
              <a:rPr lang="en-US" sz="1700" dirty="0" err="1"/>
              <a:t>Premiér</a:t>
            </a:r>
            <a:r>
              <a:rPr lang="en-US" sz="1700" dirty="0"/>
              <a:t> Tsipras </a:t>
            </a:r>
            <a:r>
              <a:rPr lang="en-US" sz="1700" dirty="0" err="1"/>
              <a:t>označil</a:t>
            </a:r>
            <a:r>
              <a:rPr lang="en-US" sz="1700" dirty="0"/>
              <a:t> </a:t>
            </a:r>
            <a:r>
              <a:rPr lang="en-US" sz="1700" dirty="0" err="1"/>
              <a:t>dohodu</a:t>
            </a:r>
            <a:r>
              <a:rPr lang="en-US" sz="1700" dirty="0"/>
              <a:t> za </a:t>
            </a:r>
            <a:r>
              <a:rPr lang="en-US" sz="1700" dirty="0" err="1"/>
              <a:t>neakceptovatelnou</a:t>
            </a:r>
            <a:r>
              <a:rPr lang="en-US" sz="1700" dirty="0"/>
              <a:t> a </a:t>
            </a:r>
            <a:r>
              <a:rPr lang="en-US" sz="1700" dirty="0" err="1"/>
              <a:t>vyzval</a:t>
            </a:r>
            <a:r>
              <a:rPr lang="en-US" sz="1700" dirty="0"/>
              <a:t> </a:t>
            </a:r>
            <a:r>
              <a:rPr lang="en-US" sz="1700" dirty="0" err="1"/>
              <a:t>stoupence</a:t>
            </a:r>
            <a:r>
              <a:rPr lang="en-US" sz="1700" dirty="0"/>
              <a:t> </a:t>
            </a:r>
            <a:r>
              <a:rPr lang="en-US" sz="1700" dirty="0" err="1"/>
              <a:t>SYRIZY</a:t>
            </a:r>
            <a:r>
              <a:rPr lang="en-US" sz="1700" dirty="0"/>
              <a:t>, aby </a:t>
            </a:r>
            <a:r>
              <a:rPr lang="en-US" sz="1700" dirty="0" err="1"/>
              <a:t>hlasovali</a:t>
            </a:r>
            <a:r>
              <a:rPr lang="en-US" sz="1700" dirty="0"/>
              <a:t> „ne“ (</a:t>
            </a:r>
            <a:r>
              <a:rPr lang="en-US" sz="1700" dirty="0" err="1"/>
              <a:t>řecky</a:t>
            </a:r>
            <a:r>
              <a:rPr lang="en-US" sz="1700" dirty="0"/>
              <a:t>: </a:t>
            </a:r>
            <a:r>
              <a:rPr lang="en-US" sz="1700" dirty="0" err="1"/>
              <a:t>ochi</a:t>
            </a:r>
            <a:r>
              <a:rPr lang="en-US" sz="1700" dirty="0"/>
              <a:t>). </a:t>
            </a:r>
          </a:p>
          <a:p>
            <a:pPr marL="274320">
              <a:lnSpc>
                <a:spcPct val="110000"/>
              </a:lnSpc>
              <a:defRPr/>
            </a:pPr>
            <a:r>
              <a:rPr lang="en-US" sz="1700" dirty="0"/>
              <a:t>V </a:t>
            </a:r>
            <a:r>
              <a:rPr lang="en-US" sz="1700" dirty="0" err="1"/>
              <a:t>souboji</a:t>
            </a:r>
            <a:r>
              <a:rPr lang="en-US" sz="1700" dirty="0"/>
              <a:t> </a:t>
            </a:r>
            <a:r>
              <a:rPr lang="en-US" sz="1700" dirty="0" err="1"/>
              <a:t>mezi</a:t>
            </a:r>
            <a:r>
              <a:rPr lang="en-US" sz="1700" dirty="0"/>
              <a:t> </a:t>
            </a:r>
            <a:r>
              <a:rPr lang="en-US" sz="1700" dirty="0" err="1"/>
              <a:t>zastánci</a:t>
            </a:r>
            <a:r>
              <a:rPr lang="en-US" sz="1700" dirty="0"/>
              <a:t> </a:t>
            </a:r>
            <a:r>
              <a:rPr lang="en-US" sz="1700" dirty="0" err="1"/>
              <a:t>názorů</a:t>
            </a:r>
            <a:r>
              <a:rPr lang="en-US" sz="1700" dirty="0"/>
              <a:t> </a:t>
            </a:r>
            <a:r>
              <a:rPr lang="en-US" sz="1700" dirty="0" err="1"/>
              <a:t>SYRIZY</a:t>
            </a:r>
            <a:r>
              <a:rPr lang="en-US" sz="1700" dirty="0"/>
              <a:t> </a:t>
            </a:r>
            <a:r>
              <a:rPr lang="en-US" sz="1700" dirty="0" err="1"/>
              <a:t>stáli</a:t>
            </a:r>
            <a:r>
              <a:rPr lang="en-US" sz="1700" dirty="0"/>
              <a:t> </a:t>
            </a:r>
            <a:r>
              <a:rPr lang="en-US" sz="1700" dirty="0" err="1"/>
              <a:t>též</a:t>
            </a:r>
            <a:r>
              <a:rPr lang="en-US" sz="1700" dirty="0"/>
              <a:t> </a:t>
            </a:r>
            <a:r>
              <a:rPr lang="en-US" sz="1700" dirty="0" err="1"/>
              <a:t>Nezávislí</a:t>
            </a:r>
            <a:r>
              <a:rPr lang="en-US" sz="1700" dirty="0"/>
              <a:t> </a:t>
            </a:r>
            <a:r>
              <a:rPr lang="en-US" sz="1700" dirty="0" err="1"/>
              <a:t>Řekové</a:t>
            </a:r>
            <a:r>
              <a:rPr lang="en-US" sz="1700" dirty="0"/>
              <a:t> a </a:t>
            </a:r>
            <a:r>
              <a:rPr lang="en-US" sz="1700" dirty="0" err="1"/>
              <a:t>Zlatý</a:t>
            </a:r>
            <a:r>
              <a:rPr lang="en-US" sz="1700" dirty="0"/>
              <a:t> </a:t>
            </a:r>
            <a:r>
              <a:rPr lang="en-US" sz="1700" dirty="0" err="1"/>
              <a:t>úsvit</a:t>
            </a:r>
            <a:r>
              <a:rPr lang="en-US" sz="1700" dirty="0"/>
              <a:t>, </a:t>
            </a:r>
            <a:r>
              <a:rPr lang="en-US" sz="1700" dirty="0" err="1"/>
              <a:t>zatímco</a:t>
            </a:r>
            <a:r>
              <a:rPr lang="en-US" sz="1700" dirty="0"/>
              <a:t> </a:t>
            </a:r>
            <a:r>
              <a:rPr lang="en-US" sz="1700" dirty="0" err="1"/>
              <a:t>volbě</a:t>
            </a:r>
            <a:r>
              <a:rPr lang="en-US" sz="1700" dirty="0"/>
              <a:t> „</a:t>
            </a:r>
            <a:r>
              <a:rPr lang="en-US" sz="1700" dirty="0" err="1"/>
              <a:t>ano</a:t>
            </a:r>
            <a:r>
              <a:rPr lang="en-US" sz="1700" dirty="0"/>
              <a:t>“ (</a:t>
            </a:r>
            <a:r>
              <a:rPr lang="en-US" sz="1700" dirty="0" err="1"/>
              <a:t>řecky</a:t>
            </a:r>
            <a:r>
              <a:rPr lang="en-US" sz="1700" dirty="0"/>
              <a:t>: ne) </a:t>
            </a:r>
            <a:r>
              <a:rPr lang="en-US" sz="1700" dirty="0" err="1"/>
              <a:t>dali</a:t>
            </a:r>
            <a:r>
              <a:rPr lang="en-US" sz="1700" dirty="0"/>
              <a:t> </a:t>
            </a:r>
            <a:r>
              <a:rPr lang="en-US" sz="1700" dirty="0" err="1"/>
              <a:t>přednost</a:t>
            </a:r>
            <a:r>
              <a:rPr lang="en-US" sz="1700" dirty="0"/>
              <a:t> </a:t>
            </a:r>
            <a:r>
              <a:rPr lang="en-US" sz="1700" dirty="0" err="1"/>
              <a:t>stoupenci</a:t>
            </a:r>
            <a:r>
              <a:rPr lang="en-US" sz="1700" dirty="0"/>
              <a:t> </a:t>
            </a:r>
            <a:r>
              <a:rPr lang="en-US" sz="1700" dirty="0" err="1"/>
              <a:t>Nové</a:t>
            </a:r>
            <a:r>
              <a:rPr lang="en-US" sz="1700" dirty="0"/>
              <a:t> </a:t>
            </a:r>
            <a:r>
              <a:rPr lang="en-US" sz="1700" dirty="0" err="1"/>
              <a:t>demokracie</a:t>
            </a:r>
            <a:r>
              <a:rPr lang="en-US" sz="1700" dirty="0"/>
              <a:t>, </a:t>
            </a:r>
            <a:r>
              <a:rPr lang="en-US" sz="1700" dirty="0" err="1"/>
              <a:t>Potami</a:t>
            </a:r>
            <a:r>
              <a:rPr lang="en-US" sz="1700" dirty="0"/>
              <a:t> a </a:t>
            </a:r>
            <a:r>
              <a:rPr lang="en-US" sz="1700" dirty="0" err="1"/>
              <a:t>PASOKu</a:t>
            </a:r>
            <a:r>
              <a:rPr lang="en-US" sz="1700" dirty="0"/>
              <a:t>. </a:t>
            </a:r>
          </a:p>
          <a:p>
            <a:pPr marL="274320">
              <a:lnSpc>
                <a:spcPct val="110000"/>
              </a:lnSpc>
              <a:defRPr/>
            </a:pPr>
            <a:r>
              <a:rPr lang="en-US" sz="1700" dirty="0" err="1"/>
              <a:t>Tábor</a:t>
            </a:r>
            <a:r>
              <a:rPr lang="en-US" sz="1700" dirty="0"/>
              <a:t> „</a:t>
            </a:r>
            <a:r>
              <a:rPr lang="en-US" sz="1700" dirty="0" err="1"/>
              <a:t>ano</a:t>
            </a:r>
            <a:r>
              <a:rPr lang="en-US" sz="1700" dirty="0"/>
              <a:t>“ </a:t>
            </a:r>
            <a:r>
              <a:rPr lang="en-US" sz="1700" dirty="0" err="1"/>
              <a:t>měl</a:t>
            </a:r>
            <a:r>
              <a:rPr lang="en-US" sz="1700" dirty="0"/>
              <a:t> </a:t>
            </a:r>
            <a:r>
              <a:rPr lang="en-US" sz="1700" dirty="0" err="1"/>
              <a:t>podporu</a:t>
            </a:r>
            <a:r>
              <a:rPr lang="en-US" sz="1700" dirty="0"/>
              <a:t> </a:t>
            </a:r>
            <a:r>
              <a:rPr lang="en-US" sz="1700" dirty="0" err="1"/>
              <a:t>téměř</a:t>
            </a:r>
            <a:r>
              <a:rPr lang="en-US" sz="1700" dirty="0"/>
              <a:t> </a:t>
            </a:r>
            <a:r>
              <a:rPr lang="en-US" sz="1700" dirty="0" err="1"/>
              <a:t>všech</a:t>
            </a:r>
            <a:r>
              <a:rPr lang="en-US" sz="1700" dirty="0"/>
              <a:t> </a:t>
            </a:r>
            <a:r>
              <a:rPr lang="en-US" sz="1700" dirty="0" err="1"/>
              <a:t>vládních</a:t>
            </a:r>
            <a:r>
              <a:rPr lang="en-US" sz="1700" dirty="0"/>
              <a:t> </a:t>
            </a:r>
            <a:r>
              <a:rPr lang="en-US" sz="1700" dirty="0" err="1"/>
              <a:t>představitelů</a:t>
            </a:r>
            <a:r>
              <a:rPr lang="en-US" sz="1700" dirty="0"/>
              <a:t> </a:t>
            </a:r>
            <a:r>
              <a:rPr lang="en-US" sz="1700" dirty="0" err="1"/>
              <a:t>Evropské</a:t>
            </a:r>
            <a:r>
              <a:rPr lang="en-US" sz="1700" dirty="0"/>
              <a:t> </a:t>
            </a:r>
            <a:r>
              <a:rPr lang="en-US" sz="1700" dirty="0" err="1"/>
              <a:t>unie</a:t>
            </a:r>
            <a:r>
              <a:rPr lang="en-US" sz="1700" dirty="0"/>
              <a:t>. </a:t>
            </a:r>
            <a:r>
              <a:rPr lang="en-US" sz="1700" dirty="0" err="1"/>
              <a:t>Ti</a:t>
            </a:r>
            <a:r>
              <a:rPr lang="en-US" sz="1700" dirty="0"/>
              <a:t> referendum </a:t>
            </a:r>
            <a:r>
              <a:rPr lang="en-US" sz="1700" dirty="0" err="1"/>
              <a:t>interpretovali</a:t>
            </a:r>
            <a:r>
              <a:rPr lang="en-US" sz="1700" dirty="0"/>
              <a:t> </a:t>
            </a:r>
            <a:r>
              <a:rPr lang="en-US" sz="1700" dirty="0" err="1"/>
              <a:t>jako</a:t>
            </a:r>
            <a:r>
              <a:rPr lang="en-US" sz="1700" dirty="0"/>
              <a:t> </a:t>
            </a:r>
            <a:r>
              <a:rPr lang="en-US" sz="1700" dirty="0" err="1"/>
              <a:t>rozhodování</a:t>
            </a:r>
            <a:r>
              <a:rPr lang="en-US" sz="1700" dirty="0"/>
              <a:t> o </a:t>
            </a:r>
            <a:r>
              <a:rPr lang="en-US" sz="1700" dirty="0" err="1"/>
              <a:t>dalším</a:t>
            </a:r>
            <a:r>
              <a:rPr lang="en-US" sz="1700" dirty="0"/>
              <a:t> </a:t>
            </a:r>
            <a:r>
              <a:rPr lang="en-US" sz="1700" dirty="0" err="1"/>
              <a:t>setrvání</a:t>
            </a:r>
            <a:r>
              <a:rPr lang="en-US" sz="1700" dirty="0"/>
              <a:t> </a:t>
            </a:r>
            <a:r>
              <a:rPr lang="en-US" sz="1700" dirty="0" err="1"/>
              <a:t>Řecka</a:t>
            </a:r>
            <a:r>
              <a:rPr lang="en-US" sz="1700" dirty="0"/>
              <a:t> v </a:t>
            </a:r>
            <a:r>
              <a:rPr lang="en-US" sz="1700" dirty="0" err="1"/>
              <a:t>eurozóně</a:t>
            </a:r>
            <a:r>
              <a:rPr lang="en-US" sz="1700" dirty="0"/>
              <a:t>.</a:t>
            </a:r>
          </a:p>
          <a:p>
            <a:pPr marL="274320">
              <a:lnSpc>
                <a:spcPct val="110000"/>
              </a:lnSpc>
              <a:defRPr/>
            </a:pPr>
            <a:r>
              <a:rPr lang="en-US" sz="1700" dirty="0"/>
              <a:t>V </a:t>
            </a:r>
            <a:r>
              <a:rPr lang="en-US" sz="1700" dirty="0" err="1"/>
              <a:t>referendu</a:t>
            </a:r>
            <a:r>
              <a:rPr lang="en-US" sz="1700" dirty="0"/>
              <a:t> </a:t>
            </a:r>
            <a:r>
              <a:rPr lang="en-US" sz="1700" dirty="0" err="1"/>
              <a:t>navzdory</a:t>
            </a:r>
            <a:r>
              <a:rPr lang="en-US" sz="1700" dirty="0"/>
              <a:t> </a:t>
            </a:r>
            <a:r>
              <a:rPr lang="en-US" sz="1700" dirty="0" err="1"/>
              <a:t>všem</a:t>
            </a:r>
            <a:r>
              <a:rPr lang="en-US" sz="1700" dirty="0"/>
              <a:t> </a:t>
            </a:r>
            <a:r>
              <a:rPr lang="en-US" sz="1700" dirty="0" err="1"/>
              <a:t>průzkumům</a:t>
            </a:r>
            <a:r>
              <a:rPr lang="en-US" sz="1700" dirty="0"/>
              <a:t> </a:t>
            </a:r>
            <a:r>
              <a:rPr lang="en-US" sz="1700" dirty="0" err="1"/>
              <a:t>zvítězili</a:t>
            </a:r>
            <a:r>
              <a:rPr lang="en-US" sz="1700" dirty="0"/>
              <a:t> s </a:t>
            </a:r>
            <a:r>
              <a:rPr lang="en-US" sz="1700" dirty="0" err="1"/>
              <a:t>přehledem</a:t>
            </a:r>
            <a:r>
              <a:rPr lang="en-US" sz="1700" dirty="0"/>
              <a:t> </a:t>
            </a:r>
            <a:r>
              <a:rPr lang="en-US" sz="1700" dirty="0" err="1"/>
              <a:t>stoupenci</a:t>
            </a:r>
            <a:r>
              <a:rPr lang="en-US" sz="1700" dirty="0"/>
              <a:t> „ne“ (61,3 % </a:t>
            </a:r>
            <a:r>
              <a:rPr lang="en-US" sz="1700" dirty="0" err="1"/>
              <a:t>hlasů</a:t>
            </a:r>
            <a:r>
              <a:rPr lang="en-US" sz="1700" dirty="0"/>
              <a:t>). </a:t>
            </a:r>
          </a:p>
        </p:txBody>
      </p:sp>
      <p:pic>
        <p:nvPicPr>
          <p:cNvPr id="11267" name="Zástupný symbol pro obsah 6" descr="referendum.jpg">
            <a:extLst>
              <a:ext uri="{FF2B5EF4-FFF2-40B4-BE49-F238E27FC236}">
                <a16:creationId xmlns:a16="http://schemas.microsoft.com/office/drawing/2014/main" id="{199C768C-0D91-D66E-A9B9-3199B4DB433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7554139" y="2528918"/>
            <a:ext cx="3500715" cy="24242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290" name="Nadpis 4">
            <a:extLst>
              <a:ext uri="{FF2B5EF4-FFF2-40B4-BE49-F238E27FC236}">
                <a16:creationId xmlns:a16="http://schemas.microsoft.com/office/drawing/2014/main" id="{C56B706D-E01D-E85F-5755-51884501CC4D}"/>
              </a:ext>
            </a:extLst>
          </p:cNvPr>
          <p:cNvSpPr>
            <a:spLocks noGrp="1"/>
          </p:cNvSpPr>
          <p:nvPr>
            <p:ph type="title"/>
          </p:nvPr>
        </p:nvSpPr>
        <p:spPr>
          <a:xfrm>
            <a:off x="1451579" y="804519"/>
            <a:ext cx="9603275" cy="1049235"/>
          </a:xfrm>
        </p:spPr>
        <p:txBody>
          <a:bodyPr>
            <a:normAutofit/>
          </a:bodyPr>
          <a:lstStyle/>
          <a:p>
            <a:r>
              <a:rPr lang="cs-CZ" altLang="cs-CZ"/>
              <a:t>Kapitulace řecké vlády – nové memorandum</a:t>
            </a:r>
          </a:p>
        </p:txBody>
      </p:sp>
      <p:sp>
        <p:nvSpPr>
          <p:cNvPr id="6" name="Zástupný symbol pro obsah 5">
            <a:extLst>
              <a:ext uri="{FF2B5EF4-FFF2-40B4-BE49-F238E27FC236}">
                <a16:creationId xmlns:a16="http://schemas.microsoft.com/office/drawing/2014/main" id="{8C8263AF-772E-7425-4317-49609AB56371}"/>
              </a:ext>
            </a:extLst>
          </p:cNvPr>
          <p:cNvSpPr>
            <a:spLocks noGrp="1"/>
          </p:cNvSpPr>
          <p:nvPr>
            <p:ph idx="1"/>
          </p:nvPr>
        </p:nvSpPr>
        <p:spPr>
          <a:xfrm>
            <a:off x="1451579" y="2015734"/>
            <a:ext cx="5435733" cy="3450613"/>
          </a:xfrm>
        </p:spPr>
        <p:txBody>
          <a:bodyPr>
            <a:normAutofit/>
          </a:bodyPr>
          <a:lstStyle/>
          <a:p>
            <a:pPr marL="274320" indent="-274320">
              <a:lnSpc>
                <a:spcPct val="110000"/>
              </a:lnSpc>
              <a:buFont typeface="Wingdings 2"/>
              <a:buChar char=""/>
              <a:defRPr/>
            </a:pPr>
            <a:r>
              <a:rPr lang="cs-CZ" sz="1700" dirty="0"/>
              <a:t>Po překvapivém výsledku se premiér </a:t>
            </a:r>
            <a:r>
              <a:rPr lang="cs-CZ" sz="1700" dirty="0" err="1"/>
              <a:t>Tsipras</a:t>
            </a:r>
            <a:r>
              <a:rPr lang="cs-CZ" sz="1700" dirty="0"/>
              <a:t> obrátil na Brusel s požadavkem o poskytnutí nové půjčky ve výši 85 miliard eur. </a:t>
            </a:r>
          </a:p>
          <a:p>
            <a:pPr marL="274320" indent="-274320">
              <a:lnSpc>
                <a:spcPct val="110000"/>
              </a:lnSpc>
              <a:buFont typeface="Wingdings 2"/>
              <a:buChar char=""/>
              <a:defRPr/>
            </a:pPr>
            <a:r>
              <a:rPr lang="cs-CZ" sz="1700" dirty="0"/>
              <a:t>Představitelé eurozóny podmínili poskytnutí nového „záchranného“ programu pro Řecko mnohem tvrdšími podmínkami, než jaké byly obsaženy v dohodě, která byla referendem odmítnuta.</a:t>
            </a:r>
          </a:p>
          <a:p>
            <a:pPr marL="274320" indent="-274320">
              <a:lnSpc>
                <a:spcPct val="110000"/>
              </a:lnSpc>
              <a:buFont typeface="Wingdings 2"/>
              <a:buChar char=""/>
              <a:defRPr/>
            </a:pPr>
            <a:r>
              <a:rPr lang="cs-CZ" sz="1700" dirty="0"/>
              <a:t>12. července 2015 řecký premiér po celodenním jednání zástupců eurozóny a věřitelských institucí oznámil, že jeho vláda příjme nabídnutou dohodu. </a:t>
            </a:r>
          </a:p>
          <a:p>
            <a:pPr marL="0" indent="0">
              <a:lnSpc>
                <a:spcPct val="110000"/>
              </a:lnSpc>
              <a:buNone/>
              <a:defRPr/>
            </a:pPr>
            <a:endParaRPr lang="cs-CZ" sz="1700" dirty="0"/>
          </a:p>
        </p:txBody>
      </p:sp>
      <p:grpSp>
        <p:nvGrpSpPr>
          <p:cNvPr id="23559" name="Group 23558">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23560" name="Rectangle 23559">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61" name="Rectangle 23560">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554" name="Picture 2" descr="13.07.2015 - Οι δηλώσεις πρωθυπουργού Α. Τσίπρα μετά τη Σύνοδο Κορυφής -  YouTube">
            <a:extLst>
              <a:ext uri="{FF2B5EF4-FFF2-40B4-BE49-F238E27FC236}">
                <a16:creationId xmlns:a16="http://schemas.microsoft.com/office/drawing/2014/main" id="{93D41183-4044-B5AF-4DFC-DA5A53D89E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91" r="17194" b="-2"/>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Rectangle 1332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Nadpis 1">
            <a:extLst>
              <a:ext uri="{FF2B5EF4-FFF2-40B4-BE49-F238E27FC236}">
                <a16:creationId xmlns:a16="http://schemas.microsoft.com/office/drawing/2014/main" id="{EFE4D1EE-F2E0-9598-C8DD-062EAC229655}"/>
              </a:ext>
            </a:extLst>
          </p:cNvPr>
          <p:cNvSpPr>
            <a:spLocks noGrp="1"/>
          </p:cNvSpPr>
          <p:nvPr>
            <p:ph type="title"/>
          </p:nvPr>
        </p:nvSpPr>
        <p:spPr>
          <a:xfrm>
            <a:off x="849683" y="1240076"/>
            <a:ext cx="2727813" cy="4584527"/>
          </a:xfrm>
        </p:spPr>
        <p:txBody>
          <a:bodyPr>
            <a:normAutofit/>
          </a:bodyPr>
          <a:lstStyle/>
          <a:p>
            <a:r>
              <a:rPr lang="cs-CZ" altLang="cs-CZ">
                <a:solidFill>
                  <a:srgbClr val="FFFFFF"/>
                </a:solidFill>
              </a:rPr>
              <a:t>Volby 20. září 2015</a:t>
            </a:r>
          </a:p>
        </p:txBody>
      </p:sp>
      <p:sp>
        <p:nvSpPr>
          <p:cNvPr id="3" name="Zástupný symbol pro obsah 2">
            <a:extLst>
              <a:ext uri="{FF2B5EF4-FFF2-40B4-BE49-F238E27FC236}">
                <a16:creationId xmlns:a16="http://schemas.microsoft.com/office/drawing/2014/main" id="{6BABA466-12CC-0B23-3C7A-86BE003A079D}"/>
              </a:ext>
            </a:extLst>
          </p:cNvPr>
          <p:cNvSpPr>
            <a:spLocks noGrp="1"/>
          </p:cNvSpPr>
          <p:nvPr>
            <p:ph idx="1"/>
          </p:nvPr>
        </p:nvSpPr>
        <p:spPr>
          <a:xfrm>
            <a:off x="4705594" y="1240077"/>
            <a:ext cx="6034827" cy="4916465"/>
          </a:xfrm>
        </p:spPr>
        <p:txBody>
          <a:bodyPr anchor="t">
            <a:normAutofit/>
          </a:bodyPr>
          <a:lstStyle/>
          <a:p>
            <a:pPr marL="274320" indent="-274320">
              <a:lnSpc>
                <a:spcPct val="110000"/>
              </a:lnSpc>
              <a:buFont typeface="Wingdings 2"/>
              <a:buChar char=""/>
              <a:defRPr/>
            </a:pPr>
            <a:r>
              <a:rPr lang="cs-CZ" sz="1900"/>
              <a:t>nejnižší účast voličů v období po pádu vojenské diktatury v r. 1974 (celkem volilo 56,6 % oprávněných voličů).  </a:t>
            </a:r>
          </a:p>
          <a:p>
            <a:pPr marL="274320" indent="-274320">
              <a:lnSpc>
                <a:spcPct val="110000"/>
              </a:lnSpc>
              <a:buFont typeface="Wingdings 2"/>
              <a:buChar char=""/>
              <a:defRPr/>
            </a:pPr>
            <a:r>
              <a:rPr lang="cs-CZ" sz="1900"/>
              <a:t>Zvítězila znovu strana SYRIZA - 35,5 % hlasů 145 poslaneckých mandátů. K  absolutní většině v parlamentu Alexis </a:t>
            </a:r>
            <a:r>
              <a:rPr lang="cs-CZ" sz="1900" err="1"/>
              <a:t>Tsipras</a:t>
            </a:r>
            <a:r>
              <a:rPr lang="cs-CZ" sz="1900"/>
              <a:t> znovu využil spolupráce se stranou Nezávislí Řekové – ANEL, která obdržela 3,7 % hlasů a 10 poslaneckých mandátů. </a:t>
            </a:r>
          </a:p>
          <a:p>
            <a:pPr marL="274320" indent="-274320">
              <a:lnSpc>
                <a:spcPct val="110000"/>
              </a:lnSpc>
              <a:buFont typeface="Wingdings 2"/>
              <a:buChar char=""/>
              <a:defRPr/>
            </a:pPr>
            <a:r>
              <a:rPr lang="cs-CZ" sz="1900"/>
              <a:t>Největší opoziční strana Nová demokracie skončila druhá s 28,1 % hlasů a 75 mandátů. </a:t>
            </a:r>
          </a:p>
          <a:p>
            <a:pPr marL="274320" indent="-274320">
              <a:lnSpc>
                <a:spcPct val="110000"/>
              </a:lnSpc>
              <a:buFont typeface="Wingdings 2"/>
              <a:buChar char=""/>
              <a:defRPr/>
            </a:pPr>
            <a:r>
              <a:rPr lang="cs-CZ" sz="1900"/>
              <a:t>Dále se do parlamentu probojovaly strany: Zlatý úsvit (6,9 % hlasů), PASOK (6,3 %), KS Řecka (5,5 %), </a:t>
            </a:r>
            <a:r>
              <a:rPr lang="cs-CZ" sz="1900" err="1"/>
              <a:t>Potami</a:t>
            </a:r>
            <a:r>
              <a:rPr lang="cs-CZ" sz="1900"/>
              <a:t> (4,1%) a také bizarní Centristická strana (</a:t>
            </a:r>
            <a:r>
              <a:rPr lang="cs-CZ" sz="1900" err="1"/>
              <a:t>Enosi</a:t>
            </a:r>
            <a:r>
              <a:rPr lang="cs-CZ" sz="1900"/>
              <a:t> </a:t>
            </a:r>
            <a:r>
              <a:rPr lang="cs-CZ" sz="1900" err="1"/>
              <a:t>kentroon</a:t>
            </a:r>
            <a:r>
              <a:rPr lang="cs-CZ" sz="1900"/>
              <a:t>) s 3,4 %.</a:t>
            </a:r>
          </a:p>
          <a:p>
            <a:pPr>
              <a:lnSpc>
                <a:spcPct val="110000"/>
              </a:lnSpc>
              <a:buFont typeface="Arial" charset="0"/>
              <a:buChar char="•"/>
              <a:defRPr/>
            </a:pPr>
            <a:endParaRPr lang="cs-CZ" sz="1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360" name="Rectangle 14359">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62" name="Straight Connector 14361">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338" name="Nadpis 2">
            <a:extLst>
              <a:ext uri="{FF2B5EF4-FFF2-40B4-BE49-F238E27FC236}">
                <a16:creationId xmlns:a16="http://schemas.microsoft.com/office/drawing/2014/main" id="{3802D8F0-58CC-B928-7409-4D3B422F6F1E}"/>
              </a:ext>
            </a:extLst>
          </p:cNvPr>
          <p:cNvSpPr>
            <a:spLocks noGrp="1"/>
          </p:cNvSpPr>
          <p:nvPr>
            <p:ph type="title"/>
          </p:nvPr>
        </p:nvSpPr>
        <p:spPr>
          <a:xfrm>
            <a:off x="1451579" y="804519"/>
            <a:ext cx="5550357" cy="1049235"/>
          </a:xfrm>
        </p:spPr>
        <p:txBody>
          <a:bodyPr>
            <a:normAutofit/>
          </a:bodyPr>
          <a:lstStyle/>
          <a:p>
            <a:pPr eaLnBrk="1" hangingPunct="1"/>
            <a:r>
              <a:rPr lang="cs-CZ" altLang="en-US"/>
              <a:t>Recese a sociální dopady krize</a:t>
            </a:r>
          </a:p>
        </p:txBody>
      </p:sp>
      <p:sp>
        <p:nvSpPr>
          <p:cNvPr id="14364" name="Rectangle 14363">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339" name="Zástupný symbol pro obsah 3">
            <a:extLst>
              <a:ext uri="{FF2B5EF4-FFF2-40B4-BE49-F238E27FC236}">
                <a16:creationId xmlns:a16="http://schemas.microsoft.com/office/drawing/2014/main" id="{A0D11EE9-6D9D-AD7E-DABC-546FFDA66894}"/>
              </a:ext>
            </a:extLst>
          </p:cNvPr>
          <p:cNvSpPr>
            <a:spLocks noGrp="1"/>
          </p:cNvSpPr>
          <p:nvPr>
            <p:ph idx="1"/>
          </p:nvPr>
        </p:nvSpPr>
        <p:spPr>
          <a:xfrm>
            <a:off x="1451579" y="2015732"/>
            <a:ext cx="5550357" cy="3450613"/>
          </a:xfrm>
        </p:spPr>
        <p:txBody>
          <a:bodyPr>
            <a:normAutofit/>
          </a:bodyPr>
          <a:lstStyle/>
          <a:p>
            <a:pPr eaLnBrk="1" hangingPunct="1">
              <a:lnSpc>
                <a:spcPct val="110000"/>
              </a:lnSpc>
            </a:pPr>
            <a:r>
              <a:rPr lang="cs-CZ" altLang="en-US" sz="1400"/>
              <a:t>Po přijetí úsporných a reformních kroků Řecko upadlo do nejdéle trvající recese v národních dějinách – ztráta </a:t>
            </a:r>
            <a:r>
              <a:rPr lang="cs-CZ" altLang="en-US" sz="1400" b="1"/>
              <a:t>25% HDP </a:t>
            </a:r>
          </a:p>
          <a:p>
            <a:pPr eaLnBrk="1" hangingPunct="1">
              <a:lnSpc>
                <a:spcPct val="110000"/>
              </a:lnSpc>
            </a:pPr>
            <a:r>
              <a:rPr lang="cs-CZ" altLang="en-US" sz="1400"/>
              <a:t>Desítky tisíc podniků byly nuceny vyhlásit bankrot, stovky tisíc zaměstnanců, především v soukromém sektoru, přišlo o práci. Nezaměstnanost v r. 2012 stoupla na 27 %. Nezaměstnanost mladých Řeků dlouhodobě přesáhla 50 % hranici. </a:t>
            </a:r>
          </a:p>
          <a:p>
            <a:pPr eaLnBrk="1" hangingPunct="1">
              <a:lnSpc>
                <a:spcPct val="110000"/>
              </a:lnSpc>
            </a:pPr>
            <a:r>
              <a:rPr lang="cs-CZ" altLang="en-US" sz="1400"/>
              <a:t>Exodus více než 400 tisíc mladých Řeků do zahraničí</a:t>
            </a:r>
          </a:p>
          <a:p>
            <a:pPr eaLnBrk="1" hangingPunct="1">
              <a:lnSpc>
                <a:spcPct val="110000"/>
              </a:lnSpc>
            </a:pPr>
            <a:r>
              <a:rPr lang="cs-CZ" altLang="en-US" sz="1400"/>
              <a:t>Počet Řeků žijících pod hranicí chudoby 3,8 milionu, tedy 36% celkového počtu obyvatelstva, nejvyšší v EU po Rumunsku a Bulharsku.</a:t>
            </a:r>
          </a:p>
          <a:p>
            <a:pPr eaLnBrk="1" hangingPunct="1">
              <a:lnSpc>
                <a:spcPct val="110000"/>
              </a:lnSpc>
            </a:pPr>
            <a:r>
              <a:rPr lang="cs-CZ" altLang="en-US" sz="1400"/>
              <a:t>Počet sebevražd se zdvojnásobil… </a:t>
            </a:r>
          </a:p>
        </p:txBody>
      </p:sp>
      <p:pic>
        <p:nvPicPr>
          <p:cNvPr id="2" name="Picture 1" descr="cotd-largest-falls-gdp-1870">
            <a:extLst>
              <a:ext uri="{FF2B5EF4-FFF2-40B4-BE49-F238E27FC236}">
                <a16:creationId xmlns:a16="http://schemas.microsoft.com/office/drawing/2014/main" id="{3D1AEF1B-51DD-9C3D-3924-FA30125BE6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49741" y="481109"/>
            <a:ext cx="3322541" cy="24919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4340" descr="Lupa ukazující klesající výkon">
            <a:extLst>
              <a:ext uri="{FF2B5EF4-FFF2-40B4-BE49-F238E27FC236}">
                <a16:creationId xmlns:a16="http://schemas.microsoft.com/office/drawing/2014/main" id="{29331394-667C-3355-4891-9734E7EE9D20}"/>
              </a:ext>
            </a:extLst>
          </p:cNvPr>
          <p:cNvPicPr>
            <a:picLocks noChangeAspect="1"/>
          </p:cNvPicPr>
          <p:nvPr/>
        </p:nvPicPr>
        <p:blipFill rotWithShape="1">
          <a:blip r:embed="rId3"/>
          <a:srcRect t="1219" r="-1" b="14509"/>
          <a:stretch/>
        </p:blipFill>
        <p:spPr>
          <a:xfrm>
            <a:off x="7473594" y="3238372"/>
            <a:ext cx="4074836" cy="2292135"/>
          </a:xfrm>
          <a:prstGeom prst="rect">
            <a:avLst/>
          </a:prstGeom>
        </p:spPr>
      </p:pic>
      <p:pic>
        <p:nvPicPr>
          <p:cNvPr id="14366" name="Picture 14365">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68" name="Straight Connector 14367">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Rectangle 1536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362" name="Nadpis 1">
            <a:extLst>
              <a:ext uri="{FF2B5EF4-FFF2-40B4-BE49-F238E27FC236}">
                <a16:creationId xmlns:a16="http://schemas.microsoft.com/office/drawing/2014/main" id="{CFC0626A-DCEA-8F6C-98BA-A71823D1342E}"/>
              </a:ext>
            </a:extLst>
          </p:cNvPr>
          <p:cNvSpPr>
            <a:spLocks noGrp="1"/>
          </p:cNvSpPr>
          <p:nvPr>
            <p:ph type="title"/>
          </p:nvPr>
        </p:nvSpPr>
        <p:spPr>
          <a:xfrm>
            <a:off x="812205" y="804519"/>
            <a:ext cx="3241820" cy="4431360"/>
          </a:xfrm>
        </p:spPr>
        <p:txBody>
          <a:bodyPr anchor="ctr">
            <a:normAutofit/>
          </a:bodyPr>
          <a:lstStyle/>
          <a:p>
            <a:r>
              <a:rPr lang="cs-CZ" altLang="cs-CZ"/>
              <a:t>Příběh o řecké krizi</a:t>
            </a:r>
          </a:p>
        </p:txBody>
      </p:sp>
      <p:cxnSp>
        <p:nvCxnSpPr>
          <p:cNvPr id="15372" name="Straight Connector 1537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363" name="Zástupný symbol pro obsah 2">
            <a:extLst>
              <a:ext uri="{FF2B5EF4-FFF2-40B4-BE49-F238E27FC236}">
                <a16:creationId xmlns:a16="http://schemas.microsoft.com/office/drawing/2014/main" id="{513C1514-3D00-C9F9-B09B-E78E0DD48436}"/>
              </a:ext>
            </a:extLst>
          </p:cNvPr>
          <p:cNvSpPr>
            <a:spLocks noGrp="1"/>
          </p:cNvSpPr>
          <p:nvPr>
            <p:ph idx="1"/>
          </p:nvPr>
        </p:nvSpPr>
        <p:spPr>
          <a:xfrm>
            <a:off x="4637863" y="804520"/>
            <a:ext cx="6102559" cy="4431359"/>
          </a:xfrm>
        </p:spPr>
        <p:txBody>
          <a:bodyPr anchor="ctr">
            <a:normAutofit/>
          </a:bodyPr>
          <a:lstStyle/>
          <a:p>
            <a:pPr>
              <a:lnSpc>
                <a:spcPct val="110000"/>
              </a:lnSpc>
            </a:pPr>
            <a:r>
              <a:rPr lang="cs-CZ" altLang="cs-CZ" sz="1700"/>
              <a:t>Krize vnímány jen jako období úpadku a katastrof, ale též jako příležitost k sebereflexi a vytvoření podmínek, které by dopomohly k přechodu společnosti do další, lepší etapy.</a:t>
            </a:r>
          </a:p>
          <a:p>
            <a:pPr>
              <a:lnSpc>
                <a:spcPct val="110000"/>
              </a:lnSpc>
            </a:pPr>
            <a:r>
              <a:rPr lang="cs-CZ" altLang="cs-CZ" sz="1700"/>
              <a:t> Názory na řeckou krizi převládající mezi (západo)evropskou společností, včetně české, nejsou totožné s názory Řeků na jejich vlastní příběh. </a:t>
            </a:r>
          </a:p>
          <a:p>
            <a:pPr>
              <a:lnSpc>
                <a:spcPct val="110000"/>
              </a:lnSpc>
            </a:pPr>
            <a:r>
              <a:rPr lang="cs-CZ" altLang="cs-CZ" sz="1700"/>
              <a:t>V zahraničním diskurzu o řecké krizi převažují neoliberální názory a zjednodušující stereotypy, které v předešlém období prezentovala především bulvární média. </a:t>
            </a:r>
          </a:p>
          <a:p>
            <a:pPr>
              <a:lnSpc>
                <a:spcPct val="110000"/>
              </a:lnSpc>
            </a:pPr>
            <a:r>
              <a:rPr lang="cs-CZ" altLang="cs-CZ" sz="1700"/>
              <a:t>Velmi intenzivně se v prezentaci řecké krize angažoval deník </a:t>
            </a:r>
            <a:r>
              <a:rPr lang="cs-CZ" altLang="cs-CZ" sz="1700" i="1"/>
              <a:t>Bild</a:t>
            </a:r>
            <a:r>
              <a:rPr lang="cs-CZ" altLang="cs-CZ" sz="1700"/>
              <a:t>, vlajková loď německého bulváru a současně nejvlivnější médium krajně pravicových názorů, jehož komentáře byly následně reprodukovány dalšími evropskými médii. </a:t>
            </a:r>
          </a:p>
          <a:p>
            <a:pPr>
              <a:lnSpc>
                <a:spcPct val="110000"/>
              </a:lnSpc>
            </a:pPr>
            <a:endParaRPr lang="cs-CZ" altLang="cs-CZ" sz="1700"/>
          </a:p>
          <a:p>
            <a:pPr>
              <a:lnSpc>
                <a:spcPct val="110000"/>
              </a:lnSpc>
            </a:pPr>
            <a:endParaRPr lang="cs-CZ" altLang="cs-CZ" sz="1700"/>
          </a:p>
          <a:p>
            <a:pPr>
              <a:lnSpc>
                <a:spcPct val="110000"/>
              </a:lnSpc>
            </a:pPr>
            <a:endParaRPr lang="cs-CZ" altLang="cs-CZ" sz="1700"/>
          </a:p>
        </p:txBody>
      </p:sp>
      <p:pic>
        <p:nvPicPr>
          <p:cNvPr id="15374" name="Picture 1537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395" name="Picture 1639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397" name="Straight Connector 1639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399" name="Straight Connector 1639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401" name="Rectangle 16400">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03" name="Straight Connector 16402">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386" name="Nadpis 1">
            <a:extLst>
              <a:ext uri="{FF2B5EF4-FFF2-40B4-BE49-F238E27FC236}">
                <a16:creationId xmlns:a16="http://schemas.microsoft.com/office/drawing/2014/main" id="{C896D8BE-E04F-098C-6FE4-2D9F4DC1B7AB}"/>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altLang="en-US"/>
              <a:t>Světová média a řecká krize</a:t>
            </a:r>
          </a:p>
        </p:txBody>
      </p:sp>
      <p:sp>
        <p:nvSpPr>
          <p:cNvPr id="16405" name="Rectangle 16404">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388" name="Zástupný symbol pro obsah 3">
            <a:extLst>
              <a:ext uri="{FF2B5EF4-FFF2-40B4-BE49-F238E27FC236}">
                <a16:creationId xmlns:a16="http://schemas.microsoft.com/office/drawing/2014/main" id="{EAC4B63E-09D0-6C7A-B72D-6C186A2A24C1}"/>
              </a:ext>
            </a:extLst>
          </p:cNvPr>
          <p:cNvSpPr>
            <a:spLocks noGrp="1"/>
          </p:cNvSpPr>
          <p:nvPr>
            <p:ph sz="half" idx="2"/>
          </p:nvPr>
        </p:nvSpPr>
        <p:spPr>
          <a:xfrm>
            <a:off x="1451580" y="2015732"/>
            <a:ext cx="5550355" cy="3450613"/>
          </a:xfrm>
        </p:spPr>
        <p:txBody>
          <a:bodyPr vert="horz" lIns="91440" tIns="45720" rIns="91440" bIns="45720" rtlCol="0" anchor="t">
            <a:normAutofit/>
          </a:bodyPr>
          <a:lstStyle/>
          <a:p>
            <a:pPr>
              <a:lnSpc>
                <a:spcPct val="110000"/>
              </a:lnSpc>
            </a:pPr>
            <a:r>
              <a:rPr lang="en-US" altLang="en-US" sz="1700"/>
              <a:t>Řecká krize v souvislosti s různými negativními jevy řecké společnosti (korupce, daňové úniky, politická nespolehlivost) se dostala na první místo ve světových a evropských denících. </a:t>
            </a:r>
          </a:p>
          <a:p>
            <a:pPr>
              <a:lnSpc>
                <a:spcPct val="110000"/>
              </a:lnSpc>
            </a:pPr>
            <a:r>
              <a:rPr lang="en-US" altLang="en-US" sz="1700"/>
              <a:t>Negativní jevy, stejně jako podvědomé stereotypy, které o Řecích ve světě panují, se staly předmětem četných analýz a úvah v bezmála globálním měřítku.</a:t>
            </a:r>
          </a:p>
          <a:p>
            <a:pPr>
              <a:lnSpc>
                <a:spcPct val="110000"/>
              </a:lnSpc>
            </a:pPr>
            <a:r>
              <a:rPr lang="en-US" altLang="en-US" sz="1700"/>
              <a:t>Německá media se přičinila na postupném utváření obrazu „líných a nezodpovědných Řeků, kteří prožrali budoucnost svých dětí“. </a:t>
            </a:r>
          </a:p>
        </p:txBody>
      </p:sp>
      <p:grpSp>
        <p:nvGrpSpPr>
          <p:cNvPr id="16407" name="Group 16406">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6408" name="Rectangle 16407">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09" name="Rectangle 16408">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387" name="Zástupný symbol pro obsah 4" descr="bild-perikefalaia.jpg">
            <a:extLst>
              <a:ext uri="{FF2B5EF4-FFF2-40B4-BE49-F238E27FC236}">
                <a16:creationId xmlns:a16="http://schemas.microsoft.com/office/drawing/2014/main" id="{23FDBEA2-4211-6D66-1037-3BCF730C5208}"/>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2" b="2281"/>
          <a:stretch/>
        </p:blipFill>
        <p:spPr>
          <a:xfrm>
            <a:off x="8116373" y="1116345"/>
            <a:ext cx="2799103" cy="3866172"/>
          </a:xfrm>
          <a:prstGeom prst="rect">
            <a:avLst/>
          </a:prstGeom>
        </p:spPr>
      </p:pic>
      <p:pic>
        <p:nvPicPr>
          <p:cNvPr id="16411" name="Picture 16410">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413" name="Straight Connector 16412">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417" name="Rectangle 17416">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419" name="Picture 17418">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421" name="Straight Connector 17420">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423" name="Straight Connector 17422">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425" name="Rectangle 17424">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7" name="Rectangle 17426">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410" name="Nadpis 1">
            <a:extLst>
              <a:ext uri="{FF2B5EF4-FFF2-40B4-BE49-F238E27FC236}">
                <a16:creationId xmlns:a16="http://schemas.microsoft.com/office/drawing/2014/main" id="{4987C98A-C7B1-94D8-3687-051C4C942E55}"/>
              </a:ext>
            </a:extLst>
          </p:cNvPr>
          <p:cNvSpPr>
            <a:spLocks noGrp="1"/>
          </p:cNvSpPr>
          <p:nvPr>
            <p:ph type="title"/>
          </p:nvPr>
        </p:nvSpPr>
        <p:spPr>
          <a:xfrm>
            <a:off x="1776424" y="4460798"/>
            <a:ext cx="8637073" cy="558063"/>
          </a:xfrm>
        </p:spPr>
        <p:txBody>
          <a:bodyPr vert="horz" lIns="91440" tIns="45720" rIns="91440" bIns="0" rtlCol="0" anchor="b">
            <a:normAutofit/>
          </a:bodyPr>
          <a:lstStyle/>
          <a:p>
            <a:r>
              <a:rPr lang="en-US" altLang="en-US" sz="3300"/>
              <a:t>Řecká krize a česká politická scéna </a:t>
            </a:r>
          </a:p>
        </p:txBody>
      </p:sp>
      <p:pic>
        <p:nvPicPr>
          <p:cNvPr id="17411" name="Obrázek 3">
            <a:extLst>
              <a:ext uri="{FF2B5EF4-FFF2-40B4-BE49-F238E27FC236}">
                <a16:creationId xmlns:a16="http://schemas.microsoft.com/office/drawing/2014/main" id="{61E41750-DA0E-8382-BD33-588D0D07BD8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771137" y="800598"/>
            <a:ext cx="4242437" cy="3181828"/>
          </a:xfrm>
          <a:prstGeom prst="rect">
            <a:avLst/>
          </a:prstGeom>
          <a:noFill/>
        </p:spPr>
      </p:pic>
      <p:pic>
        <p:nvPicPr>
          <p:cNvPr id="17412" name="Zástupný symbol pro obsah 3">
            <a:extLst>
              <a:ext uri="{FF2B5EF4-FFF2-40B4-BE49-F238E27FC236}">
                <a16:creationId xmlns:a16="http://schemas.microsoft.com/office/drawing/2014/main" id="{442975D5-C252-8338-CD8B-581A4E4685D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6171060" y="858932"/>
            <a:ext cx="4242437" cy="3065160"/>
          </a:xfrm>
          <a:prstGeom prst="rect">
            <a:avLst/>
          </a:prstGeom>
        </p:spPr>
      </p:pic>
      <p:cxnSp>
        <p:nvCxnSpPr>
          <p:cNvPr id="17429" name="Straight Connector 17428">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7431" name="Picture 17430">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433" name="Straight Connector 17432">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2" name="Rectangle 1844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Nadpis 1">
            <a:extLst>
              <a:ext uri="{FF2B5EF4-FFF2-40B4-BE49-F238E27FC236}">
                <a16:creationId xmlns:a16="http://schemas.microsoft.com/office/drawing/2014/main" id="{BA7AC5BD-6AF1-3A25-30D6-2E8A7A5AABE6}"/>
              </a:ext>
            </a:extLst>
          </p:cNvPr>
          <p:cNvSpPr>
            <a:spLocks noGrp="1"/>
          </p:cNvSpPr>
          <p:nvPr>
            <p:ph type="title"/>
          </p:nvPr>
        </p:nvSpPr>
        <p:spPr>
          <a:xfrm>
            <a:off x="849683" y="1240076"/>
            <a:ext cx="2727813" cy="4584527"/>
          </a:xfrm>
        </p:spPr>
        <p:txBody>
          <a:bodyPr>
            <a:normAutofit/>
          </a:bodyPr>
          <a:lstStyle/>
          <a:p>
            <a:r>
              <a:rPr lang="cs-CZ" altLang="cs-CZ">
                <a:solidFill>
                  <a:srgbClr val="FFFFFF"/>
                </a:solidFill>
              </a:rPr>
              <a:t>Jaký je dnešní obraz Řecka a Řeků?</a:t>
            </a:r>
          </a:p>
        </p:txBody>
      </p:sp>
      <p:sp>
        <p:nvSpPr>
          <p:cNvPr id="18435" name="Zástupný symbol pro obsah 2">
            <a:extLst>
              <a:ext uri="{FF2B5EF4-FFF2-40B4-BE49-F238E27FC236}">
                <a16:creationId xmlns:a16="http://schemas.microsoft.com/office/drawing/2014/main" id="{98D679D4-634B-8204-87DE-60383E4A1D06}"/>
              </a:ext>
            </a:extLst>
          </p:cNvPr>
          <p:cNvSpPr>
            <a:spLocks noGrp="1"/>
          </p:cNvSpPr>
          <p:nvPr>
            <p:ph idx="1"/>
          </p:nvPr>
        </p:nvSpPr>
        <p:spPr>
          <a:xfrm>
            <a:off x="4705594" y="1240077"/>
            <a:ext cx="6034827" cy="4916465"/>
          </a:xfrm>
        </p:spPr>
        <p:txBody>
          <a:bodyPr anchor="t">
            <a:normAutofit/>
          </a:bodyPr>
          <a:lstStyle/>
          <a:p>
            <a:pPr>
              <a:lnSpc>
                <a:spcPct val="110000"/>
              </a:lnSpc>
            </a:pPr>
            <a:r>
              <a:rPr lang="cs-CZ" altLang="cs-CZ" sz="1300"/>
              <a:t>Převažující názor: Řekové </a:t>
            </a:r>
            <a:r>
              <a:rPr lang="el-GR" altLang="cs-CZ" sz="1300"/>
              <a:t>=</a:t>
            </a:r>
            <a:r>
              <a:rPr lang="cs-CZ" altLang="cs-CZ" sz="1300"/>
              <a:t> národ líných bonvivánů se zkorumpovanými elitami. Národ, který se do EU dostal omylem a do eurozóny statistickými podvody. Národ, jenž neplatí daně, nic neprodukuje a žije na úkor druhých. Národ, který postrádá základní zodpovědnost a „prožral“ budoucnost nastupujících generací. </a:t>
            </a:r>
          </a:p>
          <a:p>
            <a:pPr>
              <a:lnSpc>
                <a:spcPct val="110000"/>
              </a:lnSpc>
            </a:pPr>
            <a:r>
              <a:rPr lang="cs-CZ" altLang="cs-CZ" sz="1300"/>
              <a:t>Tyto stereotypy byly pak rozšířeny o nová schémata, do nichž byli zařazeni i další Jihoevropané, např. Portugalci, Španělé, Italové. Bulvární média, komentátoři a političtí lídři neváhali kolektivně označit Řeky i ostatní národy evropského jihu nelichotivou zkratkou PIGS (prasata), popřípadě varovat ostatní, „zdravé národy“ před šířením „řecké chřipky“, nebo dokonce „řecké nákazy“. </a:t>
            </a:r>
          </a:p>
          <a:p>
            <a:pPr>
              <a:lnSpc>
                <a:spcPct val="110000"/>
              </a:lnSpc>
            </a:pPr>
            <a:r>
              <a:rPr lang="cs-CZ" altLang="cs-CZ" sz="1300"/>
              <a:t>Těžko se najde případ dalšího evropského národa, jehož negativní vlastnosti nebo negativní stereotypy se staly na tak dlouhou dobu předmětem masové psychoanalýzy. Důraz německých, britských, holandských a dalších médií na paušalizující démonizaci Řeků a na jejich požitkářský život dopomohl k prohloubení různých negativních stereotypů a tabu. </a:t>
            </a:r>
          </a:p>
          <a:p>
            <a:pPr>
              <a:lnSpc>
                <a:spcPct val="110000"/>
              </a:lnSpc>
            </a:pPr>
            <a:r>
              <a:rPr lang="cs-CZ" altLang="cs-CZ" sz="1300"/>
              <a:t>Řecko, jehož ekonomika se podílela na vytváření evropského HDP necelými dvěma procenty, bylo označeno za hlavního viníka krize. Jeho obyvatelé měli pykat za skandální život nad poměry, za podvody se statistickými údaji a za další morální prohřešky.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Nadpis 1">
            <a:extLst>
              <a:ext uri="{FF2B5EF4-FFF2-40B4-BE49-F238E27FC236}">
                <a16:creationId xmlns:a16="http://schemas.microsoft.com/office/drawing/2014/main" id="{2B20A49B-9F09-484E-4041-00AF5E53FE93}"/>
              </a:ext>
            </a:extLst>
          </p:cNvPr>
          <p:cNvSpPr>
            <a:spLocks noGrp="1"/>
          </p:cNvSpPr>
          <p:nvPr>
            <p:ph type="title"/>
          </p:nvPr>
        </p:nvSpPr>
        <p:spPr>
          <a:xfrm>
            <a:off x="844476" y="1600199"/>
            <a:ext cx="3539266" cy="4297680"/>
          </a:xfrm>
        </p:spPr>
        <p:txBody>
          <a:bodyPr anchor="ctr">
            <a:normAutofit/>
          </a:bodyPr>
          <a:lstStyle/>
          <a:p>
            <a:r>
              <a:rPr lang="cs-CZ" altLang="cs-CZ"/>
              <a:t>Demografické dopady krize</a:t>
            </a:r>
          </a:p>
        </p:txBody>
      </p:sp>
      <p:cxnSp>
        <p:nvCxnSpPr>
          <p:cNvPr id="25610" name="Straight Connector 2560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603" name="Zástupný symbol pro obsah 2">
            <a:extLst>
              <a:ext uri="{FF2B5EF4-FFF2-40B4-BE49-F238E27FC236}">
                <a16:creationId xmlns:a16="http://schemas.microsoft.com/office/drawing/2014/main" id="{8477F3FD-E48F-6449-7A78-ACE4A851DBFF}"/>
              </a:ext>
            </a:extLst>
          </p:cNvPr>
          <p:cNvSpPr>
            <a:spLocks noGrp="1"/>
          </p:cNvSpPr>
          <p:nvPr>
            <p:ph idx="1"/>
          </p:nvPr>
        </p:nvSpPr>
        <p:spPr>
          <a:xfrm>
            <a:off x="4924851" y="1600199"/>
            <a:ext cx="6130003" cy="4297680"/>
          </a:xfrm>
        </p:spPr>
        <p:txBody>
          <a:bodyPr anchor="ctr">
            <a:normAutofit/>
          </a:bodyPr>
          <a:lstStyle/>
          <a:p>
            <a:pPr>
              <a:lnSpc>
                <a:spcPct val="110000"/>
              </a:lnSpc>
            </a:pPr>
            <a:r>
              <a:rPr lang="cs-CZ" altLang="cs-CZ" sz="1400" i="1"/>
              <a:t>„Krize působí na Řecko jako neutronová bomba, jejímž cílem jsou lidé, kteří se vypaří, zatímco jejich domy, jejich nemovitosti zůstávají na svých místech“. </a:t>
            </a:r>
          </a:p>
          <a:p>
            <a:pPr>
              <a:lnSpc>
                <a:spcPct val="110000"/>
              </a:lnSpc>
            </a:pPr>
            <a:r>
              <a:rPr lang="cs-CZ" altLang="cs-CZ" sz="1400"/>
              <a:t>Podle zprávy výzkumného ústavu </a:t>
            </a:r>
            <a:r>
              <a:rPr lang="cs-CZ" altLang="cs-CZ" sz="1400" err="1"/>
              <a:t>diaNEOsis</a:t>
            </a:r>
            <a:r>
              <a:rPr lang="cs-CZ" altLang="cs-CZ" sz="1400"/>
              <a:t> bude mít Řecko v r. 2050 o 800 tisíc až 2,5 milionu obyvatel méně než dnes. Řecko bude za třicet let zemí starců nebo osob středního věku. </a:t>
            </a:r>
          </a:p>
          <a:p>
            <a:pPr>
              <a:lnSpc>
                <a:spcPct val="110000"/>
              </a:lnSpc>
            </a:pPr>
            <a:r>
              <a:rPr lang="cs-CZ" altLang="cs-CZ" sz="1400"/>
              <a:t>Podle nejčernějšího scénáře bude za třicet let každý třetí Řek starší 65 let, zatímco děti do 14 let budou představovat 12–14 % obyvatel. V r. 2011 se obyvatelstvo Řecka poprvé od konce občanské války dostalo do záporných čísel a počet úmrtí převážil počet porodů. V následujícím čtyřletém období se počet obyvatel snížil o 300 tisíc osob a z 11,1 milionu klesl na 10,8 milionu. </a:t>
            </a:r>
          </a:p>
          <a:p>
            <a:pPr>
              <a:lnSpc>
                <a:spcPct val="110000"/>
              </a:lnSpc>
            </a:pPr>
            <a:r>
              <a:rPr lang="cs-CZ" altLang="cs-CZ" sz="1400"/>
              <a:t>Úhrnná plodnost 1,2 dítěte na každou Řekyni je nejnižší ze všech evropských zemí a signalizuje rozsah problémů, s kterými se budou podotýkat současné i budoucí generace Řeků. Velmi chmurné jsou také scénáře popisující dopady na ekonomicky aktivní obyvatelstvo země. Udává se, že do roku 2050 počet práceschopných obyvatel klesne o jeden milion (optimistický scénář) či až o 1,7 milionu  (pesimistický scénář).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9" name="Picture 2058">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61" name="Straight Connector 2060">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52" name="Zástupný symbol pro obsah 7" descr="2010022804964_120262391.jpg">
            <a:extLst>
              <a:ext uri="{FF2B5EF4-FFF2-40B4-BE49-F238E27FC236}">
                <a16:creationId xmlns:a16="http://schemas.microsoft.com/office/drawing/2014/main" id="{8D7FB1F7-0CC5-36C8-862A-9A30F02831B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 b="6882"/>
          <a:stretch/>
        </p:blipFill>
        <p:spPr>
          <a:xfrm>
            <a:off x="2" y="10"/>
            <a:ext cx="6094409" cy="6857990"/>
          </a:xfrm>
          <a:prstGeom prst="rect">
            <a:avLst/>
          </a:prstGeom>
        </p:spPr>
      </p:pic>
      <p:pic>
        <p:nvPicPr>
          <p:cNvPr id="2051" name="Zástupný symbol pro obsah 6" descr="life3-225x300.jpg">
            <a:extLst>
              <a:ext uri="{FF2B5EF4-FFF2-40B4-BE49-F238E27FC236}">
                <a16:creationId xmlns:a16="http://schemas.microsoft.com/office/drawing/2014/main" id="{48BF6D32-3EAD-FD11-E90C-F3BFE7984DE3}"/>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r="-1" b="15602"/>
          <a:stretch/>
        </p:blipFill>
        <p:spPr>
          <a:xfrm>
            <a:off x="6096051" y="10"/>
            <a:ext cx="6094409" cy="6857990"/>
          </a:xfrm>
          <a:prstGeom prst="rect">
            <a:avLst/>
          </a:prstGeom>
        </p:spPr>
      </p:pic>
      <p:sp>
        <p:nvSpPr>
          <p:cNvPr id="2065" name="Rectangle 2064">
            <a:extLst>
              <a:ext uri="{FF2B5EF4-FFF2-40B4-BE49-F238E27FC236}">
                <a16:creationId xmlns:a16="http://schemas.microsoft.com/office/drawing/2014/main" id="{1E570D0D-2ED8-4624-A12F-F4938E994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5702"/>
            <a:ext cx="12192001" cy="2291435"/>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Nadpis 1">
            <a:extLst>
              <a:ext uri="{FF2B5EF4-FFF2-40B4-BE49-F238E27FC236}">
                <a16:creationId xmlns:a16="http://schemas.microsoft.com/office/drawing/2014/main" id="{810C3A23-6081-67E2-F985-F717157E05FF}"/>
              </a:ext>
            </a:extLst>
          </p:cNvPr>
          <p:cNvSpPr>
            <a:spLocks noGrp="1"/>
          </p:cNvSpPr>
          <p:nvPr>
            <p:ph type="title"/>
          </p:nvPr>
        </p:nvSpPr>
        <p:spPr>
          <a:xfrm>
            <a:off x="1289027" y="4727606"/>
            <a:ext cx="9608678" cy="744349"/>
          </a:xfrm>
        </p:spPr>
        <p:txBody>
          <a:bodyPr vert="horz" lIns="91440" tIns="45720" rIns="91440" bIns="0" rtlCol="0" anchor="b">
            <a:normAutofit/>
          </a:bodyPr>
          <a:lstStyle/>
          <a:p>
            <a:pPr algn="ctr"/>
            <a:r>
              <a:rPr lang="en-US" altLang="en-US" sz="2400">
                <a:solidFill>
                  <a:srgbClr val="FFFFFE"/>
                </a:solidFill>
              </a:rPr>
              <a:t>Řecká krize: Od „řeckého zázraku“ do dluhové kletby</a:t>
            </a:r>
          </a:p>
        </p:txBody>
      </p:sp>
      <p:cxnSp>
        <p:nvCxnSpPr>
          <p:cNvPr id="2067" name="Straight Connector 2066">
            <a:extLst>
              <a:ext uri="{FF2B5EF4-FFF2-40B4-BE49-F238E27FC236}">
                <a16:creationId xmlns:a16="http://schemas.microsoft.com/office/drawing/2014/main" id="{C934CDC0-507B-44FE-BE7F-C72504ADE3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8902" y="5660918"/>
            <a:ext cx="9609106" cy="0"/>
          </a:xfrm>
          <a:prstGeom prst="line">
            <a:avLst/>
          </a:prstGeom>
          <a:ln w="31750">
            <a:solidFill>
              <a:srgbClr val="C8954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Nadpis 1">
            <a:extLst>
              <a:ext uri="{FF2B5EF4-FFF2-40B4-BE49-F238E27FC236}">
                <a16:creationId xmlns:a16="http://schemas.microsoft.com/office/drawing/2014/main" id="{98D5F05B-17F4-F5E5-50DB-2F0F8C26E6D8}"/>
              </a:ext>
            </a:extLst>
          </p:cNvPr>
          <p:cNvSpPr>
            <a:spLocks noGrp="1"/>
          </p:cNvSpPr>
          <p:nvPr>
            <p:ph type="title"/>
          </p:nvPr>
        </p:nvSpPr>
        <p:spPr>
          <a:xfrm>
            <a:off x="849683" y="1240076"/>
            <a:ext cx="2727813" cy="4584527"/>
          </a:xfrm>
        </p:spPr>
        <p:txBody>
          <a:bodyPr>
            <a:normAutofit/>
          </a:bodyPr>
          <a:lstStyle/>
          <a:p>
            <a:r>
              <a:rPr lang="cs-CZ" altLang="cs-CZ">
                <a:solidFill>
                  <a:srgbClr val="FFFFFF"/>
                </a:solidFill>
              </a:rPr>
              <a:t>Proč návštěvníci Řecka nevidí krizi?</a:t>
            </a:r>
          </a:p>
        </p:txBody>
      </p:sp>
      <p:sp>
        <p:nvSpPr>
          <p:cNvPr id="26627" name="Zástupný symbol pro obsah 2">
            <a:extLst>
              <a:ext uri="{FF2B5EF4-FFF2-40B4-BE49-F238E27FC236}">
                <a16:creationId xmlns:a16="http://schemas.microsoft.com/office/drawing/2014/main" id="{952CBD2B-C6A3-E211-0214-93B45D70E0C8}"/>
              </a:ext>
            </a:extLst>
          </p:cNvPr>
          <p:cNvSpPr>
            <a:spLocks noGrp="1"/>
          </p:cNvSpPr>
          <p:nvPr>
            <p:ph idx="1"/>
          </p:nvPr>
        </p:nvSpPr>
        <p:spPr>
          <a:xfrm>
            <a:off x="4705594" y="1240077"/>
            <a:ext cx="6034827" cy="4916465"/>
          </a:xfrm>
        </p:spPr>
        <p:txBody>
          <a:bodyPr anchor="t">
            <a:normAutofit/>
          </a:bodyPr>
          <a:lstStyle/>
          <a:p>
            <a:pPr>
              <a:lnSpc>
                <a:spcPct val="110000"/>
              </a:lnSpc>
            </a:pPr>
            <a:r>
              <a:rPr lang="cs-CZ" altLang="cs-CZ" sz="1400"/>
              <a:t>Návštěvník řeckých ostrovů těžko nalezne nějaké hmatatelné dopady krize. Přestože krize dopadla nejtvrději na obyvatele Athén a Soluně, návštěvník těchto velkoměst, který vidí plné kavárny a taverny, pravděpodobně nabude dojmu, že po krizi není ani stopy. </a:t>
            </a:r>
          </a:p>
          <a:p>
            <a:pPr>
              <a:lnSpc>
                <a:spcPct val="110000"/>
              </a:lnSpc>
            </a:pPr>
            <a:r>
              <a:rPr lang="cs-CZ" altLang="cs-CZ" sz="1400"/>
              <a:t>Počet bezdomovců, podvyživených nebo sociálně vyloučených osob v Řecku je dokonce menší ve srovnání s čísly, která udává řada ekonomicky prosperujících zemí EU. </a:t>
            </a:r>
          </a:p>
          <a:p>
            <a:pPr>
              <a:lnSpc>
                <a:spcPct val="110000"/>
              </a:lnSpc>
            </a:pPr>
            <a:r>
              <a:rPr lang="cs-CZ" altLang="cs-CZ" sz="1400"/>
              <a:t>Přes zvýšený počtu sebevražd, nárůst alkoholismu, užívání omamných látek, depresí a dalších psychických onemocnění zůstávají Řekové na spodních místech příslušných tabulek ve srovnání s obyvatelstvem jiných evropských států, například se Skandinávci. </a:t>
            </a:r>
          </a:p>
          <a:p>
            <a:pPr>
              <a:lnSpc>
                <a:spcPct val="110000"/>
              </a:lnSpc>
            </a:pPr>
            <a:r>
              <a:rPr lang="cs-CZ" altLang="cs-CZ" sz="1400"/>
              <a:t>Velkou zásluhu na obranném mechanismu a na záchraně řecké společnosti před tvrdými dopady krize má institut řecké rodiny. Zachování tradičních vazeb mezi širším příbuzenstvem, silný pocit sounáležitosti mezi různými generacemi, kult dětí a existence desítek rodinných rituálů vytvořily pevný základ pro solidaritu s těmi členy rodiny nebo příbuzenstva, kteří přišli o práci nebo se potýkají s různými existenčními nebo psychickými problémy.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E0ECC4D7-405B-BC67-FB82-4B24F65D337D}"/>
              </a:ext>
            </a:extLst>
          </p:cNvPr>
          <p:cNvSpPr>
            <a:spLocks noGrp="1"/>
          </p:cNvSpPr>
          <p:nvPr>
            <p:ph type="title"/>
          </p:nvPr>
        </p:nvSpPr>
        <p:spPr/>
        <p:txBody>
          <a:bodyPr/>
          <a:lstStyle/>
          <a:p>
            <a:pPr eaLnBrk="1" hangingPunct="1"/>
            <a:r>
              <a:rPr lang="cs-CZ" altLang="en-US"/>
              <a:t>Startování krize – Příběh řecké krize</a:t>
            </a:r>
          </a:p>
        </p:txBody>
      </p:sp>
      <p:sp>
        <p:nvSpPr>
          <p:cNvPr id="3075" name="Zástupný symbol pro obsah 2">
            <a:extLst>
              <a:ext uri="{FF2B5EF4-FFF2-40B4-BE49-F238E27FC236}">
                <a16:creationId xmlns:a16="http://schemas.microsoft.com/office/drawing/2014/main" id="{46978CE4-82D2-23D2-3F4D-513F482C80B0}"/>
              </a:ext>
            </a:extLst>
          </p:cNvPr>
          <p:cNvSpPr>
            <a:spLocks noGrp="1"/>
          </p:cNvSpPr>
          <p:nvPr>
            <p:ph idx="1"/>
          </p:nvPr>
        </p:nvSpPr>
        <p:spPr/>
        <p:txBody>
          <a:bodyPr>
            <a:normAutofit fontScale="92500" lnSpcReduction="20000"/>
          </a:bodyPr>
          <a:lstStyle/>
          <a:p>
            <a:pPr eaLnBrk="1" hangingPunct="1"/>
            <a:r>
              <a:rPr lang="cs-CZ" altLang="en-US" sz="1800" dirty="0"/>
              <a:t>Globální krize odstartoval</a:t>
            </a:r>
            <a:r>
              <a:rPr lang="en-US" altLang="en-US" sz="1800" dirty="0"/>
              <a:t>a</a:t>
            </a:r>
            <a:r>
              <a:rPr lang="cs-CZ" altLang="en-US" sz="1800" dirty="0"/>
              <a:t> ve USA v r. 2007 a s dvouletým zpožděním zasáhla řeckou ekonomiku, která dlouhodobě trpěla řadou nedostatků (nízká produktivita, korupce, předimenzovaný státní sektor). </a:t>
            </a:r>
          </a:p>
          <a:p>
            <a:pPr eaLnBrk="1" hangingPunct="1"/>
            <a:r>
              <a:rPr lang="cs-CZ" altLang="en-US" sz="1800" dirty="0"/>
              <a:t>Prakticky od vstupu Řecka do eurozóny v r. 2002, řecké vlády upravovaly statistické údaje o výkonnosti řecké ekonomiky s cílem formálně dodržet Maastrichtská kritéria. </a:t>
            </a:r>
          </a:p>
          <a:p>
            <a:pPr eaLnBrk="1" hangingPunct="1"/>
            <a:r>
              <a:rPr lang="cs-CZ" altLang="en-US" sz="1800" dirty="0"/>
              <a:t>Řecká krize: specifický případ spojený především s vysokým státním dluhem a naprostou ztrátou důvěry v hospodářství země. </a:t>
            </a:r>
          </a:p>
          <a:p>
            <a:pPr eaLnBrk="1" hangingPunct="1"/>
            <a:r>
              <a:rPr lang="cs-CZ" altLang="en-US" sz="1800" dirty="0"/>
              <a:t>Svůj podíl na výši řeckých dluhů měly také zbrojní koncerny Německa a Francie, jimž plynuly obrovské zisky ze zakázek řecké armády. </a:t>
            </a:r>
          </a:p>
          <a:p>
            <a:pPr eaLnBrk="1" hangingPunct="1"/>
            <a:r>
              <a:rPr lang="cs-CZ" altLang="en-US" sz="1800" dirty="0"/>
              <a:t>Rozsah deficitu nabyl takových rozměrů, že se začalo spekulovat o schopnosti Řecka dostát svým závazkům bez radikální změny politiky</a:t>
            </a:r>
            <a:r>
              <a:rPr lang="el-GR" altLang="en-US" sz="1800" dirty="0"/>
              <a:t> =</a:t>
            </a:r>
            <a:r>
              <a:rPr lang="cs-CZ" altLang="en-US" sz="1800" dirty="0"/>
              <a:t> výrazné úspory v sociální politice státu, provedení strukturálních reforem, privatizaci podniků, zeštíhlení státního sektoru, zvýšení daní a důrazné omezení daňových úniků.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9DC38D-D7D2-1AC4-3476-029185F5456E}"/>
              </a:ext>
            </a:extLst>
          </p:cNvPr>
          <p:cNvSpPr>
            <a:spLocks noGrp="1"/>
          </p:cNvSpPr>
          <p:nvPr>
            <p:ph type="title"/>
          </p:nvPr>
        </p:nvSpPr>
        <p:spPr>
          <a:xfrm>
            <a:off x="1451579" y="804519"/>
            <a:ext cx="9603275" cy="1049235"/>
          </a:xfrm>
        </p:spPr>
        <p:txBody>
          <a:bodyPr rtlCol="0">
            <a:normAutofit/>
          </a:bodyPr>
          <a:lstStyle/>
          <a:p>
            <a:pPr>
              <a:defRPr/>
            </a:pPr>
            <a:r>
              <a:rPr lang="cs-CZ" dirty="0"/>
              <a:t>Jiřík </a:t>
            </a:r>
            <a:r>
              <a:rPr lang="cs-CZ" dirty="0" err="1"/>
              <a:t>Papandreu</a:t>
            </a:r>
            <a:r>
              <a:rPr lang="cs-CZ" dirty="0"/>
              <a:t> vystřídá Kostíka </a:t>
            </a:r>
            <a:r>
              <a:rPr lang="cs-CZ" dirty="0" err="1"/>
              <a:t>Karamanlise</a:t>
            </a:r>
            <a:r>
              <a:rPr lang="cs-CZ" dirty="0"/>
              <a:t> ve vládě  </a:t>
            </a:r>
          </a:p>
        </p:txBody>
      </p:sp>
      <p:sp>
        <p:nvSpPr>
          <p:cNvPr id="4099" name="Zástupný symbol pro obsah 2">
            <a:extLst>
              <a:ext uri="{FF2B5EF4-FFF2-40B4-BE49-F238E27FC236}">
                <a16:creationId xmlns:a16="http://schemas.microsoft.com/office/drawing/2014/main" id="{D939CD84-1ED1-E8BC-9616-F28A7B7EB127}"/>
              </a:ext>
            </a:extLst>
          </p:cNvPr>
          <p:cNvSpPr>
            <a:spLocks noGrp="1"/>
          </p:cNvSpPr>
          <p:nvPr>
            <p:ph idx="1"/>
          </p:nvPr>
        </p:nvSpPr>
        <p:spPr>
          <a:xfrm>
            <a:off x="1451579" y="2015734"/>
            <a:ext cx="6003015" cy="3450613"/>
          </a:xfrm>
        </p:spPr>
        <p:txBody>
          <a:bodyPr>
            <a:normAutofit/>
          </a:bodyPr>
          <a:lstStyle/>
          <a:p>
            <a:pPr eaLnBrk="1" hangingPunct="1">
              <a:lnSpc>
                <a:spcPct val="110000"/>
              </a:lnSpc>
            </a:pPr>
            <a:r>
              <a:rPr lang="cs-CZ" altLang="en-US" sz="1400"/>
              <a:t>r. 2009 pravicový premiér Kostas </a:t>
            </a:r>
            <a:r>
              <a:rPr lang="cs-CZ" altLang="en-US" sz="1400" err="1"/>
              <a:t>Karamanlis</a:t>
            </a:r>
            <a:r>
              <a:rPr lang="cs-CZ" altLang="en-US" sz="1400"/>
              <a:t> nebyl ochoten postavit se krizi čelem, ani se nepokusil nalézt kompromis ve spolupráci se svým rivalem a předsedou opoziční socialistické strany </a:t>
            </a:r>
            <a:r>
              <a:rPr lang="cs-CZ" altLang="en-US" sz="1400" err="1"/>
              <a:t>PASOK</a:t>
            </a:r>
            <a:r>
              <a:rPr lang="cs-CZ" altLang="en-US" sz="1400"/>
              <a:t>, Jorgosem </a:t>
            </a:r>
            <a:r>
              <a:rPr lang="cs-CZ" altLang="en-US" sz="1400" err="1"/>
              <a:t>Papandreu</a:t>
            </a:r>
            <a:r>
              <a:rPr lang="cs-CZ" altLang="en-US" sz="1400"/>
              <a:t>. </a:t>
            </a:r>
          </a:p>
          <a:p>
            <a:pPr eaLnBrk="1" hangingPunct="1">
              <a:lnSpc>
                <a:spcPct val="110000"/>
              </a:lnSpc>
            </a:pPr>
            <a:r>
              <a:rPr lang="cs-CZ" altLang="en-US" sz="1400"/>
              <a:t>Vyhlásil předčasné volby, které se konaly 4. října 2009. Vítězem voleb se stalo </a:t>
            </a:r>
            <a:r>
              <a:rPr lang="cs-CZ" altLang="en-US" sz="1400" err="1"/>
              <a:t>PASOK</a:t>
            </a:r>
            <a:r>
              <a:rPr lang="cs-CZ" altLang="en-US" sz="1400"/>
              <a:t> (celkem 43,9 % hlasů, resp. 160 mandátů) pod vedením </a:t>
            </a:r>
            <a:r>
              <a:rPr lang="cs-CZ" altLang="en-US" sz="1400" err="1"/>
              <a:t>Jorgakise</a:t>
            </a:r>
            <a:r>
              <a:rPr lang="cs-CZ" altLang="en-US" sz="1400"/>
              <a:t> („Jiříka“) </a:t>
            </a:r>
            <a:r>
              <a:rPr lang="cs-CZ" altLang="en-US" sz="1400" err="1"/>
              <a:t>Papandrea</a:t>
            </a:r>
            <a:r>
              <a:rPr lang="cs-CZ" altLang="en-US" sz="1400"/>
              <a:t>. </a:t>
            </a:r>
          </a:p>
          <a:p>
            <a:pPr eaLnBrk="1" hangingPunct="1">
              <a:lnSpc>
                <a:spcPct val="110000"/>
              </a:lnSpc>
            </a:pPr>
            <a:r>
              <a:rPr lang="cs-CZ" altLang="en-US" sz="1400"/>
              <a:t>Ve své předvolební kampani, jejíž hlavní heslo znělo „Peníze jsou“, sliboval mj. navýšení dávek pro sociálně slabší skupiny obyvatel. </a:t>
            </a:r>
          </a:p>
          <a:p>
            <a:pPr eaLnBrk="1" hangingPunct="1">
              <a:lnSpc>
                <a:spcPct val="110000"/>
              </a:lnSpc>
            </a:pPr>
            <a:r>
              <a:rPr lang="cs-CZ" altLang="en-US" sz="1400"/>
              <a:t>Varování řeckých i evropských finančních činitelů o neutěšeném stavu řeckých veřejných financí, odmítl jako neopodstatněná. </a:t>
            </a:r>
          </a:p>
          <a:p>
            <a:pPr eaLnBrk="1" hangingPunct="1">
              <a:lnSpc>
                <a:spcPct val="110000"/>
              </a:lnSpc>
            </a:pPr>
            <a:r>
              <a:rPr lang="cs-CZ" altLang="en-US" sz="1400"/>
              <a:t>Nová demokracie obdržela pouhých 33,4 % hlasů, což byl vůbec nejhorší volební výsledek v historii strany. </a:t>
            </a:r>
          </a:p>
        </p:txBody>
      </p:sp>
      <p:grpSp>
        <p:nvGrpSpPr>
          <p:cNvPr id="4106" name="Group 4105">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4107" name="Rectangle 4106">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8" name="Rectangle 4107">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101" name="Picture 5" descr="Σαν σήμερα : “Λεφτά υπάρχουν” | Αρκαδικά Νέα">
            <a:extLst>
              <a:ext uri="{FF2B5EF4-FFF2-40B4-BE49-F238E27FC236}">
                <a16:creationId xmlns:a16="http://schemas.microsoft.com/office/drawing/2014/main" id="{27F7826D-FF58-C53D-F9A1-8EF5A93271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34" r="22551" b="-2"/>
          <a:stretch/>
        </p:blipFill>
        <p:spPr bwMode="auto">
          <a:xfrm>
            <a:off x="8128756" y="2174242"/>
            <a:ext cx="2762372" cy="3124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F671AF56-AD65-5639-01A3-65A29712C5D8}"/>
              </a:ext>
            </a:extLst>
          </p:cNvPr>
          <p:cNvSpPr>
            <a:spLocks noGrp="1"/>
          </p:cNvSpPr>
          <p:nvPr>
            <p:ph type="title"/>
          </p:nvPr>
        </p:nvSpPr>
        <p:spPr>
          <a:xfrm>
            <a:off x="1451579" y="804519"/>
            <a:ext cx="9603275" cy="1049235"/>
          </a:xfrm>
        </p:spPr>
        <p:txBody>
          <a:bodyPr>
            <a:normAutofit/>
          </a:bodyPr>
          <a:lstStyle/>
          <a:p>
            <a:pPr eaLnBrk="1" hangingPunct="1"/>
            <a:r>
              <a:rPr lang="cs-CZ" altLang="en-US"/>
              <a:t>Řecko pod kontrolou trojky</a:t>
            </a:r>
          </a:p>
        </p:txBody>
      </p:sp>
      <p:sp>
        <p:nvSpPr>
          <p:cNvPr id="3" name="Zástupný symbol pro obsah 2">
            <a:extLst>
              <a:ext uri="{FF2B5EF4-FFF2-40B4-BE49-F238E27FC236}">
                <a16:creationId xmlns:a16="http://schemas.microsoft.com/office/drawing/2014/main" id="{BAE3679D-1C3F-A9B5-F360-A7F9678E7501}"/>
              </a:ext>
            </a:extLst>
          </p:cNvPr>
          <p:cNvSpPr>
            <a:spLocks noGrp="1"/>
          </p:cNvSpPr>
          <p:nvPr>
            <p:ph idx="1"/>
          </p:nvPr>
        </p:nvSpPr>
        <p:spPr>
          <a:xfrm>
            <a:off x="1451579" y="2015734"/>
            <a:ext cx="6003015" cy="3450613"/>
          </a:xfrm>
        </p:spPr>
        <p:txBody>
          <a:bodyPr rtlCol="0">
            <a:normAutofit/>
          </a:bodyPr>
          <a:lstStyle/>
          <a:p>
            <a:pPr>
              <a:lnSpc>
                <a:spcPct val="110000"/>
              </a:lnSpc>
              <a:defRPr/>
            </a:pPr>
            <a:r>
              <a:rPr lang="cs-CZ" sz="1400"/>
              <a:t>V únoru 2010 premiér </a:t>
            </a:r>
            <a:r>
              <a:rPr lang="cs-CZ" sz="1400" err="1"/>
              <a:t>Papandreu</a:t>
            </a:r>
            <a:r>
              <a:rPr lang="cs-CZ" sz="1400"/>
              <a:t> sice vyhlásil řadu úsporných opatření, ale tento krok nedokázal uklidnit situaci na mezinárodních trzích. </a:t>
            </a:r>
          </a:p>
          <a:p>
            <a:pPr>
              <a:lnSpc>
                <a:spcPct val="110000"/>
              </a:lnSpc>
              <a:defRPr/>
            </a:pPr>
            <a:r>
              <a:rPr lang="cs-CZ" sz="1400"/>
              <a:t>Ratingové agentury pokračovaly ve snižování důvěryhodnosti řeckých dluhopisů, jejichž úrokové sazby již dříve vystoupaly do nepředstavitelných výšek. </a:t>
            </a:r>
          </a:p>
          <a:p>
            <a:pPr>
              <a:lnSpc>
                <a:spcPct val="110000"/>
              </a:lnSpc>
              <a:defRPr/>
            </a:pPr>
            <a:r>
              <a:rPr lang="cs-CZ" sz="1400" err="1"/>
              <a:t>Papandreu</a:t>
            </a:r>
            <a:r>
              <a:rPr lang="cs-CZ" sz="1400"/>
              <a:t> 23. dubna 2010 vyzval Evropskou unii, Mezinárodní měnový fond (MMF) a Evropskou centrální banku (ECB), aby vytvořily speciální mechanismus, který by ochránil Řecko před vyhlášením státního bankrotu. </a:t>
            </a:r>
          </a:p>
          <a:p>
            <a:pPr>
              <a:lnSpc>
                <a:spcPct val="110000"/>
              </a:lnSpc>
              <a:defRPr/>
            </a:pPr>
            <a:r>
              <a:rPr lang="cs-CZ" sz="1400"/>
              <a:t>Tyto tři instituce byly v kontextu dluhové krize souhrnně označeny jako </a:t>
            </a:r>
            <a:r>
              <a:rPr lang="cs-CZ" sz="1400" b="1"/>
              <a:t>trojka. </a:t>
            </a:r>
          </a:p>
          <a:p>
            <a:pPr marL="0" indent="0">
              <a:lnSpc>
                <a:spcPct val="110000"/>
              </a:lnSpc>
              <a:buNone/>
              <a:defRPr/>
            </a:pPr>
            <a:endParaRPr lang="cs-CZ" sz="1400"/>
          </a:p>
          <a:p>
            <a:pPr marL="0" indent="0">
              <a:lnSpc>
                <a:spcPct val="110000"/>
              </a:lnSpc>
              <a:buNone/>
              <a:defRPr/>
            </a:pPr>
            <a:endParaRPr lang="cs-CZ" sz="1400"/>
          </a:p>
        </p:txBody>
      </p:sp>
      <p:grpSp>
        <p:nvGrpSpPr>
          <p:cNvPr id="5127" name="Group 5126">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5128" name="Rectangle 5127">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Παπανδρέου Καστελόριζο – Λεωνίδας Βατικιώτης">
            <a:extLst>
              <a:ext uri="{FF2B5EF4-FFF2-40B4-BE49-F238E27FC236}">
                <a16:creationId xmlns:a16="http://schemas.microsoft.com/office/drawing/2014/main" id="{30697478-7063-D904-6E17-A502E919D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83" r="17186" b="3"/>
          <a:stretch/>
        </p:blipFill>
        <p:spPr bwMode="auto">
          <a:xfrm>
            <a:off x="8128756" y="2174242"/>
            <a:ext cx="2762372" cy="3124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B432E475-3C91-B168-3131-9763AACBE5DF}"/>
              </a:ext>
            </a:extLst>
          </p:cNvPr>
          <p:cNvSpPr>
            <a:spLocks noGrp="1"/>
          </p:cNvSpPr>
          <p:nvPr>
            <p:ph type="title"/>
          </p:nvPr>
        </p:nvSpPr>
        <p:spPr>
          <a:xfrm>
            <a:off x="1451579" y="804519"/>
            <a:ext cx="9603275" cy="1049235"/>
          </a:xfrm>
        </p:spPr>
        <p:txBody>
          <a:bodyPr>
            <a:normAutofit/>
          </a:bodyPr>
          <a:lstStyle/>
          <a:p>
            <a:pPr eaLnBrk="1" hangingPunct="1"/>
            <a:r>
              <a:rPr lang="cs-CZ" altLang="en-US"/>
              <a:t>První a druhý memorandum</a:t>
            </a:r>
          </a:p>
        </p:txBody>
      </p:sp>
      <p:sp>
        <p:nvSpPr>
          <p:cNvPr id="3" name="Zástupný symbol pro obsah 2">
            <a:extLst>
              <a:ext uri="{FF2B5EF4-FFF2-40B4-BE49-F238E27FC236}">
                <a16:creationId xmlns:a16="http://schemas.microsoft.com/office/drawing/2014/main" id="{7178AC84-A0FE-1EFE-986F-B7B1CA6BC951}"/>
              </a:ext>
            </a:extLst>
          </p:cNvPr>
          <p:cNvSpPr>
            <a:spLocks noGrp="1"/>
          </p:cNvSpPr>
          <p:nvPr>
            <p:ph idx="1"/>
          </p:nvPr>
        </p:nvSpPr>
        <p:spPr>
          <a:xfrm>
            <a:off x="1451579" y="2015734"/>
            <a:ext cx="5435733" cy="3450613"/>
          </a:xfrm>
        </p:spPr>
        <p:txBody>
          <a:bodyPr rtlCol="0">
            <a:normAutofit/>
          </a:bodyPr>
          <a:lstStyle/>
          <a:p>
            <a:pPr>
              <a:lnSpc>
                <a:spcPct val="110000"/>
              </a:lnSpc>
              <a:defRPr/>
            </a:pPr>
            <a:r>
              <a:rPr lang="cs-CZ" sz="1100" dirty="0"/>
              <a:t>První dohodu o finanční půjčce řecké ekonomice ze strany trojky, tzv. „memorandum“, schválil řecký parlament 6. května 2010, druhý v únoru 2012. </a:t>
            </a:r>
          </a:p>
          <a:p>
            <a:pPr>
              <a:lnSpc>
                <a:spcPct val="110000"/>
              </a:lnSpc>
              <a:defRPr/>
            </a:pPr>
            <a:r>
              <a:rPr lang="cs-CZ" sz="1100" dirty="0"/>
              <a:t>Podepsaná memoranda se řídí podle přísných zásad anglického práva, zásadním způsobem omezila suverenitu Řecka v různých oblastech veřejného života a radikálním způsobem ovlivnila řeckou legislativu, zejména v oblasti pracovního práva. </a:t>
            </a:r>
          </a:p>
          <a:p>
            <a:pPr>
              <a:lnSpc>
                <a:spcPct val="110000"/>
              </a:lnSpc>
              <a:defRPr/>
            </a:pPr>
            <a:r>
              <a:rPr lang="cs-CZ" sz="1100" dirty="0"/>
              <a:t>Výměnou za svou „záchranu“ se řecká vláda mj. zavázala zvýšit daně, snížit platy státních zaměstnanců a důchody, snížit minimální mzdu, posunout věkovou hranici pro odchod do důchodu na 67 let, zrušit omezení pro podání masových výpovědí, atd. </a:t>
            </a:r>
          </a:p>
          <a:p>
            <a:pPr>
              <a:lnSpc>
                <a:spcPct val="110000"/>
              </a:lnSpc>
              <a:defRPr/>
            </a:pPr>
            <a:r>
              <a:rPr lang="cs-CZ" sz="1100" dirty="0"/>
              <a:t>Diskuse v parlamentu o schválení memorand trvaly pouhé dva dny. </a:t>
            </a:r>
          </a:p>
          <a:p>
            <a:pPr>
              <a:lnSpc>
                <a:spcPct val="110000"/>
              </a:lnSpc>
              <a:defRPr/>
            </a:pPr>
            <a:r>
              <a:rPr lang="cs-CZ" sz="1100" dirty="0"/>
              <a:t>Řecká veřejnost reagovala nebývalou vlnou masových protestů a demonstrací, které v mnoha řeckých městech nabyly násilné podoby. </a:t>
            </a:r>
          </a:p>
          <a:p>
            <a:pPr>
              <a:lnSpc>
                <a:spcPct val="110000"/>
              </a:lnSpc>
              <a:defRPr/>
            </a:pPr>
            <a:r>
              <a:rPr lang="cs-CZ" sz="1100" dirty="0"/>
              <a:t>Poté, co reportáže a drastické snímky z místa tragédie zaplavily domácí i zahraniční média se </a:t>
            </a:r>
            <a:r>
              <a:rPr lang="cs-CZ" sz="1100" b="1" dirty="0"/>
              <a:t>řecká krize stala událostí světového významu</a:t>
            </a:r>
            <a:r>
              <a:rPr lang="cs-CZ" sz="1100" dirty="0"/>
              <a:t>. </a:t>
            </a:r>
          </a:p>
          <a:p>
            <a:pPr>
              <a:lnSpc>
                <a:spcPct val="110000"/>
              </a:lnSpc>
              <a:defRPr/>
            </a:pPr>
            <a:endParaRPr lang="cs-CZ" sz="1100" dirty="0"/>
          </a:p>
        </p:txBody>
      </p:sp>
      <p:grpSp>
        <p:nvGrpSpPr>
          <p:cNvPr id="18439" name="Group 18438">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8440" name="Rectangle 18439">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41" name="Rectangle 18440">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434" name="Picture 2" descr="Το Πρώτο και τα υπόλοιπα ψέματα για την επάνω πλατεία και τους  Αγανακτισμένους">
            <a:extLst>
              <a:ext uri="{FF2B5EF4-FFF2-40B4-BE49-F238E27FC236}">
                <a16:creationId xmlns:a16="http://schemas.microsoft.com/office/drawing/2014/main" id="{1ED6E097-71B5-F494-C632-F882C829C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46" r="15040" b="-1"/>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AC546AA9-84FE-D79A-0ECA-639D5905615A}"/>
              </a:ext>
            </a:extLst>
          </p:cNvPr>
          <p:cNvSpPr>
            <a:spLocks noGrp="1"/>
          </p:cNvSpPr>
          <p:nvPr>
            <p:ph type="title"/>
          </p:nvPr>
        </p:nvSpPr>
        <p:spPr>
          <a:xfrm>
            <a:off x="1451579" y="804519"/>
            <a:ext cx="9603275" cy="1049235"/>
          </a:xfrm>
        </p:spPr>
        <p:txBody>
          <a:bodyPr>
            <a:normAutofit/>
          </a:bodyPr>
          <a:lstStyle/>
          <a:p>
            <a:r>
              <a:rPr lang="cs-CZ" altLang="cs-CZ"/>
              <a:t>Volby 25. ledna 2015</a:t>
            </a:r>
          </a:p>
        </p:txBody>
      </p:sp>
      <p:sp>
        <p:nvSpPr>
          <p:cNvPr id="3" name="Zástupný symbol pro obsah 2">
            <a:extLst>
              <a:ext uri="{FF2B5EF4-FFF2-40B4-BE49-F238E27FC236}">
                <a16:creationId xmlns:a16="http://schemas.microsoft.com/office/drawing/2014/main" id="{9487619E-C4D1-7A5D-0156-313016CC2DEB}"/>
              </a:ext>
            </a:extLst>
          </p:cNvPr>
          <p:cNvSpPr>
            <a:spLocks noGrp="1"/>
          </p:cNvSpPr>
          <p:nvPr>
            <p:ph idx="1"/>
          </p:nvPr>
        </p:nvSpPr>
        <p:spPr>
          <a:xfrm>
            <a:off x="1451579" y="2015734"/>
            <a:ext cx="4162555" cy="3450613"/>
          </a:xfrm>
        </p:spPr>
        <p:txBody>
          <a:bodyPr>
            <a:normAutofit/>
          </a:bodyPr>
          <a:lstStyle/>
          <a:p>
            <a:pPr marL="274320" indent="-274320">
              <a:lnSpc>
                <a:spcPct val="110000"/>
              </a:lnSpc>
              <a:buFont typeface="Wingdings 2"/>
              <a:buChar char=""/>
              <a:defRPr/>
            </a:pPr>
            <a:r>
              <a:rPr lang="cs-CZ" sz="1400" b="1"/>
              <a:t>SYRIZA</a:t>
            </a:r>
            <a:r>
              <a:rPr lang="cs-CZ" sz="1400"/>
              <a:t> získala 36,3 % hlasů a 149 poslaneckých mandátů. </a:t>
            </a:r>
          </a:p>
          <a:p>
            <a:pPr marL="274320" indent="-274320">
              <a:lnSpc>
                <a:spcPct val="110000"/>
              </a:lnSpc>
              <a:buFont typeface="Wingdings 2"/>
              <a:buChar char=""/>
              <a:defRPr/>
            </a:pPr>
            <a:r>
              <a:rPr lang="cs-CZ" sz="1400"/>
              <a:t>Alexis </a:t>
            </a:r>
            <a:r>
              <a:rPr lang="cs-CZ" sz="1400" err="1"/>
              <a:t>Tsipras</a:t>
            </a:r>
            <a:r>
              <a:rPr lang="cs-CZ" sz="1400"/>
              <a:t> s podporou </a:t>
            </a:r>
            <a:r>
              <a:rPr lang="cs-CZ" sz="1400" b="1"/>
              <a:t>Nezávislých Řeků </a:t>
            </a:r>
            <a:r>
              <a:rPr lang="cs-CZ" sz="1400"/>
              <a:t>(4,7 % hlasů a 13 mandátů) vytvořil koaliční vládu.</a:t>
            </a:r>
          </a:p>
          <a:p>
            <a:pPr marL="274320" indent="-274320">
              <a:lnSpc>
                <a:spcPct val="110000"/>
              </a:lnSpc>
              <a:buFont typeface="Wingdings 2"/>
              <a:buChar char=""/>
              <a:defRPr/>
            </a:pPr>
            <a:r>
              <a:rPr lang="cs-CZ" sz="1400"/>
              <a:t>Do opozice přešla jako druhá nejsilnější strana </a:t>
            </a:r>
            <a:r>
              <a:rPr lang="cs-CZ" sz="1400" b="1"/>
              <a:t>Nová demokracie</a:t>
            </a:r>
            <a:r>
              <a:rPr lang="cs-CZ" sz="1400"/>
              <a:t> (27,8 % hlasů). </a:t>
            </a:r>
          </a:p>
          <a:p>
            <a:pPr marL="274320" indent="-274320">
              <a:lnSpc>
                <a:spcPct val="110000"/>
              </a:lnSpc>
              <a:buFont typeface="Wingdings 2"/>
              <a:buChar char=""/>
              <a:defRPr/>
            </a:pPr>
            <a:r>
              <a:rPr lang="cs-CZ" sz="1400"/>
              <a:t>Třetí nejsilnější stranou se stalo neonacistické uskupení </a:t>
            </a:r>
            <a:r>
              <a:rPr lang="cs-CZ" sz="1400" b="1"/>
              <a:t>Zlatý úsvit</a:t>
            </a:r>
            <a:r>
              <a:rPr lang="cs-CZ" sz="1400"/>
              <a:t> (6,2 % hlasů). </a:t>
            </a:r>
          </a:p>
          <a:p>
            <a:pPr marL="274320" indent="-274320">
              <a:lnSpc>
                <a:spcPct val="110000"/>
              </a:lnSpc>
              <a:buFont typeface="Wingdings 2"/>
              <a:buChar char=""/>
              <a:defRPr/>
            </a:pPr>
            <a:r>
              <a:rPr lang="cs-CZ" sz="1400"/>
              <a:t>Dále byly v parlamentu zastoupeny strany: nová centristická strana </a:t>
            </a:r>
            <a:r>
              <a:rPr lang="cs-CZ" sz="1400" err="1"/>
              <a:t>Potami</a:t>
            </a:r>
            <a:r>
              <a:rPr lang="cs-CZ" sz="1400"/>
              <a:t> (6 % hlasů), Komunistická stana Řecka (5,5 % hlasů) a kdysi silná socialistická strana PASOK (4,6 % hlasů). </a:t>
            </a:r>
          </a:p>
          <a:p>
            <a:pPr>
              <a:lnSpc>
                <a:spcPct val="110000"/>
              </a:lnSpc>
              <a:buFont typeface="Arial" charset="0"/>
              <a:buChar char="•"/>
              <a:defRPr/>
            </a:pPr>
            <a:endParaRPr lang="cs-CZ" sz="1400"/>
          </a:p>
        </p:txBody>
      </p:sp>
      <p:pic>
        <p:nvPicPr>
          <p:cNvPr id="19458" name="Picture 2" descr="Τελικά αποτελέσματα βουλευτικών εκλογών 2015: Στο 8,53% η διαφορά ΣΥΡΙΖΑ-ΝΔ  - iefimerida.gr">
            <a:extLst>
              <a:ext uri="{FF2B5EF4-FFF2-40B4-BE49-F238E27FC236}">
                <a16:creationId xmlns:a16="http://schemas.microsoft.com/office/drawing/2014/main" id="{97841198-6A4B-CCB3-82D2-2CAC2849D3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4411" y="2500930"/>
            <a:ext cx="4960443" cy="2480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text 8">
            <a:extLst>
              <a:ext uri="{FF2B5EF4-FFF2-40B4-BE49-F238E27FC236}">
                <a16:creationId xmlns:a16="http://schemas.microsoft.com/office/drawing/2014/main" id="{ED83B6BF-4E69-1663-CF9E-A7CC1AD7A81F}"/>
              </a:ext>
            </a:extLst>
          </p:cNvPr>
          <p:cNvSpPr>
            <a:spLocks noGrp="1"/>
          </p:cNvSpPr>
          <p:nvPr>
            <p:ph type="body" idx="1"/>
          </p:nvPr>
        </p:nvSpPr>
        <p:spPr>
          <a:xfrm>
            <a:off x="1825625" y="1524001"/>
            <a:ext cx="4040188" cy="733425"/>
          </a:xfrm>
        </p:spPr>
        <p:txBody>
          <a:bodyPr>
            <a:normAutofit fontScale="77500" lnSpcReduction="20000"/>
          </a:bodyPr>
          <a:lstStyle/>
          <a:p>
            <a:pPr eaLnBrk="1" hangingPunct="1">
              <a:buFont typeface="Wingdings 2" panose="05020102010507070707" pitchFamily="18" charset="2"/>
              <a:buNone/>
            </a:pPr>
            <a:r>
              <a:rPr lang="cs-CZ" altLang="cs-CZ" sz="1800"/>
              <a:t>Alexis Tsipras ve svých čtyřiceti letech se stal nejmladším řeckým premiérem</a:t>
            </a:r>
          </a:p>
        </p:txBody>
      </p:sp>
      <p:sp>
        <p:nvSpPr>
          <p:cNvPr id="8195" name="Zástupný symbol pro text 9">
            <a:extLst>
              <a:ext uri="{FF2B5EF4-FFF2-40B4-BE49-F238E27FC236}">
                <a16:creationId xmlns:a16="http://schemas.microsoft.com/office/drawing/2014/main" id="{8DDD2FB3-A529-B1E9-5A86-C9AB876DD11C}"/>
              </a:ext>
            </a:extLst>
          </p:cNvPr>
          <p:cNvSpPr>
            <a:spLocks noGrp="1"/>
          </p:cNvSpPr>
          <p:nvPr>
            <p:ph type="body" sz="half" idx="3"/>
          </p:nvPr>
        </p:nvSpPr>
        <p:spPr>
          <a:xfrm>
            <a:off x="6315076" y="1524000"/>
            <a:ext cx="4041775" cy="731838"/>
          </a:xfrm>
        </p:spPr>
        <p:txBody>
          <a:bodyPr>
            <a:normAutofit fontScale="77500" lnSpcReduction="20000"/>
          </a:bodyPr>
          <a:lstStyle/>
          <a:p>
            <a:pPr eaLnBrk="1" hangingPunct="1">
              <a:buFont typeface="Wingdings 2" panose="05020102010507070707" pitchFamily="18" charset="2"/>
              <a:buNone/>
            </a:pPr>
            <a:r>
              <a:rPr lang="cs-CZ" altLang="cs-CZ" b="0"/>
              <a:t>Konzervativní Prokopis Pavlopulos v letech 2004–09 zastával funkci ministra vnitra</a:t>
            </a:r>
            <a:endParaRPr lang="cs-CZ" altLang="cs-CZ"/>
          </a:p>
        </p:txBody>
      </p:sp>
      <p:pic>
        <p:nvPicPr>
          <p:cNvPr id="8196" name="Zástupný symbol pro obsah 6" descr="tsipras.jpg">
            <a:extLst>
              <a:ext uri="{FF2B5EF4-FFF2-40B4-BE49-F238E27FC236}">
                <a16:creationId xmlns:a16="http://schemas.microsoft.com/office/drawing/2014/main" id="{9698A08B-4C83-FD5E-F87A-8416C65CB022}"/>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92313" y="2636839"/>
            <a:ext cx="3816350" cy="3455987"/>
          </a:xfrm>
        </p:spPr>
      </p:pic>
      <p:pic>
        <p:nvPicPr>
          <p:cNvPr id="8197" name="Zástupný symbol pro obsah 11" descr="pavlopulos.jpg">
            <a:extLst>
              <a:ext uri="{FF2B5EF4-FFF2-40B4-BE49-F238E27FC236}">
                <a16:creationId xmlns:a16="http://schemas.microsoft.com/office/drawing/2014/main" id="{27622A4A-CCC0-E62A-E9DB-03F573FA0EF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324600" y="3038475"/>
            <a:ext cx="4038600" cy="2687638"/>
          </a:xfrm>
        </p:spPr>
      </p:pic>
      <p:sp>
        <p:nvSpPr>
          <p:cNvPr id="8198" name="Nadpis 7">
            <a:extLst>
              <a:ext uri="{FF2B5EF4-FFF2-40B4-BE49-F238E27FC236}">
                <a16:creationId xmlns:a16="http://schemas.microsoft.com/office/drawing/2014/main" id="{38402D15-CC74-9FCA-E311-A98FDD66E7F2}"/>
              </a:ext>
            </a:extLst>
          </p:cNvPr>
          <p:cNvSpPr>
            <a:spLocks noGrp="1"/>
          </p:cNvSpPr>
          <p:nvPr>
            <p:ph type="title"/>
          </p:nvPr>
        </p:nvSpPr>
        <p:spPr>
          <a:xfrm>
            <a:off x="1438645" y="467681"/>
            <a:ext cx="9607661" cy="1056319"/>
          </a:xfrm>
        </p:spPr>
        <p:txBody>
          <a:bodyPr/>
          <a:lstStyle/>
          <a:p>
            <a:pPr eaLnBrk="1" hangingPunct="1"/>
            <a:r>
              <a:rPr lang="cs-CZ" altLang="cs-CZ"/>
              <a:t>Řecko pod novým politickým vedením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247" name="Rectangle 924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249" name="Picture 924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251" name="Straight Connector 925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53" name="Straight Connector 925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218" name="Nadpis 6">
            <a:extLst>
              <a:ext uri="{FF2B5EF4-FFF2-40B4-BE49-F238E27FC236}">
                <a16:creationId xmlns:a16="http://schemas.microsoft.com/office/drawing/2014/main" id="{AF0AD4C5-A552-8FFC-6970-3859DD1134FE}"/>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ltLang="cs-CZ"/>
              <a:t>Maratón jednání mezi Řeckem a eurozónou</a:t>
            </a:r>
          </a:p>
        </p:txBody>
      </p:sp>
      <p:sp>
        <p:nvSpPr>
          <p:cNvPr id="9220" name="Zástupný symbol pro obsah 8">
            <a:extLst>
              <a:ext uri="{FF2B5EF4-FFF2-40B4-BE49-F238E27FC236}">
                <a16:creationId xmlns:a16="http://schemas.microsoft.com/office/drawing/2014/main" id="{3B5C0BAA-18DA-9F0F-3DA4-718A7D18BE95}"/>
              </a:ext>
            </a:extLst>
          </p:cNvPr>
          <p:cNvSpPr>
            <a:spLocks noGrp="1"/>
          </p:cNvSpPr>
          <p:nvPr>
            <p:ph sz="half" idx="2"/>
          </p:nvPr>
        </p:nvSpPr>
        <p:spPr>
          <a:xfrm>
            <a:off x="1451579" y="2015734"/>
            <a:ext cx="5622284" cy="3450613"/>
          </a:xfrm>
        </p:spPr>
        <p:txBody>
          <a:bodyPr vert="horz" lIns="91440" tIns="45720" rIns="91440" bIns="45720" rtlCol="0" anchor="t">
            <a:normAutofit/>
          </a:bodyPr>
          <a:lstStyle/>
          <a:p>
            <a:pPr>
              <a:lnSpc>
                <a:spcPct val="110000"/>
              </a:lnSpc>
            </a:pPr>
            <a:r>
              <a:rPr lang="en-US" altLang="cs-CZ" sz="1300" dirty="0"/>
              <a:t>Alexis Tsipras </a:t>
            </a:r>
            <a:r>
              <a:rPr lang="en-US" altLang="cs-CZ" sz="1300" dirty="0" err="1"/>
              <a:t>před</a:t>
            </a:r>
            <a:r>
              <a:rPr lang="en-US" altLang="cs-CZ" sz="1300" dirty="0"/>
              <a:t> </a:t>
            </a:r>
            <a:r>
              <a:rPr lang="en-US" altLang="cs-CZ" sz="1300" dirty="0" err="1"/>
              <a:t>volbami</a:t>
            </a:r>
            <a:r>
              <a:rPr lang="en-US" altLang="cs-CZ" sz="1300" dirty="0"/>
              <a:t> </a:t>
            </a:r>
            <a:r>
              <a:rPr lang="en-US" altLang="cs-CZ" sz="1300" dirty="0" err="1"/>
              <a:t>sliboval</a:t>
            </a:r>
            <a:r>
              <a:rPr lang="en-US" altLang="cs-CZ" sz="1300" dirty="0"/>
              <a:t> </a:t>
            </a:r>
            <a:r>
              <a:rPr lang="en-US" altLang="cs-CZ" sz="1300" dirty="0" err="1"/>
              <a:t>okamžité</a:t>
            </a:r>
            <a:r>
              <a:rPr lang="en-US" altLang="cs-CZ" sz="1300" dirty="0"/>
              <a:t> </a:t>
            </a:r>
            <a:r>
              <a:rPr lang="en-US" altLang="cs-CZ" sz="1300" dirty="0" err="1"/>
              <a:t>zrušení</a:t>
            </a:r>
            <a:r>
              <a:rPr lang="en-US" altLang="cs-CZ" sz="1300" dirty="0"/>
              <a:t> </a:t>
            </a:r>
            <a:r>
              <a:rPr lang="en-US" altLang="cs-CZ" sz="1300" dirty="0" err="1"/>
              <a:t>memorand</a:t>
            </a:r>
            <a:r>
              <a:rPr lang="en-US" altLang="cs-CZ" sz="1300" dirty="0"/>
              <a:t>, </a:t>
            </a:r>
            <a:r>
              <a:rPr lang="en-US" altLang="cs-CZ" sz="1300" dirty="0" err="1"/>
              <a:t>které</a:t>
            </a:r>
            <a:r>
              <a:rPr lang="en-US" altLang="cs-CZ" sz="1300" dirty="0"/>
              <a:t> </a:t>
            </a:r>
            <a:r>
              <a:rPr lang="en-US" altLang="cs-CZ" sz="1300" dirty="0" err="1"/>
              <a:t>podepsaly</a:t>
            </a:r>
            <a:r>
              <a:rPr lang="en-US" altLang="cs-CZ" sz="1300" dirty="0"/>
              <a:t> </a:t>
            </a:r>
            <a:r>
              <a:rPr lang="en-US" altLang="cs-CZ" sz="1300" dirty="0" err="1"/>
              <a:t>bývalé</a:t>
            </a:r>
            <a:r>
              <a:rPr lang="en-US" altLang="cs-CZ" sz="1300" dirty="0"/>
              <a:t> </a:t>
            </a:r>
            <a:r>
              <a:rPr lang="en-US" altLang="cs-CZ" sz="1300" dirty="0" err="1"/>
              <a:t>vlády</a:t>
            </a:r>
            <a:r>
              <a:rPr lang="en-US" altLang="cs-CZ" sz="1300" dirty="0"/>
              <a:t> s </a:t>
            </a:r>
            <a:r>
              <a:rPr lang="en-US" altLang="cs-CZ" sz="1300" dirty="0" err="1"/>
              <a:t>věřitelskou</a:t>
            </a:r>
            <a:r>
              <a:rPr lang="en-US" altLang="cs-CZ" sz="1300" dirty="0"/>
              <a:t> „</a:t>
            </a:r>
            <a:r>
              <a:rPr lang="en-US" altLang="cs-CZ" sz="1300" dirty="0" err="1"/>
              <a:t>trojkou</a:t>
            </a:r>
            <a:r>
              <a:rPr lang="en-US" altLang="cs-CZ" sz="1300" dirty="0"/>
              <a:t>“, </a:t>
            </a:r>
            <a:r>
              <a:rPr lang="en-US" altLang="cs-CZ" sz="1300" dirty="0" err="1"/>
              <a:t>snížení</a:t>
            </a:r>
            <a:r>
              <a:rPr lang="en-US" altLang="cs-CZ" sz="1300" dirty="0"/>
              <a:t> </a:t>
            </a:r>
            <a:r>
              <a:rPr lang="en-US" altLang="cs-CZ" sz="1300" dirty="0" err="1"/>
              <a:t>daňového</a:t>
            </a:r>
            <a:r>
              <a:rPr lang="en-US" altLang="cs-CZ" sz="1300" dirty="0"/>
              <a:t> </a:t>
            </a:r>
            <a:r>
              <a:rPr lang="en-US" altLang="cs-CZ" sz="1300" dirty="0" err="1"/>
              <a:t>zatížení</a:t>
            </a:r>
            <a:r>
              <a:rPr lang="en-US" altLang="cs-CZ" sz="1300" dirty="0"/>
              <a:t>, </a:t>
            </a:r>
            <a:r>
              <a:rPr lang="en-US" altLang="cs-CZ" sz="1300" dirty="0" err="1"/>
              <a:t>zastavení</a:t>
            </a:r>
            <a:r>
              <a:rPr lang="en-US" altLang="cs-CZ" sz="1300" dirty="0"/>
              <a:t> </a:t>
            </a:r>
            <a:r>
              <a:rPr lang="en-US" altLang="cs-CZ" sz="1300" dirty="0" err="1"/>
              <a:t>odlivů</a:t>
            </a:r>
            <a:r>
              <a:rPr lang="en-US" altLang="cs-CZ" sz="1300" dirty="0"/>
              <a:t> </a:t>
            </a:r>
            <a:r>
              <a:rPr lang="en-US" altLang="cs-CZ" sz="1300" dirty="0" err="1"/>
              <a:t>mladých</a:t>
            </a:r>
            <a:r>
              <a:rPr lang="en-US" altLang="cs-CZ" sz="1300" dirty="0"/>
              <a:t> do </a:t>
            </a:r>
            <a:r>
              <a:rPr lang="en-US" altLang="cs-CZ" sz="1300" dirty="0" err="1"/>
              <a:t>zahraničí</a:t>
            </a:r>
            <a:r>
              <a:rPr lang="en-US" altLang="cs-CZ" sz="1300" dirty="0"/>
              <a:t> </a:t>
            </a:r>
            <a:r>
              <a:rPr lang="en-US" altLang="cs-CZ" sz="1300" dirty="0" err="1"/>
              <a:t>atd</a:t>
            </a:r>
            <a:r>
              <a:rPr lang="en-US" altLang="cs-CZ" sz="1300" dirty="0"/>
              <a:t>. </a:t>
            </a:r>
          </a:p>
          <a:p>
            <a:pPr>
              <a:lnSpc>
                <a:spcPct val="110000"/>
              </a:lnSpc>
            </a:pPr>
            <a:r>
              <a:rPr lang="en-US" altLang="cs-CZ" sz="1300" dirty="0" err="1"/>
              <a:t>Ministrem</a:t>
            </a:r>
            <a:r>
              <a:rPr lang="en-US" altLang="cs-CZ" sz="1300" dirty="0"/>
              <a:t> </a:t>
            </a:r>
            <a:r>
              <a:rPr lang="en-US" altLang="cs-CZ" sz="1300" dirty="0" err="1"/>
              <a:t>financí</a:t>
            </a:r>
            <a:r>
              <a:rPr lang="en-US" altLang="cs-CZ" sz="1300" dirty="0"/>
              <a:t> se </a:t>
            </a:r>
            <a:r>
              <a:rPr lang="en-US" altLang="cs-CZ" sz="1300" dirty="0" err="1"/>
              <a:t>stal</a:t>
            </a:r>
            <a:r>
              <a:rPr lang="en-US" altLang="cs-CZ" sz="1300" dirty="0"/>
              <a:t> </a:t>
            </a:r>
            <a:r>
              <a:rPr lang="en-US" altLang="cs-CZ" sz="1300" dirty="0" err="1"/>
              <a:t>profesor</a:t>
            </a:r>
            <a:r>
              <a:rPr lang="en-US" altLang="cs-CZ" sz="1300" dirty="0"/>
              <a:t> Janis </a:t>
            </a:r>
            <a:r>
              <a:rPr lang="en-US" altLang="cs-CZ" sz="1300" dirty="0" err="1"/>
              <a:t>Varufakis</a:t>
            </a:r>
            <a:r>
              <a:rPr lang="en-US" altLang="cs-CZ" sz="1300" dirty="0"/>
              <a:t>, </a:t>
            </a:r>
            <a:r>
              <a:rPr lang="en-US" altLang="cs-CZ" sz="1300" dirty="0" err="1"/>
              <a:t>který</a:t>
            </a:r>
            <a:r>
              <a:rPr lang="en-US" altLang="cs-CZ" sz="1300" dirty="0"/>
              <a:t> </a:t>
            </a:r>
            <a:r>
              <a:rPr lang="en-US" altLang="cs-CZ" sz="1300" dirty="0" err="1"/>
              <a:t>hned</a:t>
            </a:r>
            <a:r>
              <a:rPr lang="en-US" altLang="cs-CZ" sz="1300" dirty="0"/>
              <a:t> </a:t>
            </a:r>
            <a:r>
              <a:rPr lang="en-US" altLang="cs-CZ" sz="1300" dirty="0" err="1"/>
              <a:t>na</a:t>
            </a:r>
            <a:r>
              <a:rPr lang="en-US" altLang="cs-CZ" sz="1300" dirty="0"/>
              <a:t> </a:t>
            </a:r>
            <a:r>
              <a:rPr lang="en-US" altLang="cs-CZ" sz="1300" dirty="0" err="1"/>
              <a:t>setkáních</a:t>
            </a:r>
            <a:r>
              <a:rPr lang="en-US" altLang="cs-CZ" sz="1300" dirty="0"/>
              <a:t> s </a:t>
            </a:r>
            <a:r>
              <a:rPr lang="en-US" altLang="cs-CZ" sz="1300" dirty="0" err="1"/>
              <a:t>delegacemi</a:t>
            </a:r>
            <a:r>
              <a:rPr lang="en-US" altLang="cs-CZ" sz="1300" dirty="0"/>
              <a:t> </a:t>
            </a:r>
            <a:r>
              <a:rPr lang="en-US" altLang="cs-CZ" sz="1300" dirty="0" err="1"/>
              <a:t>věřitelských</a:t>
            </a:r>
            <a:r>
              <a:rPr lang="en-US" altLang="cs-CZ" sz="1300" dirty="0"/>
              <a:t> </a:t>
            </a:r>
            <a:r>
              <a:rPr lang="en-US" altLang="cs-CZ" sz="1300" dirty="0" err="1"/>
              <a:t>institucí</a:t>
            </a:r>
            <a:r>
              <a:rPr lang="en-US" altLang="cs-CZ" sz="1300" dirty="0"/>
              <a:t> </a:t>
            </a:r>
            <a:r>
              <a:rPr lang="en-US" altLang="cs-CZ" sz="1300" dirty="0" err="1"/>
              <a:t>překvapil</a:t>
            </a:r>
            <a:r>
              <a:rPr lang="en-US" altLang="cs-CZ" sz="1300" dirty="0"/>
              <a:t> </a:t>
            </a:r>
            <a:r>
              <a:rPr lang="en-US" altLang="cs-CZ" sz="1300" dirty="0" err="1"/>
              <a:t>svou</a:t>
            </a:r>
            <a:r>
              <a:rPr lang="en-US" altLang="cs-CZ" sz="1300" dirty="0"/>
              <a:t> </a:t>
            </a:r>
            <a:r>
              <a:rPr lang="en-US" altLang="cs-CZ" sz="1300" dirty="0" err="1"/>
              <a:t>razantností</a:t>
            </a:r>
            <a:r>
              <a:rPr lang="en-US" altLang="cs-CZ" sz="1300" dirty="0"/>
              <a:t> - https://www.youtube.com/watch?v=LPmFHW60Ho8&amp;ab_channel=newsittv</a:t>
            </a:r>
          </a:p>
          <a:p>
            <a:pPr>
              <a:lnSpc>
                <a:spcPct val="110000"/>
              </a:lnSpc>
            </a:pPr>
            <a:r>
              <a:rPr lang="en-US" altLang="cs-CZ" sz="1300" dirty="0" err="1"/>
              <a:t>Narazil</a:t>
            </a:r>
            <a:r>
              <a:rPr lang="en-US" altLang="cs-CZ" sz="1300" dirty="0"/>
              <a:t> </a:t>
            </a:r>
            <a:r>
              <a:rPr lang="en-US" altLang="cs-CZ" sz="1300" dirty="0" err="1"/>
              <a:t>na</a:t>
            </a:r>
            <a:r>
              <a:rPr lang="en-US" altLang="cs-CZ" sz="1300" dirty="0"/>
              <a:t> </a:t>
            </a:r>
            <a:r>
              <a:rPr lang="en-US" altLang="cs-CZ" sz="1300" dirty="0" err="1"/>
              <a:t>neústupnost</a:t>
            </a:r>
            <a:r>
              <a:rPr lang="en-US" altLang="cs-CZ" sz="1300" dirty="0"/>
              <a:t> </a:t>
            </a:r>
            <a:r>
              <a:rPr lang="en-US" altLang="cs-CZ" sz="1300" dirty="0" err="1"/>
              <a:t>Wolfganga</a:t>
            </a:r>
            <a:r>
              <a:rPr lang="en-US" altLang="cs-CZ" sz="1300" dirty="0"/>
              <a:t> </a:t>
            </a:r>
            <a:r>
              <a:rPr lang="en-US" altLang="cs-CZ" sz="1300" dirty="0" err="1"/>
              <a:t>Schäubleho</a:t>
            </a:r>
            <a:r>
              <a:rPr lang="en-US" altLang="cs-CZ" sz="1300" dirty="0"/>
              <a:t>, </a:t>
            </a:r>
            <a:r>
              <a:rPr lang="en-US" altLang="cs-CZ" sz="1300" dirty="0" err="1"/>
              <a:t>který</a:t>
            </a:r>
            <a:r>
              <a:rPr lang="en-US" altLang="cs-CZ" sz="1300" dirty="0"/>
              <a:t> za </a:t>
            </a:r>
            <a:r>
              <a:rPr lang="en-US" altLang="cs-CZ" sz="1300" dirty="0" err="1"/>
              <a:t>podpory</a:t>
            </a:r>
            <a:r>
              <a:rPr lang="en-US" altLang="cs-CZ" sz="1300" dirty="0"/>
              <a:t> </a:t>
            </a:r>
            <a:r>
              <a:rPr lang="en-US" altLang="cs-CZ" sz="1300" dirty="0" err="1"/>
              <a:t>kolegů</a:t>
            </a:r>
            <a:r>
              <a:rPr lang="en-US" altLang="cs-CZ" sz="1300" dirty="0"/>
              <a:t> </a:t>
            </a:r>
            <a:r>
              <a:rPr lang="en-US" altLang="cs-CZ" sz="1300" dirty="0" err="1"/>
              <a:t>členských</a:t>
            </a:r>
            <a:r>
              <a:rPr lang="en-US" altLang="cs-CZ" sz="1300" dirty="0"/>
              <a:t> </a:t>
            </a:r>
            <a:r>
              <a:rPr lang="en-US" altLang="cs-CZ" sz="1300" dirty="0" err="1"/>
              <a:t>států</a:t>
            </a:r>
            <a:r>
              <a:rPr lang="en-US" altLang="cs-CZ" sz="1300" dirty="0"/>
              <a:t> </a:t>
            </a:r>
            <a:r>
              <a:rPr lang="en-US" altLang="cs-CZ" sz="1300" dirty="0" err="1"/>
              <a:t>eurozóny</a:t>
            </a:r>
            <a:r>
              <a:rPr lang="en-US" altLang="cs-CZ" sz="1300" dirty="0"/>
              <a:t> </a:t>
            </a:r>
            <a:r>
              <a:rPr lang="en-US" altLang="cs-CZ" sz="1300" dirty="0" err="1"/>
              <a:t>odvětil</a:t>
            </a:r>
            <a:r>
              <a:rPr lang="en-US" altLang="cs-CZ" sz="1300" dirty="0"/>
              <a:t>, </a:t>
            </a:r>
            <a:r>
              <a:rPr lang="en-US" altLang="cs-CZ" sz="1300" dirty="0" err="1"/>
              <a:t>že</a:t>
            </a:r>
            <a:r>
              <a:rPr lang="en-US" altLang="cs-CZ" sz="1300" dirty="0"/>
              <a:t> </a:t>
            </a:r>
            <a:r>
              <a:rPr lang="en-US" altLang="cs-CZ" sz="1300" dirty="0" err="1"/>
              <a:t>dohody</a:t>
            </a:r>
            <a:r>
              <a:rPr lang="en-US" altLang="cs-CZ" sz="1300" dirty="0"/>
              <a:t> </a:t>
            </a:r>
            <a:r>
              <a:rPr lang="en-US" altLang="cs-CZ" sz="1300" dirty="0" err="1"/>
              <a:t>podepsané</a:t>
            </a:r>
            <a:r>
              <a:rPr lang="en-US" altLang="cs-CZ" sz="1300" dirty="0"/>
              <a:t> </a:t>
            </a:r>
            <a:r>
              <a:rPr lang="en-US" altLang="cs-CZ" sz="1300" dirty="0" err="1"/>
              <a:t>předchozími</a:t>
            </a:r>
            <a:r>
              <a:rPr lang="en-US" altLang="cs-CZ" sz="1300" dirty="0"/>
              <a:t> </a:t>
            </a:r>
            <a:r>
              <a:rPr lang="en-US" altLang="cs-CZ" sz="1300" dirty="0" err="1"/>
              <a:t>řeckými</a:t>
            </a:r>
            <a:r>
              <a:rPr lang="en-US" altLang="cs-CZ" sz="1300" dirty="0"/>
              <a:t> </a:t>
            </a:r>
            <a:r>
              <a:rPr lang="en-US" altLang="cs-CZ" sz="1300" dirty="0" err="1"/>
              <a:t>vládami</a:t>
            </a:r>
            <a:r>
              <a:rPr lang="en-US" altLang="cs-CZ" sz="1300" dirty="0"/>
              <a:t> </a:t>
            </a:r>
            <a:r>
              <a:rPr lang="en-US" altLang="cs-CZ" sz="1300" dirty="0" err="1"/>
              <a:t>zůstávají</a:t>
            </a:r>
            <a:r>
              <a:rPr lang="en-US" altLang="cs-CZ" sz="1300" dirty="0"/>
              <a:t> </a:t>
            </a:r>
            <a:r>
              <a:rPr lang="en-US" altLang="cs-CZ" sz="1300" dirty="0" err="1"/>
              <a:t>nadále</a:t>
            </a:r>
            <a:r>
              <a:rPr lang="en-US" altLang="cs-CZ" sz="1300" dirty="0"/>
              <a:t> v </a:t>
            </a:r>
            <a:r>
              <a:rPr lang="en-US" altLang="cs-CZ" sz="1300" dirty="0" err="1"/>
              <a:t>platnosti</a:t>
            </a:r>
            <a:r>
              <a:rPr lang="en-US" altLang="cs-CZ" sz="1300" dirty="0"/>
              <a:t>. </a:t>
            </a:r>
          </a:p>
          <a:p>
            <a:pPr>
              <a:lnSpc>
                <a:spcPct val="110000"/>
              </a:lnSpc>
            </a:pPr>
            <a:r>
              <a:rPr lang="en-US" altLang="cs-CZ" sz="1300" dirty="0" err="1"/>
              <a:t>Jednání</a:t>
            </a:r>
            <a:r>
              <a:rPr lang="en-US" altLang="cs-CZ" sz="1300" dirty="0"/>
              <a:t>, </a:t>
            </a:r>
            <a:r>
              <a:rPr lang="en-US" altLang="cs-CZ" sz="1300" dirty="0" err="1"/>
              <a:t>která</a:t>
            </a:r>
            <a:r>
              <a:rPr lang="en-US" altLang="cs-CZ" sz="1300" dirty="0"/>
              <a:t> </a:t>
            </a:r>
            <a:r>
              <a:rPr lang="en-US" altLang="cs-CZ" sz="1300" dirty="0" err="1"/>
              <a:t>probíhala</a:t>
            </a:r>
            <a:r>
              <a:rPr lang="en-US" altLang="cs-CZ" sz="1300" dirty="0"/>
              <a:t> </a:t>
            </a:r>
            <a:r>
              <a:rPr lang="en-US" altLang="cs-CZ" sz="1300" dirty="0" err="1"/>
              <a:t>mezi</a:t>
            </a:r>
            <a:r>
              <a:rPr lang="en-US" altLang="cs-CZ" sz="1300" dirty="0"/>
              <a:t> </a:t>
            </a:r>
            <a:r>
              <a:rPr lang="en-US" altLang="cs-CZ" sz="1300" dirty="0" err="1"/>
              <a:t>řeckými</a:t>
            </a:r>
            <a:r>
              <a:rPr lang="en-US" altLang="cs-CZ" sz="1300" dirty="0"/>
              <a:t> a </a:t>
            </a:r>
            <a:r>
              <a:rPr lang="en-US" altLang="cs-CZ" sz="1300" dirty="0" err="1"/>
              <a:t>unijními</a:t>
            </a:r>
            <a:r>
              <a:rPr lang="en-US" altLang="cs-CZ" sz="1300" dirty="0"/>
              <a:t> </a:t>
            </a:r>
            <a:r>
              <a:rPr lang="en-US" altLang="cs-CZ" sz="1300" dirty="0" err="1"/>
              <a:t>zástupci</a:t>
            </a:r>
            <a:r>
              <a:rPr lang="en-US" altLang="cs-CZ" sz="1300" dirty="0"/>
              <a:t>, </a:t>
            </a:r>
            <a:r>
              <a:rPr lang="en-US" altLang="cs-CZ" sz="1300" dirty="0" err="1"/>
              <a:t>získala</a:t>
            </a:r>
            <a:r>
              <a:rPr lang="en-US" altLang="cs-CZ" sz="1300" dirty="0"/>
              <a:t> </a:t>
            </a:r>
            <a:r>
              <a:rPr lang="en-US" altLang="cs-CZ" sz="1300" dirty="0" err="1"/>
              <a:t>ráz</a:t>
            </a:r>
            <a:r>
              <a:rPr lang="en-US" altLang="cs-CZ" sz="1300" dirty="0"/>
              <a:t> </a:t>
            </a:r>
            <a:r>
              <a:rPr lang="en-US" altLang="cs-CZ" sz="1300" dirty="0" err="1"/>
              <a:t>osobní</a:t>
            </a:r>
            <a:r>
              <a:rPr lang="en-US" altLang="cs-CZ" sz="1300" dirty="0"/>
              <a:t> </a:t>
            </a:r>
            <a:r>
              <a:rPr lang="en-US" altLang="cs-CZ" sz="1300" dirty="0" err="1"/>
              <a:t>animozity</a:t>
            </a:r>
            <a:r>
              <a:rPr lang="en-US" altLang="cs-CZ" sz="1300" dirty="0"/>
              <a:t>.</a:t>
            </a:r>
          </a:p>
          <a:p>
            <a:pPr>
              <a:lnSpc>
                <a:spcPct val="110000"/>
              </a:lnSpc>
            </a:pPr>
            <a:r>
              <a:rPr lang="en-US" altLang="cs-CZ" sz="1300" i="1" dirty="0"/>
              <a:t>Adults in the room https://www.youtube.com/watch?v=7ewyCT4CgFs&amp;ab_channel=Unifrance</a:t>
            </a:r>
          </a:p>
        </p:txBody>
      </p:sp>
      <p:pic>
        <p:nvPicPr>
          <p:cNvPr id="9219" name="Zástupný symbol pro obsah 9" descr="varufakis.jpg">
            <a:extLst>
              <a:ext uri="{FF2B5EF4-FFF2-40B4-BE49-F238E27FC236}">
                <a16:creationId xmlns:a16="http://schemas.microsoft.com/office/drawing/2014/main" id="{DE7E97FD-C761-E0F8-53A4-83C96DE273F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7554139" y="2572677"/>
            <a:ext cx="3500715" cy="2336727"/>
          </a:xfrm>
          <a:prstGeom prst="rect">
            <a:avLst/>
          </a:prstGeom>
        </p:spPr>
      </p:pic>
    </p:spTree>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TM10001114[[fn=Galerie]]</Template>
  <TotalTime>36</TotalTime>
  <Words>2147</Words>
  <Application>Microsoft Office PowerPoint</Application>
  <PresentationFormat>Širokoúhlá obrazovka</PresentationFormat>
  <Paragraphs>94</Paragraphs>
  <Slides>20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Gill Sans MT</vt:lpstr>
      <vt:lpstr>Wingdings 2</vt:lpstr>
      <vt:lpstr>Galerie</vt:lpstr>
      <vt:lpstr>ŘECKÁ KRIZE, 2009-2019</vt:lpstr>
      <vt:lpstr>Řecká krize: Od „řeckého zázraku“ do dluhové kletby</vt:lpstr>
      <vt:lpstr>Startování krize – Příběh řecké krize</vt:lpstr>
      <vt:lpstr>Jiřík Papandreu vystřídá Kostíka Karamanlise ve vládě  </vt:lpstr>
      <vt:lpstr>Řecko pod kontrolou trojky</vt:lpstr>
      <vt:lpstr>První a druhý memorandum</vt:lpstr>
      <vt:lpstr>Volby 25. ledna 2015</vt:lpstr>
      <vt:lpstr>Řecko pod novým politickým vedením</vt:lpstr>
      <vt:lpstr>Maratón jednání mezi Řeckem a eurozónou</vt:lpstr>
      <vt:lpstr>Řecko v izolaci</vt:lpstr>
      <vt:lpstr>Referendum 6. července 2015</vt:lpstr>
      <vt:lpstr>Kapitulace řecké vlády – nové memorandum</vt:lpstr>
      <vt:lpstr>Volby 20. září 2015</vt:lpstr>
      <vt:lpstr>Recese a sociální dopady krize</vt:lpstr>
      <vt:lpstr>Příběh o řecké krizi</vt:lpstr>
      <vt:lpstr>Světová média a řecká krize</vt:lpstr>
      <vt:lpstr>Řecká krize a česká politická scéna </vt:lpstr>
      <vt:lpstr>Jaký je dnešní obraz Řecka a Řeků?</vt:lpstr>
      <vt:lpstr>Demografické dopady krize</vt:lpstr>
      <vt:lpstr>Proč návštěvníci Řecka nevidí krizi?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ŘECKÁ KRIZE, 2009-2019</dc:title>
  <dc:creator>Tsivos, Konstantinos</dc:creator>
  <cp:lastModifiedBy>Tsivos, Konstantinos</cp:lastModifiedBy>
  <cp:revision>1</cp:revision>
  <dcterms:created xsi:type="dcterms:W3CDTF">2023-04-08T08:49:06Z</dcterms:created>
  <dcterms:modified xsi:type="dcterms:W3CDTF">2023-04-08T09:25:55Z</dcterms:modified>
</cp:coreProperties>
</file>