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6" r:id="rId3"/>
    <p:sldId id="27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774546-E188-42CD-AE87-CFE8B18F22CA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195B03A-C805-4C0B-BF8A-602BD4527401}">
      <dgm:prSet/>
      <dgm:spPr/>
      <dgm:t>
        <a:bodyPr/>
        <a:lstStyle/>
        <a:p>
          <a:r>
            <a:rPr lang="cs-CZ" b="0" i="0"/>
            <a:t>Nová prozatímní vláda musela fungovat pomocí státního aparátu vytvořeného plukovníky. Současně musela v podmínkách probíhající mobilizace v Řecku a turecké invaze na Kypru dbát o zachování jednoty důstojnického sboru. </a:t>
          </a:r>
          <a:endParaRPr lang="en-US"/>
        </a:p>
      </dgm:t>
    </dgm:pt>
    <dgm:pt modelId="{A31B7650-976F-4B71-A250-43932AD7F733}" type="parTrans" cxnId="{13FCD2DE-814A-4061-8715-EC134A22551D}">
      <dgm:prSet/>
      <dgm:spPr/>
      <dgm:t>
        <a:bodyPr/>
        <a:lstStyle/>
        <a:p>
          <a:endParaRPr lang="en-US"/>
        </a:p>
      </dgm:t>
    </dgm:pt>
    <dgm:pt modelId="{3F773AE9-0EC7-4144-902B-D7DF01BDBD79}" type="sibTrans" cxnId="{13FCD2DE-814A-4061-8715-EC134A22551D}">
      <dgm:prSet/>
      <dgm:spPr/>
      <dgm:t>
        <a:bodyPr/>
        <a:lstStyle/>
        <a:p>
          <a:endParaRPr lang="en-US"/>
        </a:p>
      </dgm:t>
    </dgm:pt>
    <dgm:pt modelId="{F99E4D01-F675-4867-AAFA-A419DC44A283}">
      <dgm:prSet/>
      <dgm:spPr/>
      <dgm:t>
        <a:bodyPr/>
        <a:lstStyle/>
        <a:p>
          <a:r>
            <a:rPr lang="cs-CZ" b="0" i="0"/>
            <a:t>Byla anulovaná diktátorská ústava a dočasně obnovena ústava z r. 1952 s tím, že definitivní řešení politického zřízení země mělo být vyřešeno plebiscitem. </a:t>
          </a:r>
          <a:endParaRPr lang="en-US"/>
        </a:p>
      </dgm:t>
    </dgm:pt>
    <dgm:pt modelId="{EFA333CA-015D-459E-9EFE-187BC1DF1A4E}" type="parTrans" cxnId="{DEDB5B2D-EAED-413D-AF80-94DE0B205494}">
      <dgm:prSet/>
      <dgm:spPr/>
      <dgm:t>
        <a:bodyPr/>
        <a:lstStyle/>
        <a:p>
          <a:endParaRPr lang="en-US"/>
        </a:p>
      </dgm:t>
    </dgm:pt>
    <dgm:pt modelId="{586C6240-C431-4F79-9871-FB7F48E64A7A}" type="sibTrans" cxnId="{DEDB5B2D-EAED-413D-AF80-94DE0B205494}">
      <dgm:prSet/>
      <dgm:spPr/>
      <dgm:t>
        <a:bodyPr/>
        <a:lstStyle/>
        <a:p>
          <a:endParaRPr lang="en-US"/>
        </a:p>
      </dgm:t>
    </dgm:pt>
    <dgm:pt modelId="{A646C6BE-6D33-4DBB-BA53-A6C6A964F7EC}">
      <dgm:prSet/>
      <dgm:spPr/>
      <dgm:t>
        <a:bodyPr/>
        <a:lstStyle/>
        <a:p>
          <a:r>
            <a:rPr lang="cs-CZ" b="0" i="0"/>
            <a:t>Hned po převzetí své moci osvobodila prozatímní vláda všechny politické vězně.</a:t>
          </a:r>
          <a:endParaRPr lang="en-US"/>
        </a:p>
      </dgm:t>
    </dgm:pt>
    <dgm:pt modelId="{4AF9E270-2E6E-479C-BC9F-C7DDC2F4E3E0}" type="parTrans" cxnId="{C232F8CB-6C83-470B-BF62-153A97B6620B}">
      <dgm:prSet/>
      <dgm:spPr/>
      <dgm:t>
        <a:bodyPr/>
        <a:lstStyle/>
        <a:p>
          <a:endParaRPr lang="en-US"/>
        </a:p>
      </dgm:t>
    </dgm:pt>
    <dgm:pt modelId="{1A11FB55-B360-439D-AAD9-5B431F288FBF}" type="sibTrans" cxnId="{C232F8CB-6C83-470B-BF62-153A97B6620B}">
      <dgm:prSet/>
      <dgm:spPr/>
      <dgm:t>
        <a:bodyPr/>
        <a:lstStyle/>
        <a:p>
          <a:endParaRPr lang="en-US"/>
        </a:p>
      </dgm:t>
    </dgm:pt>
    <dgm:pt modelId="{16F56F5B-9846-4FBA-9A9B-81345393F078}">
      <dgm:prSet/>
      <dgm:spPr/>
      <dgm:t>
        <a:bodyPr/>
        <a:lstStyle/>
        <a:p>
          <a:r>
            <a:rPr lang="cs-CZ" b="0" i="0" dirty="0"/>
            <a:t>v září r. 1974 obnovení legální činnosti Komunistické strany Řecka (</a:t>
          </a:r>
          <a:r>
            <a:rPr lang="cs-CZ" b="0" i="0" dirty="0" err="1"/>
            <a:t>KKE</a:t>
          </a:r>
          <a:r>
            <a:rPr lang="cs-CZ" b="0" i="0" dirty="0"/>
            <a:t>), jejíž politická činnost byla v r. 1947 zakázána. Stejně povolena činnost i všech ostatních levicových uskupení, které vznikly po rozkolu </a:t>
          </a:r>
          <a:r>
            <a:rPr lang="cs-CZ" b="0" i="0" dirty="0" err="1"/>
            <a:t>KKE</a:t>
          </a:r>
          <a:r>
            <a:rPr lang="cs-CZ" b="0" i="0" dirty="0"/>
            <a:t> v r. 1968.</a:t>
          </a:r>
          <a:endParaRPr lang="en-US" dirty="0"/>
        </a:p>
      </dgm:t>
    </dgm:pt>
    <dgm:pt modelId="{3A58E064-D22B-48BF-B9FA-40BC4BB6BF42}" type="parTrans" cxnId="{AE54751A-E42C-4225-9B70-4A0785E1CC9F}">
      <dgm:prSet/>
      <dgm:spPr/>
      <dgm:t>
        <a:bodyPr/>
        <a:lstStyle/>
        <a:p>
          <a:endParaRPr lang="en-US"/>
        </a:p>
      </dgm:t>
    </dgm:pt>
    <dgm:pt modelId="{4DA53B7E-17F6-42F8-B506-9926BB866736}" type="sibTrans" cxnId="{AE54751A-E42C-4225-9B70-4A0785E1CC9F}">
      <dgm:prSet/>
      <dgm:spPr/>
      <dgm:t>
        <a:bodyPr/>
        <a:lstStyle/>
        <a:p>
          <a:endParaRPr lang="en-US"/>
        </a:p>
      </dgm:t>
    </dgm:pt>
    <dgm:pt modelId="{BBDBD73B-0D8C-426B-B935-E4562AE2F833}">
      <dgm:prSet/>
      <dgm:spPr/>
      <dgm:t>
        <a:bodyPr/>
        <a:lstStyle/>
        <a:p>
          <a:r>
            <a:rPr lang="cs-CZ" b="0" i="0"/>
            <a:t>První parlamentní volby 17. listopadu 1974, tedy přesně rok po krvavém potlačení studentského povstání na athénské Polytechnice. Pod heslem „Karamanlis nebo tanky“ v nich triumfovala nová pravicová strana Nová demokracie, pro niž se vyslovilo přes 50% voličů. </a:t>
          </a:r>
          <a:endParaRPr lang="en-US"/>
        </a:p>
      </dgm:t>
    </dgm:pt>
    <dgm:pt modelId="{BBCBF5C1-9FBB-4309-B12E-5C26A0755148}" type="parTrans" cxnId="{A1F318A4-257B-4354-A394-ABD28AA8BC9F}">
      <dgm:prSet/>
      <dgm:spPr/>
      <dgm:t>
        <a:bodyPr/>
        <a:lstStyle/>
        <a:p>
          <a:endParaRPr lang="en-US"/>
        </a:p>
      </dgm:t>
    </dgm:pt>
    <dgm:pt modelId="{1A9828ED-44FD-477A-B509-79B9284A69D3}" type="sibTrans" cxnId="{A1F318A4-257B-4354-A394-ABD28AA8BC9F}">
      <dgm:prSet/>
      <dgm:spPr/>
      <dgm:t>
        <a:bodyPr/>
        <a:lstStyle/>
        <a:p>
          <a:endParaRPr lang="en-US"/>
        </a:p>
      </dgm:t>
    </dgm:pt>
    <dgm:pt modelId="{1B812229-FC2F-47BC-B092-14CF51903B83}">
      <dgm:prSet/>
      <dgm:spPr/>
      <dgm:t>
        <a:bodyPr/>
        <a:lstStyle/>
        <a:p>
          <a:r>
            <a:rPr lang="cs-CZ" b="0" i="0"/>
            <a:t>8. prosince 1974,  plebiscit v povalečných dějinách Řecka ohledně státního zřízení země. </a:t>
          </a:r>
          <a:endParaRPr lang="en-US"/>
        </a:p>
      </dgm:t>
    </dgm:pt>
    <dgm:pt modelId="{FFCB1C5E-C5AF-4327-9A22-05ED4EABAB16}" type="parTrans" cxnId="{EFF5395B-4D7F-4977-AC8C-F2E5F69279A6}">
      <dgm:prSet/>
      <dgm:spPr/>
      <dgm:t>
        <a:bodyPr/>
        <a:lstStyle/>
        <a:p>
          <a:endParaRPr lang="en-US"/>
        </a:p>
      </dgm:t>
    </dgm:pt>
    <dgm:pt modelId="{6D3FE2DE-9B9A-4314-BC8D-3D85FFD140BA}" type="sibTrans" cxnId="{EFF5395B-4D7F-4977-AC8C-F2E5F69279A6}">
      <dgm:prSet/>
      <dgm:spPr/>
      <dgm:t>
        <a:bodyPr/>
        <a:lstStyle/>
        <a:p>
          <a:endParaRPr lang="en-US"/>
        </a:p>
      </dgm:t>
    </dgm:pt>
    <dgm:pt modelId="{1BE691E6-B2CA-4DCE-9BE8-C557444C92C7}" type="pres">
      <dgm:prSet presAssocID="{B8774546-E188-42CD-AE87-CFE8B18F22CA}" presName="diagram" presStyleCnt="0">
        <dgm:presLayoutVars>
          <dgm:dir/>
          <dgm:resizeHandles val="exact"/>
        </dgm:presLayoutVars>
      </dgm:prSet>
      <dgm:spPr/>
    </dgm:pt>
    <dgm:pt modelId="{DAC739E2-0F34-42BE-9544-762E7018EF1E}" type="pres">
      <dgm:prSet presAssocID="{A195B03A-C805-4C0B-BF8A-602BD4527401}" presName="node" presStyleLbl="node1" presStyleIdx="0" presStyleCnt="6">
        <dgm:presLayoutVars>
          <dgm:bulletEnabled val="1"/>
        </dgm:presLayoutVars>
      </dgm:prSet>
      <dgm:spPr/>
    </dgm:pt>
    <dgm:pt modelId="{3299727C-9D56-4990-A60B-FFDBDA780760}" type="pres">
      <dgm:prSet presAssocID="{3F773AE9-0EC7-4144-902B-D7DF01BDBD79}" presName="sibTrans" presStyleCnt="0"/>
      <dgm:spPr/>
    </dgm:pt>
    <dgm:pt modelId="{703BE4BE-7FD6-43C4-9289-D063C0C14D88}" type="pres">
      <dgm:prSet presAssocID="{F99E4D01-F675-4867-AAFA-A419DC44A283}" presName="node" presStyleLbl="node1" presStyleIdx="1" presStyleCnt="6">
        <dgm:presLayoutVars>
          <dgm:bulletEnabled val="1"/>
        </dgm:presLayoutVars>
      </dgm:prSet>
      <dgm:spPr/>
    </dgm:pt>
    <dgm:pt modelId="{18735848-ABAB-4739-9D78-41AE7569E0DD}" type="pres">
      <dgm:prSet presAssocID="{586C6240-C431-4F79-9871-FB7F48E64A7A}" presName="sibTrans" presStyleCnt="0"/>
      <dgm:spPr/>
    </dgm:pt>
    <dgm:pt modelId="{D9F476FF-1EB9-44D9-A305-3F4683703BE3}" type="pres">
      <dgm:prSet presAssocID="{A646C6BE-6D33-4DBB-BA53-A6C6A964F7EC}" presName="node" presStyleLbl="node1" presStyleIdx="2" presStyleCnt="6">
        <dgm:presLayoutVars>
          <dgm:bulletEnabled val="1"/>
        </dgm:presLayoutVars>
      </dgm:prSet>
      <dgm:spPr/>
    </dgm:pt>
    <dgm:pt modelId="{F4EBFE61-FDAF-436D-81D5-DBB76DE95D12}" type="pres">
      <dgm:prSet presAssocID="{1A11FB55-B360-439D-AAD9-5B431F288FBF}" presName="sibTrans" presStyleCnt="0"/>
      <dgm:spPr/>
    </dgm:pt>
    <dgm:pt modelId="{183D5692-37FE-41B5-A18D-FC1B3AA57012}" type="pres">
      <dgm:prSet presAssocID="{16F56F5B-9846-4FBA-9A9B-81345393F078}" presName="node" presStyleLbl="node1" presStyleIdx="3" presStyleCnt="6">
        <dgm:presLayoutVars>
          <dgm:bulletEnabled val="1"/>
        </dgm:presLayoutVars>
      </dgm:prSet>
      <dgm:spPr/>
    </dgm:pt>
    <dgm:pt modelId="{64D98649-5ECC-417D-A42D-65D2F0820B74}" type="pres">
      <dgm:prSet presAssocID="{4DA53B7E-17F6-42F8-B506-9926BB866736}" presName="sibTrans" presStyleCnt="0"/>
      <dgm:spPr/>
    </dgm:pt>
    <dgm:pt modelId="{A4038710-172C-43E2-A7C1-22FE8122EA32}" type="pres">
      <dgm:prSet presAssocID="{BBDBD73B-0D8C-426B-B935-E4562AE2F833}" presName="node" presStyleLbl="node1" presStyleIdx="4" presStyleCnt="6">
        <dgm:presLayoutVars>
          <dgm:bulletEnabled val="1"/>
        </dgm:presLayoutVars>
      </dgm:prSet>
      <dgm:spPr/>
    </dgm:pt>
    <dgm:pt modelId="{B9951231-3753-4CFD-A820-142201CFFB5C}" type="pres">
      <dgm:prSet presAssocID="{1A9828ED-44FD-477A-B509-79B9284A69D3}" presName="sibTrans" presStyleCnt="0"/>
      <dgm:spPr/>
    </dgm:pt>
    <dgm:pt modelId="{A930A7B2-3350-49E4-BD6F-4DF5DF698BF3}" type="pres">
      <dgm:prSet presAssocID="{1B812229-FC2F-47BC-B092-14CF51903B83}" presName="node" presStyleLbl="node1" presStyleIdx="5" presStyleCnt="6">
        <dgm:presLayoutVars>
          <dgm:bulletEnabled val="1"/>
        </dgm:presLayoutVars>
      </dgm:prSet>
      <dgm:spPr/>
    </dgm:pt>
  </dgm:ptLst>
  <dgm:cxnLst>
    <dgm:cxn modelId="{AE54751A-E42C-4225-9B70-4A0785E1CC9F}" srcId="{B8774546-E188-42CD-AE87-CFE8B18F22CA}" destId="{16F56F5B-9846-4FBA-9A9B-81345393F078}" srcOrd="3" destOrd="0" parTransId="{3A58E064-D22B-48BF-B9FA-40BC4BB6BF42}" sibTransId="{4DA53B7E-17F6-42F8-B506-9926BB866736}"/>
    <dgm:cxn modelId="{DEDB5B2D-EAED-413D-AF80-94DE0B205494}" srcId="{B8774546-E188-42CD-AE87-CFE8B18F22CA}" destId="{F99E4D01-F675-4867-AAFA-A419DC44A283}" srcOrd="1" destOrd="0" parTransId="{EFA333CA-015D-459E-9EFE-187BC1DF1A4E}" sibTransId="{586C6240-C431-4F79-9871-FB7F48E64A7A}"/>
    <dgm:cxn modelId="{085C313C-1313-4A8C-AACF-1CE3B7C66C0B}" type="presOf" srcId="{1B812229-FC2F-47BC-B092-14CF51903B83}" destId="{A930A7B2-3350-49E4-BD6F-4DF5DF698BF3}" srcOrd="0" destOrd="0" presId="urn:microsoft.com/office/officeart/2005/8/layout/default"/>
    <dgm:cxn modelId="{EFF5395B-4D7F-4977-AC8C-F2E5F69279A6}" srcId="{B8774546-E188-42CD-AE87-CFE8B18F22CA}" destId="{1B812229-FC2F-47BC-B092-14CF51903B83}" srcOrd="5" destOrd="0" parTransId="{FFCB1C5E-C5AF-4327-9A22-05ED4EABAB16}" sibTransId="{6D3FE2DE-9B9A-4314-BC8D-3D85FFD140BA}"/>
    <dgm:cxn modelId="{5613EC42-66F1-4604-8219-9346222BD35A}" type="presOf" srcId="{A646C6BE-6D33-4DBB-BA53-A6C6A964F7EC}" destId="{D9F476FF-1EB9-44D9-A305-3F4683703BE3}" srcOrd="0" destOrd="0" presId="urn:microsoft.com/office/officeart/2005/8/layout/default"/>
    <dgm:cxn modelId="{E52B7672-D96D-417B-B697-0D8C84111C8E}" type="presOf" srcId="{BBDBD73B-0D8C-426B-B935-E4562AE2F833}" destId="{A4038710-172C-43E2-A7C1-22FE8122EA32}" srcOrd="0" destOrd="0" presId="urn:microsoft.com/office/officeart/2005/8/layout/default"/>
    <dgm:cxn modelId="{1A1A9555-F07C-4BBF-AB26-364A309060D1}" type="presOf" srcId="{B8774546-E188-42CD-AE87-CFE8B18F22CA}" destId="{1BE691E6-B2CA-4DCE-9BE8-C557444C92C7}" srcOrd="0" destOrd="0" presId="urn:microsoft.com/office/officeart/2005/8/layout/default"/>
    <dgm:cxn modelId="{FC55E97C-B51C-4549-ADF4-55C0CEFC0F79}" type="presOf" srcId="{A195B03A-C805-4C0B-BF8A-602BD4527401}" destId="{DAC739E2-0F34-42BE-9544-762E7018EF1E}" srcOrd="0" destOrd="0" presId="urn:microsoft.com/office/officeart/2005/8/layout/default"/>
    <dgm:cxn modelId="{A1F318A4-257B-4354-A394-ABD28AA8BC9F}" srcId="{B8774546-E188-42CD-AE87-CFE8B18F22CA}" destId="{BBDBD73B-0D8C-426B-B935-E4562AE2F833}" srcOrd="4" destOrd="0" parTransId="{BBCBF5C1-9FBB-4309-B12E-5C26A0755148}" sibTransId="{1A9828ED-44FD-477A-B509-79B9284A69D3}"/>
    <dgm:cxn modelId="{C232F8CB-6C83-470B-BF62-153A97B6620B}" srcId="{B8774546-E188-42CD-AE87-CFE8B18F22CA}" destId="{A646C6BE-6D33-4DBB-BA53-A6C6A964F7EC}" srcOrd="2" destOrd="0" parTransId="{4AF9E270-2E6E-479C-BC9F-C7DDC2F4E3E0}" sibTransId="{1A11FB55-B360-439D-AAD9-5B431F288FBF}"/>
    <dgm:cxn modelId="{720CE9CD-2535-43FB-B1D2-E6373E77BDFC}" type="presOf" srcId="{F99E4D01-F675-4867-AAFA-A419DC44A283}" destId="{703BE4BE-7FD6-43C4-9289-D063C0C14D88}" srcOrd="0" destOrd="0" presId="urn:microsoft.com/office/officeart/2005/8/layout/default"/>
    <dgm:cxn modelId="{13FCD2DE-814A-4061-8715-EC134A22551D}" srcId="{B8774546-E188-42CD-AE87-CFE8B18F22CA}" destId="{A195B03A-C805-4C0B-BF8A-602BD4527401}" srcOrd="0" destOrd="0" parTransId="{A31B7650-976F-4B71-A250-43932AD7F733}" sibTransId="{3F773AE9-0EC7-4144-902B-D7DF01BDBD79}"/>
    <dgm:cxn modelId="{2A0D02E2-A0AA-4901-9749-A5DFBDFBFADC}" type="presOf" srcId="{16F56F5B-9846-4FBA-9A9B-81345393F078}" destId="{183D5692-37FE-41B5-A18D-FC1B3AA57012}" srcOrd="0" destOrd="0" presId="urn:microsoft.com/office/officeart/2005/8/layout/default"/>
    <dgm:cxn modelId="{E2670FE6-FCBE-4EF6-AC19-A48758995A48}" type="presParOf" srcId="{1BE691E6-B2CA-4DCE-9BE8-C557444C92C7}" destId="{DAC739E2-0F34-42BE-9544-762E7018EF1E}" srcOrd="0" destOrd="0" presId="urn:microsoft.com/office/officeart/2005/8/layout/default"/>
    <dgm:cxn modelId="{5DE6E7AE-6886-479A-8BF9-83C8E453DD41}" type="presParOf" srcId="{1BE691E6-B2CA-4DCE-9BE8-C557444C92C7}" destId="{3299727C-9D56-4990-A60B-FFDBDA780760}" srcOrd="1" destOrd="0" presId="urn:microsoft.com/office/officeart/2005/8/layout/default"/>
    <dgm:cxn modelId="{0796DD39-614D-43B1-890B-191B24C1CF62}" type="presParOf" srcId="{1BE691E6-B2CA-4DCE-9BE8-C557444C92C7}" destId="{703BE4BE-7FD6-43C4-9289-D063C0C14D88}" srcOrd="2" destOrd="0" presId="urn:microsoft.com/office/officeart/2005/8/layout/default"/>
    <dgm:cxn modelId="{A43D56C6-25B2-40D5-947D-2BDEA1E016D0}" type="presParOf" srcId="{1BE691E6-B2CA-4DCE-9BE8-C557444C92C7}" destId="{18735848-ABAB-4739-9D78-41AE7569E0DD}" srcOrd="3" destOrd="0" presId="urn:microsoft.com/office/officeart/2005/8/layout/default"/>
    <dgm:cxn modelId="{47C5A86F-300B-4B39-96F8-F8D0B83D0F3F}" type="presParOf" srcId="{1BE691E6-B2CA-4DCE-9BE8-C557444C92C7}" destId="{D9F476FF-1EB9-44D9-A305-3F4683703BE3}" srcOrd="4" destOrd="0" presId="urn:microsoft.com/office/officeart/2005/8/layout/default"/>
    <dgm:cxn modelId="{81A1DA21-BC01-4997-B189-D2B7227A768E}" type="presParOf" srcId="{1BE691E6-B2CA-4DCE-9BE8-C557444C92C7}" destId="{F4EBFE61-FDAF-436D-81D5-DBB76DE95D12}" srcOrd="5" destOrd="0" presId="urn:microsoft.com/office/officeart/2005/8/layout/default"/>
    <dgm:cxn modelId="{B5839D7C-8739-42BB-A2EF-AE513C174E2E}" type="presParOf" srcId="{1BE691E6-B2CA-4DCE-9BE8-C557444C92C7}" destId="{183D5692-37FE-41B5-A18D-FC1B3AA57012}" srcOrd="6" destOrd="0" presId="urn:microsoft.com/office/officeart/2005/8/layout/default"/>
    <dgm:cxn modelId="{F6339CA3-7F57-4B58-AC21-CFFC3AABD81A}" type="presParOf" srcId="{1BE691E6-B2CA-4DCE-9BE8-C557444C92C7}" destId="{64D98649-5ECC-417D-A42D-65D2F0820B74}" srcOrd="7" destOrd="0" presId="urn:microsoft.com/office/officeart/2005/8/layout/default"/>
    <dgm:cxn modelId="{C53A3260-B66E-4D2A-8E58-BD68B7B27786}" type="presParOf" srcId="{1BE691E6-B2CA-4DCE-9BE8-C557444C92C7}" destId="{A4038710-172C-43E2-A7C1-22FE8122EA32}" srcOrd="8" destOrd="0" presId="urn:microsoft.com/office/officeart/2005/8/layout/default"/>
    <dgm:cxn modelId="{509A500E-4A59-4EEB-94D2-1578F0A4BEC0}" type="presParOf" srcId="{1BE691E6-B2CA-4DCE-9BE8-C557444C92C7}" destId="{B9951231-3753-4CFD-A820-142201CFFB5C}" srcOrd="9" destOrd="0" presId="urn:microsoft.com/office/officeart/2005/8/layout/default"/>
    <dgm:cxn modelId="{AABA123E-ACCE-49AA-9909-3D9FCA0ED939}" type="presParOf" srcId="{1BE691E6-B2CA-4DCE-9BE8-C557444C92C7}" destId="{A930A7B2-3350-49E4-BD6F-4DF5DF698BF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B838F1-1CF4-491D-A2DD-0561177DC7F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B178325-3183-4E53-965D-CBFB25C47F07}">
      <dgm:prSet/>
      <dgm:spPr/>
      <dgm:t>
        <a:bodyPr/>
        <a:lstStyle/>
        <a:p>
          <a:r>
            <a:rPr lang="cs-CZ"/>
            <a:t>15. listopadu 1983 – Severokyperská turecká republika  -</a:t>
          </a:r>
          <a:r>
            <a:rPr lang="en-US"/>
            <a:t>&gt;</a:t>
          </a:r>
          <a:r>
            <a:rPr lang="cs-CZ"/>
            <a:t> energická protiakce, neusilující o válečnou konfrontaci, ale o „internacionalizaci“ kyperského problému</a:t>
          </a:r>
          <a:endParaRPr lang="en-US"/>
        </a:p>
      </dgm:t>
    </dgm:pt>
    <dgm:pt modelId="{4A98758C-6AA2-49A3-91D1-6E0B9E1FF241}" type="parTrans" cxnId="{CD2CC7A1-25DF-46DA-A16F-AFB8D42D6AE6}">
      <dgm:prSet/>
      <dgm:spPr/>
      <dgm:t>
        <a:bodyPr/>
        <a:lstStyle/>
        <a:p>
          <a:endParaRPr lang="en-US"/>
        </a:p>
      </dgm:t>
    </dgm:pt>
    <dgm:pt modelId="{4EC286F2-DB94-44A9-8D9D-763FAE23BC0C}" type="sibTrans" cxnId="{CD2CC7A1-25DF-46DA-A16F-AFB8D42D6AE6}">
      <dgm:prSet/>
      <dgm:spPr/>
      <dgm:t>
        <a:bodyPr/>
        <a:lstStyle/>
        <a:p>
          <a:endParaRPr lang="en-US"/>
        </a:p>
      </dgm:t>
    </dgm:pt>
    <dgm:pt modelId="{5773196E-1D7A-4BDB-8975-FCD056E5B1C4}">
      <dgm:prSet/>
      <dgm:spPr/>
      <dgm:t>
        <a:bodyPr/>
        <a:lstStyle/>
        <a:p>
          <a:r>
            <a:rPr lang="cs-CZ"/>
            <a:t>Řešení ve stažení tureckých vojsk z </a:t>
          </a:r>
          <a:r>
            <a:rPr lang="cs-CZ" b="1"/>
            <a:t>Kypru</a:t>
          </a:r>
          <a:r>
            <a:rPr lang="cs-CZ"/>
            <a:t>, anulovaní aktu o vzniku Severokyperské turecké republiky a znovusjednocení ostrova </a:t>
          </a:r>
          <a:endParaRPr lang="en-US"/>
        </a:p>
      </dgm:t>
    </dgm:pt>
    <dgm:pt modelId="{4725AE40-2E89-49F7-9535-90C1D4FCE017}" type="parTrans" cxnId="{AAFF0140-D71D-4ABA-AA67-BF171536C26A}">
      <dgm:prSet/>
      <dgm:spPr/>
      <dgm:t>
        <a:bodyPr/>
        <a:lstStyle/>
        <a:p>
          <a:endParaRPr lang="en-US"/>
        </a:p>
      </dgm:t>
    </dgm:pt>
    <dgm:pt modelId="{B57562D7-D7AD-46FA-B16E-99BCB2120300}" type="sibTrans" cxnId="{AAFF0140-D71D-4ABA-AA67-BF171536C26A}">
      <dgm:prSet/>
      <dgm:spPr/>
      <dgm:t>
        <a:bodyPr/>
        <a:lstStyle/>
        <a:p>
          <a:endParaRPr lang="en-US"/>
        </a:p>
      </dgm:t>
    </dgm:pt>
    <dgm:pt modelId="{F5A8A3D8-4075-4E31-87F4-8DCB49329C89}">
      <dgm:prSet/>
      <dgm:spPr/>
      <dgm:t>
        <a:bodyPr/>
        <a:lstStyle/>
        <a:p>
          <a:r>
            <a:rPr lang="cs-CZ"/>
            <a:t>-</a:t>
          </a:r>
          <a:r>
            <a:rPr lang="en-US"/>
            <a:t>&gt; </a:t>
          </a:r>
          <a:r>
            <a:rPr lang="cs-CZ"/>
            <a:t>přerušení diplomatických styku s vládou každé země, která by zmíněny „pseudostát“ uznala</a:t>
          </a:r>
          <a:endParaRPr lang="en-US"/>
        </a:p>
      </dgm:t>
    </dgm:pt>
    <dgm:pt modelId="{B2EC798B-B37E-48E0-8F5A-2E86D7DA3BF4}" type="parTrans" cxnId="{8A217DA0-AEAC-431A-A987-B627B17DB315}">
      <dgm:prSet/>
      <dgm:spPr/>
      <dgm:t>
        <a:bodyPr/>
        <a:lstStyle/>
        <a:p>
          <a:endParaRPr lang="en-US"/>
        </a:p>
      </dgm:t>
    </dgm:pt>
    <dgm:pt modelId="{0DB37219-9851-4397-99E2-F4DA61CFA7FA}" type="sibTrans" cxnId="{8A217DA0-AEAC-431A-A987-B627B17DB315}">
      <dgm:prSet/>
      <dgm:spPr/>
      <dgm:t>
        <a:bodyPr/>
        <a:lstStyle/>
        <a:p>
          <a:endParaRPr lang="en-US"/>
        </a:p>
      </dgm:t>
    </dgm:pt>
    <dgm:pt modelId="{08C89335-1497-436D-9018-BB11395339A6}">
      <dgm:prSet/>
      <dgm:spPr/>
      <dgm:t>
        <a:bodyPr/>
        <a:lstStyle/>
        <a:p>
          <a:r>
            <a:rPr lang="cs-CZ"/>
            <a:t>Průběžná proměna postoje k </a:t>
          </a:r>
          <a:r>
            <a:rPr lang="cs-CZ" b="1"/>
            <a:t>začleněni země do ES</a:t>
          </a:r>
          <a:r>
            <a:rPr lang="cs-CZ"/>
            <a:t>, snažili se však pro svou zemi vymoci „zvláštní statut“ a „speciální vztahy“ v rámci ES</a:t>
          </a:r>
          <a:endParaRPr lang="en-US"/>
        </a:p>
      </dgm:t>
    </dgm:pt>
    <dgm:pt modelId="{2FE74CDB-8689-401D-A0E1-8936ED8BFCBF}" type="parTrans" cxnId="{53BA55FB-A7F1-41F1-877A-8B91A81E4757}">
      <dgm:prSet/>
      <dgm:spPr/>
      <dgm:t>
        <a:bodyPr/>
        <a:lstStyle/>
        <a:p>
          <a:endParaRPr lang="en-US"/>
        </a:p>
      </dgm:t>
    </dgm:pt>
    <dgm:pt modelId="{4B5C9539-4213-4227-A256-1E18F778A95C}" type="sibTrans" cxnId="{53BA55FB-A7F1-41F1-877A-8B91A81E4757}">
      <dgm:prSet/>
      <dgm:spPr/>
      <dgm:t>
        <a:bodyPr/>
        <a:lstStyle/>
        <a:p>
          <a:endParaRPr lang="en-US"/>
        </a:p>
      </dgm:t>
    </dgm:pt>
    <dgm:pt modelId="{D6DA371A-7AC7-4D1F-9488-D842DC1F1C9C}">
      <dgm:prSet/>
      <dgm:spPr/>
      <dgm:t>
        <a:bodyPr/>
        <a:lstStyle/>
        <a:p>
          <a:r>
            <a:rPr lang="cs-CZ"/>
            <a:t>Vedeni vládnoucí strany PASOK se ztotožnilo s integraci své země do struktur ES (kterou za působení v opozici odmítalo)</a:t>
          </a:r>
          <a:endParaRPr lang="en-US"/>
        </a:p>
      </dgm:t>
    </dgm:pt>
    <dgm:pt modelId="{7CEA18AC-732F-4BC0-AE33-FB4E740E3C9D}" type="parTrans" cxnId="{5FE73575-2475-424A-8A8B-7C8DF894C14B}">
      <dgm:prSet/>
      <dgm:spPr/>
      <dgm:t>
        <a:bodyPr/>
        <a:lstStyle/>
        <a:p>
          <a:endParaRPr lang="en-US"/>
        </a:p>
      </dgm:t>
    </dgm:pt>
    <dgm:pt modelId="{5373F77A-8404-4C73-AD2A-976539D1BEDC}" type="sibTrans" cxnId="{5FE73575-2475-424A-8A8B-7C8DF894C14B}">
      <dgm:prSet/>
      <dgm:spPr/>
      <dgm:t>
        <a:bodyPr/>
        <a:lstStyle/>
        <a:p>
          <a:endParaRPr lang="en-US"/>
        </a:p>
      </dgm:t>
    </dgm:pt>
    <dgm:pt modelId="{94547582-16FB-497E-8A2F-824417C5EAE4}">
      <dgm:prSet/>
      <dgm:spPr/>
      <dgm:t>
        <a:bodyPr/>
        <a:lstStyle/>
        <a:p>
          <a:r>
            <a:rPr lang="cs-CZ" b="1"/>
            <a:t>Ve vztazích ke komunistickým zemím </a:t>
          </a:r>
          <a:r>
            <a:rPr lang="cs-CZ"/>
            <a:t>usilovali nejen o udrženi existujících kontaktů, ale také o jejich další rozšíření a prohloubení, vstřícnost k balkánským komunistickým režimům </a:t>
          </a:r>
          <a:endParaRPr lang="en-US"/>
        </a:p>
      </dgm:t>
    </dgm:pt>
    <dgm:pt modelId="{8D79D8EF-0662-45F5-83AC-29577B2DC56A}" type="parTrans" cxnId="{7B5626E9-A94E-49EA-9CB2-8199F495AF7B}">
      <dgm:prSet/>
      <dgm:spPr/>
      <dgm:t>
        <a:bodyPr/>
        <a:lstStyle/>
        <a:p>
          <a:endParaRPr lang="en-US"/>
        </a:p>
      </dgm:t>
    </dgm:pt>
    <dgm:pt modelId="{10664EA7-B618-49DB-805E-838AAF064EC8}" type="sibTrans" cxnId="{7B5626E9-A94E-49EA-9CB2-8199F495AF7B}">
      <dgm:prSet/>
      <dgm:spPr/>
      <dgm:t>
        <a:bodyPr/>
        <a:lstStyle/>
        <a:p>
          <a:endParaRPr lang="en-US"/>
        </a:p>
      </dgm:t>
    </dgm:pt>
    <dgm:pt modelId="{09D0FAEB-9FE1-4964-8C8B-32D3F902DBC0}" type="pres">
      <dgm:prSet presAssocID="{97B838F1-1CF4-491D-A2DD-0561177DC7FB}" presName="linear" presStyleCnt="0">
        <dgm:presLayoutVars>
          <dgm:animLvl val="lvl"/>
          <dgm:resizeHandles val="exact"/>
        </dgm:presLayoutVars>
      </dgm:prSet>
      <dgm:spPr/>
    </dgm:pt>
    <dgm:pt modelId="{D52078FD-2525-41C0-8347-690AFE1F8222}" type="pres">
      <dgm:prSet presAssocID="{AB178325-3183-4E53-965D-CBFB25C47F0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C95E96A-3723-4C54-B5F2-41B8FC2829A8}" type="pres">
      <dgm:prSet presAssocID="{4EC286F2-DB94-44A9-8D9D-763FAE23BC0C}" presName="spacer" presStyleCnt="0"/>
      <dgm:spPr/>
    </dgm:pt>
    <dgm:pt modelId="{925DABF2-3178-4726-A32A-1707E2FDD711}" type="pres">
      <dgm:prSet presAssocID="{5773196E-1D7A-4BDB-8975-FCD056E5B1C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EF617D0-DE31-4B7E-8B0C-D4F72AB57B81}" type="pres">
      <dgm:prSet presAssocID="{B57562D7-D7AD-46FA-B16E-99BCB2120300}" presName="spacer" presStyleCnt="0"/>
      <dgm:spPr/>
    </dgm:pt>
    <dgm:pt modelId="{71D0CF78-4A4F-436E-B4B1-B45A1746DDD9}" type="pres">
      <dgm:prSet presAssocID="{F5A8A3D8-4075-4E31-87F4-8DCB49329C8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0BEB502-ABB4-44AF-9AAF-F7487C655F11}" type="pres">
      <dgm:prSet presAssocID="{0DB37219-9851-4397-99E2-F4DA61CFA7FA}" presName="spacer" presStyleCnt="0"/>
      <dgm:spPr/>
    </dgm:pt>
    <dgm:pt modelId="{62B39BCB-D1EE-4357-9978-5CA9FDA050E8}" type="pres">
      <dgm:prSet presAssocID="{08C89335-1497-436D-9018-BB11395339A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1E30B08-2CEB-438E-A06D-3C89B27974AD}" type="pres">
      <dgm:prSet presAssocID="{4B5C9539-4213-4227-A256-1E18F778A95C}" presName="spacer" presStyleCnt="0"/>
      <dgm:spPr/>
    </dgm:pt>
    <dgm:pt modelId="{63D518D7-9A63-4A3B-9B36-5565AE3632B2}" type="pres">
      <dgm:prSet presAssocID="{D6DA371A-7AC7-4D1F-9488-D842DC1F1C9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A64CB7E-5CDE-4C7D-9AC6-0A859168086B}" type="pres">
      <dgm:prSet presAssocID="{5373F77A-8404-4C73-AD2A-976539D1BEDC}" presName="spacer" presStyleCnt="0"/>
      <dgm:spPr/>
    </dgm:pt>
    <dgm:pt modelId="{3B69650C-8C0E-403F-BD48-4F4CC0AD9360}" type="pres">
      <dgm:prSet presAssocID="{94547582-16FB-497E-8A2F-824417C5EAE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A7E3A2F-D143-4388-B70A-D36C6728CFBA}" type="presOf" srcId="{AB178325-3183-4E53-965D-CBFB25C47F07}" destId="{D52078FD-2525-41C0-8347-690AFE1F8222}" srcOrd="0" destOrd="0" presId="urn:microsoft.com/office/officeart/2005/8/layout/vList2"/>
    <dgm:cxn modelId="{2116973E-4CB6-41C1-A5CC-96BC4FF1B557}" type="presOf" srcId="{08C89335-1497-436D-9018-BB11395339A6}" destId="{62B39BCB-D1EE-4357-9978-5CA9FDA050E8}" srcOrd="0" destOrd="0" presId="urn:microsoft.com/office/officeart/2005/8/layout/vList2"/>
    <dgm:cxn modelId="{AAFF0140-D71D-4ABA-AA67-BF171536C26A}" srcId="{97B838F1-1CF4-491D-A2DD-0561177DC7FB}" destId="{5773196E-1D7A-4BDB-8975-FCD056E5B1C4}" srcOrd="1" destOrd="0" parTransId="{4725AE40-2E89-49F7-9535-90C1D4FCE017}" sibTransId="{B57562D7-D7AD-46FA-B16E-99BCB2120300}"/>
    <dgm:cxn modelId="{9282F567-3B12-47E7-89BB-C8B06CD81908}" type="presOf" srcId="{D6DA371A-7AC7-4D1F-9488-D842DC1F1C9C}" destId="{63D518D7-9A63-4A3B-9B36-5565AE3632B2}" srcOrd="0" destOrd="0" presId="urn:microsoft.com/office/officeart/2005/8/layout/vList2"/>
    <dgm:cxn modelId="{A7CF6D6F-63EC-46B7-BC9A-8F270C6EC694}" type="presOf" srcId="{5773196E-1D7A-4BDB-8975-FCD056E5B1C4}" destId="{925DABF2-3178-4726-A32A-1707E2FDD711}" srcOrd="0" destOrd="0" presId="urn:microsoft.com/office/officeart/2005/8/layout/vList2"/>
    <dgm:cxn modelId="{5FE73575-2475-424A-8A8B-7C8DF894C14B}" srcId="{97B838F1-1CF4-491D-A2DD-0561177DC7FB}" destId="{D6DA371A-7AC7-4D1F-9488-D842DC1F1C9C}" srcOrd="4" destOrd="0" parTransId="{7CEA18AC-732F-4BC0-AE33-FB4E740E3C9D}" sibTransId="{5373F77A-8404-4C73-AD2A-976539D1BEDC}"/>
    <dgm:cxn modelId="{8A217DA0-AEAC-431A-A987-B627B17DB315}" srcId="{97B838F1-1CF4-491D-A2DD-0561177DC7FB}" destId="{F5A8A3D8-4075-4E31-87F4-8DCB49329C89}" srcOrd="2" destOrd="0" parTransId="{B2EC798B-B37E-48E0-8F5A-2E86D7DA3BF4}" sibTransId="{0DB37219-9851-4397-99E2-F4DA61CFA7FA}"/>
    <dgm:cxn modelId="{CD2CC7A1-25DF-46DA-A16F-AFB8D42D6AE6}" srcId="{97B838F1-1CF4-491D-A2DD-0561177DC7FB}" destId="{AB178325-3183-4E53-965D-CBFB25C47F07}" srcOrd="0" destOrd="0" parTransId="{4A98758C-6AA2-49A3-91D1-6E0B9E1FF241}" sibTransId="{4EC286F2-DB94-44A9-8D9D-763FAE23BC0C}"/>
    <dgm:cxn modelId="{43D6B7A2-3306-405D-9301-2085E97C5E1D}" type="presOf" srcId="{F5A8A3D8-4075-4E31-87F4-8DCB49329C89}" destId="{71D0CF78-4A4F-436E-B4B1-B45A1746DDD9}" srcOrd="0" destOrd="0" presId="urn:microsoft.com/office/officeart/2005/8/layout/vList2"/>
    <dgm:cxn modelId="{F1FD87A8-4C12-4F36-8B0D-424DE9E1A600}" type="presOf" srcId="{97B838F1-1CF4-491D-A2DD-0561177DC7FB}" destId="{09D0FAEB-9FE1-4964-8C8B-32D3F902DBC0}" srcOrd="0" destOrd="0" presId="urn:microsoft.com/office/officeart/2005/8/layout/vList2"/>
    <dgm:cxn modelId="{7B5626E9-A94E-49EA-9CB2-8199F495AF7B}" srcId="{97B838F1-1CF4-491D-A2DD-0561177DC7FB}" destId="{94547582-16FB-497E-8A2F-824417C5EAE4}" srcOrd="5" destOrd="0" parTransId="{8D79D8EF-0662-45F5-83AC-29577B2DC56A}" sibTransId="{10664EA7-B618-49DB-805E-838AAF064EC8}"/>
    <dgm:cxn modelId="{B44077F8-60B9-4514-A019-53A0B0C20F4D}" type="presOf" srcId="{94547582-16FB-497E-8A2F-824417C5EAE4}" destId="{3B69650C-8C0E-403F-BD48-4F4CC0AD9360}" srcOrd="0" destOrd="0" presId="urn:microsoft.com/office/officeart/2005/8/layout/vList2"/>
    <dgm:cxn modelId="{53BA55FB-A7F1-41F1-877A-8B91A81E4757}" srcId="{97B838F1-1CF4-491D-A2DD-0561177DC7FB}" destId="{08C89335-1497-436D-9018-BB11395339A6}" srcOrd="3" destOrd="0" parTransId="{2FE74CDB-8689-401D-A0E1-8936ED8BFCBF}" sibTransId="{4B5C9539-4213-4227-A256-1E18F778A95C}"/>
    <dgm:cxn modelId="{904B2699-597F-4D9A-8568-3951D8A28FD2}" type="presParOf" srcId="{09D0FAEB-9FE1-4964-8C8B-32D3F902DBC0}" destId="{D52078FD-2525-41C0-8347-690AFE1F8222}" srcOrd="0" destOrd="0" presId="urn:microsoft.com/office/officeart/2005/8/layout/vList2"/>
    <dgm:cxn modelId="{C88F3B3D-CDA8-48DE-98EB-845E744A3627}" type="presParOf" srcId="{09D0FAEB-9FE1-4964-8C8B-32D3F902DBC0}" destId="{1C95E96A-3723-4C54-B5F2-41B8FC2829A8}" srcOrd="1" destOrd="0" presId="urn:microsoft.com/office/officeart/2005/8/layout/vList2"/>
    <dgm:cxn modelId="{87F07650-E5C0-469D-9B14-289CA7F64FA5}" type="presParOf" srcId="{09D0FAEB-9FE1-4964-8C8B-32D3F902DBC0}" destId="{925DABF2-3178-4726-A32A-1707E2FDD711}" srcOrd="2" destOrd="0" presId="urn:microsoft.com/office/officeart/2005/8/layout/vList2"/>
    <dgm:cxn modelId="{CE1AADF0-62C1-4A6A-AA64-CE4283DDB299}" type="presParOf" srcId="{09D0FAEB-9FE1-4964-8C8B-32D3F902DBC0}" destId="{0EF617D0-DE31-4B7E-8B0C-D4F72AB57B81}" srcOrd="3" destOrd="0" presId="urn:microsoft.com/office/officeart/2005/8/layout/vList2"/>
    <dgm:cxn modelId="{A1749DB0-AB5F-4F5B-BD19-BAB539AD8B65}" type="presParOf" srcId="{09D0FAEB-9FE1-4964-8C8B-32D3F902DBC0}" destId="{71D0CF78-4A4F-436E-B4B1-B45A1746DDD9}" srcOrd="4" destOrd="0" presId="urn:microsoft.com/office/officeart/2005/8/layout/vList2"/>
    <dgm:cxn modelId="{07E33926-4698-4681-A90C-58E138DA5BE2}" type="presParOf" srcId="{09D0FAEB-9FE1-4964-8C8B-32D3F902DBC0}" destId="{B0BEB502-ABB4-44AF-9AAF-F7487C655F11}" srcOrd="5" destOrd="0" presId="urn:microsoft.com/office/officeart/2005/8/layout/vList2"/>
    <dgm:cxn modelId="{8A191C4E-C98A-4FE4-8347-FDD72FBF20F7}" type="presParOf" srcId="{09D0FAEB-9FE1-4964-8C8B-32D3F902DBC0}" destId="{62B39BCB-D1EE-4357-9978-5CA9FDA050E8}" srcOrd="6" destOrd="0" presId="urn:microsoft.com/office/officeart/2005/8/layout/vList2"/>
    <dgm:cxn modelId="{2747A3EA-8D69-4BA8-B50E-888D3ADA487A}" type="presParOf" srcId="{09D0FAEB-9FE1-4964-8C8B-32D3F902DBC0}" destId="{41E30B08-2CEB-438E-A06D-3C89B27974AD}" srcOrd="7" destOrd="0" presId="urn:microsoft.com/office/officeart/2005/8/layout/vList2"/>
    <dgm:cxn modelId="{B1CE01AD-CD87-42D5-BF8B-63E10B7E6E01}" type="presParOf" srcId="{09D0FAEB-9FE1-4964-8C8B-32D3F902DBC0}" destId="{63D518D7-9A63-4A3B-9B36-5565AE3632B2}" srcOrd="8" destOrd="0" presId="urn:microsoft.com/office/officeart/2005/8/layout/vList2"/>
    <dgm:cxn modelId="{FFFDDE43-3AC1-4F32-9174-02A5B186E538}" type="presParOf" srcId="{09D0FAEB-9FE1-4964-8C8B-32D3F902DBC0}" destId="{4A64CB7E-5CDE-4C7D-9AC6-0A859168086B}" srcOrd="9" destOrd="0" presId="urn:microsoft.com/office/officeart/2005/8/layout/vList2"/>
    <dgm:cxn modelId="{A215233A-5D72-417F-A3BE-A6E828F6CAB9}" type="presParOf" srcId="{09D0FAEB-9FE1-4964-8C8B-32D3F902DBC0}" destId="{3B69650C-8C0E-403F-BD48-4F4CC0AD936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CDBAC0-FA2D-4EFD-A91A-E063AC969ED5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5D1A40B-9E1D-40FB-ACA6-1D938B4A21F1}">
      <dgm:prSet/>
      <dgm:spPr/>
      <dgm:t>
        <a:bodyPr/>
        <a:lstStyle/>
        <a:p>
          <a:r>
            <a:rPr lang="cs-CZ" dirty="0" err="1"/>
            <a:t>Papandreova</a:t>
          </a:r>
          <a:r>
            <a:rPr lang="cs-CZ" dirty="0"/>
            <a:t> vláda se svou zahraniční politikou snažila vyjádřit názorovou blízkost k </a:t>
          </a:r>
          <a:r>
            <a:rPr lang="cs-CZ" b="1" dirty="0"/>
            <a:t>neutrálním a rozvojovým </a:t>
          </a:r>
          <a:r>
            <a:rPr lang="cs-CZ" dirty="0"/>
            <a:t>zemím a dat najevo, že je spojena </a:t>
          </a:r>
          <a:r>
            <a:rPr lang="cs-CZ" i="1" dirty="0"/>
            <a:t>„rozumem se Západem a srdcem s třetím světem“ </a:t>
          </a:r>
          <a:endParaRPr lang="en-US" dirty="0"/>
        </a:p>
      </dgm:t>
    </dgm:pt>
    <dgm:pt modelId="{018AABBC-E467-4168-ADBA-ECFCFFFF85D1}" type="parTrans" cxnId="{756156E2-890D-489E-BF93-DD1DFDB4E351}">
      <dgm:prSet/>
      <dgm:spPr/>
      <dgm:t>
        <a:bodyPr/>
        <a:lstStyle/>
        <a:p>
          <a:endParaRPr lang="en-US"/>
        </a:p>
      </dgm:t>
    </dgm:pt>
    <dgm:pt modelId="{54FA66B6-8BAE-41FF-82A3-9143C428D900}" type="sibTrans" cxnId="{756156E2-890D-489E-BF93-DD1DFDB4E351}">
      <dgm:prSet/>
      <dgm:spPr/>
      <dgm:t>
        <a:bodyPr/>
        <a:lstStyle/>
        <a:p>
          <a:endParaRPr lang="en-US"/>
        </a:p>
      </dgm:t>
    </dgm:pt>
    <dgm:pt modelId="{E21BBB61-0F24-4B69-B932-B07A6338E1E3}">
      <dgm:prSet/>
      <dgm:spPr/>
      <dgm:t>
        <a:bodyPr/>
        <a:lstStyle/>
        <a:p>
          <a:r>
            <a:rPr lang="cs-CZ"/>
            <a:t>USA dávaly najevo své rozhořčeni rozmanitými způsoby: od vyhrůžek omezeni vojenské pomoci a přenesení svých zakladen do Turecka přes projevy neochoty při vyřizovaní řeckých zadosti až po veřejnou vyzvu k bojkotu athénského mezinárodního letiště</a:t>
          </a:r>
          <a:endParaRPr lang="en-US"/>
        </a:p>
      </dgm:t>
    </dgm:pt>
    <dgm:pt modelId="{A4E8D640-335C-4573-9066-4911F323AD15}" type="parTrans" cxnId="{38275000-F8F5-43F6-B748-C945E381F134}">
      <dgm:prSet/>
      <dgm:spPr/>
      <dgm:t>
        <a:bodyPr/>
        <a:lstStyle/>
        <a:p>
          <a:endParaRPr lang="en-US"/>
        </a:p>
      </dgm:t>
    </dgm:pt>
    <dgm:pt modelId="{92D22C27-C6F9-4162-A353-873866D9DF1E}" type="sibTrans" cxnId="{38275000-F8F5-43F6-B748-C945E381F134}">
      <dgm:prSet/>
      <dgm:spPr/>
      <dgm:t>
        <a:bodyPr/>
        <a:lstStyle/>
        <a:p>
          <a:endParaRPr lang="en-US"/>
        </a:p>
      </dgm:t>
    </dgm:pt>
    <dgm:pt modelId="{8EAA4C25-3E13-4675-BF44-9D2391EAF2BF}" type="pres">
      <dgm:prSet presAssocID="{6BCDBAC0-FA2D-4EFD-A91A-E063AC969ED5}" presName="vert0" presStyleCnt="0">
        <dgm:presLayoutVars>
          <dgm:dir/>
          <dgm:animOne val="branch"/>
          <dgm:animLvl val="lvl"/>
        </dgm:presLayoutVars>
      </dgm:prSet>
      <dgm:spPr/>
    </dgm:pt>
    <dgm:pt modelId="{D64EEB93-7190-4A45-AEA2-2FC898389C22}" type="pres">
      <dgm:prSet presAssocID="{25D1A40B-9E1D-40FB-ACA6-1D938B4A21F1}" presName="thickLine" presStyleLbl="alignNode1" presStyleIdx="0" presStyleCnt="2"/>
      <dgm:spPr/>
    </dgm:pt>
    <dgm:pt modelId="{562AC106-C1F3-45D5-BF7A-C3B17B75CB3C}" type="pres">
      <dgm:prSet presAssocID="{25D1A40B-9E1D-40FB-ACA6-1D938B4A21F1}" presName="horz1" presStyleCnt="0"/>
      <dgm:spPr/>
    </dgm:pt>
    <dgm:pt modelId="{8269FEAB-119D-442D-A9A4-263E3DE362DE}" type="pres">
      <dgm:prSet presAssocID="{25D1A40B-9E1D-40FB-ACA6-1D938B4A21F1}" presName="tx1" presStyleLbl="revTx" presStyleIdx="0" presStyleCnt="2"/>
      <dgm:spPr/>
    </dgm:pt>
    <dgm:pt modelId="{3501ABCD-E6F1-45A7-8009-3ECAA70FE072}" type="pres">
      <dgm:prSet presAssocID="{25D1A40B-9E1D-40FB-ACA6-1D938B4A21F1}" presName="vert1" presStyleCnt="0"/>
      <dgm:spPr/>
    </dgm:pt>
    <dgm:pt modelId="{0CE4AAAA-D909-48F1-A5BF-C51E905B005E}" type="pres">
      <dgm:prSet presAssocID="{E21BBB61-0F24-4B69-B932-B07A6338E1E3}" presName="thickLine" presStyleLbl="alignNode1" presStyleIdx="1" presStyleCnt="2"/>
      <dgm:spPr/>
    </dgm:pt>
    <dgm:pt modelId="{DD49A970-6573-48A2-A20D-4B5245429F26}" type="pres">
      <dgm:prSet presAssocID="{E21BBB61-0F24-4B69-B932-B07A6338E1E3}" presName="horz1" presStyleCnt="0"/>
      <dgm:spPr/>
    </dgm:pt>
    <dgm:pt modelId="{ADE7C749-60DC-4176-BD9C-E5FF52307710}" type="pres">
      <dgm:prSet presAssocID="{E21BBB61-0F24-4B69-B932-B07A6338E1E3}" presName="tx1" presStyleLbl="revTx" presStyleIdx="1" presStyleCnt="2"/>
      <dgm:spPr/>
    </dgm:pt>
    <dgm:pt modelId="{CC5467F1-AEB7-47CC-AECA-EC2E35F02EBC}" type="pres">
      <dgm:prSet presAssocID="{E21BBB61-0F24-4B69-B932-B07A6338E1E3}" presName="vert1" presStyleCnt="0"/>
      <dgm:spPr/>
    </dgm:pt>
  </dgm:ptLst>
  <dgm:cxnLst>
    <dgm:cxn modelId="{38275000-F8F5-43F6-B748-C945E381F134}" srcId="{6BCDBAC0-FA2D-4EFD-A91A-E063AC969ED5}" destId="{E21BBB61-0F24-4B69-B932-B07A6338E1E3}" srcOrd="1" destOrd="0" parTransId="{A4E8D640-335C-4573-9066-4911F323AD15}" sibTransId="{92D22C27-C6F9-4162-A353-873866D9DF1E}"/>
    <dgm:cxn modelId="{20BA0E04-61D6-4992-A3B0-77FB7894ACD4}" type="presOf" srcId="{E21BBB61-0F24-4B69-B932-B07A6338E1E3}" destId="{ADE7C749-60DC-4176-BD9C-E5FF52307710}" srcOrd="0" destOrd="0" presId="urn:microsoft.com/office/officeart/2008/layout/LinedList"/>
    <dgm:cxn modelId="{BFCEE166-C92A-46B9-BE88-329983B7973C}" type="presOf" srcId="{25D1A40B-9E1D-40FB-ACA6-1D938B4A21F1}" destId="{8269FEAB-119D-442D-A9A4-263E3DE362DE}" srcOrd="0" destOrd="0" presId="urn:microsoft.com/office/officeart/2008/layout/LinedList"/>
    <dgm:cxn modelId="{FC5B5B80-6279-4D7A-BF79-4779DA26B7FC}" type="presOf" srcId="{6BCDBAC0-FA2D-4EFD-A91A-E063AC969ED5}" destId="{8EAA4C25-3E13-4675-BF44-9D2391EAF2BF}" srcOrd="0" destOrd="0" presId="urn:microsoft.com/office/officeart/2008/layout/LinedList"/>
    <dgm:cxn modelId="{756156E2-890D-489E-BF93-DD1DFDB4E351}" srcId="{6BCDBAC0-FA2D-4EFD-A91A-E063AC969ED5}" destId="{25D1A40B-9E1D-40FB-ACA6-1D938B4A21F1}" srcOrd="0" destOrd="0" parTransId="{018AABBC-E467-4168-ADBA-ECFCFFFF85D1}" sibTransId="{54FA66B6-8BAE-41FF-82A3-9143C428D900}"/>
    <dgm:cxn modelId="{ED298D4E-D279-41FE-B8DA-5EC0325410F2}" type="presParOf" srcId="{8EAA4C25-3E13-4675-BF44-9D2391EAF2BF}" destId="{D64EEB93-7190-4A45-AEA2-2FC898389C22}" srcOrd="0" destOrd="0" presId="urn:microsoft.com/office/officeart/2008/layout/LinedList"/>
    <dgm:cxn modelId="{EBADC2E4-ADA4-493B-AB6F-26E4FD279D8A}" type="presParOf" srcId="{8EAA4C25-3E13-4675-BF44-9D2391EAF2BF}" destId="{562AC106-C1F3-45D5-BF7A-C3B17B75CB3C}" srcOrd="1" destOrd="0" presId="urn:microsoft.com/office/officeart/2008/layout/LinedList"/>
    <dgm:cxn modelId="{E80F2C08-0225-4402-81FE-A35751D6BCE8}" type="presParOf" srcId="{562AC106-C1F3-45D5-BF7A-C3B17B75CB3C}" destId="{8269FEAB-119D-442D-A9A4-263E3DE362DE}" srcOrd="0" destOrd="0" presId="urn:microsoft.com/office/officeart/2008/layout/LinedList"/>
    <dgm:cxn modelId="{C6773D0E-9111-4849-B8B8-AC0F6F6A903E}" type="presParOf" srcId="{562AC106-C1F3-45D5-BF7A-C3B17B75CB3C}" destId="{3501ABCD-E6F1-45A7-8009-3ECAA70FE072}" srcOrd="1" destOrd="0" presId="urn:microsoft.com/office/officeart/2008/layout/LinedList"/>
    <dgm:cxn modelId="{29ED2716-B64B-416E-B989-74909EC180C1}" type="presParOf" srcId="{8EAA4C25-3E13-4675-BF44-9D2391EAF2BF}" destId="{0CE4AAAA-D909-48F1-A5BF-C51E905B005E}" srcOrd="2" destOrd="0" presId="urn:microsoft.com/office/officeart/2008/layout/LinedList"/>
    <dgm:cxn modelId="{DAB13F69-6175-48D3-BD36-581AE485961B}" type="presParOf" srcId="{8EAA4C25-3E13-4675-BF44-9D2391EAF2BF}" destId="{DD49A970-6573-48A2-A20D-4B5245429F26}" srcOrd="3" destOrd="0" presId="urn:microsoft.com/office/officeart/2008/layout/LinedList"/>
    <dgm:cxn modelId="{4C99AC4E-B358-426A-97F4-04B92F11EB14}" type="presParOf" srcId="{DD49A970-6573-48A2-A20D-4B5245429F26}" destId="{ADE7C749-60DC-4176-BD9C-E5FF52307710}" srcOrd="0" destOrd="0" presId="urn:microsoft.com/office/officeart/2008/layout/LinedList"/>
    <dgm:cxn modelId="{C5880C43-7487-4A66-ADC0-BA74D7FEA2EE}" type="presParOf" srcId="{DD49A970-6573-48A2-A20D-4B5245429F26}" destId="{CC5467F1-AEB7-47CC-AECA-EC2E35F02EB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C739E2-0F34-42BE-9544-762E7018EF1E}">
      <dsp:nvSpPr>
        <dsp:cNvPr id="0" name=""/>
        <dsp:cNvSpPr/>
      </dsp:nvSpPr>
      <dsp:spPr>
        <a:xfrm>
          <a:off x="601586" y="580"/>
          <a:ext cx="2631940" cy="157916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0" i="0" kern="1200"/>
            <a:t>Nová prozatímní vláda musela fungovat pomocí státního aparátu vytvořeného plukovníky. Současně musela v podmínkách probíhající mobilizace v Řecku a turecké invaze na Kypru dbát o zachování jednoty důstojnického sboru. </a:t>
          </a:r>
          <a:endParaRPr lang="en-US" sz="1100" kern="1200"/>
        </a:p>
      </dsp:txBody>
      <dsp:txXfrm>
        <a:off x="601586" y="580"/>
        <a:ext cx="2631940" cy="1579164"/>
      </dsp:txXfrm>
    </dsp:sp>
    <dsp:sp modelId="{703BE4BE-7FD6-43C4-9289-D063C0C14D88}">
      <dsp:nvSpPr>
        <dsp:cNvPr id="0" name=""/>
        <dsp:cNvSpPr/>
      </dsp:nvSpPr>
      <dsp:spPr>
        <a:xfrm>
          <a:off x="3496721" y="580"/>
          <a:ext cx="2631940" cy="157916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0" i="0" kern="1200"/>
            <a:t>Byla anulovaná diktátorská ústava a dočasně obnovena ústava z r. 1952 s tím, že definitivní řešení politického zřízení země mělo být vyřešeno plebiscitem. </a:t>
          </a:r>
          <a:endParaRPr lang="en-US" sz="1100" kern="1200"/>
        </a:p>
      </dsp:txBody>
      <dsp:txXfrm>
        <a:off x="3496721" y="580"/>
        <a:ext cx="2631940" cy="1579164"/>
      </dsp:txXfrm>
    </dsp:sp>
    <dsp:sp modelId="{D9F476FF-1EB9-44D9-A305-3F4683703BE3}">
      <dsp:nvSpPr>
        <dsp:cNvPr id="0" name=""/>
        <dsp:cNvSpPr/>
      </dsp:nvSpPr>
      <dsp:spPr>
        <a:xfrm>
          <a:off x="6391855" y="580"/>
          <a:ext cx="2631940" cy="157916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0" i="0" kern="1200"/>
            <a:t>Hned po převzetí své moci osvobodila prozatímní vláda všechny politické vězně.</a:t>
          </a:r>
          <a:endParaRPr lang="en-US" sz="1100" kern="1200"/>
        </a:p>
      </dsp:txBody>
      <dsp:txXfrm>
        <a:off x="6391855" y="580"/>
        <a:ext cx="2631940" cy="1579164"/>
      </dsp:txXfrm>
    </dsp:sp>
    <dsp:sp modelId="{183D5692-37FE-41B5-A18D-FC1B3AA57012}">
      <dsp:nvSpPr>
        <dsp:cNvPr id="0" name=""/>
        <dsp:cNvSpPr/>
      </dsp:nvSpPr>
      <dsp:spPr>
        <a:xfrm>
          <a:off x="601586" y="1842938"/>
          <a:ext cx="2631940" cy="157916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0" i="0" kern="1200" dirty="0"/>
            <a:t>v září r. 1974 obnovení legální činnosti Komunistické strany Řecka (</a:t>
          </a:r>
          <a:r>
            <a:rPr lang="cs-CZ" sz="1100" b="0" i="0" kern="1200" dirty="0" err="1"/>
            <a:t>KKE</a:t>
          </a:r>
          <a:r>
            <a:rPr lang="cs-CZ" sz="1100" b="0" i="0" kern="1200" dirty="0"/>
            <a:t>), jejíž politická činnost byla v r. 1947 zakázána. Stejně povolena činnost i všech ostatních levicových uskupení, které vznikly po rozkolu </a:t>
          </a:r>
          <a:r>
            <a:rPr lang="cs-CZ" sz="1100" b="0" i="0" kern="1200" dirty="0" err="1"/>
            <a:t>KKE</a:t>
          </a:r>
          <a:r>
            <a:rPr lang="cs-CZ" sz="1100" b="0" i="0" kern="1200" dirty="0"/>
            <a:t> v r. 1968.</a:t>
          </a:r>
          <a:endParaRPr lang="en-US" sz="1100" kern="1200" dirty="0"/>
        </a:p>
      </dsp:txBody>
      <dsp:txXfrm>
        <a:off x="601586" y="1842938"/>
        <a:ext cx="2631940" cy="1579164"/>
      </dsp:txXfrm>
    </dsp:sp>
    <dsp:sp modelId="{A4038710-172C-43E2-A7C1-22FE8122EA32}">
      <dsp:nvSpPr>
        <dsp:cNvPr id="0" name=""/>
        <dsp:cNvSpPr/>
      </dsp:nvSpPr>
      <dsp:spPr>
        <a:xfrm>
          <a:off x="3496721" y="1842938"/>
          <a:ext cx="2631940" cy="157916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0" i="0" kern="1200"/>
            <a:t>První parlamentní volby 17. listopadu 1974, tedy přesně rok po krvavém potlačení studentského povstání na athénské Polytechnice. Pod heslem „Karamanlis nebo tanky“ v nich triumfovala nová pravicová strana Nová demokracie, pro niž se vyslovilo přes 50% voličů. </a:t>
          </a:r>
          <a:endParaRPr lang="en-US" sz="1100" kern="1200"/>
        </a:p>
      </dsp:txBody>
      <dsp:txXfrm>
        <a:off x="3496721" y="1842938"/>
        <a:ext cx="2631940" cy="1579164"/>
      </dsp:txXfrm>
    </dsp:sp>
    <dsp:sp modelId="{A930A7B2-3350-49E4-BD6F-4DF5DF698BF3}">
      <dsp:nvSpPr>
        <dsp:cNvPr id="0" name=""/>
        <dsp:cNvSpPr/>
      </dsp:nvSpPr>
      <dsp:spPr>
        <a:xfrm>
          <a:off x="6391855" y="1842938"/>
          <a:ext cx="2631940" cy="157916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0" i="0" kern="1200"/>
            <a:t>8. prosince 1974,  plebiscit v povalečných dějinách Řecka ohledně státního zřízení země. </a:t>
          </a:r>
          <a:endParaRPr lang="en-US" sz="1100" kern="1200"/>
        </a:p>
      </dsp:txBody>
      <dsp:txXfrm>
        <a:off x="6391855" y="1842938"/>
        <a:ext cx="2631940" cy="15791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078FD-2525-41C0-8347-690AFE1F8222}">
      <dsp:nvSpPr>
        <dsp:cNvPr id="0" name=""/>
        <dsp:cNvSpPr/>
      </dsp:nvSpPr>
      <dsp:spPr>
        <a:xfrm>
          <a:off x="0" y="163823"/>
          <a:ext cx="6391275" cy="786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15. listopadu 1983 – Severokyperská turecká republika  -</a:t>
          </a:r>
          <a:r>
            <a:rPr lang="en-US" sz="1400" kern="1200"/>
            <a:t>&gt;</a:t>
          </a:r>
          <a:r>
            <a:rPr lang="cs-CZ" sz="1400" kern="1200"/>
            <a:t> energická protiakce, neusilující o válečnou konfrontaci, ale o „internacionalizaci“ kyperského problému</a:t>
          </a:r>
          <a:endParaRPr lang="en-US" sz="1400" kern="1200"/>
        </a:p>
      </dsp:txBody>
      <dsp:txXfrm>
        <a:off x="38381" y="202204"/>
        <a:ext cx="6314513" cy="709478"/>
      </dsp:txXfrm>
    </dsp:sp>
    <dsp:sp modelId="{925DABF2-3178-4726-A32A-1707E2FDD711}">
      <dsp:nvSpPr>
        <dsp:cNvPr id="0" name=""/>
        <dsp:cNvSpPr/>
      </dsp:nvSpPr>
      <dsp:spPr>
        <a:xfrm>
          <a:off x="0" y="990383"/>
          <a:ext cx="6391275" cy="786240"/>
        </a:xfrm>
        <a:prstGeom prst="roundRect">
          <a:avLst/>
        </a:prstGeom>
        <a:solidFill>
          <a:schemeClr val="accent2">
            <a:hueOff val="-3953144"/>
            <a:satOff val="18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Řešení ve stažení tureckých vojsk z </a:t>
          </a:r>
          <a:r>
            <a:rPr lang="cs-CZ" sz="1400" b="1" kern="1200"/>
            <a:t>Kypru</a:t>
          </a:r>
          <a:r>
            <a:rPr lang="cs-CZ" sz="1400" kern="1200"/>
            <a:t>, anulovaní aktu o vzniku Severokyperské turecké republiky a znovusjednocení ostrova </a:t>
          </a:r>
          <a:endParaRPr lang="en-US" sz="1400" kern="1200"/>
        </a:p>
      </dsp:txBody>
      <dsp:txXfrm>
        <a:off x="38381" y="1028764"/>
        <a:ext cx="6314513" cy="709478"/>
      </dsp:txXfrm>
    </dsp:sp>
    <dsp:sp modelId="{71D0CF78-4A4F-436E-B4B1-B45A1746DDD9}">
      <dsp:nvSpPr>
        <dsp:cNvPr id="0" name=""/>
        <dsp:cNvSpPr/>
      </dsp:nvSpPr>
      <dsp:spPr>
        <a:xfrm>
          <a:off x="0" y="1816943"/>
          <a:ext cx="6391275" cy="786240"/>
        </a:xfrm>
        <a:prstGeom prst="roundRect">
          <a:avLst/>
        </a:prstGeom>
        <a:solidFill>
          <a:schemeClr val="accent2">
            <a:hueOff val="-7906288"/>
            <a:satOff val="36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-</a:t>
          </a:r>
          <a:r>
            <a:rPr lang="en-US" sz="1400" kern="1200"/>
            <a:t>&gt; </a:t>
          </a:r>
          <a:r>
            <a:rPr lang="cs-CZ" sz="1400" kern="1200"/>
            <a:t>přerušení diplomatických styku s vládou každé země, která by zmíněny „pseudostát“ uznala</a:t>
          </a:r>
          <a:endParaRPr lang="en-US" sz="1400" kern="1200"/>
        </a:p>
      </dsp:txBody>
      <dsp:txXfrm>
        <a:off x="38381" y="1855324"/>
        <a:ext cx="6314513" cy="709478"/>
      </dsp:txXfrm>
    </dsp:sp>
    <dsp:sp modelId="{62B39BCB-D1EE-4357-9978-5CA9FDA050E8}">
      <dsp:nvSpPr>
        <dsp:cNvPr id="0" name=""/>
        <dsp:cNvSpPr/>
      </dsp:nvSpPr>
      <dsp:spPr>
        <a:xfrm>
          <a:off x="0" y="2643503"/>
          <a:ext cx="6391275" cy="786240"/>
        </a:xfrm>
        <a:prstGeom prst="roundRect">
          <a:avLst/>
        </a:prstGeom>
        <a:solidFill>
          <a:schemeClr val="accent2">
            <a:hueOff val="-11859433"/>
            <a:satOff val="54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Průběžná proměna postoje k </a:t>
          </a:r>
          <a:r>
            <a:rPr lang="cs-CZ" sz="1400" b="1" kern="1200"/>
            <a:t>začleněni země do ES</a:t>
          </a:r>
          <a:r>
            <a:rPr lang="cs-CZ" sz="1400" kern="1200"/>
            <a:t>, snažili se však pro svou zemi vymoci „zvláštní statut“ a „speciální vztahy“ v rámci ES</a:t>
          </a:r>
          <a:endParaRPr lang="en-US" sz="1400" kern="1200"/>
        </a:p>
      </dsp:txBody>
      <dsp:txXfrm>
        <a:off x="38381" y="2681884"/>
        <a:ext cx="6314513" cy="709478"/>
      </dsp:txXfrm>
    </dsp:sp>
    <dsp:sp modelId="{63D518D7-9A63-4A3B-9B36-5565AE3632B2}">
      <dsp:nvSpPr>
        <dsp:cNvPr id="0" name=""/>
        <dsp:cNvSpPr/>
      </dsp:nvSpPr>
      <dsp:spPr>
        <a:xfrm>
          <a:off x="0" y="3470063"/>
          <a:ext cx="6391275" cy="786240"/>
        </a:xfrm>
        <a:prstGeom prst="roundRect">
          <a:avLst/>
        </a:prstGeom>
        <a:solidFill>
          <a:schemeClr val="accent2">
            <a:hueOff val="-15812576"/>
            <a:satOff val="72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Vedeni vládnoucí strany PASOK se ztotožnilo s integraci své země do struktur ES (kterou za působení v opozici odmítalo)</a:t>
          </a:r>
          <a:endParaRPr lang="en-US" sz="1400" kern="1200"/>
        </a:p>
      </dsp:txBody>
      <dsp:txXfrm>
        <a:off x="38381" y="3508444"/>
        <a:ext cx="6314513" cy="709478"/>
      </dsp:txXfrm>
    </dsp:sp>
    <dsp:sp modelId="{3B69650C-8C0E-403F-BD48-4F4CC0AD9360}">
      <dsp:nvSpPr>
        <dsp:cNvPr id="0" name=""/>
        <dsp:cNvSpPr/>
      </dsp:nvSpPr>
      <dsp:spPr>
        <a:xfrm>
          <a:off x="0" y="4296623"/>
          <a:ext cx="6391275" cy="786240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Ve vztazích ke komunistickým zemím </a:t>
          </a:r>
          <a:r>
            <a:rPr lang="cs-CZ" sz="1400" kern="1200"/>
            <a:t>usilovali nejen o udrženi existujících kontaktů, ale také o jejich další rozšíření a prohloubení, vstřícnost k balkánským komunistickým režimům </a:t>
          </a:r>
          <a:endParaRPr lang="en-US" sz="1400" kern="1200"/>
        </a:p>
      </dsp:txBody>
      <dsp:txXfrm>
        <a:off x="38381" y="4335004"/>
        <a:ext cx="6314513" cy="7094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EEB93-7190-4A45-AEA2-2FC898389C22}">
      <dsp:nvSpPr>
        <dsp:cNvPr id="0" name=""/>
        <dsp:cNvSpPr/>
      </dsp:nvSpPr>
      <dsp:spPr>
        <a:xfrm>
          <a:off x="0" y="0"/>
          <a:ext cx="63912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69FEAB-119D-442D-A9A4-263E3DE362DE}">
      <dsp:nvSpPr>
        <dsp:cNvPr id="0" name=""/>
        <dsp:cNvSpPr/>
      </dsp:nvSpPr>
      <dsp:spPr>
        <a:xfrm>
          <a:off x="0" y="0"/>
          <a:ext cx="6391275" cy="2623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Papandreova</a:t>
          </a:r>
          <a:r>
            <a:rPr lang="cs-CZ" sz="2400" kern="1200" dirty="0"/>
            <a:t> vláda se svou zahraniční politikou snažila vyjádřit názorovou blízkost k </a:t>
          </a:r>
          <a:r>
            <a:rPr lang="cs-CZ" sz="2400" b="1" kern="1200" dirty="0"/>
            <a:t>neutrálním a rozvojovým </a:t>
          </a:r>
          <a:r>
            <a:rPr lang="cs-CZ" sz="2400" kern="1200" dirty="0"/>
            <a:t>zemím a dat najevo, že je spojena </a:t>
          </a:r>
          <a:r>
            <a:rPr lang="cs-CZ" sz="2400" i="1" kern="1200" dirty="0"/>
            <a:t>„rozumem se Západem a srdcem s třetím světem“ </a:t>
          </a:r>
          <a:endParaRPr lang="en-US" sz="2400" kern="1200" dirty="0"/>
        </a:p>
      </dsp:txBody>
      <dsp:txXfrm>
        <a:off x="0" y="0"/>
        <a:ext cx="6391275" cy="2623343"/>
      </dsp:txXfrm>
    </dsp:sp>
    <dsp:sp modelId="{0CE4AAAA-D909-48F1-A5BF-C51E905B005E}">
      <dsp:nvSpPr>
        <dsp:cNvPr id="0" name=""/>
        <dsp:cNvSpPr/>
      </dsp:nvSpPr>
      <dsp:spPr>
        <a:xfrm>
          <a:off x="0" y="2623343"/>
          <a:ext cx="63912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7C749-60DC-4176-BD9C-E5FF52307710}">
      <dsp:nvSpPr>
        <dsp:cNvPr id="0" name=""/>
        <dsp:cNvSpPr/>
      </dsp:nvSpPr>
      <dsp:spPr>
        <a:xfrm>
          <a:off x="0" y="2623343"/>
          <a:ext cx="6391275" cy="2623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USA dávaly najevo své rozhořčeni rozmanitými způsoby: od vyhrůžek omezeni vojenské pomoci a přenesení svých zakladen do Turecka přes projevy neochoty při vyřizovaní řeckých zadosti až po veřejnou vyzvu k bojkotu athénského mezinárodního letiště</a:t>
          </a:r>
          <a:endParaRPr lang="en-US" sz="2400" kern="1200"/>
        </a:p>
      </dsp:txBody>
      <dsp:txXfrm>
        <a:off x="0" y="2623343"/>
        <a:ext cx="6391275" cy="2623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68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48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481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174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174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558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630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258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82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16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85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83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62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40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81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17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57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1473032-AF46-4FE8-A3E3-9294E0751BCC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9FB3067-4123-482D-ABEE-7BE04EADC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19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Řecko po pádu diktatury </a:t>
            </a:r>
            <a:br>
              <a:rPr lang="cs-CZ" b="1" dirty="0"/>
            </a:br>
            <a:r>
              <a:rPr lang="cs-CZ" b="1" dirty="0"/>
              <a:t>(1974–2009)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866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8F65214-7B48-45E3-87FB-F2192BEC9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cs-CZ" sz="2200">
                <a:solidFill>
                  <a:schemeClr val="tx1"/>
                </a:solidFill>
              </a:rPr>
              <a:t>Aktivizace protipapandreovské opozice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ástupný symbol pro obsah 2">
            <a:extLst>
              <a:ext uri="{FF2B5EF4-FFF2-40B4-BE49-F238E27FC236}">
                <a16:creationId xmlns:a16="http://schemas.microsoft.com/office/drawing/2014/main" id="{9004614D-DE81-451B-BD03-C2D65273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5"/>
            <a:ext cx="5302189" cy="47399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Nová demokracie prohlašovala, že PASOK zamysli nastolit v zemi „sociální marxismus“ a totální diktaturu a vede Řecko k novému národnímu rozkolu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Komunistická levice naproti tomu vytýkala vládě odklon od socialistického programu a ústupnost domácí buržoazii a světovému imperialismu 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PASOK zůstal hodně dlužen svým slibům, poměry uvnitř „strany a vlády“ mely daleko k demokracii, za 8 let uskutečnil Papandreu 16 rekonstrukcí vlády, každý, kdo se postavil proti němu, byl vyloučen ze strany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1984 – volby do Evropského parlamentu: ND – 38,1</a:t>
            </a:r>
            <a:r>
              <a:rPr lang="en-US" sz="1400">
                <a:solidFill>
                  <a:schemeClr val="tx1"/>
                </a:solidFill>
              </a:rPr>
              <a:t>%, PASOK – 41,6%</a:t>
            </a:r>
            <a:r>
              <a:rPr lang="cs-CZ" sz="140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Mitsotakis vs Papandreu, neoliberalismus vs iluze o příchodu </a:t>
            </a:r>
            <a:r>
              <a:rPr lang="cs-CZ" sz="1400" i="1">
                <a:solidFill>
                  <a:schemeClr val="tx1"/>
                </a:solidFill>
              </a:rPr>
              <a:t>ještě lepších dnů 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Březen 1985 – prezidentské volby -</a:t>
            </a:r>
            <a:r>
              <a:rPr lang="en-US" sz="1400">
                <a:solidFill>
                  <a:schemeClr val="tx1"/>
                </a:solidFill>
              </a:rPr>
              <a:t>&gt; </a:t>
            </a:r>
            <a:r>
              <a:rPr lang="cs-CZ" sz="1400">
                <a:solidFill>
                  <a:schemeClr val="tx1"/>
                </a:solidFill>
              </a:rPr>
              <a:t>29. brezna 1985 se stal Christos Sartzetakis hlavou státu 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Mitsotakis oznámil  jménem své strany, že nebude s novým prezidentem udržovat žádné kontakty </a:t>
            </a:r>
          </a:p>
          <a:p>
            <a:pPr>
              <a:lnSpc>
                <a:spcPct val="90000"/>
              </a:lnSpc>
            </a:pPr>
            <a:endParaRPr lang="cs-CZ" sz="140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cs-CZ" sz="140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140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cs-CZ" sz="140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cs-CZ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195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056">
            <a:extLst>
              <a:ext uri="{FF2B5EF4-FFF2-40B4-BE49-F238E27FC236}">
                <a16:creationId xmlns:a16="http://schemas.microsoft.com/office/drawing/2014/main" id="{89EA2611-DCBA-4E97-A2B2-9A466E76B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9" name="Freeform 5">
            <a:extLst>
              <a:ext uri="{FF2B5EF4-FFF2-40B4-BE49-F238E27FC236}">
                <a16:creationId xmlns:a16="http://schemas.microsoft.com/office/drawing/2014/main" id="{BBC615D1-6E12-40EF-915B-316CFDB55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061" name="Freeform 5">
            <a:extLst>
              <a:ext uri="{FF2B5EF4-FFF2-40B4-BE49-F238E27FC236}">
                <a16:creationId xmlns:a16="http://schemas.microsoft.com/office/drawing/2014/main" id="{B9797D36-DE1E-47CD-881A-6C1F58282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5376762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CBD5D4-83E7-4F8F-9475-AB88A9F45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Volby v r. 1985</a:t>
            </a:r>
          </a:p>
        </p:txBody>
      </p:sp>
      <p:pic>
        <p:nvPicPr>
          <p:cNvPr id="2050" name="Picture 2" descr="Εκλογές 1985: Η γιγάντωση του δικομματισμού | OffLine Post">
            <a:extLst>
              <a:ext uri="{FF2B5EF4-FFF2-40B4-BE49-F238E27FC236}">
                <a16:creationId xmlns:a16="http://schemas.microsoft.com/office/drawing/2014/main" id="{74F6E06C-1C45-D406-7AED-B87ED40EE9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52" r="-2" b="-2"/>
          <a:stretch/>
        </p:blipFill>
        <p:spPr bwMode="auto">
          <a:xfrm>
            <a:off x="6879049" y="480060"/>
            <a:ext cx="4825273" cy="2948940"/>
          </a:xfrm>
          <a:custGeom>
            <a:avLst/>
            <a:gdLst/>
            <a:ahLst/>
            <a:cxnLst/>
            <a:rect l="l" t="t" r="r" b="b"/>
            <a:pathLst>
              <a:path w="4825273" h="2948940">
                <a:moveTo>
                  <a:pt x="0" y="0"/>
                </a:moveTo>
                <a:lnTo>
                  <a:pt x="2646616" y="0"/>
                </a:lnTo>
                <a:lnTo>
                  <a:pt x="4664497" y="0"/>
                </a:lnTo>
                <a:lnTo>
                  <a:pt x="4825273" y="0"/>
                </a:lnTo>
                <a:lnTo>
                  <a:pt x="4825273" y="2948940"/>
                </a:lnTo>
                <a:lnTo>
                  <a:pt x="221394" y="2948940"/>
                </a:lnTo>
                <a:lnTo>
                  <a:pt x="221394" y="2876858"/>
                </a:lnTo>
                <a:lnTo>
                  <a:pt x="222335" y="2750941"/>
                </a:lnTo>
                <a:lnTo>
                  <a:pt x="221394" y="2623814"/>
                </a:lnTo>
                <a:lnTo>
                  <a:pt x="219512" y="2494871"/>
                </a:lnTo>
                <a:lnTo>
                  <a:pt x="217787" y="2365928"/>
                </a:lnTo>
                <a:lnTo>
                  <a:pt x="214023" y="2235169"/>
                </a:lnTo>
                <a:lnTo>
                  <a:pt x="210103" y="2103199"/>
                </a:lnTo>
                <a:lnTo>
                  <a:pt x="205555" y="1971229"/>
                </a:lnTo>
                <a:lnTo>
                  <a:pt x="199125" y="1838048"/>
                </a:lnTo>
                <a:lnTo>
                  <a:pt x="191441" y="1703656"/>
                </a:lnTo>
                <a:lnTo>
                  <a:pt x="184071" y="1568660"/>
                </a:lnTo>
                <a:lnTo>
                  <a:pt x="174662" y="1433663"/>
                </a:lnTo>
                <a:lnTo>
                  <a:pt x="163371" y="1296850"/>
                </a:lnTo>
                <a:lnTo>
                  <a:pt x="152080" y="1161853"/>
                </a:lnTo>
                <a:lnTo>
                  <a:pt x="139063" y="1024435"/>
                </a:lnTo>
                <a:lnTo>
                  <a:pt x="124793" y="886411"/>
                </a:lnTo>
                <a:lnTo>
                  <a:pt x="109738" y="750203"/>
                </a:lnTo>
                <a:lnTo>
                  <a:pt x="92174" y="612180"/>
                </a:lnTo>
                <a:lnTo>
                  <a:pt x="73356" y="474761"/>
                </a:lnTo>
                <a:lnTo>
                  <a:pt x="54694" y="336738"/>
                </a:lnTo>
                <a:lnTo>
                  <a:pt x="32897" y="199320"/>
                </a:lnTo>
                <a:lnTo>
                  <a:pt x="10628" y="625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3" name="Rectangle 2062">
            <a:extLst>
              <a:ext uri="{FF2B5EF4-FFF2-40B4-BE49-F238E27FC236}">
                <a16:creationId xmlns:a16="http://schemas.microsoft.com/office/drawing/2014/main" id="{4A2FAF1F-F462-46AF-A9E6-CC93C4E2C3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65" name="Oval 2064">
            <a:extLst>
              <a:ext uri="{FF2B5EF4-FFF2-40B4-BE49-F238E27FC236}">
                <a16:creationId xmlns:a16="http://schemas.microsoft.com/office/drawing/2014/main" id="{7146BED8-BAE9-42C5-A3DD-7B946445D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67" name="Oval 2066">
            <a:extLst>
              <a:ext uri="{FF2B5EF4-FFF2-40B4-BE49-F238E27FC236}">
                <a16:creationId xmlns:a16="http://schemas.microsoft.com/office/drawing/2014/main" id="{15765FE8-B62F-41E4-A73C-74C91A8FD9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809B64-A9D1-4862-A33E-D77B278F8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Předčasné parlamentní volby, ostrá politická polarizace – střetnutí „dobra se zlem“ </a:t>
            </a:r>
          </a:p>
          <a:p>
            <a:r>
              <a:rPr lang="cs-CZ" i="1">
                <a:solidFill>
                  <a:srgbClr val="FFFFFF"/>
                </a:solidFill>
              </a:rPr>
              <a:t>Již nikdy pravice </a:t>
            </a:r>
            <a:r>
              <a:rPr lang="cs-CZ">
                <a:solidFill>
                  <a:srgbClr val="FFFFFF"/>
                </a:solidFill>
              </a:rPr>
              <a:t>– vítezství ND by znamenalo návrat k dobám autoritářské nadvlády pravice z 50. let</a:t>
            </a:r>
          </a:p>
          <a:p>
            <a:r>
              <a:rPr lang="cs-CZ">
                <a:solidFill>
                  <a:srgbClr val="FFFFFF"/>
                </a:solidFill>
              </a:rPr>
              <a:t>PASOK 45,8</a:t>
            </a:r>
            <a:r>
              <a:rPr lang="en-US">
                <a:solidFill>
                  <a:srgbClr val="FFFFFF"/>
                </a:solidFill>
              </a:rPr>
              <a:t>% a 160</a:t>
            </a:r>
            <a:r>
              <a:rPr lang="cs-CZ">
                <a:solidFill>
                  <a:srgbClr val="FFFFFF"/>
                </a:solidFill>
              </a:rPr>
              <a:t> mandátů</a:t>
            </a:r>
            <a:r>
              <a:rPr lang="en-US">
                <a:solidFill>
                  <a:srgbClr val="FFFFFF"/>
                </a:solidFill>
              </a:rPr>
              <a:t>, ND 40,9% a 126</a:t>
            </a:r>
            <a:r>
              <a:rPr lang="cs-CZ">
                <a:solidFill>
                  <a:srgbClr val="FFFFFF"/>
                </a:solidFill>
              </a:rPr>
              <a:t> mandátů</a:t>
            </a:r>
          </a:p>
        </p:txBody>
      </p:sp>
      <p:pic>
        <p:nvPicPr>
          <p:cNvPr id="2052" name="Picture 4" descr="Δείτε σε βίντεο πώς κάναμε εκλογές το 1985 | politischios.gr">
            <a:extLst>
              <a:ext uri="{FF2B5EF4-FFF2-40B4-BE49-F238E27FC236}">
                <a16:creationId xmlns:a16="http://schemas.microsoft.com/office/drawing/2014/main" id="{39644320-9106-4DD4-05F5-B4BB2D9FA0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5763"/>
          <a:stretch/>
        </p:blipFill>
        <p:spPr bwMode="auto">
          <a:xfrm>
            <a:off x="6774510" y="3429000"/>
            <a:ext cx="4929808" cy="2948940"/>
          </a:xfrm>
          <a:custGeom>
            <a:avLst/>
            <a:gdLst/>
            <a:ahLst/>
            <a:cxnLst/>
            <a:rect l="l" t="t" r="r" b="b"/>
            <a:pathLst>
              <a:path w="4929808" h="2948940">
                <a:moveTo>
                  <a:pt x="325929" y="0"/>
                </a:moveTo>
                <a:lnTo>
                  <a:pt x="4929808" y="0"/>
                </a:lnTo>
                <a:lnTo>
                  <a:pt x="4929808" y="2948940"/>
                </a:lnTo>
                <a:lnTo>
                  <a:pt x="4769032" y="2948940"/>
                </a:lnTo>
                <a:lnTo>
                  <a:pt x="2751151" y="2948940"/>
                </a:lnTo>
                <a:lnTo>
                  <a:pt x="0" y="2948940"/>
                </a:lnTo>
                <a:lnTo>
                  <a:pt x="0" y="2948045"/>
                </a:lnTo>
                <a:lnTo>
                  <a:pt x="103291" y="2948045"/>
                </a:lnTo>
                <a:lnTo>
                  <a:pt x="112340" y="2889373"/>
                </a:lnTo>
                <a:lnTo>
                  <a:pt x="123631" y="2813097"/>
                </a:lnTo>
                <a:lnTo>
                  <a:pt x="135550" y="2722292"/>
                </a:lnTo>
                <a:lnTo>
                  <a:pt x="149820" y="2614536"/>
                </a:lnTo>
                <a:lnTo>
                  <a:pt x="164875" y="2495279"/>
                </a:lnTo>
                <a:lnTo>
                  <a:pt x="180714" y="2360888"/>
                </a:lnTo>
                <a:lnTo>
                  <a:pt x="197494" y="2214389"/>
                </a:lnTo>
                <a:lnTo>
                  <a:pt x="214273" y="2055177"/>
                </a:lnTo>
                <a:lnTo>
                  <a:pt x="231367" y="1885675"/>
                </a:lnTo>
                <a:lnTo>
                  <a:pt x="247205" y="1702854"/>
                </a:lnTo>
                <a:lnTo>
                  <a:pt x="262417" y="1511558"/>
                </a:lnTo>
                <a:lnTo>
                  <a:pt x="276217" y="1309365"/>
                </a:lnTo>
                <a:lnTo>
                  <a:pt x="289390" y="1098697"/>
                </a:lnTo>
                <a:lnTo>
                  <a:pt x="301779" y="878949"/>
                </a:lnTo>
                <a:lnTo>
                  <a:pt x="306170" y="766351"/>
                </a:lnTo>
                <a:lnTo>
                  <a:pt x="311031" y="651331"/>
                </a:lnTo>
                <a:lnTo>
                  <a:pt x="315579" y="534495"/>
                </a:lnTo>
                <a:lnTo>
                  <a:pt x="318558" y="417054"/>
                </a:lnTo>
                <a:lnTo>
                  <a:pt x="321224" y="297191"/>
                </a:lnTo>
                <a:lnTo>
                  <a:pt x="324047" y="176118"/>
                </a:lnTo>
                <a:lnTo>
                  <a:pt x="325929" y="5262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748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4C27B-DF9E-48AF-B255-73B281BAC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„Liberalizace“ řeckého socialismu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2A8247-9D20-4BD8-87F7-B41D85983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48" y="2330245"/>
            <a:ext cx="11238271" cy="433602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Zřetelný odklon směrem doprava, hlavním impulsem byly hospodářská krize a potřeba zajistit zemi větší hospodářskou a politickou podporu ciziny </a:t>
            </a:r>
          </a:p>
          <a:p>
            <a:r>
              <a:rPr lang="cs-CZ" dirty="0"/>
              <a:t>S přechodem k novému „liberálnímu“ kursu byly spojovány i naděje na pevnější včlenění Řecka do západních politických a ekonomických struktur</a:t>
            </a:r>
          </a:p>
          <a:p>
            <a:r>
              <a:rPr lang="cs-CZ" dirty="0"/>
              <a:t>Stabilizační program na leta 1986-1987, devalvace drachmy o 15</a:t>
            </a:r>
            <a:r>
              <a:rPr lang="en-US" dirty="0"/>
              <a:t>%</a:t>
            </a:r>
            <a:r>
              <a:rPr lang="cs-CZ" dirty="0"/>
              <a:t>, zmrazeni platů a mezd, zdražení zboží a služeb veřejného sektoru, zvýšeni daní, omezeni státních investic -</a:t>
            </a:r>
            <a:r>
              <a:rPr lang="en-US" dirty="0"/>
              <a:t>&gt; </a:t>
            </a:r>
            <a:r>
              <a:rPr lang="cs-CZ" dirty="0"/>
              <a:t>hluboké rozčarovaní v širokých vrstvách obyvatelstva </a:t>
            </a:r>
          </a:p>
          <a:p>
            <a:r>
              <a:rPr lang="cs-CZ" dirty="0"/>
              <a:t>Pokles životni úrovni zaměstnanců veřejného sektoru, soukromých podniku a části dělníků</a:t>
            </a:r>
          </a:p>
          <a:p>
            <a:r>
              <a:rPr lang="cs-CZ" dirty="0"/>
              <a:t>Protestní akce, masové stávky a demonstrace </a:t>
            </a:r>
          </a:p>
          <a:p>
            <a:r>
              <a:rPr lang="cs-CZ" dirty="0"/>
              <a:t> Přes protesty veřejnosti a sílící pohybnosti o správnosti nove zvoleného úsporného kursu neustoupila vláda od jeho dalšího provádění</a:t>
            </a:r>
          </a:p>
          <a:p>
            <a:r>
              <a:rPr lang="cs-CZ" dirty="0"/>
              <a:t>Konstantinos </a:t>
            </a:r>
            <a:r>
              <a:rPr lang="cs-CZ" dirty="0" err="1"/>
              <a:t>Simitis</a:t>
            </a:r>
            <a:r>
              <a:rPr lang="cs-CZ" dirty="0"/>
              <a:t> – nový ministr národního hospodaření, některé pozitivní výsledky v 1986-1987, byly avšak iluzorní a nepevné </a:t>
            </a:r>
          </a:p>
        </p:txBody>
      </p:sp>
    </p:spTree>
    <p:extLst>
      <p:ext uri="{BB962C8B-B14F-4D97-AF65-F5344CB8AC3E}">
        <p14:creationId xmlns:p14="http://schemas.microsoft.com/office/powerpoint/2010/main" val="1199245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B0EA5-6692-4EBC-AE0E-CA41126DA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„Liberalizace“ řeckého socialismu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AFC9C8-3E8C-4FFB-ADAD-3CA057ACA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46" y="2389239"/>
            <a:ext cx="11223522" cy="4291780"/>
          </a:xfrm>
        </p:spPr>
        <p:txBody>
          <a:bodyPr/>
          <a:lstStyle/>
          <a:p>
            <a:r>
              <a:rPr lang="cs-CZ" dirty="0"/>
              <a:t>Průmyslová výroba nadále stagnovala, rozsah investic se nezvýšil a státní dluh stále narůstal </a:t>
            </a:r>
          </a:p>
          <a:p>
            <a:r>
              <a:rPr lang="cs-CZ" dirty="0"/>
              <a:t>Nově získané finanční prostředky byly primárně používány ke splaceni dluhu </a:t>
            </a:r>
          </a:p>
          <a:p>
            <a:r>
              <a:rPr lang="cs-CZ" dirty="0"/>
              <a:t>Síla stínové ekonomika dosahovala hodnoty odpovídající až 40</a:t>
            </a:r>
            <a:r>
              <a:rPr lang="en-US" dirty="0"/>
              <a:t>% </a:t>
            </a:r>
            <a:r>
              <a:rPr lang="cs-CZ" dirty="0"/>
              <a:t>HDP</a:t>
            </a:r>
          </a:p>
          <a:p>
            <a:r>
              <a:rPr lang="cs-CZ" dirty="0"/>
              <a:t>1987 – návrat k dřívější populistické politice dalšího zvyšovaní veřejných investic a výdajů včetně platů, mezd a důchodů, </a:t>
            </a:r>
            <a:r>
              <a:rPr lang="cs-CZ" dirty="0" err="1"/>
              <a:t>Simitis</a:t>
            </a:r>
            <a:r>
              <a:rPr lang="cs-CZ" dirty="0"/>
              <a:t> podal demisi</a:t>
            </a:r>
          </a:p>
          <a:p>
            <a:r>
              <a:rPr lang="cs-CZ" dirty="0"/>
              <a:t>Pragmatický kurs v zahraniční politice, 1985 – půjčka od ES </a:t>
            </a:r>
          </a:p>
          <a:p>
            <a:r>
              <a:rPr lang="cs-CZ" dirty="0"/>
              <a:t>Na jedné straně mělo Řecko největší veřejný dluh, deficit veřejného sektoru i míru inflace, na druhé straně vykazovalo nejnižší produktivitu práce a konkurenceschopnost svých výrobků</a:t>
            </a:r>
          </a:p>
          <a:p>
            <a:r>
              <a:rPr lang="cs-CZ" dirty="0"/>
              <a:t>Nová dohoda DECA</a:t>
            </a:r>
          </a:p>
          <a:p>
            <a:r>
              <a:rPr lang="cs-CZ" dirty="0"/>
              <a:t>Úsilí o zlepšení vztahu k severním sousedům a o uvolněni napětí v prostoru jihovýchodní Evropy</a:t>
            </a:r>
          </a:p>
          <a:p>
            <a:r>
              <a:rPr lang="cs-CZ" dirty="0"/>
              <a:t>1986 – prohlášení o přátelství, dobrem sousedství a spolupráci mezi Řeckem a Bulharskem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375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72855-2769-41B3-B42C-ADCAD398A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„Liberalizace“ řeckého socialismu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25EF95-7E1E-4EA4-86AA-A80085B47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7" y="2300748"/>
            <a:ext cx="11194025" cy="4557252"/>
          </a:xfrm>
        </p:spPr>
        <p:txBody>
          <a:bodyPr/>
          <a:lstStyle/>
          <a:p>
            <a:r>
              <a:rPr lang="cs-CZ" dirty="0"/>
              <a:t>Komplikované vztahy s Tureckem</a:t>
            </a:r>
          </a:p>
          <a:p>
            <a:r>
              <a:rPr lang="cs-CZ" dirty="0"/>
              <a:t>1987 – rozpory o egejský šelf, a tím i o právo na průzkum a těžbu ropy s mořského dna, přivedly oba státy na pokraj válečné konfrontace </a:t>
            </a:r>
          </a:p>
          <a:p>
            <a:r>
              <a:rPr lang="cs-CZ" dirty="0"/>
              <a:t>30.-31. ledna 1988 – dohoda o neválčení v Davosu -</a:t>
            </a:r>
            <a:r>
              <a:rPr lang="en-US" dirty="0"/>
              <a:t>&gt; </a:t>
            </a:r>
            <a:r>
              <a:rPr lang="cs-CZ" dirty="0"/>
              <a:t>13. června 1988 příjezd </a:t>
            </a:r>
            <a:r>
              <a:rPr lang="cs-CZ" dirty="0" err="1"/>
              <a:t>Ozala</a:t>
            </a:r>
            <a:r>
              <a:rPr lang="cs-CZ" dirty="0"/>
              <a:t> do Athén</a:t>
            </a:r>
          </a:p>
          <a:p>
            <a:r>
              <a:rPr lang="cs-CZ" dirty="0"/>
              <a:t>Rozvoj turistiky a kulturní výměny, Ankarská vláda zrušila platnost nařízení z roku 1964</a:t>
            </a:r>
          </a:p>
          <a:p>
            <a:r>
              <a:rPr lang="cs-CZ" dirty="0"/>
              <a:t>Zhoršení ve vztazích v r. 1988, představitele obou zemí se nebyli schopni dohodnout ani na etnické příslušnosti muslimů v řecké západní Thrákii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842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C42BE-72AC-41F1-BF1B-6A08A4394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PASOK na cestě k porážce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B638FE-099F-46DB-AA10-583FD311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2315497"/>
            <a:ext cx="11135031" cy="4380271"/>
          </a:xfrm>
        </p:spPr>
        <p:txBody>
          <a:bodyPr/>
          <a:lstStyle/>
          <a:p>
            <a:r>
              <a:rPr lang="cs-CZ" dirty="0"/>
              <a:t>Jediný konečný cíl – opětovné vítezství v blížících se volbách</a:t>
            </a:r>
          </a:p>
          <a:p>
            <a:r>
              <a:rPr lang="cs-CZ" dirty="0"/>
              <a:t>Znovu podstatně rozšířil veřejné výdaje, umožnil rychle zvyšovaní platů, mezd a důchodů a preferoval ty sociální a profesní skupiny, s podporou kterých počítal</a:t>
            </a:r>
          </a:p>
          <a:p>
            <a:r>
              <a:rPr lang="cs-CZ" dirty="0" err="1"/>
              <a:t>Papandreova</a:t>
            </a:r>
            <a:r>
              <a:rPr lang="cs-CZ" dirty="0"/>
              <a:t> vláda spoléhala na to, že řecká veřejnost bude povazovat setrvaní strany PASOK u moci za „menší zlo“ než volební vítezství pravice nebo komunismu </a:t>
            </a:r>
          </a:p>
          <a:p>
            <a:r>
              <a:rPr lang="cs-CZ" dirty="0"/>
              <a:t>1985 – Demokratická obnova DIANA, vzniklo oddělením od ND</a:t>
            </a:r>
          </a:p>
          <a:p>
            <a:r>
              <a:rPr lang="cs-CZ" dirty="0"/>
              <a:t>Morální poklesy politiků PASOK, zvláště samotného </a:t>
            </a:r>
            <a:r>
              <a:rPr lang="cs-CZ" dirty="0" err="1"/>
              <a:t>Papandrea</a:t>
            </a:r>
            <a:r>
              <a:rPr lang="cs-CZ" dirty="0"/>
              <a:t>, který navázal mimomanželsky milostný poměr s </a:t>
            </a:r>
            <a:r>
              <a:rPr lang="cs-CZ" dirty="0" err="1"/>
              <a:t>Dimitrou</a:t>
            </a:r>
            <a:r>
              <a:rPr lang="cs-CZ" dirty="0"/>
              <a:t> </a:t>
            </a:r>
            <a:r>
              <a:rPr lang="cs-CZ" dirty="0" err="1"/>
              <a:t>Liani</a:t>
            </a:r>
            <a:r>
              <a:rPr lang="cs-CZ" dirty="0"/>
              <a:t>, která byla o 35 let mladší</a:t>
            </a:r>
          </a:p>
          <a:p>
            <a:r>
              <a:rPr lang="cs-CZ" dirty="0"/>
              <a:t>1988 – </a:t>
            </a:r>
            <a:r>
              <a:rPr lang="cs-CZ" dirty="0" err="1"/>
              <a:t>Papandreu</a:t>
            </a:r>
            <a:r>
              <a:rPr lang="cs-CZ" dirty="0"/>
              <a:t> se podrobil ve VB operaci srdce</a:t>
            </a:r>
          </a:p>
          <a:p>
            <a:r>
              <a:rPr lang="cs-CZ" dirty="0"/>
              <a:t>Rozsáhlá propagační kampaň, která měla přesvědčit veřejnost že socialisté uvrhly zemi do hluboké hospodářské, sociální, politické i morální krize a že jejich představitele jsou lide zkorumpovaní, zištní a morálně narušení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536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0EA82-73E9-4B7F-9D2F-079EF9DB8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PASOK na cestě k porážce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051E89-9EBB-406C-A1C4-D0FD6A711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4" y="2625213"/>
            <a:ext cx="11179277" cy="4055805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Největší ránu důvěryhodnosti socialistického režimu zasadila aféra, jejímž hlavním protagonistou byl Georgios </a:t>
            </a:r>
            <a:r>
              <a:rPr lang="cs-CZ" dirty="0" err="1"/>
              <a:t>Koskotas</a:t>
            </a:r>
            <a:endParaRPr lang="cs-CZ" dirty="0"/>
          </a:p>
          <a:p>
            <a:r>
              <a:rPr lang="cs-CZ" dirty="0"/>
              <a:t>V rozhovoru poskytnutém americkému časopisu </a:t>
            </a:r>
            <a:r>
              <a:rPr lang="cs-CZ" i="1" dirty="0" err="1"/>
              <a:t>Times</a:t>
            </a:r>
            <a:r>
              <a:rPr lang="cs-CZ" dirty="0"/>
              <a:t> v březnu 1989 </a:t>
            </a:r>
            <a:r>
              <a:rPr lang="cs-CZ" dirty="0" err="1"/>
              <a:t>Koskotas</a:t>
            </a:r>
            <a:r>
              <a:rPr lang="cs-CZ" dirty="0"/>
              <a:t> dokonce prohlásil, že k osobnostem, které uplácel, patřil sám Andreas </a:t>
            </a:r>
            <a:r>
              <a:rPr lang="cs-CZ" dirty="0" err="1"/>
              <a:t>Papandreu</a:t>
            </a:r>
            <a:endParaRPr lang="cs-CZ" dirty="0"/>
          </a:p>
          <a:p>
            <a:r>
              <a:rPr lang="cs-CZ" dirty="0"/>
              <a:t>Pravice označili socialistickou vládu za „škůdce Řecka“ a za „hrozbu demokracie“ a dožadovali se její neprodlené demise. K jejich volání se připojila řada osobnosti kulturního života</a:t>
            </a:r>
          </a:p>
          <a:p>
            <a:r>
              <a:rPr lang="cs-CZ" dirty="0" err="1"/>
              <a:t>Papandreu</a:t>
            </a:r>
            <a:r>
              <a:rPr lang="cs-CZ" dirty="0"/>
              <a:t> se snaží přejit do protiofenzivy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622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AE602-14C2-417B-BABC-E828A881D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zajetí opakovaných voleb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C9727B-54DF-42A3-B1FD-01CBB14D8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2389239"/>
            <a:ext cx="11164529" cy="421803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18. června 1989</a:t>
            </a:r>
          </a:p>
          <a:p>
            <a:r>
              <a:rPr lang="cs-CZ" dirty="0"/>
              <a:t>Četné korupční skandály, nepříliš utěšený stav ekonomiky, nedostatek úspěchu při řešení „národních“ zahraničně-politických otázek i kontroverzní způsob života vůdce PASOK</a:t>
            </a:r>
          </a:p>
          <a:p>
            <a:r>
              <a:rPr lang="cs-CZ" dirty="0"/>
              <a:t>ND – 44,25</a:t>
            </a:r>
            <a:r>
              <a:rPr lang="en-US" dirty="0"/>
              <a:t>% </a:t>
            </a:r>
            <a:r>
              <a:rPr lang="cs-CZ" dirty="0"/>
              <a:t>a 145 mandátů</a:t>
            </a:r>
          </a:p>
          <a:p>
            <a:r>
              <a:rPr lang="cs-CZ" dirty="0" err="1"/>
              <a:t>Papandreas</a:t>
            </a:r>
            <a:r>
              <a:rPr lang="cs-CZ" dirty="0"/>
              <a:t> nechal  ještě před rozpuštěním parlamentu odhlasovat nový volební zákon, který spočíval na principu jednoduchého poměrného zastoupeni a odstraňoval dosavadní zvýhodňovaní nejsilnější politické strany </a:t>
            </a:r>
          </a:p>
          <a:p>
            <a:r>
              <a:rPr lang="cs-CZ" dirty="0"/>
              <a:t>PASOK – 39,15</a:t>
            </a:r>
            <a:r>
              <a:rPr lang="en-US" dirty="0"/>
              <a:t>% </a:t>
            </a:r>
            <a:r>
              <a:rPr lang="cs-CZ" dirty="0"/>
              <a:t>a 125 poslaneckých mandátů</a:t>
            </a:r>
          </a:p>
          <a:p>
            <a:r>
              <a:rPr lang="cs-CZ" dirty="0"/>
              <a:t>Pravicový premiér </a:t>
            </a:r>
            <a:r>
              <a:rPr lang="cs-CZ" dirty="0" err="1"/>
              <a:t>Tzannis</a:t>
            </a:r>
            <a:r>
              <a:rPr lang="cs-CZ" dirty="0"/>
              <a:t> </a:t>
            </a:r>
            <a:r>
              <a:rPr lang="cs-CZ" dirty="0" err="1"/>
              <a:t>Tzannetakis</a:t>
            </a:r>
            <a:r>
              <a:rPr lang="cs-CZ" dirty="0"/>
              <a:t> a koalice s levicovou stranou </a:t>
            </a:r>
            <a:r>
              <a:rPr lang="cs-CZ" dirty="0" err="1"/>
              <a:t>Synaspiimos</a:t>
            </a:r>
            <a:r>
              <a:rPr lang="cs-CZ" dirty="0"/>
              <a:t> na tři měsíce</a:t>
            </a:r>
          </a:p>
          <a:p>
            <a:r>
              <a:rPr lang="cs-CZ" dirty="0" err="1"/>
              <a:t>Odstraničtění</a:t>
            </a:r>
            <a:r>
              <a:rPr lang="cs-CZ" dirty="0"/>
              <a:t> a demokratizace masových medií</a:t>
            </a:r>
          </a:p>
          <a:p>
            <a:r>
              <a:rPr lang="cs-CZ" dirty="0"/>
              <a:t>Bývalý premiér a jeho čtyři spolupracovnici byli zbaveni imunity </a:t>
            </a:r>
          </a:p>
          <a:p>
            <a:r>
              <a:rPr lang="cs-CZ" dirty="0"/>
              <a:t>Říjen 1989 – demise vlády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0929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7834A-9FDC-45E8-A964-976052A8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zajetí opakovaných voleb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E8E3C5-54BF-4C07-93A5-EDAFB2500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2344993"/>
            <a:ext cx="11164529" cy="4306529"/>
          </a:xfrm>
        </p:spPr>
        <p:txBody>
          <a:bodyPr/>
          <a:lstStyle/>
          <a:p>
            <a:r>
              <a:rPr lang="cs-CZ" dirty="0"/>
              <a:t>5. listopad 1989 – nové volby</a:t>
            </a:r>
          </a:p>
          <a:p>
            <a:r>
              <a:rPr lang="cs-CZ" dirty="0"/>
              <a:t>ND 46,3</a:t>
            </a:r>
            <a:r>
              <a:rPr lang="en-US" dirty="0"/>
              <a:t>% a </a:t>
            </a:r>
            <a:r>
              <a:rPr lang="cs-CZ" dirty="0"/>
              <a:t>148 mandátů, PASOK 40,7</a:t>
            </a:r>
            <a:r>
              <a:rPr lang="en-US" dirty="0"/>
              <a:t>% </a:t>
            </a:r>
            <a:r>
              <a:rPr lang="cs-CZ" dirty="0"/>
              <a:t>a 128 mandátů</a:t>
            </a:r>
          </a:p>
          <a:p>
            <a:r>
              <a:rPr lang="cs-CZ" dirty="0"/>
              <a:t>Vice, než 2,7 milionů občanů zůstalo věrno socialistickému politickému seskupeni </a:t>
            </a:r>
          </a:p>
          <a:p>
            <a:r>
              <a:rPr lang="cs-CZ" dirty="0"/>
              <a:t>Formovaní dočasné, tzv. „ekumenické! politické vlády (PASOK, ND, </a:t>
            </a:r>
            <a:r>
              <a:rPr lang="cs-CZ" dirty="0" err="1"/>
              <a:t>Synaspismos</a:t>
            </a:r>
            <a:r>
              <a:rPr lang="cs-CZ" dirty="0"/>
              <a:t>)</a:t>
            </a:r>
          </a:p>
          <a:p>
            <a:r>
              <a:rPr lang="cs-CZ" dirty="0"/>
              <a:t>Duben 1990 – nové parlamentní volby, ND 46,9</a:t>
            </a:r>
            <a:r>
              <a:rPr lang="en-US" dirty="0"/>
              <a:t>% a 150 </a:t>
            </a:r>
            <a:r>
              <a:rPr lang="cs-CZ" dirty="0"/>
              <a:t>mandátů. Řecké pravice se znovu otevřela cesta k mocenské hegemonii</a:t>
            </a:r>
          </a:p>
          <a:p>
            <a:r>
              <a:rPr lang="cs-CZ" dirty="0" err="1"/>
              <a:t>Mitsotakisova</a:t>
            </a:r>
            <a:r>
              <a:rPr lang="cs-CZ" dirty="0"/>
              <a:t> vláda nebyla nakonec úspěšná -</a:t>
            </a:r>
            <a:r>
              <a:rPr lang="en-US" dirty="0"/>
              <a:t>&gt; </a:t>
            </a:r>
            <a:r>
              <a:rPr lang="cs-CZ" dirty="0"/>
              <a:t>sympatie širokých vrstev obyvatelstva pro demokratický socialismus, pro PASOK i pro samotného </a:t>
            </a:r>
            <a:r>
              <a:rPr lang="cs-CZ" dirty="0" err="1"/>
              <a:t>Papandrea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343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79124-4ED7-4787-A329-3C975F50F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Mitsotakisův</a:t>
            </a:r>
            <a:r>
              <a:rPr lang="cs-CZ" dirty="0"/>
              <a:t> pád a Papandreův epilog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8A5849-1889-4FD6-AEF5-966B6F626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4" y="2271253"/>
            <a:ext cx="11179277" cy="4586748"/>
          </a:xfrm>
        </p:spPr>
        <p:txBody>
          <a:bodyPr/>
          <a:lstStyle/>
          <a:p>
            <a:r>
              <a:rPr lang="cs-CZ" dirty="0"/>
              <a:t>10. říjen 1993 – předčasné parlamentní volby kvůli odchodu A. </a:t>
            </a:r>
            <a:r>
              <a:rPr lang="cs-CZ" dirty="0" err="1"/>
              <a:t>Samarase</a:t>
            </a:r>
            <a:r>
              <a:rPr lang="cs-CZ" dirty="0"/>
              <a:t> od ND (</a:t>
            </a:r>
            <a:r>
              <a:rPr lang="cs-CZ" dirty="0" err="1"/>
              <a:t>flash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)</a:t>
            </a:r>
          </a:p>
          <a:p>
            <a:r>
              <a:rPr lang="cs-CZ" dirty="0"/>
              <a:t>PASOK 46,9</a:t>
            </a:r>
            <a:r>
              <a:rPr lang="en-US" dirty="0"/>
              <a:t>% </a:t>
            </a:r>
            <a:r>
              <a:rPr lang="cs-CZ" dirty="0"/>
              <a:t>hlasů a 170 mandátů, ND 39,3</a:t>
            </a:r>
            <a:r>
              <a:rPr lang="en-US" dirty="0"/>
              <a:t>% </a:t>
            </a:r>
            <a:r>
              <a:rPr lang="cs-CZ" dirty="0"/>
              <a:t>a 111</a:t>
            </a:r>
          </a:p>
          <a:p>
            <a:r>
              <a:rPr lang="cs-CZ" dirty="0"/>
              <a:t>Klientelismus</a:t>
            </a:r>
          </a:p>
          <a:p>
            <a:r>
              <a:rPr lang="cs-CZ" dirty="0"/>
              <a:t>Díky volebnímu spojenectví stran PASOK a Politické jaro, které disponovalo 181 poslaneckými hlasy, potřebnými pro zvoleni hlavy státu, byl Konstantinos </a:t>
            </a:r>
            <a:r>
              <a:rPr lang="cs-CZ" dirty="0" err="1"/>
              <a:t>Stefanopulos</a:t>
            </a:r>
            <a:r>
              <a:rPr lang="cs-CZ" dirty="0"/>
              <a:t> 8. března 1955 zvolen prezidentem Helénské republiky</a:t>
            </a:r>
          </a:p>
          <a:p>
            <a:r>
              <a:rPr lang="cs-CZ" dirty="0"/>
              <a:t>Řecká zahraniční politika se stala ještě aktivnější, energičtější a nacionalističtější, zejména ve vztahu k FYROM</a:t>
            </a:r>
          </a:p>
          <a:p>
            <a:r>
              <a:rPr lang="cs-CZ" dirty="0"/>
              <a:t>16. prosince 1993 – VB, Fr, Něm, It, Dan, NL uznaly Makedonii pod názvem FYROM</a:t>
            </a:r>
          </a:p>
          <a:p>
            <a:r>
              <a:rPr lang="cs-CZ" dirty="0"/>
              <a:t>16. února 1994 – uzavření hranic s FYROM</a:t>
            </a:r>
          </a:p>
          <a:p>
            <a:r>
              <a:rPr lang="it-IT" dirty="0"/>
              <a:t>31. března 1994 – manifestace v Soluni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78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cs-CZ" sz="3300"/>
              <a:t>Proces transformace politického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603500"/>
            <a:ext cx="6397313" cy="34163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1500"/>
              <a:t>Τ</a:t>
            </a:r>
            <a:r>
              <a:rPr lang="cs-CZ" sz="1500" err="1"/>
              <a:t>ransformace</a:t>
            </a:r>
            <a:r>
              <a:rPr lang="cs-CZ" sz="1500"/>
              <a:t> Řecka z diktatury na parlamentní republiku sice hladce a v rekordním čase, ale za velmi napjatých, téměř válečných, podmínek. </a:t>
            </a:r>
          </a:p>
          <a:p>
            <a:pPr>
              <a:lnSpc>
                <a:spcPct val="90000"/>
              </a:lnSpc>
            </a:pPr>
            <a:r>
              <a:rPr lang="cs-CZ" sz="1500"/>
              <a:t>„zmoudření“ </a:t>
            </a:r>
            <a:r>
              <a:rPr lang="cs-CZ" sz="1500" err="1"/>
              <a:t>Karamanlise</a:t>
            </a:r>
            <a:r>
              <a:rPr lang="cs-CZ" sz="1500"/>
              <a:t> či „politický přerod“ během jeho jedenáctiletého exilu ve Francii. </a:t>
            </a:r>
          </a:p>
          <a:p>
            <a:pPr>
              <a:lnSpc>
                <a:spcPct val="90000"/>
              </a:lnSpc>
            </a:pPr>
            <a:r>
              <a:rPr lang="cs-CZ" sz="1500" err="1"/>
              <a:t>Karamanlis</a:t>
            </a:r>
            <a:r>
              <a:rPr lang="cs-CZ" sz="1500"/>
              <a:t> v následujícím období překvapil spolupracovníky i oponenty liberalismem a umírněnějším postojem vůči levicové opozici. </a:t>
            </a:r>
          </a:p>
          <a:p>
            <a:pPr>
              <a:lnSpc>
                <a:spcPct val="90000"/>
              </a:lnSpc>
            </a:pPr>
            <a:r>
              <a:rPr lang="cs-CZ" sz="1500"/>
              <a:t>v otázce restaurování monarchie a antikomunistické minulosti zastával neutrální stanovisko, byl tolerován jak ze strany tradičních konzervativců i velké části armádních důstojníků, tak i umírněnými stoupenci bývalého Svazu středu (</a:t>
            </a:r>
            <a:r>
              <a:rPr lang="cs-CZ" sz="1500" err="1"/>
              <a:t>Enosis</a:t>
            </a:r>
            <a:r>
              <a:rPr lang="cs-CZ" sz="1500"/>
              <a:t> </a:t>
            </a:r>
            <a:r>
              <a:rPr lang="cs-CZ" sz="1500" err="1"/>
              <a:t>Kentru</a:t>
            </a:r>
            <a:r>
              <a:rPr lang="cs-CZ" sz="1500"/>
              <a:t>), </a:t>
            </a:r>
          </a:p>
        </p:txBody>
      </p:sp>
      <p:pic>
        <p:nvPicPr>
          <p:cNvPr id="1026" name="Picture 2" descr="24 Ιουλίου 1974 Μεταπολίτευση: Ένας συμβιβασμός υπό το φόβο του λαού |  Ημεροδρόμος">
            <a:extLst>
              <a:ext uri="{FF2B5EF4-FFF2-40B4-BE49-F238E27FC236}">
                <a16:creationId xmlns:a16="http://schemas.microsoft.com/office/drawing/2014/main" id="{EBEED309-1342-31D0-ACA9-B64C1013EE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50" r="25935" b="-1"/>
          <a:stretch/>
        </p:blipFill>
        <p:spPr bwMode="auto">
          <a:xfrm>
            <a:off x="8020571" y="2775951"/>
            <a:ext cx="3080048" cy="3067163"/>
          </a:xfrm>
          <a:prstGeom prst="roundRect">
            <a:avLst>
              <a:gd name="adj" fmla="val 1858"/>
            </a:avLst>
          </a:prstGeom>
          <a:noFill/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63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25EBB-E8FF-4FB7-8FF7-0CB84B647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„Liberalizace“ řeckého socialismu v druhé polovině 90. let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BED6C8-E839-487D-BA7F-8E55C2511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7" y="2603500"/>
            <a:ext cx="11267767" cy="4254500"/>
          </a:xfrm>
        </p:spPr>
        <p:txBody>
          <a:bodyPr>
            <a:normAutofit/>
          </a:bodyPr>
          <a:lstStyle/>
          <a:p>
            <a:r>
              <a:rPr lang="cs-CZ" dirty="0"/>
              <a:t>1994 – konflikt s Albánii, </a:t>
            </a:r>
            <a:r>
              <a:rPr lang="cs-CZ" i="1" dirty="0"/>
              <a:t>Fronta za osvobozeni severního </a:t>
            </a:r>
            <a:r>
              <a:rPr lang="cs-CZ" i="1" dirty="0" err="1"/>
              <a:t>Epiru</a:t>
            </a:r>
            <a:r>
              <a:rPr lang="cs-CZ" i="1" dirty="0"/>
              <a:t>, </a:t>
            </a:r>
            <a:r>
              <a:rPr lang="cs-CZ" dirty="0"/>
              <a:t>uvolnění laviny vzájemného napětí </a:t>
            </a:r>
            <a:endParaRPr lang="cs-CZ" i="1" dirty="0"/>
          </a:p>
          <a:p>
            <a:r>
              <a:rPr lang="cs-CZ" dirty="0"/>
              <a:t>1994 – několik dohod o obranné spolupráci s Kyperskou republikou</a:t>
            </a:r>
          </a:p>
          <a:p>
            <a:r>
              <a:rPr lang="cs-CZ" dirty="0"/>
              <a:t>1995 – dohoda o vojenské spolupráci s Albánii</a:t>
            </a:r>
          </a:p>
          <a:p>
            <a:r>
              <a:rPr lang="cs-CZ" dirty="0"/>
              <a:t>13. záři 1955 – prozatímní dohoda o řešení sporu mezi Řeckem a FYROM -</a:t>
            </a:r>
            <a:r>
              <a:rPr lang="en-US" dirty="0"/>
              <a:t>&gt;</a:t>
            </a:r>
            <a:r>
              <a:rPr lang="cs-CZ" dirty="0"/>
              <a:t> Řecko uznalo svého severního souseda</a:t>
            </a:r>
          </a:p>
          <a:p>
            <a:r>
              <a:rPr lang="cs-CZ" dirty="0"/>
              <a:t>1995 – schůzka ministru zahraničí Řecka, Bulharska a Rumunska </a:t>
            </a:r>
          </a:p>
          <a:p>
            <a:r>
              <a:rPr lang="cs-CZ" dirty="0"/>
              <a:t>Vztahy s Tureckem jsou stále komplikované</a:t>
            </a:r>
          </a:p>
          <a:p>
            <a:r>
              <a:rPr lang="cs-CZ" dirty="0"/>
              <a:t>15. ledna 1996 sedmdesáti sedmiletý PAPANDREU odstoupil z úřadu ministerského předsedy – Novým premiérem se stal KOSTAS SIMITIS. </a:t>
            </a:r>
            <a:r>
              <a:rPr lang="cs-CZ" dirty="0" err="1"/>
              <a:t>Simitis</a:t>
            </a:r>
            <a:r>
              <a:rPr lang="cs-CZ" dirty="0"/>
              <a:t> na volebním sjezdu strany PASOK vyhrál těsně před </a:t>
            </a:r>
            <a:r>
              <a:rPr lang="cs-CZ" dirty="0" err="1"/>
              <a:t>Akisem</a:t>
            </a:r>
            <a:r>
              <a:rPr lang="cs-CZ" dirty="0"/>
              <a:t> </a:t>
            </a:r>
            <a:r>
              <a:rPr lang="cs-CZ" dirty="0" err="1"/>
              <a:t>Tsochatzopulosem</a:t>
            </a:r>
            <a:r>
              <a:rPr lang="cs-CZ" dirty="0"/>
              <a:t>, který platil za vůdce populistického křídla socialistů.</a:t>
            </a:r>
          </a:p>
          <a:p>
            <a:r>
              <a:rPr lang="el-GR" dirty="0"/>
              <a:t>31. 1. 1996 </a:t>
            </a:r>
            <a:r>
              <a:rPr lang="cs-CZ" dirty="0"/>
              <a:t>řecko-turecká krize kvůli ostrůvkům IMIA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566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CF7C5-7198-4F83-BF58-143D0C39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Cesta k euru pod vedením </a:t>
            </a:r>
            <a:r>
              <a:rPr lang="cs-CZ" b="1" dirty="0" err="1"/>
              <a:t>Simitise</a:t>
            </a:r>
            <a:r>
              <a:rPr lang="cs-CZ" b="1" dirty="0"/>
              <a:t> (1996–2004)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A560F7-1437-42E9-8B3C-8E12960F9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 </a:t>
            </a:r>
            <a:r>
              <a:rPr lang="cs-CZ" dirty="0" err="1"/>
              <a:t>rčervnu</a:t>
            </a:r>
            <a:r>
              <a:rPr lang="cs-CZ" dirty="0"/>
              <a:t> 1996 Andreas </a:t>
            </a:r>
            <a:r>
              <a:rPr lang="cs-CZ" dirty="0" err="1"/>
              <a:t>Papandreu</a:t>
            </a:r>
            <a:r>
              <a:rPr lang="cs-CZ" dirty="0"/>
              <a:t> zemřel a vedení strany a země přešlo do rukou ekonoma Konstantina </a:t>
            </a:r>
            <a:r>
              <a:rPr lang="cs-CZ" dirty="0" err="1"/>
              <a:t>Simitise</a:t>
            </a:r>
            <a:r>
              <a:rPr lang="cs-CZ" dirty="0"/>
              <a:t>. Ten vedl Řecko až do roku 2004. Jeho působení v řecké vládě bylo spojeno se snahou Athén dostat se do formující se eurozóny.</a:t>
            </a:r>
          </a:p>
          <a:p>
            <a:r>
              <a:rPr lang="cs-CZ" dirty="0"/>
              <a:t>Socialistická vláda zavedla nový úsporný a stabilizační program, avšak jeho výsledky nebyly až do konce devadesátých let příliš příznivé. </a:t>
            </a:r>
          </a:p>
          <a:p>
            <a:r>
              <a:rPr lang="cs-CZ" dirty="0"/>
              <a:t>Řecká ekonomika zůstávala i nadále závislá na příjmech z turistiky či lodní dopravy a také na subvencích ze strany Evropské unie. Mimořádně tíživým problémem se stal vysoký veřejný dluh. V polovině devadesátých let dosahoval již hodnoty 115 % HDP, tedy dvojnásobku limitu, který povolovala Maastrichtská smlouva. </a:t>
            </a:r>
          </a:p>
          <a:p>
            <a:r>
              <a:rPr lang="cs-CZ" dirty="0"/>
              <a:t>Další palčivý problém představovaly vysoké daňové úniky: kolem 4 miliard USD ročně.</a:t>
            </a:r>
          </a:p>
          <a:p>
            <a:r>
              <a:rPr lang="cs-CZ" dirty="0"/>
              <a:t>Amsterodamský summit v červnu 1997: Řecko nevyloučit ze společné hospodářské a měnové unie, ale posunout jeho podmíněný vstup do unie až o dva roky později, tedy až na rok 2001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669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583B1C-9F26-486E-88E6-099BD43E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Osudový vstup do Eurozóny v tzv. druhé linii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7199CF-F49D-4F5D-BBF5-95A566408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Simitis</a:t>
            </a:r>
            <a:r>
              <a:rPr lang="cs-CZ" dirty="0"/>
              <a:t> se zaměřil především na zajištění vstupu Athén do nově vzniklé eurozóny v tzv. druhé linii a jeho kabinet prosadil nová opatření ke zlepšení ekonomických ukazatelů. </a:t>
            </a:r>
          </a:p>
          <a:p>
            <a:r>
              <a:rPr lang="cs-CZ" dirty="0"/>
              <a:t>14. března 1998 přikročil </a:t>
            </a:r>
            <a:r>
              <a:rPr lang="cs-CZ" dirty="0" err="1"/>
              <a:t>Simitis</a:t>
            </a:r>
            <a:r>
              <a:rPr lang="cs-CZ" dirty="0"/>
              <a:t> k devalvaci drachmy o 14%. V následujících letech byly omezeny deficity řeckého rozpočtu, zatímco míra inflace postupně klesala z 14%  (1993) na 3% v r. 2004. Dosažení těchto výsledků bylo pak zpochybněno, nicméně Evropská komise v červnu 2000 konstatovala, že Athény splnily požadována kritéria a tak Řecko mohlo od 1. ledna 2002 nahradit drachmu eurem.</a:t>
            </a:r>
          </a:p>
          <a:p>
            <a:r>
              <a:rPr lang="cs-CZ" dirty="0"/>
              <a:t>Přijetí eura zapůsobily jako stimul pro zvýšení investic. Řada podniků, ale i stát, přijala možnost levných a víceméně neomezených půjček jako skutečnost, která měla stabilně doprovázet Řecko v následujících desetiletích. Výpůjční náklady veřejných financí se výrazně snížily, a zatímco v polovině devadesátých let představovaly 11,5 % HDP, o deset let později se pohybovaly okolo 5%. Roční růst HDP od r. 2001 do r. 2009 přesahoval 4%, byl tedy nejvyšší ze všech členských zemí eurozóny a dokonce dvakrát vyšší než průměrný růst celé eurozóny</a:t>
            </a:r>
          </a:p>
        </p:txBody>
      </p:sp>
    </p:spTree>
    <p:extLst>
      <p:ext uri="{BB962C8B-B14F-4D97-AF65-F5344CB8AC3E}">
        <p14:creationId xmlns:p14="http://schemas.microsoft.com/office/powerpoint/2010/main" val="1118031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5F683-D795-45A5-8CBA-774F2EA94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 a všeobecná euforie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F9B68-2C9B-48A5-BBE0-64C70B6AB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Řecko se po dvacetileté hospodářské stagnaci znovu dostalo na cestu ekonomického růstu. V té době země působila dojmem dynamicky se rozvíjející </a:t>
            </a:r>
            <a:r>
              <a:rPr lang="cs-CZ" dirty="0" err="1"/>
              <a:t>postprůmyslové</a:t>
            </a:r>
            <a:r>
              <a:rPr lang="cs-CZ" dirty="0"/>
              <a:t> země, ve které sektor služeb produkoval asi 70% HDP a zaměstnával přes 60% pracujících Řeků. </a:t>
            </a:r>
          </a:p>
          <a:p>
            <a:r>
              <a:rPr lang="cs-CZ" dirty="0"/>
              <a:t>Tyto kladné stránky byly řeckou socialistickou vládou propagandisticky využity jako neměnné hodnoty, které navždy zařadily Řecko po bok vyspělých evropských zemí. V řecké společnosti panovala všeobecná euforie podpořená vidinou pořádání letních olympijských her v Athénách v roce 2004.</a:t>
            </a:r>
          </a:p>
          <a:p>
            <a:r>
              <a:rPr lang="cs-CZ" dirty="0"/>
              <a:t>Tenkrát si málokdo, ať Řekové či jiný Evropan, všímal, že růst HDP je tažen především spotřebou domácností a vládními výdaji. Málokdo řešil paradox, že v podmínkách levných půjček a ekonomického růstu, místo aby se veřejné dluhy snížily, nadále rostly. Produktivita země stagnovala, veřejný dluh se stabilizoval okolo 100%, zatímco obrovské daňové úniky pokračovaly i v době všeobecné prosperity</a:t>
            </a:r>
          </a:p>
        </p:txBody>
      </p:sp>
    </p:spTree>
    <p:extLst>
      <p:ext uri="{BB962C8B-B14F-4D97-AF65-F5344CB8AC3E}">
        <p14:creationId xmlns:p14="http://schemas.microsoft.com/office/powerpoint/2010/main" val="3292981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6FABC-3B46-4469-A26C-9259F7F5E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Předkrizové období pod vedením ND (2004–2009)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660C21-864E-4FCC-A39E-0F7D5C93E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Přestože za strůjce prosperity a nově získaného sebevědomí byl považován </a:t>
            </a:r>
            <a:r>
              <a:rPr lang="cs-CZ" dirty="0" err="1"/>
              <a:t>Simitis</a:t>
            </a:r>
            <a:r>
              <a:rPr lang="cs-CZ" dirty="0"/>
              <a:t>, jeho strana PASOK byla poražena ve volbách 2004.</a:t>
            </a:r>
          </a:p>
          <a:p>
            <a:r>
              <a:rPr lang="cs-CZ" dirty="0" err="1"/>
              <a:t>Simitis</a:t>
            </a:r>
            <a:r>
              <a:rPr lang="cs-CZ" dirty="0"/>
              <a:t> byl považován za technokrata, který postrádal charisma a řečnické schopnosti Andrease </a:t>
            </a:r>
            <a:r>
              <a:rPr lang="cs-CZ" dirty="0" err="1"/>
              <a:t>Papandrea</a:t>
            </a:r>
            <a:r>
              <a:rPr lang="cs-CZ" dirty="0"/>
              <a:t>. Navíc nedokázal zkrotit ambice řady svých blízkých spolupracovníků, kteří se zapletli do různých korupčních skandálů. Proto nahrazen ve vedení </a:t>
            </a:r>
            <a:r>
              <a:rPr lang="cs-CZ" dirty="0" err="1"/>
              <a:t>PASOKu</a:t>
            </a:r>
            <a:r>
              <a:rPr lang="cs-CZ" dirty="0"/>
              <a:t> Jorgosem </a:t>
            </a:r>
            <a:r>
              <a:rPr lang="cs-CZ" dirty="0" err="1"/>
              <a:t>Papandreu</a:t>
            </a:r>
            <a:r>
              <a:rPr lang="cs-CZ" dirty="0"/>
              <a:t>.</a:t>
            </a:r>
          </a:p>
          <a:p>
            <a:r>
              <a:rPr lang="cs-CZ" dirty="0"/>
              <a:t>Volby v r. 2004 vyhrála ND pod vedením Kostase </a:t>
            </a:r>
            <a:r>
              <a:rPr lang="cs-CZ" dirty="0" err="1"/>
              <a:t>Karamanlise</a:t>
            </a:r>
            <a:r>
              <a:rPr lang="cs-CZ" dirty="0"/>
              <a:t>, synovce zakladatele této strany. Zatímco v oblasti zahraniční politiky si </a:t>
            </a:r>
            <a:r>
              <a:rPr lang="cs-CZ" dirty="0" err="1"/>
              <a:t>Karamanlis</a:t>
            </a:r>
            <a:r>
              <a:rPr lang="cs-CZ" dirty="0"/>
              <a:t> počínal pragmaticky a byl zastáncem umírněné linie, ve vnitropolitických otázkách, zejména v oblasti veřejných financí, se choval velmi liknavě a nerozhodně. Za dobu pěti let své vlády (2004–2009) nedokázal zabránit dalšímu zhoršování veřejných financí. </a:t>
            </a:r>
          </a:p>
        </p:txBody>
      </p:sp>
    </p:spTree>
    <p:extLst>
      <p:ext uri="{BB962C8B-B14F-4D97-AF65-F5344CB8AC3E}">
        <p14:creationId xmlns:p14="http://schemas.microsoft.com/office/powerpoint/2010/main" val="2676279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AD3FC-CD65-4A21-962C-4F883BEE3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Ztracená „pětiletka“ (2004-2009)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7DABC-B464-4976-BC8B-85FF83DCA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Karamanlisův</a:t>
            </a:r>
            <a:r>
              <a:rPr lang="cs-CZ" dirty="0"/>
              <a:t> kabinet nezabránil dalšímu nadbytečné rozšiřování řad zaměstnanců státního sektoru na základě klientelistických vazeb, takže v období 2005–2009 téměř zdvojnásobil příslušné výdaje státního rozpočtu.</a:t>
            </a:r>
          </a:p>
          <a:p>
            <a:r>
              <a:rPr lang="cs-CZ" dirty="0"/>
              <a:t>Nové korupční aféry. </a:t>
            </a:r>
          </a:p>
          <a:p>
            <a:r>
              <a:rPr lang="cs-CZ" dirty="0"/>
              <a:t>Řecko v r. 2007 zažilo jednu z největších katastrof ve své poválečné historii v podobě rozsáhlých požárů, při kterých zahynulo několik desítek lidí, další tisíce osob zůstaly bez střechy nad hlavou. Popelem lehlo přes 270 000 hektarů lesního porostu, mj. téměř pět milionů olivovníků a desítky tisíc hospodářských zvířat.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858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9F09F-FBCB-4448-98D7-8CD1E1846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Prosincové události a začátek krize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F1E0E7-DB8C-46F2-8EDC-F81AB46C6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Konec vlády </a:t>
            </a:r>
            <a:r>
              <a:rPr lang="cs-CZ" dirty="0" err="1"/>
              <a:t>Karamanlisova</a:t>
            </a:r>
            <a:r>
              <a:rPr lang="cs-CZ" dirty="0"/>
              <a:t> kabinetu a blížící se krizové období předznamenala vzpoura řecké mládeže v prosinci r. 2008. Záminku dala vražda 16letého studenta Alexise </a:t>
            </a:r>
            <a:r>
              <a:rPr lang="cs-CZ" dirty="0" err="1"/>
              <a:t>Grigoropulose</a:t>
            </a:r>
            <a:r>
              <a:rPr lang="cs-CZ" dirty="0"/>
              <a:t> při nešťastné potyčce anarchistů s řeckou policií. </a:t>
            </a:r>
          </a:p>
          <a:p>
            <a:r>
              <a:rPr lang="cs-CZ" dirty="0"/>
              <a:t>Tato událost vedla k revoltě a k vyjádření nespokojenosti desítek tisíců mladých lidí, kteří byli nazváni „generací 700 eur“ podle výše platu nabízeného většině z nich.</a:t>
            </a:r>
          </a:p>
          <a:p>
            <a:r>
              <a:rPr lang="cs-CZ" dirty="0"/>
              <a:t>Během prosince 2008 bylo organizováno po celém Řecku několik obrovských demonstrací a dalších protestních akcí. V centru řecké metropole několik týdnů řadilo, za nečinného přehlížení řecké policie, několik stovek anarchistů. </a:t>
            </a:r>
          </a:p>
          <a:p>
            <a:r>
              <a:rPr lang="cs-CZ" dirty="0"/>
              <a:t>Prosincové události byly vyvrcholením obecné nespokojenosti řecké společnosti. Kvůli rostoucím negativním následkům globalizace, hospodářské krizi, která zasáhla také Řecko, neschopnosti vlády kontrolovat obrovský deficit veřejných financí, vystoupil </a:t>
            </a:r>
            <a:r>
              <a:rPr lang="cs-CZ" dirty="0" err="1"/>
              <a:t>Karamanlis</a:t>
            </a:r>
            <a:r>
              <a:rPr lang="cs-CZ" dirty="0"/>
              <a:t> z politiky formou vyhlášení předčasných voleb, které se uskutečnily v říjnu 2009.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48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Polovičatá transformace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CA22443-10C4-7EB4-D9A3-75260F56B1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690207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617781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8ED42-22CB-480D-B1AC-BC1A7DE93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>
                <a:solidFill>
                  <a:srgbClr val="EBEBEB"/>
                </a:solidFill>
              </a:rPr>
              <a:t>Ústup Nové demokracie – Vzestup socialistů</a:t>
            </a:r>
          </a:p>
        </p:txBody>
      </p:sp>
      <p:pic>
        <p:nvPicPr>
          <p:cNvPr id="1026" name="Picture 2" descr="PASOK - Wikipedia">
            <a:extLst>
              <a:ext uri="{FF2B5EF4-FFF2-40B4-BE49-F238E27FC236}">
                <a16:creationId xmlns:a16="http://schemas.microsoft.com/office/drawing/2014/main" id="{1B1247E2-CB8B-CBDA-283F-0D4EE5CB3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1467" y="3259596"/>
            <a:ext cx="3031901" cy="2099872"/>
          </a:xfrm>
          <a:prstGeom prst="roundRect">
            <a:avLst>
              <a:gd name="adj" fmla="val 1858"/>
            </a:avLst>
          </a:prstGeom>
          <a:noFill/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7223F3-A87D-4C76-8B71-EF88181BF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1336" y="2806994"/>
            <a:ext cx="7458515" cy="3891517"/>
          </a:xfrm>
        </p:spPr>
        <p:txBody>
          <a:bodyPr anchor="ctr">
            <a:normAutofit fontScale="92500"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sz="11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1400" dirty="0">
                <a:cs typeface="Times New Roman" panose="02020603050405020304" pitchFamily="18" charset="0"/>
              </a:rPr>
              <a:t>20. listopadu 1977 – předčasné parlamentní volby -</a:t>
            </a:r>
            <a:r>
              <a:rPr lang="en-US" sz="1400" dirty="0">
                <a:cs typeface="Times New Roman" panose="02020603050405020304" pitchFamily="18" charset="0"/>
              </a:rPr>
              <a:t>&gt; </a:t>
            </a:r>
            <a:r>
              <a:rPr lang="cs-CZ" sz="1400" dirty="0">
                <a:cs typeface="Times New Roman" panose="02020603050405020304" pitchFamily="18" charset="0"/>
              </a:rPr>
              <a:t>Nová demokracie – 41,9</a:t>
            </a:r>
            <a:r>
              <a:rPr lang="en-US" sz="1400" dirty="0">
                <a:cs typeface="Times New Roman" panose="02020603050405020304" pitchFamily="18" charset="0"/>
              </a:rPr>
              <a:t>%</a:t>
            </a:r>
            <a:r>
              <a:rPr lang="cs-CZ" sz="1400" dirty="0">
                <a:cs typeface="Times New Roman" panose="02020603050405020304" pitchFamily="18" charset="0"/>
              </a:rPr>
              <a:t> hlasů a 171 míst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cs typeface="Times New Roman" panose="02020603050405020304" pitchFamily="18" charset="0"/>
              </a:rPr>
              <a:t>Zároveň </a:t>
            </a:r>
            <a:r>
              <a:rPr lang="cs-CZ" sz="1400" dirty="0" err="1">
                <a:cs typeface="Times New Roman" panose="02020603050405020304" pitchFamily="18" charset="0"/>
              </a:rPr>
              <a:t>PASOK</a:t>
            </a:r>
            <a:r>
              <a:rPr lang="cs-CZ" sz="1400" dirty="0">
                <a:cs typeface="Times New Roman" panose="02020603050405020304" pitchFamily="18" charset="0"/>
              </a:rPr>
              <a:t> získal 25</a:t>
            </a:r>
            <a:r>
              <a:rPr lang="en-US" sz="1400" dirty="0">
                <a:cs typeface="Times New Roman" panose="02020603050405020304" pitchFamily="18" charset="0"/>
              </a:rPr>
              <a:t>,3% </a:t>
            </a:r>
            <a:r>
              <a:rPr lang="cs-CZ" sz="1400" dirty="0">
                <a:cs typeface="Times New Roman" panose="02020603050405020304" pitchFamily="18" charset="0"/>
              </a:rPr>
              <a:t>a 93 míst -&gt; nejsilnější opoziční strana 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cs typeface="Times New Roman" panose="02020603050405020304" pitchFamily="18" charset="0"/>
              </a:rPr>
              <a:t>Kampaň za sjednocení všech </a:t>
            </a:r>
            <a:r>
              <a:rPr lang="cs-CZ" sz="1400" i="1" dirty="0">
                <a:cs typeface="Times New Roman" panose="02020603050405020304" pitchFamily="18" charset="0"/>
              </a:rPr>
              <a:t>neprivilegovaných Řeků </a:t>
            </a:r>
            <a:r>
              <a:rPr lang="cs-CZ" sz="1400" dirty="0">
                <a:cs typeface="Times New Roman" panose="02020603050405020304" pitchFamily="18" charset="0"/>
              </a:rPr>
              <a:t>do </a:t>
            </a:r>
            <a:r>
              <a:rPr lang="cs-CZ" sz="1400" i="1" dirty="0">
                <a:cs typeface="Times New Roman" panose="02020603050405020304" pitchFamily="18" charset="0"/>
              </a:rPr>
              <a:t>národní lidové fronty 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cs typeface="Times New Roman" panose="02020603050405020304" pitchFamily="18" charset="0"/>
              </a:rPr>
              <a:t>Původní radikální program – uskutečňování socialistických přeměn, nastolení sociální spravedlnosti, odstraněni všech forem národní a statni závislosti na cizině a provádění svébytné zahraniční politiky 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cs typeface="Times New Roman" panose="02020603050405020304" pitchFamily="18" charset="0"/>
              </a:rPr>
              <a:t>Květen 1980 – </a:t>
            </a:r>
            <a:r>
              <a:rPr lang="cs-CZ" sz="1400" dirty="0" err="1">
                <a:cs typeface="Times New Roman" panose="02020603050405020304" pitchFamily="18" charset="0"/>
              </a:rPr>
              <a:t>Karamanlis</a:t>
            </a:r>
            <a:r>
              <a:rPr lang="cs-CZ" sz="1400" dirty="0">
                <a:cs typeface="Times New Roman" panose="02020603050405020304" pitchFamily="18" charset="0"/>
              </a:rPr>
              <a:t> zvolen hlavou státu, nástupcem v ND se stal Georgios </a:t>
            </a:r>
            <a:r>
              <a:rPr lang="cs-CZ" sz="1400" dirty="0" err="1">
                <a:cs typeface="Times New Roman" panose="02020603050405020304" pitchFamily="18" charset="0"/>
              </a:rPr>
              <a:t>Rallis</a:t>
            </a:r>
            <a:r>
              <a:rPr lang="cs-CZ" sz="1400" dirty="0"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cs typeface="Times New Roman" panose="02020603050405020304" pitchFamily="18" charset="0"/>
              </a:rPr>
              <a:t>18. října 1981 – řádné parlamentní volby, heslo </a:t>
            </a:r>
            <a:r>
              <a:rPr lang="cs-CZ" sz="1400" dirty="0" err="1">
                <a:cs typeface="Times New Roman" panose="02020603050405020304" pitchFamily="18" charset="0"/>
              </a:rPr>
              <a:t>Allaji</a:t>
            </a:r>
            <a:r>
              <a:rPr lang="cs-CZ" sz="1400" dirty="0">
                <a:cs typeface="Times New Roman" panose="02020603050405020304" pitchFamily="18" charset="0"/>
              </a:rPr>
              <a:t> (změna) -</a:t>
            </a:r>
            <a:r>
              <a:rPr lang="en-US" sz="1400" dirty="0">
                <a:cs typeface="Times New Roman" panose="02020603050405020304" pitchFamily="18" charset="0"/>
              </a:rPr>
              <a:t>&gt;</a:t>
            </a:r>
            <a:r>
              <a:rPr lang="cs-CZ" sz="1400" dirty="0">
                <a:cs typeface="Times New Roman" panose="02020603050405020304" pitchFamily="18" charset="0"/>
              </a:rPr>
              <a:t> důraz na urychlenou modernizaci a strukturální proměnu řecké společnosti a řeckého státu </a:t>
            </a:r>
          </a:p>
          <a:p>
            <a:pPr>
              <a:lnSpc>
                <a:spcPct val="90000"/>
              </a:lnSpc>
            </a:pPr>
            <a:r>
              <a:rPr lang="cs-CZ" sz="1400" dirty="0" err="1">
                <a:cs typeface="Times New Roman" panose="02020603050405020304" pitchFamily="18" charset="0"/>
              </a:rPr>
              <a:t>PASOK</a:t>
            </a:r>
            <a:r>
              <a:rPr lang="cs-CZ" sz="1400" dirty="0">
                <a:cs typeface="Times New Roman" panose="02020603050405020304" pitchFamily="18" charset="0"/>
              </a:rPr>
              <a:t> obdržel 48,1</a:t>
            </a:r>
            <a:r>
              <a:rPr lang="en-US" sz="1400" dirty="0">
                <a:cs typeface="Times New Roman" panose="02020603050405020304" pitchFamily="18" charset="0"/>
              </a:rPr>
              <a:t>% </a:t>
            </a:r>
            <a:r>
              <a:rPr lang="cs-CZ" sz="1400" dirty="0">
                <a:cs typeface="Times New Roman" panose="02020603050405020304" pitchFamily="18" charset="0"/>
              </a:rPr>
              <a:t>a 172 křesel (volební účast 81,9</a:t>
            </a:r>
            <a:r>
              <a:rPr lang="en-US" sz="1400" dirty="0">
                <a:cs typeface="Times New Roman" panose="02020603050405020304" pitchFamily="18" charset="0"/>
              </a:rPr>
              <a:t>%</a:t>
            </a:r>
            <a:r>
              <a:rPr lang="cs-CZ" sz="1400" dirty="0">
                <a:cs typeface="Times New Roman" panose="02020603050405020304" pitchFamily="18" charset="0"/>
              </a:rPr>
              <a:t>) </a:t>
            </a:r>
            <a:r>
              <a:rPr lang="en-US" sz="1400" dirty="0">
                <a:cs typeface="Times New Roman" panose="02020603050405020304" pitchFamily="18" charset="0"/>
              </a:rPr>
              <a:t>x Nov</a:t>
            </a:r>
            <a:r>
              <a:rPr lang="cs-CZ" sz="1400" dirty="0">
                <a:cs typeface="Times New Roman" panose="02020603050405020304" pitchFamily="18" charset="0"/>
              </a:rPr>
              <a:t>á</a:t>
            </a:r>
            <a:r>
              <a:rPr lang="en-US" sz="1400" dirty="0"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cs typeface="Times New Roman" panose="02020603050405020304" pitchFamily="18" charset="0"/>
              </a:rPr>
              <a:t>demokracie</a:t>
            </a:r>
            <a:r>
              <a:rPr lang="en-US" sz="1400" dirty="0">
                <a:cs typeface="Times New Roman" panose="02020603050405020304" pitchFamily="18" charset="0"/>
              </a:rPr>
              <a:t> </a:t>
            </a:r>
            <a:r>
              <a:rPr lang="cs-CZ" sz="1400" dirty="0">
                <a:cs typeface="Times New Roman" panose="02020603050405020304" pitchFamily="18" charset="0"/>
              </a:rPr>
              <a:t>– 35,9</a:t>
            </a:r>
            <a:r>
              <a:rPr lang="en-US" sz="1400" dirty="0">
                <a:cs typeface="Times New Roman" panose="02020603050405020304" pitchFamily="18" charset="0"/>
              </a:rPr>
              <a:t>% </a:t>
            </a:r>
            <a:r>
              <a:rPr lang="cs-CZ" sz="1400" dirty="0">
                <a:cs typeface="Times New Roman" panose="02020603050405020304" pitchFamily="18" charset="0"/>
              </a:rPr>
              <a:t>a 115 mandátů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cs typeface="Times New Roman" panose="02020603050405020304" pitchFamily="18" charset="0"/>
              </a:rPr>
              <a:t>Souběžné volili Řekové téhož dne svého zástupce do Evropského parlamentu  -</a:t>
            </a:r>
            <a:r>
              <a:rPr lang="en-US" sz="1400" dirty="0">
                <a:cs typeface="Times New Roman" panose="02020603050405020304" pitchFamily="18" charset="0"/>
              </a:rPr>
              <a:t>&gt; </a:t>
            </a:r>
            <a:r>
              <a:rPr lang="cs-CZ" sz="1400" dirty="0">
                <a:cs typeface="Times New Roman" panose="02020603050405020304" pitchFamily="18" charset="0"/>
              </a:rPr>
              <a:t>vítezství </a:t>
            </a:r>
            <a:r>
              <a:rPr lang="cs-CZ" sz="1400" dirty="0" err="1">
                <a:cs typeface="Times New Roman" panose="02020603050405020304" pitchFamily="18" charset="0"/>
              </a:rPr>
              <a:t>PASOK</a:t>
            </a:r>
            <a:endParaRPr lang="cs-CZ" sz="14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sz="1100" dirty="0"/>
          </a:p>
          <a:p>
            <a:pPr>
              <a:lnSpc>
                <a:spcPct val="90000"/>
              </a:lnSpc>
            </a:pPr>
            <a:endParaRPr lang="cs-CZ" sz="1100" dirty="0"/>
          </a:p>
          <a:p>
            <a:pPr>
              <a:lnSpc>
                <a:spcPct val="90000"/>
              </a:lnSpc>
            </a:pPr>
            <a:endParaRPr lang="cs-CZ" sz="1100" dirty="0"/>
          </a:p>
          <a:p>
            <a:pPr>
              <a:lnSpc>
                <a:spcPct val="90000"/>
              </a:lnSpc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26218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CA855A6A-E96E-49E6-B0D3-303B0E87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Papandreův socialistický experiment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7525D2-0A23-4F70-B549-9A1DD523D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616688"/>
            <a:ext cx="6421963" cy="518228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600" dirty="0">
                <a:solidFill>
                  <a:schemeClr val="tx1"/>
                </a:solidFill>
              </a:rPr>
              <a:t>První demokraticky zvolena socialistická vláda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chemeClr val="tx1"/>
                </a:solidFill>
              </a:rPr>
              <a:t>Andreas </a:t>
            </a:r>
            <a:r>
              <a:rPr lang="cs-CZ" sz="1600" dirty="0" err="1">
                <a:solidFill>
                  <a:schemeClr val="tx1"/>
                </a:solidFill>
              </a:rPr>
              <a:t>Papandreu</a:t>
            </a:r>
            <a:r>
              <a:rPr lang="cs-CZ" sz="1600" dirty="0">
                <a:solidFill>
                  <a:schemeClr val="tx1"/>
                </a:solidFill>
              </a:rPr>
              <a:t> od svého pravicového předchůdce G. </a:t>
            </a:r>
            <a:r>
              <a:rPr lang="cs-CZ" sz="1600" dirty="0" err="1">
                <a:solidFill>
                  <a:schemeClr val="tx1"/>
                </a:solidFill>
              </a:rPr>
              <a:t>Rallise</a:t>
            </a:r>
            <a:r>
              <a:rPr lang="cs-CZ" sz="1600" dirty="0">
                <a:solidFill>
                  <a:schemeClr val="tx1"/>
                </a:solidFill>
              </a:rPr>
              <a:t> převzal vládu nad „spálenou zemí“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chemeClr val="tx1"/>
                </a:solidFill>
              </a:rPr>
              <a:t>Uspokojováni  značně opomíjených přáni širokých lidových vrstev -</a:t>
            </a:r>
            <a:r>
              <a:rPr lang="en-US" sz="1600" dirty="0">
                <a:solidFill>
                  <a:schemeClr val="tx1"/>
                </a:solidFill>
              </a:rPr>
              <a:t>&gt; </a:t>
            </a:r>
            <a:r>
              <a:rPr lang="cs-CZ" sz="1600" dirty="0">
                <a:solidFill>
                  <a:schemeClr val="tx1"/>
                </a:solidFill>
              </a:rPr>
              <a:t>výrazně zvýšili platy, mzdy i důchody, rozšířili statni výdaje na školské i zdravotní a sociální účely a započali s vytvářením </a:t>
            </a:r>
            <a:r>
              <a:rPr lang="cs-CZ" sz="1600" i="1" dirty="0">
                <a:solidFill>
                  <a:schemeClr val="tx1"/>
                </a:solidFill>
              </a:rPr>
              <a:t>Národní soustavy zdraví </a:t>
            </a:r>
            <a:r>
              <a:rPr lang="cs-CZ" sz="1600" dirty="0">
                <a:solidFill>
                  <a:schemeClr val="tx1"/>
                </a:solidFill>
              </a:rPr>
              <a:t>ESY 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chemeClr val="tx1"/>
                </a:solidFill>
              </a:rPr>
              <a:t>Snaha o oživení stagnujícího národního hospodářství 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chemeClr val="tx1"/>
                </a:solidFill>
              </a:rPr>
              <a:t>Socializace výrobních prostředků (zavadění demokratických a decentralizovaných forem řízeni i kontroly podniků, které zahrnovaly mj. aktivní spoluúčast zaměstnanců včetně dělníků) 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chemeClr val="tx1"/>
                </a:solidFill>
              </a:rPr>
              <a:t>Naděje vkládané do plánovaní hospodářského a sociálního rozvoje zůstaly nesplněny 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chemeClr val="tx1"/>
                </a:solidFill>
              </a:rPr>
              <a:t>-</a:t>
            </a:r>
            <a:r>
              <a:rPr lang="en-US" sz="1600" dirty="0">
                <a:solidFill>
                  <a:schemeClr val="tx1"/>
                </a:solidFill>
              </a:rPr>
              <a:t>&gt; </a:t>
            </a:r>
            <a:r>
              <a:rPr lang="cs-CZ" sz="1600" dirty="0">
                <a:solidFill>
                  <a:schemeClr val="tx1"/>
                </a:solidFill>
              </a:rPr>
              <a:t>provádění umírněných úsporných opatření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chemeClr val="tx1"/>
                </a:solidFill>
              </a:rPr>
              <a:t> HDP (3,5</a:t>
            </a:r>
            <a:r>
              <a:rPr lang="en-US" sz="1600" dirty="0">
                <a:solidFill>
                  <a:schemeClr val="tx1"/>
                </a:solidFill>
              </a:rPr>
              <a:t>% </a:t>
            </a:r>
            <a:r>
              <a:rPr lang="cs-CZ" sz="1600" dirty="0">
                <a:solidFill>
                  <a:schemeClr val="tx1"/>
                </a:solidFill>
              </a:rPr>
              <a:t>v 1979-1981 na 0,5</a:t>
            </a:r>
            <a:r>
              <a:rPr lang="en-US" sz="1600" dirty="0">
                <a:solidFill>
                  <a:schemeClr val="tx1"/>
                </a:solidFill>
              </a:rPr>
              <a:t>% </a:t>
            </a:r>
            <a:r>
              <a:rPr lang="cs-CZ" sz="1600" dirty="0">
                <a:solidFill>
                  <a:schemeClr val="tx1"/>
                </a:solidFill>
              </a:rPr>
              <a:t>v 1982-1984), vlastní průmyslová výroba v 1980-1983 poklesla o 1,4</a:t>
            </a:r>
            <a:r>
              <a:rPr lang="en-US" sz="1600" dirty="0">
                <a:solidFill>
                  <a:schemeClr val="tx1"/>
                </a:solidFill>
              </a:rPr>
              <a:t>%</a:t>
            </a:r>
            <a:r>
              <a:rPr lang="cs-CZ" sz="1600" dirty="0">
                <a:solidFill>
                  <a:schemeClr val="tx1"/>
                </a:solidFill>
              </a:rPr>
              <a:t>, inflace v 1982-1983 znovu přesáhla 20</a:t>
            </a:r>
            <a:r>
              <a:rPr lang="en-US" sz="1600" dirty="0">
                <a:solidFill>
                  <a:schemeClr val="tx1"/>
                </a:solidFill>
              </a:rPr>
              <a:t>% </a:t>
            </a:r>
            <a:r>
              <a:rPr lang="cs-CZ" sz="1600" dirty="0">
                <a:solidFill>
                  <a:schemeClr val="tx1"/>
                </a:solidFill>
              </a:rPr>
              <a:t>a nezaměstnanost z 4,3</a:t>
            </a:r>
            <a:r>
              <a:rPr lang="en-US" sz="1600" dirty="0">
                <a:solidFill>
                  <a:schemeClr val="tx1"/>
                </a:solidFill>
              </a:rPr>
              <a:t>% v 1981 </a:t>
            </a:r>
            <a:r>
              <a:rPr lang="en-US" sz="1600" dirty="0" err="1">
                <a:solidFill>
                  <a:schemeClr val="tx1"/>
                </a:solidFill>
              </a:rPr>
              <a:t>na</a:t>
            </a:r>
            <a:r>
              <a:rPr lang="en-US" sz="1600" dirty="0">
                <a:solidFill>
                  <a:schemeClr val="tx1"/>
                </a:solidFill>
              </a:rPr>
              <a:t> 9% v 1985 </a:t>
            </a:r>
            <a:endParaRPr lang="cs-CZ" sz="16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cs-CZ" sz="13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cs-CZ" sz="1300" i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cs-CZ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32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1B0AB-8919-4157-B14D-009AD2994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Papandreovy</a:t>
            </a:r>
            <a:r>
              <a:rPr lang="cs-CZ" dirty="0"/>
              <a:t> reformy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1DE317-7F60-4B99-A584-2E006D527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48" y="2603500"/>
            <a:ext cx="11194026" cy="3416300"/>
          </a:xfrm>
        </p:spPr>
        <p:txBody>
          <a:bodyPr/>
          <a:lstStyle/>
          <a:p>
            <a:r>
              <a:rPr lang="cs-CZ" dirty="0"/>
              <a:t>Prohlubující se pasivita obchodní bilance</a:t>
            </a:r>
          </a:p>
          <a:p>
            <a:r>
              <a:rPr lang="cs-CZ" dirty="0"/>
              <a:t>Veřejný dluh řeckého státu stoupl z 39,4</a:t>
            </a:r>
            <a:r>
              <a:rPr lang="en-US" dirty="0"/>
              <a:t>% </a:t>
            </a:r>
            <a:r>
              <a:rPr lang="cs-CZ" dirty="0"/>
              <a:t>HDP na 85,1</a:t>
            </a:r>
            <a:r>
              <a:rPr lang="en-US" dirty="0"/>
              <a:t>% , </a:t>
            </a:r>
            <a:r>
              <a:rPr lang="cs-CZ" dirty="0"/>
              <a:t>zahraniční dluh z 4,4 miliard dolarů v 1980 na 13, miliard v 1985</a:t>
            </a:r>
          </a:p>
          <a:p>
            <a:r>
              <a:rPr lang="cs-CZ" dirty="0"/>
              <a:t>Velká reformní aktivita v jiných oblastech – zejména na poli sociálním a institucionálním</a:t>
            </a:r>
          </a:p>
          <a:p>
            <a:r>
              <a:rPr lang="cs-CZ" dirty="0"/>
              <a:t>Nedostatek peněžních prostředků a jejich neefektivní používání  </a:t>
            </a:r>
          </a:p>
          <a:p>
            <a:r>
              <a:rPr lang="cs-CZ" dirty="0"/>
              <a:t>Modernizovali a demokratizovali rodinné právo, reformovali trestní zákoník, přikročili k rehabilitaci levicové Národně-osvobozenecké fronty EAM a jejího vojska ELAS z let WWII, amnestovali účastníky komunistického povstání z let 1946-1949 a umožnili jim návrat z emigrace </a:t>
            </a:r>
          </a:p>
          <a:p>
            <a:r>
              <a:rPr lang="cs-CZ" dirty="0"/>
              <a:t>Zavedeni </a:t>
            </a:r>
            <a:r>
              <a:rPr lang="cs-CZ" dirty="0" err="1"/>
              <a:t>monotonického</a:t>
            </a:r>
            <a:r>
              <a:rPr lang="cs-CZ" dirty="0"/>
              <a:t> systému psaní řeckého jazyka </a:t>
            </a:r>
          </a:p>
        </p:txBody>
      </p:sp>
    </p:spTree>
    <p:extLst>
      <p:ext uri="{BB962C8B-B14F-4D97-AF65-F5344CB8AC3E}">
        <p14:creationId xmlns:p14="http://schemas.microsoft.com/office/powerpoint/2010/main" val="108995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2E451E-151A-4910-BF41-6A040B659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296EFE4-A70C-4388-9A15-3F657B661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" y="473745"/>
            <a:ext cx="11227090" cy="590282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03F8E1-81DF-41BB-9DC2-6B27650DD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855482"/>
            <a:ext cx="8761413" cy="898674"/>
          </a:xfrm>
        </p:spPr>
        <p:txBody>
          <a:bodyPr anchor="b">
            <a:normAutofit/>
          </a:bodyPr>
          <a:lstStyle/>
          <a:p>
            <a:r>
              <a:rPr lang="cs-CZ">
                <a:solidFill>
                  <a:schemeClr val="tx2"/>
                </a:solidFill>
              </a:rPr>
              <a:t>Zahraniční politika vlády PASOK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5EBAFC-9388-432A-BCFD-EEA2F410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388BA0-BE7B-4D88-AB73-17C2F7B2A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079173"/>
            <a:ext cx="8182191" cy="373068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Hledaní příčiny vnějších i vnitřních potíží země v jejím „závislém“ postaveni v rámci kapitalistického světa 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Zároveň praktická potřeba zajistit Řecku prosperitu a bezpečnost ve složitých mezinárodních podmínkách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 Převládající působení „národního“ faktoru nad „stranickým“ činitelem, navázaní na kurs Nové demokracie, pragmatismus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Papandreova vláda přestala prosazovat dosavadní požadavek PASOK na vystoupeni ze Severoatlantické aliance s poukazem na skutečnost, že by tento krok neprospěl řeckým národním zájmům 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Pragmatismus pramenil z přesvědčeni, že nelze připustit další oslabeni postaveni Řecka vůči Turecku 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Prosinec 1984 – nová řecká obranná doktrína, „úhlavní nepřítel všech Helénů“</a:t>
            </a:r>
          </a:p>
          <a:p>
            <a:pPr>
              <a:lnSpc>
                <a:spcPct val="90000"/>
              </a:lnSpc>
            </a:pPr>
            <a:r>
              <a:rPr lang="cs-CZ" sz="1400">
                <a:solidFill>
                  <a:schemeClr val="tx1"/>
                </a:solidFill>
              </a:rPr>
              <a:t>Červenec 1982 – dohoda o tom, že ve svých vzájemných stycích zřeknou všech provokativních prohlášeni a akci </a:t>
            </a:r>
          </a:p>
          <a:p>
            <a:pPr>
              <a:lnSpc>
                <a:spcPct val="90000"/>
              </a:lnSpc>
            </a:pPr>
            <a:endParaRPr lang="cs-CZ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431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2CFB6CD-B021-464E-A8B6-026566FB6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EBEBEB"/>
                </a:solidFill>
              </a:rPr>
              <a:t>Zahraniční politika vlády PASOK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F005AFA0-D523-F9F3-D3E0-5DF096E2E1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096055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3256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547A0E8-2662-4DC1-B745-3812987F0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EBEBEB"/>
                </a:solidFill>
              </a:rPr>
              <a:t>Zahraniční politika vlády </a:t>
            </a:r>
            <a:r>
              <a:rPr lang="cs-CZ">
                <a:solidFill>
                  <a:srgbClr val="EBEBEB"/>
                </a:solidFill>
              </a:rPr>
              <a:t>PASOK</a:t>
            </a:r>
            <a:endParaRPr lang="cs-CZ" dirty="0">
              <a:solidFill>
                <a:srgbClr val="EBEBEB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753EA51-3499-4DE7-D43C-10C8246AFF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351225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8469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766</TotalTime>
  <Words>3163</Words>
  <Application>Microsoft Office PowerPoint</Application>
  <PresentationFormat>Širokoúhlá obrazovka</PresentationFormat>
  <Paragraphs>187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Ion Boardroom</vt:lpstr>
      <vt:lpstr>Řecko po pádu diktatury  (1974–2009)</vt:lpstr>
      <vt:lpstr>Proces transformace politického systému</vt:lpstr>
      <vt:lpstr>Polovičatá transformace</vt:lpstr>
      <vt:lpstr>Ústup Nové demokracie – Vzestup socialistů</vt:lpstr>
      <vt:lpstr>Papandreův socialistický experiment</vt:lpstr>
      <vt:lpstr>Papandreovy reformy </vt:lpstr>
      <vt:lpstr>Zahraniční politika vlády PASOK</vt:lpstr>
      <vt:lpstr>Zahraniční politika vlády PASOK</vt:lpstr>
      <vt:lpstr>Zahraniční politika vlády PASOK</vt:lpstr>
      <vt:lpstr>Aktivizace protipapandreovské opozice</vt:lpstr>
      <vt:lpstr>Volby v r. 1985</vt:lpstr>
      <vt:lpstr>„Liberalizace“ řeckého socialismu </vt:lpstr>
      <vt:lpstr>„Liberalizace“ řeckého socialismu </vt:lpstr>
      <vt:lpstr>„Liberalizace“ řeckého socialismu </vt:lpstr>
      <vt:lpstr>PASOK na cestě k porážce</vt:lpstr>
      <vt:lpstr>PASOK na cestě k porážce</vt:lpstr>
      <vt:lpstr>V zajetí opakovaných voleb</vt:lpstr>
      <vt:lpstr>V zajetí opakovaných voleb</vt:lpstr>
      <vt:lpstr>Mitsotakisův pád a Papandreův epilog</vt:lpstr>
      <vt:lpstr>„Liberalizace“ řeckého socialismu v druhé polovině 90. let</vt:lpstr>
      <vt:lpstr>Cesta k euru pod vedením Simitise (1996–2004)</vt:lpstr>
      <vt:lpstr>Osudový vstup do Eurozóny v tzv. druhé linii </vt:lpstr>
      <vt:lpstr>Euro a všeobecná euforie </vt:lpstr>
      <vt:lpstr>Předkrizové období pod vedením ND (2004–2009) </vt:lpstr>
      <vt:lpstr>Ztracená „pětiletka“ (2004-2009)</vt:lpstr>
      <vt:lpstr>Prosincové události a začátek krize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PASOK a Andreas Papandreu</dc:title>
  <dc:creator>Iana Kukhtina</dc:creator>
  <cp:lastModifiedBy>Tsivos, Konstantinos</cp:lastModifiedBy>
  <cp:revision>58</cp:revision>
  <dcterms:created xsi:type="dcterms:W3CDTF">2018-05-14T04:21:18Z</dcterms:created>
  <dcterms:modified xsi:type="dcterms:W3CDTF">2023-03-27T13:52:26Z</dcterms:modified>
</cp:coreProperties>
</file>