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90" r:id="rId2"/>
  </p:sldMasterIdLst>
  <p:sldIdLst>
    <p:sldId id="256" r:id="rId3"/>
    <p:sldId id="305" r:id="rId4"/>
    <p:sldId id="306" r:id="rId5"/>
    <p:sldId id="307" r:id="rId6"/>
    <p:sldId id="308" r:id="rId7"/>
    <p:sldId id="279" r:id="rId8"/>
    <p:sldId id="282" r:id="rId9"/>
    <p:sldId id="264" r:id="rId10"/>
    <p:sldId id="283" r:id="rId11"/>
    <p:sldId id="265" r:id="rId12"/>
    <p:sldId id="286" r:id="rId13"/>
    <p:sldId id="267" r:id="rId14"/>
    <p:sldId id="288" r:id="rId15"/>
    <p:sldId id="287" r:id="rId16"/>
    <p:sldId id="290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66" r:id="rId26"/>
    <p:sldId id="278" r:id="rId27"/>
    <p:sldId id="275" r:id="rId28"/>
    <p:sldId id="295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F3F487B6-08FD-4DED-9E72-C92552F5888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9382E256-98B5-45F2-A5B2-DEC1F82BAF8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E1BF8200-11CC-4479-9496-0E0D8CD573F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9837EB61-CDEC-47B9-A060-2FEDBC17BD3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5E03637-1F6C-4458-A1A4-7BDDAD39C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26">
            <a:extLst>
              <a:ext uri="{FF2B5EF4-FFF2-40B4-BE49-F238E27FC236}">
                <a16:creationId xmlns:a16="http://schemas.microsoft.com/office/drawing/2014/main" id="{C1C5F869-479F-4088-90D7-2AA25877B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4467BC5-2FD1-48EC-9FCA-C94D8E30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28">
            <a:extLst>
              <a:ext uri="{FF2B5EF4-FFF2-40B4-BE49-F238E27FC236}">
                <a16:creationId xmlns:a16="http://schemas.microsoft.com/office/drawing/2014/main" id="{787CCA88-115B-41DF-A045-4777B919010D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29">
            <a:extLst>
              <a:ext uri="{FF2B5EF4-FFF2-40B4-BE49-F238E27FC236}">
                <a16:creationId xmlns:a16="http://schemas.microsoft.com/office/drawing/2014/main" id="{275DD17D-FB41-4427-8AC6-E59B36965757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datum 27">
            <a:extLst>
              <a:ext uri="{FF2B5EF4-FFF2-40B4-BE49-F238E27FC236}">
                <a16:creationId xmlns:a16="http://schemas.microsoft.com/office/drawing/2014/main" id="{35A6CF8D-08B2-42D0-A737-0C9E185A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F386-D995-4BEC-A366-2956D65375DD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16" name="Zástupný symbol pro zápatí 16">
            <a:extLst>
              <a:ext uri="{FF2B5EF4-FFF2-40B4-BE49-F238E27FC236}">
                <a16:creationId xmlns:a16="http://schemas.microsoft.com/office/drawing/2014/main" id="{10AA37CE-D6E4-46E8-A5D8-69288E56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Zástupný symbol pro číslo snímku 28">
            <a:extLst>
              <a:ext uri="{FF2B5EF4-FFF2-40B4-BE49-F238E27FC236}">
                <a16:creationId xmlns:a16="http://schemas.microsoft.com/office/drawing/2014/main" id="{69CC3EA8-4009-4218-88DA-C007531F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D83A57-49E8-441C-8D04-35FA0C2824D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89712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0CD0A-C8A0-42E3-8EBE-1A305517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DC2E-FCF1-4D73-990E-422D546DF068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BB52C4-3C65-4A35-9050-7D2955C3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61C043-10CA-4B59-A0E2-FA50AA60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BE556-F20C-4982-85DF-9165E3BCA4A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96781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D1ABB550-F675-47DB-A756-A58D7C9DDD4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CE22A55F-D318-441D-B3CA-52FAA7235C7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5F669FF0-03D6-4A89-8C6B-3DE2B2E7A73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C9129E01-31DA-4277-A0E4-1EC705EA75E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D35171D-BD38-4493-9052-92CF1B9AA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30EB6BA-81EA-4E88-95EC-B751D1E12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27">
            <a:extLst>
              <a:ext uri="{FF2B5EF4-FFF2-40B4-BE49-F238E27FC236}">
                <a16:creationId xmlns:a16="http://schemas.microsoft.com/office/drawing/2014/main" id="{87A610CE-4E1A-460D-A1F3-E62691B17B6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28">
            <a:extLst>
              <a:ext uri="{FF2B5EF4-FFF2-40B4-BE49-F238E27FC236}">
                <a16:creationId xmlns:a16="http://schemas.microsoft.com/office/drawing/2014/main" id="{0E71F04E-27F2-496D-8700-04F09A1190BA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29">
            <a:extLst>
              <a:ext uri="{FF2B5EF4-FFF2-40B4-BE49-F238E27FC236}">
                <a16:creationId xmlns:a16="http://schemas.microsoft.com/office/drawing/2014/main" id="{4355C012-9859-4271-83DE-58863A0F66AD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6C2B0C5D-8F73-40F0-92B9-29E46BE1B2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A80392-7918-4E5A-BAB4-8299425FBCF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4" name="Zástupný symbol pro datum 3">
            <a:extLst>
              <a:ext uri="{FF2B5EF4-FFF2-40B4-BE49-F238E27FC236}">
                <a16:creationId xmlns:a16="http://schemas.microsoft.com/office/drawing/2014/main" id="{6115971C-850F-4856-9906-F8268ABD70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97DD7-32B7-4BCA-8AFA-E4538879FA6A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A021CAA1-9DBA-42C9-9FC2-3E29BF5CDC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45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802299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3531205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329308"/>
            <a:ext cx="3730436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798973"/>
            <a:ext cx="608264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631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297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756130"/>
            <a:ext cx="6482366" cy="1887950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3806196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3804985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53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0"/>
            <a:ext cx="7204226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9"/>
            <a:ext cx="3483864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3"/>
            <a:ext cx="3483864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844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4"/>
            <a:ext cx="7205746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0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0"/>
            <a:ext cx="3483864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4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1"/>
            <a:ext cx="3483864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18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58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66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798973"/>
            <a:ext cx="2454824" cy="2247117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798974"/>
            <a:ext cx="4509353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492"/>
            <a:ext cx="2456260" cy="2248181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3205491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0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2A3A9C-973E-4581-88B8-1E0CB046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20F9-516D-4DE7-ACAB-9482D0F5DF8C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599850-FA94-499B-A58D-2E6D0ED2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E2A247-7713-4F11-A84A-1CEA933E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6EF11A-1D5F-40A0-ABC9-4D9538192DE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86212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1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3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5469857"/>
            <a:ext cx="4145513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318641"/>
            <a:ext cx="41557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3143605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23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672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798974"/>
            <a:ext cx="121180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798974"/>
            <a:ext cx="5871623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90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2DCA5EAB-0BF8-4A3F-A21B-2B53DDA9BB6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EF0F6CC9-FD0D-4063-AF13-1F9D8C6360F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11EEF4B4-3F5A-41B7-9F1C-88C915305B4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99A78045-2725-4A3C-92D5-B42F7B3755C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8" name="Obdélník 24">
            <a:extLst>
              <a:ext uri="{FF2B5EF4-FFF2-40B4-BE49-F238E27FC236}">
                <a16:creationId xmlns:a16="http://schemas.microsoft.com/office/drawing/2014/main" id="{DCAF7AAB-3D3A-47F8-BA55-CE6CC6D787F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9" name="Obdélník 25">
            <a:extLst>
              <a:ext uri="{FF2B5EF4-FFF2-40B4-BE49-F238E27FC236}">
                <a16:creationId xmlns:a16="http://schemas.microsoft.com/office/drawing/2014/main" id="{64B56022-94D9-47BE-9C67-F6761F924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95CD249-FD90-4C63-8483-BC77D41E7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A1CD77D-EBF2-4A30-8B99-22DCCECEC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29">
            <a:extLst>
              <a:ext uri="{FF2B5EF4-FFF2-40B4-BE49-F238E27FC236}">
                <a16:creationId xmlns:a16="http://schemas.microsoft.com/office/drawing/2014/main" id="{D5EC7A7B-EE40-47FC-8E25-770D42C34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30">
            <a:extLst>
              <a:ext uri="{FF2B5EF4-FFF2-40B4-BE49-F238E27FC236}">
                <a16:creationId xmlns:a16="http://schemas.microsoft.com/office/drawing/2014/main" id="{F726A1B4-8DC3-4B25-8748-301EC05EB553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31">
            <a:extLst>
              <a:ext uri="{FF2B5EF4-FFF2-40B4-BE49-F238E27FC236}">
                <a16:creationId xmlns:a16="http://schemas.microsoft.com/office/drawing/2014/main" id="{F9062577-4297-40EA-BF9E-B829683FF4EA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E96C82D8-A3F4-40ED-AC74-7560B885F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Zástupný symbol pro datum 3">
            <a:extLst>
              <a:ext uri="{FF2B5EF4-FFF2-40B4-BE49-F238E27FC236}">
                <a16:creationId xmlns:a16="http://schemas.microsoft.com/office/drawing/2014/main" id="{91A0DC21-2358-40DA-A471-E35287B45B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F44B-C6FE-4B08-B9EC-547EB0477029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E7071ADB-CD07-487A-97A4-E9AC7808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EDFE1F-689D-4BF9-AB33-3BFA1B6E7A7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85574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9">
            <a:extLst>
              <a:ext uri="{FF2B5EF4-FFF2-40B4-BE49-F238E27FC236}">
                <a16:creationId xmlns:a16="http://schemas.microsoft.com/office/drawing/2014/main" id="{12723431-59DC-48D6-9670-56A506AF54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BB5A97CD-BA51-419F-8999-709AC80E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3CE34-3C90-4A62-B614-8F709AA3321F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7" name="Zástupný symbol pro zápatí 5">
            <a:extLst>
              <a:ext uri="{FF2B5EF4-FFF2-40B4-BE49-F238E27FC236}">
                <a16:creationId xmlns:a16="http://schemas.microsoft.com/office/drawing/2014/main" id="{D83181D8-97A4-4441-B8FC-30E1364B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539B4D8B-F7E9-4CC6-B42A-0E92699F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2B4FD9-823E-4309-9DE7-D7238FB5CE0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23663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9">
            <a:extLst>
              <a:ext uri="{FF2B5EF4-FFF2-40B4-BE49-F238E27FC236}">
                <a16:creationId xmlns:a16="http://schemas.microsoft.com/office/drawing/2014/main" id="{E2352F84-A9CA-4A0F-AAEC-DF66FF66C5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20">
            <a:extLst>
              <a:ext uri="{FF2B5EF4-FFF2-40B4-BE49-F238E27FC236}">
                <a16:creationId xmlns:a16="http://schemas.microsoft.com/office/drawing/2014/main" id="{AD87EAE2-2110-4B8F-BA63-D7C88395E30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9" name="Obdélník 21">
            <a:extLst>
              <a:ext uri="{FF2B5EF4-FFF2-40B4-BE49-F238E27FC236}">
                <a16:creationId xmlns:a16="http://schemas.microsoft.com/office/drawing/2014/main" id="{226E8A9E-1CCB-4970-BEA4-BE6782343AA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0" name="Obdélník 23">
            <a:extLst>
              <a:ext uri="{FF2B5EF4-FFF2-40B4-BE49-F238E27FC236}">
                <a16:creationId xmlns:a16="http://schemas.microsoft.com/office/drawing/2014/main" id="{3BE0B795-2A18-466E-B15F-312EF2D4A91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1" name="Obdélník 24">
            <a:extLst>
              <a:ext uri="{FF2B5EF4-FFF2-40B4-BE49-F238E27FC236}">
                <a16:creationId xmlns:a16="http://schemas.microsoft.com/office/drawing/2014/main" id="{E19A7240-B1FE-4FF3-9728-97EAFB2FA43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EFC68DE-A81C-4BAA-92AD-3FBED60DC92F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CCF14AB-3B7A-48D4-923C-061BA7F2F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28">
            <a:extLst>
              <a:ext uri="{FF2B5EF4-FFF2-40B4-BE49-F238E27FC236}">
                <a16:creationId xmlns:a16="http://schemas.microsoft.com/office/drawing/2014/main" id="{33A0BE7E-D188-4159-97B4-D2337A7FD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D714F2F-299B-4E87-827E-D6C0AF7B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Elipsa 30">
            <a:extLst>
              <a:ext uri="{FF2B5EF4-FFF2-40B4-BE49-F238E27FC236}">
                <a16:creationId xmlns:a16="http://schemas.microsoft.com/office/drawing/2014/main" id="{EAFD41F9-1819-416F-AB1F-FD73065AF239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31">
            <a:extLst>
              <a:ext uri="{FF2B5EF4-FFF2-40B4-BE49-F238E27FC236}">
                <a16:creationId xmlns:a16="http://schemas.microsoft.com/office/drawing/2014/main" id="{5B4AE759-AEB1-40D9-BDE3-9BD287559ACE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>
            <a:extLst>
              <a:ext uri="{FF2B5EF4-FFF2-40B4-BE49-F238E27FC236}">
                <a16:creationId xmlns:a16="http://schemas.microsoft.com/office/drawing/2014/main" id="{545DB96F-E187-4C27-A799-BAB0FE92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4574-076B-4EA1-B9E3-4DF545166531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19" name="Zástupný symbol pro zápatí 7">
            <a:extLst>
              <a:ext uri="{FF2B5EF4-FFF2-40B4-BE49-F238E27FC236}">
                <a16:creationId xmlns:a16="http://schemas.microsoft.com/office/drawing/2014/main" id="{62108E2F-B381-46E6-B1AC-A0114654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Zástupný symbol pro číslo snímku 8">
            <a:extLst>
              <a:ext uri="{FF2B5EF4-FFF2-40B4-BE49-F238E27FC236}">
                <a16:creationId xmlns:a16="http://schemas.microsoft.com/office/drawing/2014/main" id="{336CA8B3-58D9-41ED-9B39-8EB819B0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2A38B7-BACF-4931-864D-46D1977A5C5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8740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5B4299-4796-4844-A577-E91316D9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2EA9-F147-4892-84E0-B187F8B4FD00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5F0C1E-FCE6-40B5-B3F7-23F2C134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49077A-DE69-4CCD-A53E-7DF4CDFC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BD9525-EFB0-4038-937D-652455B7AA8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1873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9">
            <a:extLst>
              <a:ext uri="{FF2B5EF4-FFF2-40B4-BE49-F238E27FC236}">
                <a16:creationId xmlns:a16="http://schemas.microsoft.com/office/drawing/2014/main" id="{68C4A7DA-2F2E-42B8-A1FC-52FFF259FD6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3" name="Obdélník 20">
            <a:extLst>
              <a:ext uri="{FF2B5EF4-FFF2-40B4-BE49-F238E27FC236}">
                <a16:creationId xmlns:a16="http://schemas.microsoft.com/office/drawing/2014/main" id="{16C05694-1D16-43A8-BF65-352EC2F0A20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4" name="Obdélník 21">
            <a:extLst>
              <a:ext uri="{FF2B5EF4-FFF2-40B4-BE49-F238E27FC236}">
                <a16:creationId xmlns:a16="http://schemas.microsoft.com/office/drawing/2014/main" id="{0D41B0B5-50F6-4809-9562-F21FF8B7211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5" name="Obdélník 23">
            <a:extLst>
              <a:ext uri="{FF2B5EF4-FFF2-40B4-BE49-F238E27FC236}">
                <a16:creationId xmlns:a16="http://schemas.microsoft.com/office/drawing/2014/main" id="{A4BD6944-7AD9-4AB2-A5EB-63257F7DDA0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8EB4023-C395-4FC8-905F-D732C7781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A315611-D8E6-43E6-AE55-A6A60E2A0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Zástupný symbol pro datum 1">
            <a:extLst>
              <a:ext uri="{FF2B5EF4-FFF2-40B4-BE49-F238E27FC236}">
                <a16:creationId xmlns:a16="http://schemas.microsoft.com/office/drawing/2014/main" id="{8FB0D34B-1B14-4586-88CA-94D7974D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43FF-E319-4FC6-AF6F-9C4D74633864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AD9A7D66-7AB0-4261-A526-1DC7C68EC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2E38780C-A5C2-4CB4-95EC-1070E58E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84081B-2F1D-43E7-B8CC-FA0414252D5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5966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4499373-C5ED-41EC-BA88-2EEEC979C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20">
            <a:extLst>
              <a:ext uri="{FF2B5EF4-FFF2-40B4-BE49-F238E27FC236}">
                <a16:creationId xmlns:a16="http://schemas.microsoft.com/office/drawing/2014/main" id="{6B7388BC-77CB-4F66-A74D-3EE936C4F69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7" name="Obdélník 21">
            <a:extLst>
              <a:ext uri="{FF2B5EF4-FFF2-40B4-BE49-F238E27FC236}">
                <a16:creationId xmlns:a16="http://schemas.microsoft.com/office/drawing/2014/main" id="{468B5A0E-5636-4ABC-BF2A-BAD55A5298A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8" name="Obdélník 23">
            <a:extLst>
              <a:ext uri="{FF2B5EF4-FFF2-40B4-BE49-F238E27FC236}">
                <a16:creationId xmlns:a16="http://schemas.microsoft.com/office/drawing/2014/main" id="{E0141068-BFBC-4F7D-AB67-C17D48B5B6B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9" name="Obdélník 24">
            <a:extLst>
              <a:ext uri="{FF2B5EF4-FFF2-40B4-BE49-F238E27FC236}">
                <a16:creationId xmlns:a16="http://schemas.microsoft.com/office/drawing/2014/main" id="{7CF8D6AB-0197-4D3F-8A69-716FEAE558D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E8A223F-7028-443A-975D-C5030CD1D527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DF9C55C-5300-498F-B2B8-03EF75F75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28">
            <a:extLst>
              <a:ext uri="{FF2B5EF4-FFF2-40B4-BE49-F238E27FC236}">
                <a16:creationId xmlns:a16="http://schemas.microsoft.com/office/drawing/2014/main" id="{333484AA-AFC3-451E-B794-2B64CF988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29">
            <a:extLst>
              <a:ext uri="{FF2B5EF4-FFF2-40B4-BE49-F238E27FC236}">
                <a16:creationId xmlns:a16="http://schemas.microsoft.com/office/drawing/2014/main" id="{AAC0B3ED-F02A-4F53-98E1-0C58B6709E16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30">
            <a:extLst>
              <a:ext uri="{FF2B5EF4-FFF2-40B4-BE49-F238E27FC236}">
                <a16:creationId xmlns:a16="http://schemas.microsoft.com/office/drawing/2014/main" id="{297A48E6-ABC5-46CD-A61C-A741EB9A846F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5FDFBBB-A3E2-458A-BACE-8C164F6D5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číslo snímku 6">
            <a:extLst>
              <a:ext uri="{FF2B5EF4-FFF2-40B4-BE49-F238E27FC236}">
                <a16:creationId xmlns:a16="http://schemas.microsoft.com/office/drawing/2014/main" id="{400D8537-0B2D-48D6-B3C3-2DA3FB5CC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3DC3B0-6503-4C20-94D7-F0C71B04AEB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7" name="Zástupný symbol pro datum 4">
            <a:extLst>
              <a:ext uri="{FF2B5EF4-FFF2-40B4-BE49-F238E27FC236}">
                <a16:creationId xmlns:a16="http://schemas.microsoft.com/office/drawing/2014/main" id="{5491C556-D9E2-4CA8-8E8E-682F47DA54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F0CF-56AE-45B7-BEF2-90F6FD6CEE12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18" name="Zástupný symbol pro zápatí 5">
            <a:extLst>
              <a:ext uri="{FF2B5EF4-FFF2-40B4-BE49-F238E27FC236}">
                <a16:creationId xmlns:a16="http://schemas.microsoft.com/office/drawing/2014/main" id="{9F538337-89A4-4B76-85E8-3FCAFEC709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7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9">
            <a:extLst>
              <a:ext uri="{FF2B5EF4-FFF2-40B4-BE49-F238E27FC236}">
                <a16:creationId xmlns:a16="http://schemas.microsoft.com/office/drawing/2014/main" id="{542BB2B4-CF1D-4344-9E32-DBF6E8E32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20">
            <a:extLst>
              <a:ext uri="{FF2B5EF4-FFF2-40B4-BE49-F238E27FC236}">
                <a16:creationId xmlns:a16="http://schemas.microsoft.com/office/drawing/2014/main" id="{A155F2B7-6229-4790-A99E-8372B2809CD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7" name="Obdélník 21">
            <a:extLst>
              <a:ext uri="{FF2B5EF4-FFF2-40B4-BE49-F238E27FC236}">
                <a16:creationId xmlns:a16="http://schemas.microsoft.com/office/drawing/2014/main" id="{49477840-0235-4437-9BA1-104C268A91A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8" name="Obdélník 23">
            <a:extLst>
              <a:ext uri="{FF2B5EF4-FFF2-40B4-BE49-F238E27FC236}">
                <a16:creationId xmlns:a16="http://schemas.microsoft.com/office/drawing/2014/main" id="{E68E653D-E8F6-4818-97E2-19E59403538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9" name="Obdélník 24">
            <a:extLst>
              <a:ext uri="{FF2B5EF4-FFF2-40B4-BE49-F238E27FC236}">
                <a16:creationId xmlns:a16="http://schemas.microsoft.com/office/drawing/2014/main" id="{C5B07E0C-9CFD-4AF2-AAD7-B26142D3809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F2EFCA3-5328-46AD-8131-96D766A46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10D19A7-219A-4006-B969-7BA19C1A246E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627C9DF-9247-491F-8310-33AC770FB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29">
            <a:extLst>
              <a:ext uri="{FF2B5EF4-FFF2-40B4-BE49-F238E27FC236}">
                <a16:creationId xmlns:a16="http://schemas.microsoft.com/office/drawing/2014/main" id="{887CEBBD-9B25-422A-8111-7DCF511C13DF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30">
            <a:extLst>
              <a:ext uri="{FF2B5EF4-FFF2-40B4-BE49-F238E27FC236}">
                <a16:creationId xmlns:a16="http://schemas.microsoft.com/office/drawing/2014/main" id="{F2D88DBE-4BEC-4D86-8451-31AD8432AC19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EC1C7C0-29C5-4403-B8DC-C26FCB183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číslo snímku 6">
            <a:extLst>
              <a:ext uri="{FF2B5EF4-FFF2-40B4-BE49-F238E27FC236}">
                <a16:creationId xmlns:a16="http://schemas.microsoft.com/office/drawing/2014/main" id="{457647E9-00F7-4379-8272-0DB567220E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403F39-BF83-4021-AD48-095040A75DD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7" name="Zástupný symbol pro datum 4">
            <a:extLst>
              <a:ext uri="{FF2B5EF4-FFF2-40B4-BE49-F238E27FC236}">
                <a16:creationId xmlns:a16="http://schemas.microsoft.com/office/drawing/2014/main" id="{A2485ABE-D1B6-4C8D-8D84-FF53DC6DAB5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5A04-E932-4379-8874-56B5D0C87968}" type="datetimeFigureOut">
              <a:rPr lang="en-US"/>
              <a:pPr>
                <a:defRPr/>
              </a:pPr>
              <a:t>2/19/2023</a:t>
            </a:fld>
            <a:endParaRPr lang="en-US" dirty="0"/>
          </a:p>
        </p:txBody>
      </p:sp>
      <p:sp>
        <p:nvSpPr>
          <p:cNvPr id="18" name="Zástupný symbol pro zápatí 5">
            <a:extLst>
              <a:ext uri="{FF2B5EF4-FFF2-40B4-BE49-F238E27FC236}">
                <a16:creationId xmlns:a16="http://schemas.microsoft.com/office/drawing/2014/main" id="{ABFDFC94-9951-4BA8-906C-62A72242F3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2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élník 16">
            <a:extLst>
              <a:ext uri="{FF2B5EF4-FFF2-40B4-BE49-F238E27FC236}">
                <a16:creationId xmlns:a16="http://schemas.microsoft.com/office/drawing/2014/main" id="{AB741860-8B8B-4694-B213-07B99966F8D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027" name="Obdélník 15">
            <a:extLst>
              <a:ext uri="{FF2B5EF4-FFF2-40B4-BE49-F238E27FC236}">
                <a16:creationId xmlns:a16="http://schemas.microsoft.com/office/drawing/2014/main" id="{259BBD5D-4DF3-4460-8984-054BE2D77F4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028" name="Obdélník 17">
            <a:extLst>
              <a:ext uri="{FF2B5EF4-FFF2-40B4-BE49-F238E27FC236}">
                <a16:creationId xmlns:a16="http://schemas.microsoft.com/office/drawing/2014/main" id="{B5E3287F-3DB2-454D-9716-1EE0CB10AC9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029" name="Obdélník 18">
            <a:extLst>
              <a:ext uri="{FF2B5EF4-FFF2-40B4-BE49-F238E27FC236}">
                <a16:creationId xmlns:a16="http://schemas.microsoft.com/office/drawing/2014/main" id="{EB288EDA-F48B-4047-8A2D-F7DD7B79A79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4662046-AD1A-4297-8244-720EBD26F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45B72305-6363-4960-80C5-1178D5290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5027C23-D4A1-4065-AE8F-420497F9F081}" type="datetimeFigureOut">
              <a:rPr lang="en-US"/>
              <a:pPr>
                <a:defRPr/>
              </a:pPr>
              <a:t>2/19/2023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9768B2-C93B-4138-88AF-C78E5409E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0282C3F-04D8-41A6-911A-F0342620D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9">
            <a:extLst>
              <a:ext uri="{FF2B5EF4-FFF2-40B4-BE49-F238E27FC236}">
                <a16:creationId xmlns:a16="http://schemas.microsoft.com/office/drawing/2014/main" id="{3E1D3D76-C763-4C3F-8DC6-87FDA733AE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1CC4009E-E302-49B9-BAF0-B81B56C68E6E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8C214018-9854-43CA-823F-27896ACB86C4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B684FBE0-6D3C-43A1-8B88-611D037AC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E952B423-CBA7-497D-8A2B-E14B437C7B8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038" name="Zástupný symbol pro nadpis 21">
            <a:extLst>
              <a:ext uri="{FF2B5EF4-FFF2-40B4-BE49-F238E27FC236}">
                <a16:creationId xmlns:a16="http://schemas.microsoft.com/office/drawing/2014/main" id="{E906B735-CF3F-463E-9217-FBA5C6939B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39" name="Zástupný symbol pro text 12">
            <a:extLst>
              <a:ext uri="{FF2B5EF4-FFF2-40B4-BE49-F238E27FC236}">
                <a16:creationId xmlns:a16="http://schemas.microsoft.com/office/drawing/2014/main" id="{FFB3308C-24D3-408A-93DA-2580140E9C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2015733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330370"/>
            <a:ext cx="26255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329308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798973"/>
            <a:ext cx="60826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74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source=images&amp;cd=&amp;cad=rja&amp;docid=lZRgLsFHU7NmTM&amp;tbnid=Y7925sQ1ftiutM:&amp;ved=0CAgQjRwwAA&amp;url=http://icantrelaxingreece.wordpress.com/2013/03/13/golden-dawn-recruits-students/&amp;ei=oBpvUdvdH8mSswaEioDoCQ&amp;psig=AFQjCNH_Ya1baC1xFprMppQ-ZizLxwaZSg&amp;ust=1366322208552917" TargetMode="External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google.cz/url?sa=i&amp;source=images&amp;cd=&amp;cad=rja&amp;docid=9FR1xDtoCRay7M&amp;tbnid=rjTRd8CKeDLG-M:&amp;ved=0CAgQjRwwAA&amp;url=http://icantrelaxingreece.wordpress.com/2013/03/01/sunday-schools-golden-dawn/&amp;ei=cBxvUYOPOYmVtAboz4DgDQ&amp;psig=AFQjCNHiUKs420l_w7wHqaQOflvTegKfUg&amp;ust=1366322672967494" TargetMode="Externa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E595F88C-4ED0-4CA4-B697-6966C66201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E42FC1-3546-4526-8139-8FDD5C452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700" dirty="0"/>
              <a:t>Konstantinos Tsivos</a:t>
            </a:r>
            <a:br>
              <a:rPr lang="cs-CZ" dirty="0"/>
            </a:br>
            <a:r>
              <a:rPr lang="cs-CZ" b="1" i="0" dirty="0">
                <a:solidFill>
                  <a:srgbClr val="525B65"/>
                </a:solidFill>
                <a:effectLst/>
                <a:latin typeface="Open Sans" panose="020B0606030504020204" pitchFamily="34" charset="0"/>
              </a:rPr>
              <a:t>Stopa antiky v boji Řeků za nezávislost </a:t>
            </a:r>
            <a:br>
              <a:rPr lang="cs-CZ" b="1" i="0" dirty="0">
                <a:solidFill>
                  <a:srgbClr val="525B65"/>
                </a:solidFill>
                <a:effectLst/>
                <a:latin typeface="Open Sans" panose="020B0606030504020204" pitchFamily="34" charset="0"/>
              </a:rPr>
            </a:br>
            <a:r>
              <a:rPr lang="cs-CZ" sz="2200" b="1" i="0" dirty="0">
                <a:solidFill>
                  <a:srgbClr val="525B65"/>
                </a:solidFill>
                <a:effectLst/>
                <a:latin typeface="Open Sans" panose="020B0606030504020204" pitchFamily="34" charset="0"/>
              </a:rPr>
              <a:t>200 let od řecké národně – osvobozenecké revoluce</a:t>
            </a:r>
            <a:endParaRPr lang="cs-CZ" sz="2200" dirty="0"/>
          </a:p>
        </p:txBody>
      </p:sp>
      <p:pic>
        <p:nvPicPr>
          <p:cNvPr id="13318" name="Picture 6" descr="Aφιέρωμα στην επανάσταση του 1821: Οι αθέατες γωνιές του μεγάλου αγώνα |  Έθνος">
            <a:extLst>
              <a:ext uri="{FF2B5EF4-FFF2-40B4-BE49-F238E27FC236}">
                <a16:creationId xmlns:a16="http://schemas.microsoft.com/office/drawing/2014/main" id="{2E10154B-EC73-4217-804F-9B56EC878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3600"/>
            <a:ext cx="892899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6">
            <a:extLst>
              <a:ext uri="{FF2B5EF4-FFF2-40B4-BE49-F238E27FC236}">
                <a16:creationId xmlns:a16="http://schemas.microsoft.com/office/drawing/2014/main" id="{6673D42F-807E-4799-A451-08E27E0D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cs-CZ" altLang="cs-CZ"/>
              <a:t>K. Paparrigopoulos (1815-1891) a nepřerušená kontinuita řeckého národa </a:t>
            </a:r>
          </a:p>
        </p:txBody>
      </p:sp>
      <p:pic>
        <p:nvPicPr>
          <p:cNvPr id="23555" name="Zástupný symbol pro obsah 9">
            <a:extLst>
              <a:ext uri="{FF2B5EF4-FFF2-40B4-BE49-F238E27FC236}">
                <a16:creationId xmlns:a16="http://schemas.microsoft.com/office/drawing/2014/main" id="{526BC67C-26EF-4174-9A39-D356FCBEEA1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89138"/>
            <a:ext cx="3240087" cy="4103687"/>
          </a:xfrm>
        </p:spPr>
      </p:pic>
      <p:sp>
        <p:nvSpPr>
          <p:cNvPr id="23556" name="Zástupný symbol pro obsah 8">
            <a:extLst>
              <a:ext uri="{FF2B5EF4-FFF2-40B4-BE49-F238E27FC236}">
                <a16:creationId xmlns:a16="http://schemas.microsoft.com/office/drawing/2014/main" id="{17CF29CC-FDE1-452A-83E6-71014E6AB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cs-CZ" altLang="cs-CZ" sz="1800" dirty="0"/>
              <a:t>První střetl s myšlenkami </a:t>
            </a:r>
            <a:r>
              <a:rPr lang="cs-CZ" altLang="cs-CZ" sz="1800" dirty="0" err="1"/>
              <a:t>Fallmerayera</a:t>
            </a:r>
            <a:r>
              <a:rPr lang="cs-CZ" altLang="cs-CZ" sz="1800" dirty="0"/>
              <a:t>  K. </a:t>
            </a:r>
            <a:r>
              <a:rPr lang="cs-CZ" altLang="cs-CZ" sz="1800" dirty="0" err="1"/>
              <a:t>Paparrigopulos</a:t>
            </a:r>
            <a:endParaRPr lang="cs-CZ" altLang="cs-CZ" sz="1800" dirty="0"/>
          </a:p>
          <a:p>
            <a:r>
              <a:rPr lang="cs-CZ" altLang="cs-CZ" sz="1800" dirty="0"/>
              <a:t>V r. 1843 vydal svou monografii „O migraci několika slovanských kmenů na Peloponésu„, ve které vyvrátil tvrzení </a:t>
            </a:r>
            <a:r>
              <a:rPr lang="cs-CZ" altLang="cs-CZ" sz="1800" dirty="0" err="1"/>
              <a:t>Fallmerayera</a:t>
            </a:r>
            <a:r>
              <a:rPr lang="cs-CZ" altLang="cs-CZ" sz="1800" dirty="0"/>
              <a:t>, že moderní Řekové jsou původu slovanského. </a:t>
            </a:r>
          </a:p>
          <a:p>
            <a:r>
              <a:rPr lang="cs-CZ" altLang="cs-CZ" sz="1800" dirty="0"/>
              <a:t>Jeho monumentálním dílem jsou šestisvazkové „</a:t>
            </a:r>
            <a:r>
              <a:rPr lang="cs-CZ" altLang="cs-CZ" sz="1800" i="1" dirty="0"/>
              <a:t>Dějiny řeckého národa“, </a:t>
            </a:r>
            <a:r>
              <a:rPr lang="cs-CZ" altLang="cs-CZ" sz="1800" dirty="0"/>
              <a:t>které začal psát v roce 1857 a dokončil je až v roce 1873. </a:t>
            </a:r>
          </a:p>
          <a:p>
            <a:r>
              <a:rPr lang="cs-CZ" altLang="cs-CZ" sz="1800" dirty="0"/>
              <a:t>V nich koncipuje historii Řecka od doby antiky až do současnosti jako kontinuální. Jako první položil základy tzv. </a:t>
            </a:r>
            <a:r>
              <a:rPr lang="cs-CZ" altLang="cs-CZ" sz="1800" b="1" dirty="0"/>
              <a:t>nepřerušené kontinuity </a:t>
            </a:r>
            <a:r>
              <a:rPr lang="cs-CZ" altLang="cs-CZ" sz="1800" dirty="0"/>
              <a:t>řeckého národa. </a:t>
            </a:r>
          </a:p>
          <a:p>
            <a:pPr eaLnBrk="1" hangingPunct="1"/>
            <a:endParaRPr lang="cs-CZ" altLang="cs-CZ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67349-0E05-4EB4-AA57-CE528E2D8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Význam Byzance a idealizace minulosti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1C611FA8-F692-48C3-BE21-F0AAB17A95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sz="2000" dirty="0"/>
              <a:t>Zároveň kladl důraz na </a:t>
            </a:r>
            <a:r>
              <a:rPr lang="cs-CZ" altLang="cs-CZ" sz="2000" b="1" dirty="0"/>
              <a:t>význam Byzantské říše </a:t>
            </a:r>
            <a:r>
              <a:rPr lang="cs-CZ" altLang="cs-CZ" sz="2000" dirty="0"/>
              <a:t>v řeckých dějinách. Byzantskými dějinami bylo do té doby značně opovrhováno jako temným obdobím. Bylo stavěno do protikladu k antickému zlatému věku a období helenismu. </a:t>
            </a:r>
          </a:p>
          <a:p>
            <a:r>
              <a:rPr lang="cs-CZ" altLang="cs-CZ" sz="2000" dirty="0"/>
              <a:t>Myšlenka řeckého charakteru Byzance vychází z tvrzení, že starověká řecká civilizace po pádu starověkého </a:t>
            </a:r>
            <a:r>
              <a:rPr lang="cs-CZ" altLang="cs-CZ" sz="2000" dirty="0" err="1"/>
              <a:t>Korinthu</a:t>
            </a:r>
            <a:r>
              <a:rPr lang="cs-CZ" altLang="cs-CZ" sz="2000" dirty="0"/>
              <a:t> (r. 146 př. n. l.) nezanikla, ale že se během období Byzantské říše propojila s křesťanstvím, tím pádem vznikla nová „řecko-křesťanská civilizace“. </a:t>
            </a:r>
          </a:p>
          <a:p>
            <a:r>
              <a:rPr lang="cs-CZ" altLang="cs-CZ" sz="2000" dirty="0"/>
              <a:t>Podle </a:t>
            </a:r>
            <a:r>
              <a:rPr lang="cs-CZ" altLang="cs-CZ" sz="2000" dirty="0" err="1"/>
              <a:t>Paparrigopulose</a:t>
            </a:r>
            <a:r>
              <a:rPr lang="cs-CZ" altLang="cs-CZ" sz="2000" dirty="0"/>
              <a:t> období Byzantské říše tvořil onen nezbytný mezičlánek, který spojoval období antiky s novověkem. </a:t>
            </a:r>
          </a:p>
          <a:p>
            <a:r>
              <a:rPr lang="cs-CZ" altLang="cs-CZ" sz="2000" dirty="0"/>
              <a:t>Jeho následníci zbavili „pohanskou“ antiku všech, podle nich „nevhodných“, demokratických a sociálně-kritických prvků a prezentovali ji výhradně jako vyzdvihování starověké řecké velikosti.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8B1E3473-B43A-43E2-A210-6A624342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Jannis Kordatos (1891–1961) a jeho teorie o diskontinuitě</a:t>
            </a:r>
          </a:p>
        </p:txBody>
      </p:sp>
      <p:pic>
        <p:nvPicPr>
          <p:cNvPr id="25603" name="Zástupný symbol pro obsah 4">
            <a:extLst>
              <a:ext uri="{FF2B5EF4-FFF2-40B4-BE49-F238E27FC236}">
                <a16:creationId xmlns:a16="http://schemas.microsoft.com/office/drawing/2014/main" id="{1F5FC758-4524-4E39-9651-537530805A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73238"/>
            <a:ext cx="3024187" cy="3887787"/>
          </a:xfrm>
        </p:spPr>
      </p:pic>
      <p:sp>
        <p:nvSpPr>
          <p:cNvPr id="25604" name="Zástupný symbol pro obsah 3">
            <a:extLst>
              <a:ext uri="{FF2B5EF4-FFF2-40B4-BE49-F238E27FC236}">
                <a16:creationId xmlns:a16="http://schemas.microsoft.com/office/drawing/2014/main" id="{16E95A23-4D56-4303-93D8-E064EC247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cs-CZ" altLang="cs-CZ" sz="1600"/>
              <a:t>Studoval práva v Aténách, věnoval se však studiu novodobých dějin Řecka.</a:t>
            </a:r>
          </a:p>
          <a:p>
            <a:r>
              <a:rPr lang="cs-CZ" altLang="cs-CZ" sz="1600"/>
              <a:t>Patřil k zakládajícím členům Socialistické dělnické strany Řecka (1918). V době 1920–1924 byl tajemníkem Komunistické strany Řecka – KKE.</a:t>
            </a:r>
          </a:p>
          <a:p>
            <a:r>
              <a:rPr lang="cs-CZ" altLang="cs-CZ" sz="1600"/>
              <a:t>V roce 1927 odešel z KKE,  protože nesouhlasil se stanoviskem Kominterny ohledně autonomie Makedonie. </a:t>
            </a:r>
          </a:p>
          <a:p>
            <a:r>
              <a:rPr lang="cs-CZ" altLang="cs-CZ" sz="1600"/>
              <a:t>V letech diktatury Metaxase byl vězněn. Během okupace se zúčastnil odboje v řádach Národní osvobozenecké fronty – EAM. Po válce se stal představitelem Sjednocené demokratické levice.</a:t>
            </a:r>
          </a:p>
          <a:p>
            <a:r>
              <a:rPr lang="cs-CZ" altLang="cs-CZ" sz="1600"/>
              <a:t>Samouk historik, nicméně velmi plodný spisovatel, zastáncem diskontinuity řeckého národa. Jeho kniha „</a:t>
            </a:r>
            <a:r>
              <a:rPr lang="cs-CZ" altLang="cs-CZ" sz="1600" i="1"/>
              <a:t>Sociální rozměr řecké revoluce“ (1924)</a:t>
            </a:r>
            <a:r>
              <a:rPr lang="cs-CZ" altLang="cs-CZ" sz="1600"/>
              <a:t>, vyvolala bouřlivé reakce a diskuse.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7B6A42B-D780-4501-A5AF-1B409275C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Kordatos</a:t>
            </a:r>
            <a:r>
              <a:rPr lang="cs-CZ" dirty="0"/>
              <a:t> a dis-kontinuita </a:t>
            </a:r>
          </a:p>
        </p:txBody>
      </p:sp>
      <p:sp>
        <p:nvSpPr>
          <p:cNvPr id="26627" name="Zástupný symbol pro obsah 5">
            <a:extLst>
              <a:ext uri="{FF2B5EF4-FFF2-40B4-BE49-F238E27FC236}">
                <a16:creationId xmlns:a16="http://schemas.microsoft.com/office/drawing/2014/main" id="{384B4598-057C-4CEF-8E1B-40FA7AD41B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sz="1800" dirty="0" err="1"/>
              <a:t>Kordatos</a:t>
            </a:r>
            <a:r>
              <a:rPr lang="cs-CZ" altLang="cs-CZ" sz="1800" dirty="0"/>
              <a:t> tvrdil, že řecká revoluce začala jako národně-osvobozenecká a v průběhu občanských válek, které následovaly, se změnila na revoluci sociální, při níž řecká buržoazie zradila lid a spojila se spolu s pravoslavnou církví s „</a:t>
            </a:r>
            <a:r>
              <a:rPr lang="cs-CZ" altLang="cs-CZ" sz="1800" dirty="0" err="1"/>
              <a:t>kodžabašiji</a:t>
            </a:r>
            <a:r>
              <a:rPr lang="cs-CZ" altLang="cs-CZ" sz="1800" dirty="0"/>
              <a:t>“ – vlivnými křesťanskými notábly, kteří zajišťovali výběr daní od řeckého obyvatelstva ve prospěch osmanské správy. </a:t>
            </a:r>
          </a:p>
          <a:p>
            <a:r>
              <a:rPr lang="cs-CZ" altLang="cs-CZ" sz="1800" dirty="0" err="1"/>
              <a:t>Kordatos</a:t>
            </a:r>
            <a:r>
              <a:rPr lang="cs-CZ" altLang="cs-CZ" sz="1800" dirty="0"/>
              <a:t> představil novou metodologii zkoumání řeckých dějin: Novořeckou společnost vnímá jako samostatnou entitu, která se dynamicky vytváří a která nemůže být sledována jako součást trojfázového schématu </a:t>
            </a:r>
            <a:r>
              <a:rPr lang="cs-CZ" altLang="cs-CZ" sz="1800" dirty="0" err="1"/>
              <a:t>Paparrigopulose</a:t>
            </a:r>
            <a:r>
              <a:rPr lang="cs-CZ" altLang="cs-CZ" sz="1800" dirty="0"/>
              <a:t>. </a:t>
            </a:r>
          </a:p>
          <a:p>
            <a:r>
              <a:rPr lang="cs-CZ" altLang="cs-CZ" sz="1800" dirty="0" err="1"/>
              <a:t>Kordatos</a:t>
            </a:r>
            <a:r>
              <a:rPr lang="cs-CZ" altLang="cs-CZ" sz="1800" dirty="0"/>
              <a:t> odmítal myšlenku, že Byzanc představovala řecký stát. Přiznával však, že současní Řekové by měli hledat kořeny své národnosti těsně před pádem Konstantinopole. </a:t>
            </a:r>
          </a:p>
          <a:p>
            <a:r>
              <a:rPr lang="cs-CZ" altLang="cs-CZ" sz="1800" dirty="0"/>
              <a:t>Počátky vytvoření svébytné novořecké společnosti viděl ve změnách způsobu výroby a jejích dopadech, které se odehrály v druhé polovině 18. století. </a:t>
            </a:r>
            <a:r>
              <a:rPr lang="cs-CZ" altLang="cs-CZ" sz="1800" dirty="0" err="1"/>
              <a:t>Kordatos</a:t>
            </a:r>
            <a:r>
              <a:rPr lang="cs-CZ" altLang="cs-CZ" sz="1800" dirty="0"/>
              <a:t>  však se svou teorií zůstal osamocen.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BB6B0-ACE6-4916-9F1B-7BE96C5C6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Převaha anachronistického modelu dodnes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E2C5F46D-C702-4B0C-AD94-4518C6EDDC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altLang="cs-CZ" sz="1800" dirty="0"/>
              <a:t>Koncept „kontinuity“ ve výuce dějin zůstává dodnes dominantní.</a:t>
            </a:r>
          </a:p>
          <a:p>
            <a:r>
              <a:rPr lang="cs-CZ" altLang="cs-CZ" sz="1800" dirty="0"/>
              <a:t>Přizpůsobila se mu též periodizace dějin: výuka dějin v řeckém školství začíná starověkem, potom Byzancí a teprve pak se přechází na výuku novodobých dějin. </a:t>
            </a:r>
          </a:p>
          <a:p>
            <a:r>
              <a:rPr lang="cs-CZ" altLang="cs-CZ" sz="1800" dirty="0"/>
              <a:t>Tato koncepce byla definitivně upevněna v době diktatury generála Ioannise </a:t>
            </a:r>
            <a:r>
              <a:rPr lang="cs-CZ" altLang="cs-CZ" sz="1800" dirty="0" err="1"/>
              <a:t>Metaxase</a:t>
            </a:r>
            <a:r>
              <a:rPr lang="cs-CZ" altLang="cs-CZ" sz="1800" dirty="0"/>
              <a:t> (1936–1941). Půlstoletí po smrti </a:t>
            </a:r>
            <a:r>
              <a:rPr lang="cs-CZ" altLang="cs-CZ" sz="1800" dirty="0" err="1"/>
              <a:t>Paparrigopulose</a:t>
            </a:r>
            <a:r>
              <a:rPr lang="cs-CZ" altLang="cs-CZ" sz="1800" dirty="0"/>
              <a:t> byl jeho výklad řeckých dějin zneužit k tomu, aby </a:t>
            </a:r>
            <a:r>
              <a:rPr lang="cs-CZ" altLang="cs-CZ" sz="1800" dirty="0" err="1"/>
              <a:t>Metaxas</a:t>
            </a:r>
            <a:r>
              <a:rPr lang="cs-CZ" altLang="cs-CZ" sz="1800" dirty="0"/>
              <a:t> vyhlásil ustanovení „Nového státu“ na základě tzv. „třetí helénské civilizace“, která měla navázat na dědictví řeckého starověku – především Sparty – a Byzance a stát se jejich syntézou.</a:t>
            </a:r>
          </a:p>
          <a:p>
            <a:endParaRPr lang="cs-CZ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7F6617-E7A2-4705-B5A7-782DDAD5FE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1400" dirty="0"/>
              <a:t>„Nový stát“ na principech kolektivistického nacionalismu a disciplinovanosti občanů, kteří by uvědoměle podřizovali své zájmy vyšším potřebám národa a byli oddáni vlasti, králi, vůdci a pravoslavné církvi. </a:t>
            </a:r>
          </a:p>
          <a:p>
            <a:endParaRPr lang="cs-CZ" dirty="0"/>
          </a:p>
        </p:txBody>
      </p:sp>
      <p:pic>
        <p:nvPicPr>
          <p:cNvPr id="4" name="Zástupný symbol pro obsah 11">
            <a:extLst>
              <a:ext uri="{FF2B5EF4-FFF2-40B4-BE49-F238E27FC236}">
                <a16:creationId xmlns:a16="http://schemas.microsoft.com/office/drawing/2014/main" id="{8FCA7117-CA4B-4F93-803F-12D6BC29D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377" y="2852936"/>
            <a:ext cx="4041775" cy="33289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2E009-BE5B-49A5-903C-2AC0002A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Výchova v duchu adorace předků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9E52C2A9-0CA0-4C5E-B987-4374D6C473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altLang="cs-CZ" sz="1800" dirty="0"/>
              <a:t>Za uplynulých 150 let byly národní dějiny vštěpovány několika generacím řeckých studentů v duchu adorace předků</a:t>
            </a:r>
            <a:r>
              <a:rPr lang="el-GR" altLang="cs-CZ" sz="1800" dirty="0"/>
              <a:t>, </a:t>
            </a:r>
            <a:r>
              <a:rPr lang="cs-CZ" altLang="cs-CZ" sz="1800" dirty="0"/>
              <a:t>tj. </a:t>
            </a:r>
            <a:r>
              <a:rPr lang="el-GR" altLang="cs-CZ" sz="1800" i="1" dirty="0"/>
              <a:t>προγονοπληξία</a:t>
            </a:r>
            <a:endParaRPr lang="cs-CZ" altLang="cs-CZ" sz="1800" dirty="0"/>
          </a:p>
          <a:p>
            <a:r>
              <a:rPr lang="cs-CZ" altLang="cs-CZ" sz="1800" dirty="0"/>
              <a:t>Národ chápan jako odvěká kategorie, přičemž vazby mezi jeho příslušníky jsou vysvětleny především na základě rasových teorií pospolitosti krve. </a:t>
            </a:r>
          </a:p>
          <a:p>
            <a:r>
              <a:rPr lang="cs-CZ" altLang="cs-CZ" sz="1800" dirty="0"/>
              <a:t>Tento překonaný výklad dějin, spolu s dopady současné krize v Řecku, vytvořil živnou půdu a přispěl velkou měrou k oživení ultranacionalistických myšlenek. Ty se odrážejí napříč řeckým politickým spektrem, zvlášť v krajní pravici.  </a:t>
            </a:r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6A4A4B-EF6A-40F4-A99A-7E98F71E78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F3C5DD-9AAA-44E5-8683-BE0EF7D59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808" y="2204864"/>
            <a:ext cx="2664183" cy="34567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3">
            <a:extLst>
              <a:ext uri="{FF2B5EF4-FFF2-40B4-BE49-F238E27FC236}">
                <a16:creationId xmlns:a16="http://schemas.microsoft.com/office/drawing/2014/main" id="{B27E42E1-E6E2-4D76-8CB5-203CD124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Diktatura Metaxase a „třetí řecká civilizace“</a:t>
            </a:r>
          </a:p>
        </p:txBody>
      </p:sp>
      <p:pic>
        <p:nvPicPr>
          <p:cNvPr id="31747" name="Zástupný obsah 7">
            <a:extLst>
              <a:ext uri="{FF2B5EF4-FFF2-40B4-BE49-F238E27FC236}">
                <a16:creationId xmlns:a16="http://schemas.microsoft.com/office/drawing/2014/main" id="{0F939EBE-E81D-4E52-8677-2BCB372E3F9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275" y="1371600"/>
            <a:ext cx="3797300" cy="4681538"/>
          </a:xfrm>
        </p:spPr>
      </p:pic>
      <p:pic>
        <p:nvPicPr>
          <p:cNvPr id="31748" name="Zástupný obsah 9">
            <a:extLst>
              <a:ext uri="{FF2B5EF4-FFF2-40B4-BE49-F238E27FC236}">
                <a16:creationId xmlns:a16="http://schemas.microsoft.com/office/drawing/2014/main" id="{6950929D-4D13-4253-A543-A1456861B3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371600"/>
            <a:ext cx="4119562" cy="49371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198F919B-13E3-465A-945D-163D374F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EON a adorace antiky</a:t>
            </a:r>
          </a:p>
        </p:txBody>
      </p:sp>
      <p:pic>
        <p:nvPicPr>
          <p:cNvPr id="32771" name="Zástupný obsah 5">
            <a:extLst>
              <a:ext uri="{FF2B5EF4-FFF2-40B4-BE49-F238E27FC236}">
                <a16:creationId xmlns:a16="http://schemas.microsoft.com/office/drawing/2014/main" id="{F91E53BD-E3C9-49D7-96F9-14C3ED0203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371600"/>
            <a:ext cx="3498850" cy="4681538"/>
          </a:xfrm>
        </p:spPr>
      </p:pic>
      <p:pic>
        <p:nvPicPr>
          <p:cNvPr id="32772" name="Zástupný obsah 7">
            <a:extLst>
              <a:ext uri="{FF2B5EF4-FFF2-40B4-BE49-F238E27FC236}">
                <a16:creationId xmlns:a16="http://schemas.microsoft.com/office/drawing/2014/main" id="{E99EC353-CFC0-4798-BF69-B191773EE5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371600"/>
            <a:ext cx="3889375" cy="49371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603C847B-2585-4D5F-9018-4631C219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EON jako předvoj diktatury</a:t>
            </a:r>
          </a:p>
        </p:txBody>
      </p:sp>
      <p:pic>
        <p:nvPicPr>
          <p:cNvPr id="33795" name="Zástupný obsah 5">
            <a:extLst>
              <a:ext uri="{FF2B5EF4-FFF2-40B4-BE49-F238E27FC236}">
                <a16:creationId xmlns:a16="http://schemas.microsoft.com/office/drawing/2014/main" id="{C67B2428-6174-4AB6-9C7A-84DA8F319C8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325" y="1371600"/>
            <a:ext cx="3505200" cy="4681538"/>
          </a:xfrm>
        </p:spPr>
      </p:pic>
      <p:pic>
        <p:nvPicPr>
          <p:cNvPr id="33796" name="Zástupný obsah 7">
            <a:extLst>
              <a:ext uri="{FF2B5EF4-FFF2-40B4-BE49-F238E27FC236}">
                <a16:creationId xmlns:a16="http://schemas.microsoft.com/office/drawing/2014/main" id="{A4530CDE-892E-48D6-965B-5E86F8171B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0475" y="1484313"/>
            <a:ext cx="3678238" cy="46815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7D0719EF-54EB-4322-921E-0E1B3A6BB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Občanská válka (1946-1949) a Makronisos</a:t>
            </a:r>
          </a:p>
        </p:txBody>
      </p:sp>
      <p:pic>
        <p:nvPicPr>
          <p:cNvPr id="34819" name="Zástupný obsah 5">
            <a:extLst>
              <a:ext uri="{FF2B5EF4-FFF2-40B4-BE49-F238E27FC236}">
                <a16:creationId xmlns:a16="http://schemas.microsoft.com/office/drawing/2014/main" id="{51202404-6071-4F5A-8BFF-6C9AE1D6CA5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5" y="1371600"/>
            <a:ext cx="3641725" cy="4681538"/>
          </a:xfrm>
        </p:spPr>
      </p:pic>
      <p:pic>
        <p:nvPicPr>
          <p:cNvPr id="34820" name="Zástupný obsah 7">
            <a:extLst>
              <a:ext uri="{FF2B5EF4-FFF2-40B4-BE49-F238E27FC236}">
                <a16:creationId xmlns:a16="http://schemas.microsoft.com/office/drawing/2014/main" id="{771936FA-D463-4869-8BAC-04C2B36E9D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484313"/>
            <a:ext cx="4679950" cy="45688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7185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452110"/>
            <a:ext cx="9144000" cy="557213"/>
          </a:xfrm>
          <a:prstGeom prst="rect">
            <a:avLst/>
          </a:prstGeom>
        </p:spPr>
      </p:pic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5356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224256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17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85725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Gill Sans MT" panose="020B0502020104020203"/>
            </a:endParaRPr>
          </a:p>
        </p:txBody>
      </p:sp>
      <p:cxnSp>
        <p:nvCxnSpPr>
          <p:cNvPr id="34" name="Straight Connector 19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3" y="2242566"/>
            <a:ext cx="4161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9E780BA9-7DD2-47E2-B95A-9D0E5F27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6" y="692696"/>
            <a:ext cx="4162766" cy="155487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cs-CZ" dirty="0"/>
              <a:t>1821: Povstání v Podunají </a:t>
            </a:r>
            <a:br>
              <a:rPr lang="cs-CZ" dirty="0"/>
            </a:br>
            <a:r>
              <a:rPr lang="cs-CZ" dirty="0"/>
              <a:t>„Za víru a </a:t>
            </a:r>
            <a:r>
              <a:rPr lang="cs-CZ" dirty="0" err="1"/>
              <a:t>vlasT</a:t>
            </a:r>
            <a:r>
              <a:rPr lang="cs-CZ" dirty="0"/>
              <a:t>“ </a:t>
            </a:r>
            <a:br>
              <a:rPr lang="cs-CZ" dirty="0"/>
            </a:br>
            <a:br>
              <a:rPr lang="cs-CZ" dirty="0"/>
            </a:br>
            <a:r>
              <a:rPr lang="en-US" dirty="0"/>
              <a:t>Alexandros </a:t>
            </a:r>
            <a:r>
              <a:rPr lang="en-US" dirty="0" err="1"/>
              <a:t>ypsilantis</a:t>
            </a:r>
            <a:endParaRPr lang="en-US" dirty="0"/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7185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3013AE-6C7C-442D-8EA6-CD471515D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8686" y="2369049"/>
            <a:ext cx="4162766" cy="2587960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275" dirty="0"/>
              <a:t>vystudoval vojenskou akademii v Petrohradě a jako důstojník ruské armády se zúčastnil důležitých bitev proti Napoleonovi.  V bitvě u Drážďan (srpen 1813) přišel o pravou ruku. </a:t>
            </a:r>
          </a:p>
          <a:p>
            <a:pPr>
              <a:lnSpc>
                <a:spcPct val="110000"/>
              </a:lnSpc>
            </a:pPr>
            <a:r>
              <a:rPr lang="cs-CZ" sz="1275" dirty="0"/>
              <a:t>Car Alexandr ho povýšil do hodnosti generálmajora</a:t>
            </a:r>
          </a:p>
          <a:p>
            <a:pPr>
              <a:lnSpc>
                <a:spcPct val="110000"/>
              </a:lnSpc>
            </a:pPr>
            <a:r>
              <a:rPr lang="cs-CZ" sz="1275" dirty="0"/>
              <a:t>Jeho stejnojmenný děda Alexandros </a:t>
            </a:r>
            <a:r>
              <a:rPr lang="cs-CZ" sz="1275" dirty="0" err="1"/>
              <a:t>Ypsilantis</a:t>
            </a:r>
            <a:r>
              <a:rPr lang="cs-CZ" sz="1275" dirty="0"/>
              <a:t> starší (1726-1807) byl </a:t>
            </a:r>
            <a:r>
              <a:rPr lang="cs-CZ" sz="1275" dirty="0" err="1"/>
              <a:t>hospodárem</a:t>
            </a:r>
            <a:r>
              <a:rPr lang="cs-CZ" sz="1275" dirty="0"/>
              <a:t> v Podunajských knížectvích a na čas </a:t>
            </a:r>
            <a:r>
              <a:rPr lang="cs-CZ" sz="1275" dirty="0" err="1"/>
              <a:t>uvezněn</a:t>
            </a:r>
            <a:r>
              <a:rPr lang="cs-CZ" sz="1275" dirty="0"/>
              <a:t> v Brně.</a:t>
            </a:r>
          </a:p>
          <a:p>
            <a:pPr>
              <a:lnSpc>
                <a:spcPct val="110000"/>
              </a:lnSpc>
            </a:pPr>
            <a:r>
              <a:rPr lang="cs-CZ" sz="1275" dirty="0"/>
              <a:t>Od. r.  1820 Alexandros </a:t>
            </a:r>
            <a:r>
              <a:rPr lang="cs-CZ" sz="1275" dirty="0" err="1"/>
              <a:t>Ypsilantis</a:t>
            </a:r>
            <a:r>
              <a:rPr lang="cs-CZ" sz="1275" dirty="0"/>
              <a:t> v čele revolučního spolku „</a:t>
            </a:r>
            <a:r>
              <a:rPr lang="cs-CZ" sz="1275" dirty="0" err="1"/>
              <a:t>Filiki</a:t>
            </a:r>
            <a:r>
              <a:rPr lang="cs-CZ" sz="1275" dirty="0"/>
              <a:t> </a:t>
            </a:r>
            <a:r>
              <a:rPr lang="cs-CZ" sz="1275" dirty="0" err="1"/>
              <a:t>Eteria</a:t>
            </a:r>
            <a:r>
              <a:rPr lang="cs-CZ" sz="1275" dirty="0"/>
              <a:t>“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1218879"/>
            <a:ext cx="3055900" cy="3861826"/>
            <a:chOff x="7463259" y="583365"/>
            <a:chExt cx="4074533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</p:grp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AA6100-F62E-4E95-8894-7409837B5C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3549" b="-4"/>
          <a:stretch/>
        </p:blipFill>
        <p:spPr>
          <a:xfrm>
            <a:off x="6087280" y="1694509"/>
            <a:ext cx="2099327" cy="28996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452110"/>
            <a:ext cx="9144000" cy="557213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5356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77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B13FB1E7-FB4C-4D73-A46F-41A512CD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Makronisos jako „Nový Parthenón“</a:t>
            </a:r>
          </a:p>
        </p:txBody>
      </p:sp>
      <p:pic>
        <p:nvPicPr>
          <p:cNvPr id="35843" name="Zástupný obsah 5">
            <a:extLst>
              <a:ext uri="{FF2B5EF4-FFF2-40B4-BE49-F238E27FC236}">
                <a16:creationId xmlns:a16="http://schemas.microsoft.com/office/drawing/2014/main" id="{A8CC283D-AC4D-4518-A8A9-432169F176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989138"/>
            <a:ext cx="4537075" cy="3049587"/>
          </a:xfrm>
        </p:spPr>
      </p:pic>
      <p:pic>
        <p:nvPicPr>
          <p:cNvPr id="35844" name="Zástupný obsah 7">
            <a:extLst>
              <a:ext uri="{FF2B5EF4-FFF2-40B4-BE49-F238E27FC236}">
                <a16:creationId xmlns:a16="http://schemas.microsoft.com/office/drawing/2014/main" id="{F5447908-11C8-4DAA-A247-0B89094959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628775"/>
            <a:ext cx="4535487" cy="38877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E9CEFBD0-BB6E-49D4-88B0-26BB2CC60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Antická představení a systematické mučení</a:t>
            </a:r>
          </a:p>
        </p:txBody>
      </p:sp>
      <p:pic>
        <p:nvPicPr>
          <p:cNvPr id="36867" name="Zástupný obsah 5">
            <a:extLst>
              <a:ext uri="{FF2B5EF4-FFF2-40B4-BE49-F238E27FC236}">
                <a16:creationId xmlns:a16="http://schemas.microsoft.com/office/drawing/2014/main" id="{80C125B9-3558-4A80-8E13-FD282EAE605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16113"/>
            <a:ext cx="4572000" cy="4137025"/>
          </a:xfrm>
        </p:spPr>
      </p:pic>
      <p:pic>
        <p:nvPicPr>
          <p:cNvPr id="36868" name="Zástupný obsah 7">
            <a:extLst>
              <a:ext uri="{FF2B5EF4-FFF2-40B4-BE49-F238E27FC236}">
                <a16:creationId xmlns:a16="http://schemas.microsoft.com/office/drawing/2014/main" id="{EBA7B87E-B714-42B9-8527-800CD389DE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578100"/>
            <a:ext cx="4464050" cy="30114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3E2CA52A-0FDE-4B6C-8D71-319EFDC2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Diktatura plukovníků (1967 – 74) a fiesty </a:t>
            </a:r>
          </a:p>
        </p:txBody>
      </p:sp>
      <p:pic>
        <p:nvPicPr>
          <p:cNvPr id="37891" name="Zástupný obsah 5">
            <a:extLst>
              <a:ext uri="{FF2B5EF4-FFF2-40B4-BE49-F238E27FC236}">
                <a16:creationId xmlns:a16="http://schemas.microsoft.com/office/drawing/2014/main" id="{E7032D35-80CB-436D-A42F-C3A40F9CDCF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463" y="1371600"/>
            <a:ext cx="3844925" cy="4681538"/>
          </a:xfrm>
        </p:spPr>
      </p:pic>
      <p:pic>
        <p:nvPicPr>
          <p:cNvPr id="37892" name="Zástupný obsah 7">
            <a:extLst>
              <a:ext uri="{FF2B5EF4-FFF2-40B4-BE49-F238E27FC236}">
                <a16:creationId xmlns:a16="http://schemas.microsoft.com/office/drawing/2014/main" id="{25B9253D-F5E4-4C35-B4E5-A345ACA6B2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119313"/>
            <a:ext cx="4038600" cy="31861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FD0AD829-46DD-4B3E-8083-C04111147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Antický kýč a folklor plukovníků… </a:t>
            </a:r>
          </a:p>
        </p:txBody>
      </p:sp>
      <p:pic>
        <p:nvPicPr>
          <p:cNvPr id="38915" name="Zástupný obsah 5">
            <a:extLst>
              <a:ext uri="{FF2B5EF4-FFF2-40B4-BE49-F238E27FC236}">
                <a16:creationId xmlns:a16="http://schemas.microsoft.com/office/drawing/2014/main" id="{6769538B-E5B3-4465-8A63-5E58278D5E1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4572000" cy="4103688"/>
          </a:xfrm>
        </p:spPr>
      </p:pic>
      <p:pic>
        <p:nvPicPr>
          <p:cNvPr id="38916" name="Zástupný obsah 7">
            <a:extLst>
              <a:ext uri="{FF2B5EF4-FFF2-40B4-BE49-F238E27FC236}">
                <a16:creationId xmlns:a16="http://schemas.microsoft.com/office/drawing/2014/main" id="{7E90E1C0-9F04-4CC7-995A-833E26AC8A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187575"/>
            <a:ext cx="4195762" cy="332898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9BB399E-4C73-4931-81C5-5E047FDFC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Ideologie kontinuity podle Zlatého úsvitu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7601801-2331-43F5-967C-EF9DC1655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280400" cy="3095625"/>
          </a:xfrm>
        </p:spPr>
        <p:txBody>
          <a:bodyPr/>
          <a:lstStyle/>
          <a:p>
            <a:r>
              <a:rPr lang="cs-CZ" altLang="cs-CZ" sz="2000" dirty="0"/>
              <a:t>Našla své zastání především v programu neonacistické strany </a:t>
            </a:r>
            <a:r>
              <a:rPr lang="cs-CZ" altLang="cs-CZ" sz="2000" i="1" dirty="0"/>
              <a:t>Zlatý úsvit </a:t>
            </a:r>
            <a:r>
              <a:rPr lang="cs-CZ" altLang="cs-CZ" sz="2000" dirty="0"/>
              <a:t>(</a:t>
            </a:r>
            <a:r>
              <a:rPr lang="el-GR" altLang="cs-CZ" sz="2000" dirty="0"/>
              <a:t>Χρυσή Αυγή</a:t>
            </a:r>
            <a:r>
              <a:rPr lang="cs-CZ" altLang="cs-CZ" sz="2000" dirty="0"/>
              <a:t>). Tato strana čerpá z tradic </a:t>
            </a:r>
            <a:r>
              <a:rPr lang="cs-CZ" altLang="cs-CZ" sz="2000" dirty="0" err="1"/>
              <a:t>Metaxasovy</a:t>
            </a:r>
            <a:r>
              <a:rPr lang="cs-CZ" altLang="cs-CZ" sz="2000" dirty="0"/>
              <a:t> „třetí helénské civilizace“ nebo z „řecko-křesťanské civilizace“ junty černých plukovníků. </a:t>
            </a:r>
          </a:p>
          <a:p>
            <a:r>
              <a:rPr lang="cs-CZ" altLang="cs-CZ" sz="2000" dirty="0"/>
              <a:t>Toto neustálé připomínání slavné minulosti má pochopitelně kontraproduktivní dopady. Neustále totiž nutí současné studenty a pedagogy, aby konfrontovali dnešní Řecko se „zázrakem zlatého věku“ či s výboji Alexandra Makedonského.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dirty="0"/>
              <a:t>Zlatý úsvit při každé příležitosti používá symboly, které se pojí s Třetí říší; všechny je ale prezentuje jako </a:t>
            </a:r>
            <a:r>
              <a:rPr lang="cs-CZ" altLang="cs-CZ" sz="2000" b="1" dirty="0"/>
              <a:t>symboly klasického Řecka</a:t>
            </a:r>
            <a:r>
              <a:rPr lang="cs-CZ" altLang="cs-CZ" sz="20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dirty="0"/>
              <a:t>Podstatná část programu strany se soustředila na imigranty a uprchlíky a na to, jak je z Řecka vypudit. V posledních volbách používala slogan „Zbavme zemi špíny“. 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008C6CAB-2CE4-40EA-AB93-C8CB0CCD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8500"/>
            <a:ext cx="7343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8CCD7B73-8E9A-4681-B7F5-8FAE46DA2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Ze „školních“ aktivit Zlatého úsvitu</a:t>
            </a:r>
          </a:p>
        </p:txBody>
      </p:sp>
      <p:pic>
        <p:nvPicPr>
          <p:cNvPr id="41987" name="Zástupný symbol pro obsah 6">
            <a:extLst>
              <a:ext uri="{FF2B5EF4-FFF2-40B4-BE49-F238E27FC236}">
                <a16:creationId xmlns:a16="http://schemas.microsoft.com/office/drawing/2014/main" id="{A1605F68-809A-4320-BBBB-C0D56D83E1D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9775" y="1527175"/>
            <a:ext cx="5087938" cy="4572000"/>
          </a:xfrm>
        </p:spPr>
      </p:pic>
      <p:pic>
        <p:nvPicPr>
          <p:cNvPr id="41988" name="Picture 2">
            <a:hlinkClick r:id="rId3"/>
            <a:extLst>
              <a:ext uri="{FF2B5EF4-FFF2-40B4-BE49-F238E27FC236}">
                <a16:creationId xmlns:a16="http://schemas.microsoft.com/office/drawing/2014/main" id="{B8B6C216-F6F0-41A0-9979-09579CB9F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48593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>
            <a:hlinkClick r:id="rId5"/>
            <a:extLst>
              <a:ext uri="{FF2B5EF4-FFF2-40B4-BE49-F238E27FC236}">
                <a16:creationId xmlns:a16="http://schemas.microsoft.com/office/drawing/2014/main" id="{E287066A-88CA-49B2-8CB2-4AA8AA2D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73463"/>
            <a:ext cx="4984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Obrázek 7">
            <a:extLst>
              <a:ext uri="{FF2B5EF4-FFF2-40B4-BE49-F238E27FC236}">
                <a16:creationId xmlns:a16="http://schemas.microsoft.com/office/drawing/2014/main" id="{37B36813-1EC7-4C25-B807-5E91E7F3D8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2553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3">
            <a:extLst>
              <a:ext uri="{FF2B5EF4-FFF2-40B4-BE49-F238E27FC236}">
                <a16:creationId xmlns:a16="http://schemas.microsoft.com/office/drawing/2014/main" id="{D73F07E7-62E5-40F7-880D-090E5F01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112838"/>
          </a:xfrm>
        </p:spPr>
        <p:txBody>
          <a:bodyPr/>
          <a:lstStyle/>
          <a:p>
            <a:pPr eaLnBrk="1" hangingPunct="1"/>
            <a:r>
              <a:rPr lang="cs-CZ" altLang="cs-CZ" sz="2800"/>
              <a:t>Členové Zlatého úsvitu alias sparťanští bojovnici (Foto z tábora XA na Krétě)</a:t>
            </a:r>
          </a:p>
        </p:txBody>
      </p:sp>
      <p:pic>
        <p:nvPicPr>
          <p:cNvPr id="43011" name="Zástupný symbol pro obsah 6">
            <a:extLst>
              <a:ext uri="{FF2B5EF4-FFF2-40B4-BE49-F238E27FC236}">
                <a16:creationId xmlns:a16="http://schemas.microsoft.com/office/drawing/2014/main" id="{D9244CA0-D338-4B27-9331-2FA2B7083E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43012" name="Zástupný symbol pro obsah 7">
            <a:extLst>
              <a:ext uri="{FF2B5EF4-FFF2-40B4-BE49-F238E27FC236}">
                <a16:creationId xmlns:a16="http://schemas.microsoft.com/office/drawing/2014/main" id="{B657357E-CA74-404D-8C76-8DA04DFEDD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DA46DCC-8326-470C-918E-4F7A6CF7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Závěrem</a:t>
            </a:r>
          </a:p>
        </p:txBody>
      </p:sp>
      <p:sp>
        <p:nvSpPr>
          <p:cNvPr id="44035" name="Zástupný symbol pro obsah 5">
            <a:extLst>
              <a:ext uri="{FF2B5EF4-FFF2-40B4-BE49-F238E27FC236}">
                <a16:creationId xmlns:a16="http://schemas.microsoft.com/office/drawing/2014/main" id="{3C5F5DDB-9533-4744-B48F-D836DD3FCB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sz="2000" dirty="0"/>
              <a:t>Nacionalistický koncept „nepřerušené kontinuity řeckého národa“, byl ve své době sice žádoucí, protože přispíval k posílení sebevědomí nově vzniklého národa.</a:t>
            </a:r>
          </a:p>
          <a:p>
            <a:r>
              <a:rPr lang="cs-CZ" altLang="cs-CZ" sz="2000" dirty="0"/>
              <a:t>Neustálé vyzdvihování jedinečnosti a převahy antické minulosti vedlo k bizarnímu kultu antických předků a jejich výdobytků. </a:t>
            </a:r>
          </a:p>
          <a:p>
            <a:r>
              <a:rPr lang="cs-CZ" altLang="cs-CZ" sz="2000" dirty="0"/>
              <a:t>Několik generací Řeků bylo vychováno v nacionalistickém duchu s tím, že „Evropa dluží Řecku“, jelikož Řekové dali Evropě světlo a Řecko je kulturní kolébkou starého kontinentu. </a:t>
            </a:r>
          </a:p>
          <a:p>
            <a:r>
              <a:rPr lang="cs-CZ" altLang="cs-CZ" sz="2000" dirty="0"/>
              <a:t>Kult minulosti ve srovnání s dnešní neutěšenou situací země nejspíše, zejména u mladé generace Řeků, budí pocity méněcennosti.  </a:t>
            </a:r>
          </a:p>
          <a:p>
            <a:r>
              <a:rPr lang="cs-CZ" altLang="cs-CZ" sz="2000" dirty="0"/>
              <a:t>Anachronický model výuky dějin a neustálé zdůrazňování antiky vytváří živnou půdu pro působení ultra-nacionalistických uskupení.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DA9FA-744A-42FC-80DE-CA7315F9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Potlačení povstání v Podunají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1A28A66-38D9-4FA7-8CF7-336EE1512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Bitva u </a:t>
            </a:r>
            <a:r>
              <a:rPr lang="cs-CZ" dirty="0" err="1">
                <a:solidFill>
                  <a:schemeClr val="tx1"/>
                </a:solidFill>
              </a:rPr>
              <a:t>dragašani</a:t>
            </a:r>
            <a:r>
              <a:rPr lang="cs-CZ" dirty="0">
                <a:solidFill>
                  <a:schemeClr val="tx1"/>
                </a:solidFill>
              </a:rPr>
              <a:t> (červen 1821) – zničení svaté legie </a:t>
            </a:r>
          </a:p>
        </p:txBody>
      </p:sp>
      <p:pic>
        <p:nvPicPr>
          <p:cNvPr id="5" name="Picture 6" descr="Ιερός Λόχος (1821) - Βικιπαίδεια">
            <a:extLst>
              <a:ext uri="{FF2B5EF4-FFF2-40B4-BE49-F238E27FC236}">
                <a16:creationId xmlns:a16="http://schemas.microsoft.com/office/drawing/2014/main" id="{9ADCED97-7086-4410-8B6E-F6FE944D23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824163"/>
            <a:ext cx="3147105" cy="33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4645C63-0779-4633-BF1A-97FE4D37E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uvěznění </a:t>
            </a:r>
            <a:r>
              <a:rPr lang="cs-CZ" dirty="0" err="1">
                <a:solidFill>
                  <a:schemeClr val="tx1"/>
                </a:solidFill>
              </a:rPr>
              <a:t>ypsilantise</a:t>
            </a:r>
            <a:r>
              <a:rPr lang="cs-CZ" dirty="0">
                <a:solidFill>
                  <a:schemeClr val="tx1"/>
                </a:solidFill>
              </a:rPr>
              <a:t> v Terezíně (1823-1827)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BDBB8E3-E4BD-4A74-AEBB-C905E2A436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43800" y="2820988"/>
            <a:ext cx="2912576" cy="34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3">
            <a:extLst>
              <a:ext uri="{FF2B5EF4-FFF2-40B4-BE49-F238E27FC236}">
                <a16:creationId xmlns:a16="http://schemas.microsoft.com/office/drawing/2014/main" id="{EA000090-AA8F-4C2F-B6B4-80BE092A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cs-CZ" altLang="cs-CZ" dirty="0"/>
              <a:t>Účast </a:t>
            </a:r>
            <a:r>
              <a:rPr lang="cs-CZ" altLang="cs-CZ" dirty="0" err="1"/>
              <a:t>filhelénů</a:t>
            </a:r>
            <a:r>
              <a:rPr lang="cs-CZ" altLang="cs-CZ" dirty="0"/>
              <a:t> v revoluci a jejich Vliv při zformování řecké identity </a:t>
            </a:r>
          </a:p>
        </p:txBody>
      </p:sp>
      <p:pic>
        <p:nvPicPr>
          <p:cNvPr id="16387" name="Zástupný symbol pro obsah 6">
            <a:extLst>
              <a:ext uri="{FF2B5EF4-FFF2-40B4-BE49-F238E27FC236}">
                <a16:creationId xmlns:a16="http://schemas.microsoft.com/office/drawing/2014/main" id="{62723DD5-2EA3-4B63-A849-B8C3BB4A15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4320728" cy="3889375"/>
          </a:xfrm>
        </p:spPr>
      </p:pic>
      <p:sp>
        <p:nvSpPr>
          <p:cNvPr id="16388" name="Zástupný symbol pro obsah 5">
            <a:extLst>
              <a:ext uri="{FF2B5EF4-FFF2-40B4-BE49-F238E27FC236}">
                <a16:creationId xmlns:a16="http://schemas.microsoft.com/office/drawing/2014/main" id="{2EA0D7AB-0FC5-4692-871E-1AF66CEDA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cs-CZ" altLang="cs-CZ" sz="2000" dirty="0"/>
              <a:t>Velkou roli při vytváření nové národní identity, jakož i ve správě nezávislého Řecka, sehráli Řekové žijící v zahraničí, kteří byli většinou pod vlivem liberálních a antiklerikálních idejí francouzské revoluce</a:t>
            </a:r>
          </a:p>
          <a:p>
            <a:pPr eaLnBrk="1" hangingPunct="1"/>
            <a:r>
              <a:rPr lang="cs-CZ" altLang="cs-CZ" sz="2000" dirty="0"/>
              <a:t>anebo cizinci sympatizující s Řeky- </a:t>
            </a:r>
            <a:r>
              <a:rPr lang="cs-CZ" altLang="cs-CZ" sz="2000" dirty="0" err="1"/>
              <a:t>Filhelénové</a:t>
            </a:r>
            <a:endParaRPr lang="cs-CZ" altLang="cs-CZ" sz="2000" dirty="0"/>
          </a:p>
          <a:p>
            <a:pPr eaLnBrk="1" hangingPunct="1"/>
            <a:r>
              <a:rPr lang="cs-CZ" altLang="cs-CZ" sz="2000" dirty="0" err="1"/>
              <a:t>Filhelénové</a:t>
            </a:r>
            <a:r>
              <a:rPr lang="cs-CZ" altLang="cs-CZ" sz="2000" dirty="0"/>
              <a:t>  – evropští liberálové, intelektuálové, umělci a politici, kteří obdivovali a podporovali boj řeckého lidu za osvobození od osmanské nadvlády.</a:t>
            </a:r>
          </a:p>
          <a:p>
            <a:pPr eaLnBrk="1" hangingPunct="1"/>
            <a:r>
              <a:rPr lang="cs-CZ" altLang="cs-CZ" sz="2000" dirty="0"/>
              <a:t>Frustrace ze situace, s kterou se podotýkali v osvobozeném Řecku. </a:t>
            </a:r>
          </a:p>
        </p:txBody>
      </p:sp>
    </p:spTree>
    <p:extLst>
      <p:ext uri="{BB962C8B-B14F-4D97-AF65-F5344CB8AC3E}">
        <p14:creationId xmlns:p14="http://schemas.microsoft.com/office/powerpoint/2010/main" val="421377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DDFF1-93A7-4046-AF19-E8C5787F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</p:spPr>
        <p:txBody>
          <a:bodyPr/>
          <a:lstStyle/>
          <a:p>
            <a:pPr>
              <a:defRPr/>
            </a:pPr>
            <a:r>
              <a:rPr lang="cs-CZ" dirty="0"/>
              <a:t>Neshody ohledně kodifikace jazyka a vztahu k antickému Řecku 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D72BF9B0-FD0E-4962-8C17-88A4B82632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r>
              <a:rPr lang="cs-CZ" altLang="cs-CZ" sz="2000" dirty="0"/>
              <a:t>Otázka identity a kontinuity novodobých a antických Řeků byla velmi úzce spjata s otázkou kontinuity řecké literatury a především s otázkou kontinuity řeckého jazyka. </a:t>
            </a:r>
          </a:p>
          <a:p>
            <a:r>
              <a:rPr lang="cs-CZ" altLang="cs-CZ" sz="2000" dirty="0"/>
              <a:t>Tyto otázky zůstávají dodnes aktuální. Např. diskuse o rozsahu výuky klasické řečtiny v řeckých školách vyvolávají dodnes ostré střety nejen mezi lingvisty, ale i mezi širokou veřejností. </a:t>
            </a:r>
          </a:p>
          <a:p>
            <a:r>
              <a:rPr lang="cs-CZ" altLang="cs-CZ" sz="2000" dirty="0"/>
              <a:t>Otázka kodifikované podoby jazyka není jen řeckým specifikem. Těžko však najdeme příklad jiného státu, kde lingvistické spory dosáhly podoby ozbrojených střetů jako v případě Řecka na začátku 20. století.</a:t>
            </a:r>
          </a:p>
          <a:p>
            <a:r>
              <a:rPr lang="cs-CZ" altLang="cs-CZ" sz="2000" dirty="0"/>
              <a:t>Evangelium a řecká ústava</a:t>
            </a:r>
          </a:p>
          <a:p>
            <a:r>
              <a:rPr lang="cs-CZ" altLang="cs-CZ" sz="2000" dirty="0"/>
              <a:t>Existence silného lobby filologů – Převaha výuky starořečtiny ve středních školách.</a:t>
            </a:r>
          </a:p>
        </p:txBody>
      </p:sp>
    </p:spTree>
    <p:extLst>
      <p:ext uri="{BB962C8B-B14F-4D97-AF65-F5344CB8AC3E}">
        <p14:creationId xmlns:p14="http://schemas.microsoft.com/office/powerpoint/2010/main" val="393823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75FA4507-A69E-4EAF-8E14-ACA4D08A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Situace po vyhlášení nezávislosti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9BDD7237-EC84-4F93-8A72-8C1DE2690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r>
              <a:rPr lang="cs-CZ" altLang="cs-CZ" sz="1600"/>
              <a:t>Novodobí Řekové získali svou nezávislost v roce 1830. V prvním nezávislém řeckém státu žila však jen necelá čtvrtina všech Řeků. </a:t>
            </a:r>
          </a:p>
          <a:p>
            <a:r>
              <a:rPr lang="cs-CZ" altLang="cs-CZ" sz="1600"/>
              <a:t>Vize národního sjednocení všech Řeků koncipovaná v polovině 19. století jako „Velká myšlenka“ (</a:t>
            </a:r>
            <a:r>
              <a:rPr lang="el-GR" altLang="cs-CZ" sz="1600" i="1"/>
              <a:t>Μεγάλη Ιδέα</a:t>
            </a:r>
            <a:r>
              <a:rPr lang="cs-CZ" altLang="cs-CZ" sz="1600"/>
              <a:t>) byla provázena potřebou vytvořit novou identitu, kde povědomí společného původu mělo sehrát významnou úlohu. </a:t>
            </a:r>
          </a:p>
          <a:p>
            <a:r>
              <a:rPr lang="cs-CZ" altLang="cs-CZ" sz="1600"/>
              <a:t>Kvůli početné a roztroušené řecké diaspoře, nepanovala shoda ani o hranicích a rozloze řeckého národního státu. </a:t>
            </a:r>
          </a:p>
          <a:p>
            <a:r>
              <a:rPr lang="cs-CZ" altLang="cs-CZ" sz="1600"/>
              <a:t>Rozpory vznikaly také ohledně názvu nového státu a jeho obyvatel: Měli to být Helénové </a:t>
            </a:r>
            <a:r>
              <a:rPr lang="cs-CZ" altLang="cs-CZ" sz="1600" i="1"/>
              <a:t>(</a:t>
            </a:r>
            <a:r>
              <a:rPr lang="el-GR" altLang="cs-CZ" sz="1600" i="1"/>
              <a:t>Έλληνες</a:t>
            </a:r>
            <a:r>
              <a:rPr lang="cs-CZ" altLang="cs-CZ" sz="1600"/>
              <a:t>), Řekové (</a:t>
            </a:r>
            <a:r>
              <a:rPr lang="el-GR" altLang="cs-CZ" sz="1600" i="1"/>
              <a:t>Γραικοί</a:t>
            </a:r>
            <a:r>
              <a:rPr lang="cs-CZ" altLang="cs-CZ" sz="1600"/>
              <a:t>) nebo Římané (</a:t>
            </a:r>
            <a:r>
              <a:rPr lang="el-GR" altLang="cs-CZ" sz="1600" i="1"/>
              <a:t>Ρωμαίοι</a:t>
            </a:r>
            <a:r>
              <a:rPr lang="cs-CZ" altLang="cs-CZ" sz="1600"/>
              <a:t>)? </a:t>
            </a:r>
          </a:p>
          <a:p>
            <a:endParaRPr lang="cs-CZ" altLang="cs-CZ"/>
          </a:p>
        </p:txBody>
      </p:sp>
      <p:pic>
        <p:nvPicPr>
          <p:cNvPr id="14340" name="Zástupný symbol pro obsah 3">
            <a:extLst>
              <a:ext uri="{FF2B5EF4-FFF2-40B4-BE49-F238E27FC236}">
                <a16:creationId xmlns:a16="http://schemas.microsoft.com/office/drawing/2014/main" id="{F7D0CD69-9596-468B-B480-3F6B4AEEBC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412875"/>
            <a:ext cx="4787900" cy="446439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D4B89-0C00-4D7E-9836-ABD2A18F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Řecká identita versus identita ostatních balkánských národů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AF394FB5-470A-416E-A3A8-A5C003E84DA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sz="1800"/>
              <a:t>Hnutí Filhelénů výrazně přispělo nejen k pozitivnímu vnímání řecké revoluce tehdejší evropskou veřejností, ale též ke změně negativního politického postoje tehdejších velmocí vůči revoltujícím Řekům. </a:t>
            </a:r>
          </a:p>
          <a:p>
            <a:r>
              <a:rPr lang="cs-CZ" altLang="cs-CZ" sz="1800"/>
              <a:t>Řekové, po sérii občanských střetů, získali svou nezávislost v r. 1830. Velmoci, které jim garantovaly nezávislost (tj. Velká Británie, Francie a Rusko), dosadily na řecký trůn krále Ottu Witlesbacha z Bavorska (1832), druhorozeného syna romantického krále Ludvíka – Období tzv. Bavarokracie nebo Xenokracie. </a:t>
            </a:r>
          </a:p>
          <a:p>
            <a:r>
              <a:rPr lang="cs-CZ" altLang="cs-CZ" sz="1800"/>
              <a:t>Hlavním problémem řeckého národa však nebylo ani tak to, že mu vládl cizinec, jako spíše skutečnost, že vedle všeobecné chudoby měl nový stát a jeho národ problémy s upevněním své identity. </a:t>
            </a:r>
          </a:p>
          <a:p>
            <a:r>
              <a:rPr lang="cs-CZ" altLang="cs-CZ" sz="1800"/>
              <a:t>Tento problém souvisel i s narůstajícím nacionalismem sousedních slovanských národů, především s expanzivními tendencemi Bulharů v oblasti Makedonie, i s faktem, že většina Řeků žila mimo hranice tehdejšího Řecka.</a:t>
            </a:r>
          </a:p>
          <a:p>
            <a:r>
              <a:rPr lang="cs-CZ" altLang="cs-CZ" sz="1800"/>
              <a:t>Vznik Velké myšlenky – hnací síla řeckého nacionalismu až do r. 1922 (Maloasijská katastrofa)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17E3C54-F9EE-47BB-91EB-076DED07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  <a:t>Jakob </a:t>
            </a:r>
            <a:r>
              <a:rPr lang="cs-CZ" sz="2800" b="1" dirty="0" err="1">
                <a:solidFill>
                  <a:schemeClr val="accent3">
                    <a:shade val="75000"/>
                  </a:schemeClr>
                </a:solidFill>
              </a:rPr>
              <a:t>Philipp</a:t>
            </a:r>
            <a: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accent3">
                    <a:shade val="75000"/>
                  </a:schemeClr>
                </a:solidFill>
              </a:rPr>
              <a:t>Fallmerayer</a:t>
            </a:r>
            <a: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  <a:t> (1790 – 1861) - </a:t>
            </a:r>
            <a:b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</a:br>
            <a: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  <a:t>„řecký antikrist“ </a:t>
            </a:r>
          </a:p>
        </p:txBody>
      </p:sp>
      <p:pic>
        <p:nvPicPr>
          <p:cNvPr id="20483" name="Zástupný symbol pro obsah 6">
            <a:extLst>
              <a:ext uri="{FF2B5EF4-FFF2-40B4-BE49-F238E27FC236}">
                <a16:creationId xmlns:a16="http://schemas.microsoft.com/office/drawing/2014/main" id="{72089591-5434-45F0-9FC2-4CD0AA37014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57338"/>
            <a:ext cx="3744913" cy="4392612"/>
          </a:xfr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A2DFCA5-0795-41DB-9927-3CEF93781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7200" dirty="0" err="1"/>
              <a:t>Fallmerayer</a:t>
            </a:r>
            <a:r>
              <a:rPr lang="cs-CZ" sz="7200" dirty="0"/>
              <a:t>  byl tyrolský cestovatel, novinář, politik a historik, známý svými kontroverzními (někteří dokonce říkají rasistickými) teoriemi týkající se původu Řeků.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7200" dirty="0"/>
              <a:t>Jeho studie „</a:t>
            </a:r>
            <a:r>
              <a:rPr lang="de-DE" sz="7200" b="1" i="1" dirty="0"/>
              <a:t>Geschichte der Halbinsel </a:t>
            </a:r>
            <a:r>
              <a:rPr lang="de-DE" sz="7200" b="1" i="1" dirty="0" err="1"/>
              <a:t>Morea</a:t>
            </a:r>
            <a:r>
              <a:rPr lang="de-DE" sz="7200" b="1" i="1" dirty="0"/>
              <a:t> </a:t>
            </a:r>
            <a:r>
              <a:rPr lang="de-DE" sz="7200" i="1" dirty="0"/>
              <a:t>während des Mittelalters</a:t>
            </a:r>
            <a:r>
              <a:rPr lang="cs-CZ" sz="7200" i="1" dirty="0"/>
              <a:t>“</a:t>
            </a:r>
            <a:r>
              <a:rPr lang="de-DE" sz="7200" dirty="0"/>
              <a:t> </a:t>
            </a:r>
            <a:r>
              <a:rPr lang="cs-CZ" sz="7200" dirty="0"/>
              <a:t>byla vydána v roce 1830. V předmluvě mj. píše: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7200" dirty="0"/>
              <a:t>"</a:t>
            </a:r>
            <a:r>
              <a:rPr lang="cs-CZ" sz="7200" i="1" dirty="0"/>
              <a:t>Rasa </a:t>
            </a:r>
            <a:r>
              <a:rPr lang="cs-CZ" sz="7200" i="1" dirty="0" err="1"/>
              <a:t>Hellénů</a:t>
            </a:r>
            <a:r>
              <a:rPr lang="cs-CZ" sz="7200" i="1" dirty="0"/>
              <a:t> v Evropě zcela zanikla. Fyzická krása, intelektuální nedostižitelnost, vnitřní harmonie a cit pro uměřenost, umění, soutěživost, instituce města a vesnice, nádhera sloupů a chrámů – ba dokonce i samotné jejich jméno zmizely z řeckého světa. V žilách křesťanských obyvatel současného Řecka nekoluje jediná kapka čisté </a:t>
            </a:r>
            <a:r>
              <a:rPr lang="cs-CZ" sz="7200" i="1" dirty="0" err="1"/>
              <a:t>hellénské</a:t>
            </a:r>
            <a:r>
              <a:rPr lang="cs-CZ" sz="7200" i="1" dirty="0"/>
              <a:t> krve."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2F1708D-A2E6-47C1-B666-547C6514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Reakce na </a:t>
            </a:r>
            <a:r>
              <a:rPr lang="cs-CZ" dirty="0" err="1"/>
              <a:t>Fallmerayerová</a:t>
            </a:r>
            <a:r>
              <a:rPr lang="cs-CZ" dirty="0"/>
              <a:t> tvrzení</a:t>
            </a:r>
          </a:p>
        </p:txBody>
      </p:sp>
      <p:sp>
        <p:nvSpPr>
          <p:cNvPr id="21507" name="Zástupný symbol pro obsah 5">
            <a:extLst>
              <a:ext uri="{FF2B5EF4-FFF2-40B4-BE49-F238E27FC236}">
                <a16:creationId xmlns:a16="http://schemas.microsoft.com/office/drawing/2014/main" id="{E5C8DB47-27FB-49EA-A289-1D54EA0D5B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sz="1800" dirty="0" err="1"/>
              <a:t>Fallmerayer</a:t>
            </a:r>
            <a:r>
              <a:rPr lang="cs-CZ" altLang="cs-CZ" sz="1800" dirty="0"/>
              <a:t> nevěřil myšlence </a:t>
            </a:r>
            <a:r>
              <a:rPr lang="cs-CZ" altLang="cs-CZ" sz="1800" dirty="0" err="1"/>
              <a:t>filhelénismu</a:t>
            </a:r>
            <a:r>
              <a:rPr lang="cs-CZ" altLang="cs-CZ" sz="1800" dirty="0"/>
              <a:t>, v jeho očích představovaly romantické myšlenky </a:t>
            </a:r>
            <a:r>
              <a:rPr lang="cs-CZ" altLang="cs-CZ" sz="1800" dirty="0" err="1"/>
              <a:t>filhelénů</a:t>
            </a:r>
            <a:r>
              <a:rPr lang="cs-CZ" altLang="cs-CZ" sz="1800" dirty="0"/>
              <a:t> největší nebezpečí pro integritu Osmanské říše.</a:t>
            </a:r>
          </a:p>
          <a:p>
            <a:r>
              <a:rPr lang="cs-CZ" altLang="cs-CZ" sz="1800" dirty="0"/>
              <a:t>Dnes je zřejmé, že úvahy </a:t>
            </a:r>
            <a:r>
              <a:rPr lang="cs-CZ" altLang="cs-CZ" sz="1800" dirty="0" err="1"/>
              <a:t>Fallmerayera</a:t>
            </a:r>
            <a:r>
              <a:rPr lang="cs-CZ" altLang="cs-CZ" sz="1800" dirty="0"/>
              <a:t> byly do velké míry ovlivněny tzv. </a:t>
            </a:r>
            <a:r>
              <a:rPr lang="cs-CZ" altLang="cs-CZ" sz="1800" i="1" dirty="0"/>
              <a:t>realpolitik</a:t>
            </a:r>
            <a:r>
              <a:rPr lang="cs-CZ" altLang="cs-CZ" sz="1800" dirty="0"/>
              <a:t> tehdejšího rakouského kancléře Metternicha.</a:t>
            </a:r>
          </a:p>
          <a:p>
            <a:r>
              <a:rPr lang="cs-CZ" altLang="cs-CZ" sz="1800" dirty="0"/>
              <a:t>Bezmezný obdiv řeckého ducha ze strany západoevropských intelektuálů</a:t>
            </a:r>
            <a:r>
              <a:rPr lang="cs-CZ" altLang="cs-CZ" sz="1800" i="1" dirty="0"/>
              <a:t>,</a:t>
            </a:r>
            <a:r>
              <a:rPr lang="cs-CZ" altLang="cs-CZ" sz="1800" dirty="0"/>
              <a:t> tendence vidět v bojovnících národně-osvobozenecké revoluce r. 1821 potomky antických válečníků z Maratónu a </a:t>
            </a:r>
            <a:r>
              <a:rPr lang="cs-CZ" altLang="cs-CZ" sz="1800" dirty="0" err="1"/>
              <a:t>Salaminy</a:t>
            </a:r>
            <a:r>
              <a:rPr lang="cs-CZ" altLang="cs-CZ" sz="1800" dirty="0"/>
              <a:t>, podle </a:t>
            </a:r>
            <a:r>
              <a:rPr lang="cs-CZ" altLang="cs-CZ" sz="1800" dirty="0" err="1"/>
              <a:t>Fallmerayera</a:t>
            </a:r>
            <a:r>
              <a:rPr lang="cs-CZ" altLang="cs-CZ" sz="1800" dirty="0"/>
              <a:t> představovalo reálnou hrozbu pro zájmy Rakouska, proto jeho hlavním cílem bylo zpochybnit romantickou myšlenku kontinuity soudobých a antických Řeků.</a:t>
            </a:r>
          </a:p>
          <a:p>
            <a:r>
              <a:rPr lang="cs-CZ" altLang="cs-CZ" sz="1800" dirty="0"/>
              <a:t>Většina řeckých intelektuálů byla šokována těmito tvrzeními, která silně až provokativně zpochybňovala národotvorný proces Helénů. </a:t>
            </a:r>
          </a:p>
          <a:p>
            <a:r>
              <a:rPr lang="cs-CZ" altLang="cs-CZ" sz="1800" dirty="0" err="1"/>
              <a:t>Fallmerayer</a:t>
            </a:r>
            <a:r>
              <a:rPr lang="cs-CZ" altLang="cs-CZ" sz="1800" dirty="0"/>
              <a:t> díky této práci se nepřímo a zřejmě nechtěně stal „otcem“ nejen novořecké historiografie, ale i novořecké literatury, jazykovědy a folkloristiky. </a:t>
            </a:r>
          </a:p>
          <a:p>
            <a:endParaRPr lang="cs-CZ" altLang="cs-CZ" sz="1800" dirty="0"/>
          </a:p>
          <a:p>
            <a:endParaRPr lang="cs-CZ" altLang="cs-CZ" sz="1800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2463</TotalTime>
  <Words>1896</Words>
  <Application>Microsoft Office PowerPoint</Application>
  <PresentationFormat>Předvádění na obrazovce (4:3)</PresentationFormat>
  <Paragraphs>93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Georgia</vt:lpstr>
      <vt:lpstr>Gill Sans MT</vt:lpstr>
      <vt:lpstr>Open Sans</vt:lpstr>
      <vt:lpstr>Wingdings</vt:lpstr>
      <vt:lpstr>Wingdings 2</vt:lpstr>
      <vt:lpstr>Civic</vt:lpstr>
      <vt:lpstr>Galerie</vt:lpstr>
      <vt:lpstr>Konstantinos Tsivos Stopa antiky v boji Řeků za nezávislost  200 let od řecké národně – osvobozenecké revoluce</vt:lpstr>
      <vt:lpstr>1821: Povstání v Podunají  „Za víru a vlasT“   Alexandros ypsilantis</vt:lpstr>
      <vt:lpstr>Potlačení povstání v Podunají </vt:lpstr>
      <vt:lpstr>Účast filhelénů v revoluci a jejich Vliv při zformování řecké identity </vt:lpstr>
      <vt:lpstr>Neshody ohledně kodifikace jazyka a vztahu k antickému Řecku </vt:lpstr>
      <vt:lpstr>Situace po vyhlášení nezávislosti</vt:lpstr>
      <vt:lpstr>Řecká identita versus identita ostatních balkánských národů</vt:lpstr>
      <vt:lpstr>Jakob Philipp Fallmerayer (1790 – 1861) -  „řecký antikrist“ </vt:lpstr>
      <vt:lpstr>Reakce na Fallmerayerová tvrzení</vt:lpstr>
      <vt:lpstr>K. Paparrigopoulos (1815-1891) a nepřerušená kontinuita řeckého národa </vt:lpstr>
      <vt:lpstr>Význam Byzance a idealizace minulosti</vt:lpstr>
      <vt:lpstr>Jannis Kordatos (1891–1961) a jeho teorie o diskontinuitě</vt:lpstr>
      <vt:lpstr>Kordatos a dis-kontinuita </vt:lpstr>
      <vt:lpstr>Převaha anachronistického modelu dodnes</vt:lpstr>
      <vt:lpstr>Výchova v duchu adorace předků</vt:lpstr>
      <vt:lpstr>Diktatura Metaxase a „třetí řecká civilizace“</vt:lpstr>
      <vt:lpstr>EON a adorace antiky</vt:lpstr>
      <vt:lpstr>EON jako předvoj diktatury</vt:lpstr>
      <vt:lpstr>Občanská válka (1946-1949) a Makronisos</vt:lpstr>
      <vt:lpstr>Makronisos jako „Nový Parthenón“</vt:lpstr>
      <vt:lpstr>Antická představení a systematické mučení</vt:lpstr>
      <vt:lpstr>Diktatura plukovníků (1967 – 74) a fiesty </vt:lpstr>
      <vt:lpstr>Antický kýč a folklor plukovníků… </vt:lpstr>
      <vt:lpstr>Ideologie kontinuity podle Zlatého úsvitu </vt:lpstr>
      <vt:lpstr>Ze „školních“ aktivit Zlatého úsvitu</vt:lpstr>
      <vt:lpstr>Členové Zlatého úsvitu alias sparťanští bojovnici (Foto z tábora XA na Krétě)</vt:lpstr>
      <vt:lpstr>Závěrem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Konstantinos Tsivos Spory o (dis)kontinuitě řeckého národa v řecké historiografii</dc:title>
  <dc:creator>Your User Name</dc:creator>
  <cp:lastModifiedBy>Tsivos, Konstantinos</cp:lastModifiedBy>
  <cp:revision>56</cp:revision>
  <dcterms:created xsi:type="dcterms:W3CDTF">2013-11-03T20:01:36Z</dcterms:created>
  <dcterms:modified xsi:type="dcterms:W3CDTF">2023-02-19T09:26:01Z</dcterms:modified>
</cp:coreProperties>
</file>