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71" r:id="rId4"/>
    <p:sldId id="274" r:id="rId5"/>
    <p:sldId id="272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25"/>
    <a:srgbClr val="FF3300"/>
    <a:srgbClr val="FF603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9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11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6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24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86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3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0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77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53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82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BBDA9C-1562-4D93-86A7-9FD0D19E40D3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11010D-ADD7-4510-9CC1-989A2138FFB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7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cs-CZ" sz="7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sz="75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cs-CZ" sz="75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sz="7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RLA07: Křesťanství II</a:t>
            </a:r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cs-CZ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cs-CZ" sz="30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sz="3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Východiska </a:t>
            </a:r>
            <a:r>
              <a:rPr lang="cs-CZ" sz="3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světové reformace</a:t>
            </a:r>
          </a:p>
        </p:txBody>
      </p:sp>
    </p:spTree>
    <p:extLst>
      <p:ext uri="{BB962C8B-B14F-4D97-AF65-F5344CB8AC3E}">
        <p14:creationId xmlns:p14="http://schemas.microsoft.com/office/powerpoint/2010/main" val="3477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  <a:t>Česká reformace</a:t>
            </a:r>
            <a:b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  <a:t>Problém vymezení</a:t>
            </a:r>
            <a:endParaRPr lang="cs-CZ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547132"/>
              </p:ext>
            </p:extLst>
          </p:nvPr>
        </p:nvGraphicFramePr>
        <p:xfrm>
          <a:off x="1097280" y="1737360"/>
          <a:ext cx="10058400" cy="484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9200"/>
                <a:gridCol w="5029200"/>
              </a:tblGrid>
              <a:tr h="438538">
                <a:tc gridSpan="2"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Časové vymezení</a:t>
                      </a:r>
                      <a:endParaRPr lang="cs-CZ" sz="2500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38538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Počátek</a:t>
                      </a:r>
                      <a:endParaRPr lang="cs-CZ" sz="2500" b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Konec</a:t>
                      </a:r>
                      <a:endParaRPr lang="cs-CZ" sz="2500" b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</a:tr>
              <a:tr h="3621477">
                <a:tc>
                  <a:txBody>
                    <a:bodyPr/>
                    <a:lstStyle/>
                    <a:p>
                      <a:pPr lvl="1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 Předchůdci české reformace</a:t>
                      </a:r>
                    </a:p>
                    <a:p>
                      <a:pPr lvl="2" algn="just"/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Jan Milíč z Kroměříže (†1374)</a:t>
                      </a:r>
                    </a:p>
                    <a:p>
                      <a:pPr lvl="2" algn="just"/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Matěj z Janova (†1393)</a:t>
                      </a:r>
                    </a:p>
                    <a:p>
                      <a:pPr lvl="1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 Husovo vystoupení proti odpustkům (1412)</a:t>
                      </a:r>
                    </a:p>
                    <a:p>
                      <a:pPr lvl="1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 Upálení Jana Husa (6.7.1415)</a:t>
                      </a:r>
                    </a:p>
                    <a:p>
                      <a:pPr lvl="1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 I. pražská defenestrace (30.7.1419)</a:t>
                      </a:r>
                    </a:p>
                    <a:p>
                      <a:endParaRPr lang="cs-CZ" sz="2500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Zničení Adamitů 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Bitva u Lipan (30.5.1434)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Dohody s</a:t>
                      </a:r>
                      <a:r>
                        <a:rPr lang="cs-CZ" sz="2500" baseline="0" dirty="0" smtClean="0">
                          <a:latin typeface="Garamond" panose="02020404030301010803" pitchFamily="18" charset="0"/>
                        </a:rPr>
                        <a:t> císařem Zikmundem (1436)</a:t>
                      </a:r>
                      <a:endParaRPr lang="cs-CZ" sz="2500" dirty="0" smtClean="0">
                        <a:latin typeface="Garamond" panose="02020404030301010803" pitchFamily="18" charset="0"/>
                      </a:endParaRP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 Kutnohorský náboženský smír (1485/1512)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 Bitva na Bílé Hoře (8.11.1620)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cs-CZ" sz="2500" dirty="0" smtClean="0">
                          <a:latin typeface="Garamond" panose="02020404030301010803" pitchFamily="18" charset="0"/>
                        </a:rPr>
                        <a:t> Splynutí Jednoty bratrské s evropskou reformací</a:t>
                      </a:r>
                    </a:p>
                    <a:p>
                      <a:endParaRPr lang="cs-CZ" sz="2500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65" marR="874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42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Počátky </a:t>
            </a:r>
            <a: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  <a:t>české reformace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575176" cy="4009910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Čeští myslitelé</a:t>
            </a:r>
          </a:p>
          <a:p>
            <a:pPr lvl="1"/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Apokalyptická linie</a:t>
            </a:r>
          </a:p>
          <a:p>
            <a:pPr lvl="2"/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Jan Milíč z Kroměříže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– </a:t>
            </a:r>
            <a:r>
              <a:rPr lang="cs-CZ" sz="22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 posledním dni Páně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(1367)</a:t>
            </a:r>
          </a:p>
          <a:p>
            <a:pPr lvl="2"/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Matěj </a:t>
            </a:r>
            <a:r>
              <a:rPr lang="cs-CZ" sz="2200" b="1" i="1" dirty="0">
                <a:latin typeface="Garamond" panose="02020404030301010803" pitchFamily="18" charset="0"/>
                <a:cs typeface="Times New Roman" panose="02020603050405020304" pitchFamily="18" charset="0"/>
              </a:rPr>
              <a:t>z Janova</a:t>
            </a:r>
            <a:r>
              <a:rPr lang="cs-CZ" sz="2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–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Pravidla Starého a Nového zákona </a:t>
            </a:r>
            <a:r>
              <a:rPr lang="cs-CZ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(1392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Tomáš Štítný ze Štítného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 </a:t>
            </a:r>
            <a:r>
              <a:rPr lang="cs-CZ" sz="22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Knížky šestery o obecných věcech křesťanských</a:t>
            </a:r>
          </a:p>
          <a:p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Zahraniční myslitelé</a:t>
            </a:r>
          </a:p>
          <a:p>
            <a:pPr lvl="1"/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Konrád </a:t>
            </a:r>
            <a:r>
              <a:rPr lang="cs-CZ" sz="2200" b="1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Waldhauser</a:t>
            </a:r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– Kritika prodeje církevních úřadů a bohatství církve</a:t>
            </a:r>
          </a:p>
          <a:p>
            <a:pPr lvl="1"/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Jan Viklef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– </a:t>
            </a:r>
            <a:r>
              <a:rPr lang="cs-CZ" sz="22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 </a:t>
            </a:r>
            <a:r>
              <a:rPr lang="cs-CZ" sz="2200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ecclesia</a:t>
            </a:r>
            <a:r>
              <a:rPr lang="cs-CZ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;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Kritika stavu církve, teologicky systematický</a:t>
            </a:r>
          </a:p>
          <a:p>
            <a:pPr lvl="2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Richard </a:t>
            </a:r>
            <a:r>
              <a:rPr lang="cs-CZ" sz="22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Wych</a:t>
            </a:r>
            <a:endParaRPr lang="cs-CZ" sz="22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sz="2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Opus </a:t>
            </a:r>
            <a:r>
              <a:rPr lang="cs-CZ" sz="2200" i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arduum</a:t>
            </a:r>
            <a:r>
              <a:rPr lang="cs-CZ" sz="2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valde</a:t>
            </a:r>
            <a:endParaRPr lang="cs-CZ" sz="2200" i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4" y="92458"/>
            <a:ext cx="3981797" cy="29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1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Jan Hus</a:t>
            </a:r>
            <a:endParaRPr lang="cs-CZ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5735"/>
          </a:xfrm>
        </p:spPr>
        <p:txBody>
          <a:bodyPr>
            <a:normAutofit/>
          </a:bodyPr>
          <a:lstStyle/>
          <a:p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1370? – 6. 7. 1415</a:t>
            </a:r>
          </a:p>
          <a:p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1398 – univerzitní pedagog</a:t>
            </a:r>
          </a:p>
          <a:p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1409-1410 – rektor</a:t>
            </a:r>
          </a:p>
          <a:p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Kazatel, nikoli systematický teolog</a:t>
            </a:r>
          </a:p>
          <a:p>
            <a:r>
              <a:rPr lang="cs-CZ" sz="1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Dílo:</a:t>
            </a:r>
          </a:p>
          <a:p>
            <a:pPr lvl="1"/>
            <a:r>
              <a:rPr lang="cs-CZ" sz="1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 církvi</a:t>
            </a:r>
          </a:p>
          <a:p>
            <a:pPr lvl="1"/>
            <a:r>
              <a:rPr lang="cs-CZ" sz="1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Synodální </a:t>
            </a:r>
            <a:r>
              <a:rPr lang="cs-CZ" sz="1500" i="1" dirty="0">
                <a:latin typeface="Garamond" panose="02020404030301010803" pitchFamily="18" charset="0"/>
                <a:cs typeface="Times New Roman" panose="02020603050405020304" pitchFamily="18" charset="0"/>
              </a:rPr>
              <a:t>kázání </a:t>
            </a:r>
            <a:r>
              <a:rPr lang="cs-CZ" sz="1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– </a:t>
            </a:r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např.: </a:t>
            </a:r>
            <a:r>
              <a:rPr lang="cs-CZ" sz="1500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Diliges</a:t>
            </a:r>
            <a:r>
              <a:rPr lang="cs-CZ" sz="1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dominum</a:t>
            </a:r>
            <a:r>
              <a:rPr lang="cs-CZ" sz="1500" i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Deum</a:t>
            </a:r>
            <a:endParaRPr lang="cs-CZ" sz="15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Kritika i zdůraznění role kléru</a:t>
            </a:r>
          </a:p>
          <a:p>
            <a:pPr lvl="1"/>
            <a:r>
              <a:rPr lang="cs-CZ" sz="1500" i="1" dirty="0">
                <a:latin typeface="Garamond" panose="02020404030301010803" pitchFamily="18" charset="0"/>
                <a:cs typeface="Times New Roman" panose="02020603050405020304" pitchFamily="18" charset="0"/>
              </a:rPr>
              <a:t>O šesti </a:t>
            </a:r>
            <a:r>
              <a:rPr lang="cs-CZ" sz="1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bludech</a:t>
            </a:r>
            <a:endParaRPr lang="cs-CZ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Vliv apokalyptického myšlení v Husově díle</a:t>
            </a:r>
          </a:p>
          <a:p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Morální kritika jako základ Husovy </a:t>
            </a:r>
            <a:r>
              <a:rPr lang="cs-CZ" sz="15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eklesiologie</a:t>
            </a:r>
            <a:endParaRPr lang="cs-CZ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cs-CZ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Reformátor nebo heretik</a:t>
            </a:r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sz="1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Hus a husitství</a:t>
            </a:r>
          </a:p>
          <a:p>
            <a:endParaRPr lang="cs-CZ" sz="1500" dirty="0">
              <a:latin typeface="Garamond" panose="020204040303010108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42" y="805920"/>
            <a:ext cx="2062943" cy="30193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91987"/>
            <a:ext cx="4430685" cy="27121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110737" y="3494686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  <a:t>Jan Hus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54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Členění husitského hnutí</a:t>
            </a:r>
            <a:endParaRPr lang="cs-CZ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94819"/>
              </p:ext>
            </p:extLst>
          </p:nvPr>
        </p:nvGraphicFramePr>
        <p:xfrm>
          <a:off x="831272" y="4330131"/>
          <a:ext cx="10515600" cy="1925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/>
                <a:gridCol w="3505200"/>
                <a:gridCol w="3505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Levicový</a:t>
                      </a:r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 proud</a:t>
                      </a:r>
                    </a:p>
                    <a:p>
                      <a:pPr algn="ctr"/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Radikálové</a:t>
                      </a:r>
                      <a:endParaRPr lang="cs-CZ" b="1" baseline="0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Pravicový</a:t>
                      </a:r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 proud</a:t>
                      </a:r>
                    </a:p>
                    <a:p>
                      <a:pPr algn="ctr"/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Umírnění</a:t>
                      </a:r>
                      <a:endParaRPr lang="cs-CZ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Chiliastická</a:t>
                      </a:r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 hnutí</a:t>
                      </a:r>
                      <a:endParaRPr lang="cs-CZ" b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Táborité a bojová bratrstva</a:t>
                      </a:r>
                      <a:endParaRPr lang="cs-CZ" b="1" dirty="0" smtClean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Praha</a:t>
                      </a:r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 a univerzitní mistři</a:t>
                      </a:r>
                      <a:endParaRPr lang="cs-CZ" b="1" dirty="0" smtClean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Garamond" panose="02020404030301010803" pitchFamily="18" charset="0"/>
                        </a:rPr>
                        <a:t>Jan Želivský</a:t>
                      </a:r>
                    </a:p>
                    <a:p>
                      <a:r>
                        <a:rPr lang="cs-CZ" dirty="0" smtClean="0">
                          <a:latin typeface="Garamond" panose="02020404030301010803" pitchFamily="18" charset="0"/>
                        </a:rPr>
                        <a:t>Adamité</a:t>
                      </a:r>
                    </a:p>
                    <a:p>
                      <a:r>
                        <a:rPr lang="cs-CZ" dirty="0" smtClean="0">
                          <a:latin typeface="Garamond" panose="02020404030301010803" pitchFamily="18" charset="0"/>
                        </a:rPr>
                        <a:t>Petr Chelčický</a:t>
                      </a:r>
                      <a:endParaRPr lang="cs-CZ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Garamond" panose="02020404030301010803" pitchFamily="18" charset="0"/>
                        </a:rPr>
                        <a:t>Mikuláš z Drážďan</a:t>
                      </a:r>
                    </a:p>
                    <a:p>
                      <a:r>
                        <a:rPr lang="cs-CZ" dirty="0" smtClean="0">
                          <a:latin typeface="Garamond" panose="02020404030301010803" pitchFamily="18" charset="0"/>
                        </a:rPr>
                        <a:t>Mikuláš z Pelhřimova zvaný </a:t>
                      </a:r>
                      <a:r>
                        <a:rPr lang="cs-CZ" dirty="0" err="1" smtClean="0">
                          <a:latin typeface="Garamond" panose="02020404030301010803" pitchFamily="18" charset="0"/>
                        </a:rPr>
                        <a:t>Biskupec</a:t>
                      </a:r>
                      <a:endParaRPr lang="cs-CZ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Garamond" panose="02020404030301010803" pitchFamily="18" charset="0"/>
                        </a:rPr>
                        <a:t>Jakoubek ze Stříbra</a:t>
                      </a:r>
                    </a:p>
                    <a:p>
                      <a:r>
                        <a:rPr lang="cs-CZ" dirty="0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Jan </a:t>
                      </a:r>
                      <a:r>
                        <a:rPr lang="cs-CZ" dirty="0" err="1" smtClean="0"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Rokycana</a:t>
                      </a:r>
                      <a:endParaRPr lang="cs-CZ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7" y="1849323"/>
            <a:ext cx="3532910" cy="240334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855527" y="3571358"/>
            <a:ext cx="23940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 Žižka z Trocnova</a:t>
            </a:r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2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Jednota bratrská</a:t>
            </a:r>
            <a:endParaRPr lang="cs-CZ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 fontScale="40000" lnSpcReduction="20000"/>
          </a:bodyPr>
          <a:lstStyle/>
          <a:p>
            <a:r>
              <a:rPr lang="cs-CZ" sz="4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Petr Chelčický</a:t>
            </a:r>
          </a:p>
          <a:p>
            <a:r>
              <a:rPr lang="cs-CZ" sz="4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Bratr Řehoř </a:t>
            </a:r>
          </a:p>
          <a:p>
            <a:pPr lvl="1"/>
            <a:r>
              <a:rPr lang="cs-CZ" sz="43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Svolení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(1464)</a:t>
            </a:r>
          </a:p>
          <a:p>
            <a:pPr lvl="1"/>
            <a:r>
              <a:rPr lang="cs-CZ" sz="43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Sněm ve Lhotce u Rychnova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26.3.1467</a:t>
            </a:r>
          </a:p>
          <a:p>
            <a:r>
              <a:rPr lang="cs-CZ" sz="4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Lukáš Pražský</a:t>
            </a:r>
          </a:p>
          <a:p>
            <a:pPr lvl="1"/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Cesta do Itálie, setkání s valdenskými, návštěva Cařihradu</a:t>
            </a:r>
          </a:p>
          <a:p>
            <a:pPr lvl="1"/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Přebudování Jednoty ve skutečnou reformační církev</a:t>
            </a:r>
          </a:p>
          <a:p>
            <a:pPr lvl="1"/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Věci </a:t>
            </a:r>
            <a:r>
              <a:rPr lang="cs-CZ" sz="43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podstatné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cs-CZ" sz="43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služebné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a </a:t>
            </a:r>
            <a:r>
              <a:rPr lang="cs-CZ" sz="43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případné</a:t>
            </a:r>
          </a:p>
          <a:p>
            <a:pPr lvl="1"/>
            <a:r>
              <a:rPr lang="cs-CZ" sz="43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Kontaky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s Martinem Lutherem i s Erasmem Rotterdamským</a:t>
            </a:r>
          </a:p>
          <a:p>
            <a:r>
              <a:rPr lang="cs-CZ" sz="4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Setkání Jednoty bratrské s reformací</a:t>
            </a:r>
          </a:p>
          <a:p>
            <a:pPr lvl="1"/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Styky s Valdenskými</a:t>
            </a:r>
          </a:p>
          <a:p>
            <a:pPr lvl="1"/>
            <a:r>
              <a:rPr lang="cs-CZ" sz="4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Martin </a:t>
            </a:r>
            <a:r>
              <a:rPr lang="cs-CZ" sz="43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Bucer</a:t>
            </a:r>
            <a:endParaRPr lang="cs-CZ" sz="43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Mezi Lutherem a Kalvínem</a:t>
            </a:r>
          </a:p>
          <a:p>
            <a:r>
              <a:rPr lang="cs-CZ" sz="4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Odkaz Jednoty bratrské</a:t>
            </a:r>
          </a:p>
          <a:p>
            <a:pPr lvl="1"/>
            <a:r>
              <a:rPr lang="cs-CZ" sz="43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Mikuláš Ludvík </a:t>
            </a:r>
            <a:r>
              <a:rPr lang="cs-CZ" sz="43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Zinzendorf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a </a:t>
            </a:r>
            <a:r>
              <a:rPr lang="cs-CZ" sz="43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Obnovená Jednota bratrská</a:t>
            </a:r>
          </a:p>
          <a:p>
            <a:pPr lvl="1"/>
            <a:r>
              <a:rPr lang="cs-CZ" sz="43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Ochranov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– </a:t>
            </a:r>
            <a:r>
              <a:rPr lang="cs-CZ" sz="43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Herrnhut</a:t>
            </a:r>
            <a:r>
              <a:rPr lang="cs-CZ" sz="4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(1722)</a:t>
            </a:r>
            <a:endParaRPr lang="cs-CZ" sz="43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/>
            <a:endParaRPr lang="cs-CZ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/>
            <a:endParaRPr lang="cs-CZ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0" y="207818"/>
            <a:ext cx="2774744" cy="34913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16" y="1690688"/>
            <a:ext cx="2508264" cy="34279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15" y="3607723"/>
            <a:ext cx="2209548" cy="30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Děkuji za pozornost</a:t>
            </a:r>
            <a:endParaRPr lang="cs-CZ" sz="4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0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Socioekonomické změny pozdního středověku:</a:t>
            </a:r>
            <a:b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Rozvoj měst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770418" cy="4351338"/>
          </a:xfrm>
        </p:spPr>
        <p:txBody>
          <a:bodyPr/>
          <a:lstStyle/>
          <a:p>
            <a:pPr algn="just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Proměna společenské struktury – narušení středověkého ideálu dělení společnosti na tři stavy</a:t>
            </a:r>
          </a:p>
          <a:p>
            <a:pPr algn="just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Posílení práv měšťanů i venkova</a:t>
            </a:r>
          </a:p>
          <a:p>
            <a:pPr algn="just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Rozbití církevního monopolu na vzdělání</a:t>
            </a:r>
          </a:p>
          <a:p>
            <a:pPr algn="just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Ekonomické střety s církví i šlechtou</a:t>
            </a:r>
            <a:endParaRPr lang="cs-CZ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35" y="1928552"/>
            <a:ext cx="5132243" cy="27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Proměny ve zbožnosti pozdního středověku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665720" cy="4351338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Individualismus</a:t>
            </a:r>
          </a:p>
          <a:p>
            <a:pPr lvl="1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Hlubší kořeny individualismu – mnišství, pojetí spásy</a:t>
            </a:r>
          </a:p>
          <a:p>
            <a:pPr lvl="1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Renesance</a:t>
            </a:r>
          </a:p>
          <a:p>
            <a:pPr lvl="1"/>
            <a:r>
              <a:rPr lang="cs-CZ" sz="2200" b="1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Devotio</a:t>
            </a:r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moderna</a:t>
            </a:r>
          </a:p>
          <a:p>
            <a:pPr lvl="1"/>
            <a:r>
              <a:rPr lang="cs-CZ" sz="22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Humanismus</a:t>
            </a:r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– Erasmus Rotterdamský</a:t>
            </a:r>
            <a:endParaRPr lang="cs-CZ" sz="2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cs-CZ" sz="22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Městská zbožnost</a:t>
            </a:r>
          </a:p>
          <a:p>
            <a:pPr lvl="1"/>
            <a:r>
              <a:rPr lang="cs-CZ" sz="2200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Begharti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a </a:t>
            </a:r>
            <a:r>
              <a:rPr lang="cs-CZ" sz="22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Bekyně</a:t>
            </a:r>
          </a:p>
          <a:p>
            <a:pPr lvl="1"/>
            <a:r>
              <a:rPr lang="cs-CZ" sz="22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Mystika</a:t>
            </a:r>
          </a:p>
          <a:p>
            <a:pPr lvl="2"/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Johannes </a:t>
            </a:r>
            <a:r>
              <a:rPr lang="cs-CZ" sz="22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Eckhart</a:t>
            </a:r>
            <a:endParaRPr lang="cs-CZ" sz="22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cs-CZ" sz="1600" dirty="0">
              <a:latin typeface="Garamond" panose="020204040303010108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45" y="3033713"/>
            <a:ext cx="40481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  <a:t>Krize feudalismu a papežství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Oslabení autority církve</a:t>
            </a:r>
          </a:p>
          <a:p>
            <a:pPr lvl="1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Kritika žebravých řádů a života kléru </a:t>
            </a:r>
          </a:p>
          <a:p>
            <a:pPr lvl="1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Johan </a:t>
            </a:r>
            <a:r>
              <a:rPr lang="cs-CZ" sz="22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Huizinga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: Ideové vyčerpání odkazováním k posmrtné naději</a:t>
            </a:r>
          </a:p>
          <a:p>
            <a:pPr lvl="1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Jiří Bílý: reakcí byl „cynismus</a:t>
            </a:r>
            <a:r>
              <a:rPr lang="cs-CZ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“ italské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renesance nebo evangelický asketismus</a:t>
            </a:r>
          </a:p>
          <a:p>
            <a:pPr lvl="1"/>
            <a:endParaRPr lang="cs-CZ" sz="22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Papežské schizma a </a:t>
            </a:r>
            <a:r>
              <a:rPr lang="cs-CZ" sz="22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konciliarismus</a:t>
            </a:r>
            <a:endParaRPr lang="cs-CZ" sz="22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Papežké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nebo také západní schizma (1378-1417)</a:t>
            </a:r>
          </a:p>
          <a:p>
            <a:pPr lvl="1"/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Reakce na Avignonské papežství (1309-1378)</a:t>
            </a:r>
          </a:p>
          <a:p>
            <a:pPr lvl="1"/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Urban VI.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(1378-1389)</a:t>
            </a:r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x </a:t>
            </a:r>
            <a:r>
              <a:rPr lang="cs-CZ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Klement VII. </a:t>
            </a:r>
            <a:r>
              <a:rPr lang="cs-CZ" sz="2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(1378-1394)</a:t>
            </a:r>
            <a:endParaRPr lang="cs-CZ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/>
            <a:endParaRPr lang="cs-CZ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Krize feudalismu a papežství</a:t>
            </a:r>
            <a:endParaRPr lang="cs-CZ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391722"/>
              </p:ext>
            </p:extLst>
          </p:nvPr>
        </p:nvGraphicFramePr>
        <p:xfrm>
          <a:off x="838200" y="4979989"/>
          <a:ext cx="10515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Římští papežové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Papežové v Avignonu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Linie papežů koncilu</a:t>
                      </a:r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 v Pise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Urban</a:t>
                      </a:r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 VI. (1378-1389)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Klement VII. (1378-1394)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…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Alexandr V. (1409-1410)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Garamond" panose="02020404030301010803" pitchFamily="18" charset="0"/>
                        </a:rPr>
                        <a:t>Řehoř VII. (1406-1415)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Benedikt XIII. (1394-1417)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Garamond" panose="02020404030301010803" pitchFamily="18" charset="0"/>
                        </a:rPr>
                        <a:t>Jan</a:t>
                      </a:r>
                      <a:r>
                        <a:rPr lang="cs-CZ" baseline="0" dirty="0" smtClean="0">
                          <a:latin typeface="Garamond" panose="02020404030301010803" pitchFamily="18" charset="0"/>
                        </a:rPr>
                        <a:t> XXIII. (1410-1415)</a:t>
                      </a:r>
                      <a:endParaRPr lang="cs-CZ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23207" y="1690688"/>
            <a:ext cx="1063059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Konciliarismus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Garamond" panose="02020404030301010803" pitchFamily="18" charset="0"/>
                <a:cs typeface="Times New Roman" panose="02020603050405020304" pitchFamily="18" charset="0"/>
              </a:rPr>
              <a:t>Kořeny: </a:t>
            </a:r>
            <a:r>
              <a:rPr lang="cs-CZ" sz="2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William </a:t>
            </a:r>
            <a:r>
              <a:rPr lang="cs-CZ" sz="2500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Ockham</a:t>
            </a:r>
            <a:r>
              <a:rPr lang="cs-CZ" sz="2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cs-CZ" sz="2500" i="1" dirty="0">
                <a:latin typeface="Garamond" panose="02020404030301010803" pitchFamily="18" charset="0"/>
                <a:cs typeface="Times New Roman" panose="02020603050405020304" pitchFamily="18" charset="0"/>
              </a:rPr>
              <a:t>Jan z </a:t>
            </a:r>
            <a:r>
              <a:rPr lang="cs-CZ" sz="2500" i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Jandunu</a:t>
            </a:r>
            <a:r>
              <a:rPr lang="cs-CZ" sz="2500" dirty="0">
                <a:latin typeface="Garamond" panose="02020404030301010803" pitchFamily="18" charset="0"/>
                <a:cs typeface="Times New Roman" panose="02020603050405020304" pitchFamily="18" charset="0"/>
              </a:rPr>
              <a:t> a </a:t>
            </a:r>
            <a:r>
              <a:rPr lang="cs-CZ" sz="2500" i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Marsilio</a:t>
            </a:r>
            <a:r>
              <a:rPr lang="cs-CZ" sz="2500" i="1" dirty="0">
                <a:latin typeface="Garamond" panose="02020404030301010803" pitchFamily="18" charset="0"/>
                <a:cs typeface="Times New Roman" panose="02020603050405020304" pitchFamily="18" charset="0"/>
              </a:rPr>
              <a:t> z </a:t>
            </a:r>
            <a:r>
              <a:rPr lang="cs-CZ" sz="2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Padovy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Proměna </a:t>
            </a:r>
            <a:r>
              <a:rPr lang="cs-CZ" sz="25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eklesiologie</a:t>
            </a:r>
            <a:endParaRPr lang="cs-CZ" sz="2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Koncily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Koncil v </a:t>
            </a:r>
            <a:r>
              <a:rPr lang="cs-CZ" sz="25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Pise</a:t>
            </a:r>
            <a:r>
              <a:rPr lang="cs-CZ" sz="2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(1408) – volba </a:t>
            </a:r>
            <a:r>
              <a:rPr lang="cs-CZ" sz="2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Alexandra 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5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Kostnický koncil</a:t>
            </a:r>
            <a:r>
              <a:rPr lang="cs-CZ" sz="2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(1414-1418) – volba </a:t>
            </a:r>
            <a:r>
              <a:rPr lang="cs-CZ" sz="25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Martina V.</a:t>
            </a:r>
            <a:r>
              <a:rPr lang="cs-CZ" sz="2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(1417-1431), dekret </a:t>
            </a:r>
            <a:r>
              <a:rPr lang="cs-CZ" sz="2500" b="1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Haec</a:t>
            </a:r>
            <a:r>
              <a:rPr lang="cs-CZ" sz="25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2500" b="1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sancta</a:t>
            </a:r>
            <a:endParaRPr lang="cs-CZ" sz="2500" b="1" i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500" b="1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Basilejský koncil</a:t>
            </a:r>
            <a:r>
              <a:rPr lang="cs-CZ" sz="25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(1431-1449) – basilejská kompaktáta, dekret </a:t>
            </a:r>
            <a:r>
              <a:rPr lang="cs-CZ" sz="2500" b="1" i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Sacrosancta</a:t>
            </a:r>
            <a:endParaRPr lang="cs-CZ" sz="2500" b="1" i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6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Krize feudalismu a papežství:</a:t>
            </a:r>
            <a:b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České země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0913" cy="4351338"/>
          </a:xfrm>
        </p:spPr>
        <p:txBody>
          <a:bodyPr/>
          <a:lstStyle/>
          <a:p>
            <a:r>
              <a:rPr lang="cs-CZ" sz="2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Skokový vývoj za vlády </a:t>
            </a:r>
            <a:r>
              <a:rPr lang="cs-CZ" sz="23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Karla IV.</a:t>
            </a:r>
          </a:p>
          <a:p>
            <a:r>
              <a:rPr lang="cs-CZ" sz="2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Přebytek absolventů, kněžstva</a:t>
            </a:r>
          </a:p>
          <a:p>
            <a:r>
              <a:rPr lang="cs-CZ" sz="2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Fiskální zatížení plynoucí z papežského schizmatu</a:t>
            </a:r>
          </a:p>
          <a:p>
            <a:r>
              <a:rPr lang="cs-CZ" sz="2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Napětí mezi Čechy a cizinci – otázka národa?</a:t>
            </a:r>
          </a:p>
          <a:p>
            <a:r>
              <a:rPr lang="cs-CZ" sz="2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Slabá vláda </a:t>
            </a:r>
            <a:r>
              <a:rPr lang="cs-CZ" sz="23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Václava IV.</a:t>
            </a:r>
          </a:p>
          <a:p>
            <a:pPr lvl="1"/>
            <a:r>
              <a:rPr lang="cs-CZ" sz="2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Spory s šlechtou i církví</a:t>
            </a:r>
          </a:p>
          <a:p>
            <a:pPr lvl="1"/>
            <a:r>
              <a:rPr lang="cs-CZ" sz="23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Podpora reformních proudů</a:t>
            </a:r>
            <a:endParaRPr lang="cs-CZ" sz="2300" dirty="0" smtClean="0">
              <a:latin typeface="Garamond" panose="02020404030301010803" pitchFamily="18" charset="0"/>
            </a:endParaRPr>
          </a:p>
          <a:p>
            <a:pPr lvl="1"/>
            <a:endParaRPr lang="cs-CZ" i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9" y="2308066"/>
            <a:ext cx="5798021" cy="33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5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7486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Úvod do problematiky reformace:</a:t>
            </a:r>
            <a:br>
              <a:rPr lang="cs-CZ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Kontinuita a diskontinuita středověkých disidentských náboženských hnutí</a:t>
            </a: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je to husitství?</a:t>
            </a:r>
          </a:p>
          <a:p>
            <a:pPr marL="0" indent="0" algn="ctr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Husité na tažení</a:t>
            </a:r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69" y="2671288"/>
            <a:ext cx="7366462" cy="35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Česká reformace</a:t>
            </a:r>
            <a:b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Problém vymezení</a:t>
            </a:r>
            <a:endParaRPr lang="cs-CZ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32720" cy="40233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sz="41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Amedeo</a:t>
            </a:r>
            <a:r>
              <a:rPr lang="cs-CZ" sz="41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sz="4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Molnár: První </a:t>
            </a:r>
            <a:r>
              <a:rPr lang="cs-CZ" sz="41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reformace</a:t>
            </a:r>
            <a:endParaRPr lang="cs-CZ" sz="41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4100" dirty="0">
                <a:latin typeface="Garamond" panose="02020404030301010803" pitchFamily="18" charset="0"/>
                <a:cs typeface="Times New Roman" panose="02020603050405020304" pitchFamily="18" charset="0"/>
              </a:rPr>
              <a:t>V čem se odlišuje od jiných středověkých hnutí</a:t>
            </a:r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?</a:t>
            </a:r>
          </a:p>
          <a:p>
            <a:pPr lvl="1" algn="just"/>
            <a:r>
              <a:rPr lang="cs-CZ" sz="3900" dirty="0">
                <a:latin typeface="Garamond" panose="02020404030301010803" pitchFamily="18" charset="0"/>
                <a:cs typeface="Times New Roman" panose="02020603050405020304" pitchFamily="18" charset="0"/>
              </a:rPr>
              <a:t>Role univerzitního prostředí a církevních </a:t>
            </a:r>
            <a:r>
              <a:rPr lang="cs-CZ" sz="39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struktur</a:t>
            </a:r>
            <a:endParaRPr lang="cs-CZ" sz="39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3900" dirty="0">
                <a:latin typeface="Garamond" panose="02020404030301010803" pitchFamily="18" charset="0"/>
                <a:cs typeface="Times New Roman" panose="02020603050405020304" pitchFamily="18" charset="0"/>
              </a:rPr>
              <a:t>Vztah ke světské </a:t>
            </a:r>
            <a:r>
              <a:rPr lang="cs-CZ" sz="39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moci</a:t>
            </a:r>
          </a:p>
          <a:p>
            <a:pPr algn="just"/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Spojovací </a:t>
            </a:r>
            <a:r>
              <a:rPr lang="cs-CZ" sz="4100" dirty="0">
                <a:latin typeface="Garamond" panose="02020404030301010803" pitchFamily="18" charset="0"/>
                <a:cs typeface="Times New Roman" panose="02020603050405020304" pitchFamily="18" charset="0"/>
              </a:rPr>
              <a:t>článek mezi nonkonformními hnutími středověku a reformací </a:t>
            </a:r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evropskou, </a:t>
            </a:r>
            <a:r>
              <a:rPr lang="cs-CZ" sz="4100" dirty="0">
                <a:latin typeface="Garamond" panose="02020404030301010803" pitchFamily="18" charset="0"/>
                <a:cs typeface="Times New Roman" panose="02020603050405020304" pitchFamily="18" charset="0"/>
              </a:rPr>
              <a:t>nebo něco víc</a:t>
            </a:r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Česká reformace a reformace evropská – </a:t>
            </a:r>
            <a:r>
              <a:rPr lang="cs-CZ" sz="41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Robert Kalivoda. </a:t>
            </a:r>
          </a:p>
          <a:p>
            <a:pPr algn="just"/>
            <a:r>
              <a:rPr lang="cs-CZ" sz="41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Historicko</a:t>
            </a:r>
            <a:r>
              <a:rPr lang="cs-CZ" sz="4100" i="1" dirty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cs-CZ" sz="41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chronologický</a:t>
            </a:r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nebo </a:t>
            </a:r>
            <a:r>
              <a:rPr lang="cs-CZ" sz="41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strukturálně-typologický pojem</a:t>
            </a:r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?</a:t>
            </a:r>
            <a:endParaRPr lang="cs-CZ" sz="41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89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  <a:t>Česká reformace</a:t>
            </a:r>
            <a:b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Garamond" panose="02020404030301010803" pitchFamily="18" charset="0"/>
                <a:cs typeface="Times New Roman" panose="02020603050405020304" pitchFamily="18" charset="0"/>
              </a:rPr>
              <a:t>Problém vymezení</a:t>
            </a:r>
            <a:endParaRPr lang="cs-CZ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41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František </a:t>
            </a:r>
            <a:r>
              <a:rPr lang="cs-CZ" sz="4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Šmahel: </a:t>
            </a:r>
            <a:r>
              <a:rPr lang="cs-CZ" sz="41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Reformace před reformacemi</a:t>
            </a:r>
          </a:p>
          <a:p>
            <a:pPr marL="617220" lvl="1" indent="-342900" algn="just"/>
            <a:r>
              <a:rPr lang="cs-CZ" sz="39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„</a:t>
            </a:r>
            <a:r>
              <a:rPr lang="cs-CZ" sz="39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…šlo </a:t>
            </a:r>
            <a:r>
              <a:rPr lang="cs-CZ" sz="3900" i="1" dirty="0">
                <a:latin typeface="Garamond" panose="02020404030301010803" pitchFamily="18" charset="0"/>
                <a:cs typeface="Times New Roman" panose="02020603050405020304" pitchFamily="18" charset="0"/>
              </a:rPr>
              <a:t>však o reformaci před reformacemi a revoluci před revolucemi.</a:t>
            </a:r>
            <a:r>
              <a:rPr lang="cs-CZ" sz="3900" dirty="0">
                <a:latin typeface="Garamond" panose="02020404030301010803" pitchFamily="18" charset="0"/>
                <a:cs typeface="Times New Roman" panose="02020603050405020304" pitchFamily="18" charset="0"/>
              </a:rPr>
              <a:t>“ (Šmahel 2008: 75)</a:t>
            </a:r>
          </a:p>
          <a:p>
            <a:pPr algn="just"/>
            <a:r>
              <a:rPr lang="cs-CZ" sz="4100" dirty="0">
                <a:latin typeface="Garamond" panose="02020404030301010803" pitchFamily="18" charset="0"/>
                <a:cs typeface="Times New Roman" panose="02020603050405020304" pitchFamily="18" charset="0"/>
              </a:rPr>
              <a:t>Zapojení všech společenských tříd a </a:t>
            </a:r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struktur</a:t>
            </a:r>
            <a:endParaRPr lang="cs-CZ" sz="41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41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Přerod ke stavovskému státu</a:t>
            </a: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80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1829</TotalTime>
  <Words>678</Words>
  <Application>Microsoft Office PowerPoint</Application>
  <PresentationFormat>Širokoúhlá obrazovka</PresentationFormat>
  <Paragraphs>159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Retrospektiva</vt:lpstr>
      <vt:lpstr>  RLA07: Křesťanství II </vt:lpstr>
      <vt:lpstr>Socioekonomické změny pozdního středověku: Rozvoj měst</vt:lpstr>
      <vt:lpstr>Proměny ve zbožnosti pozdního středověku</vt:lpstr>
      <vt:lpstr>Krize feudalismu a papežství</vt:lpstr>
      <vt:lpstr>Krize feudalismu a papežství</vt:lpstr>
      <vt:lpstr>Krize feudalismu a papežství: České země</vt:lpstr>
      <vt:lpstr>Úvod do problematiky reformace: Kontinuita a diskontinuita středověkých disidentských náboženských hnutí</vt:lpstr>
      <vt:lpstr>Česká reformace Problém vymezení</vt:lpstr>
      <vt:lpstr>Česká reformace Problém vymezení</vt:lpstr>
      <vt:lpstr>Česká reformace Problém vymezení</vt:lpstr>
      <vt:lpstr>Počátky české reformace</vt:lpstr>
      <vt:lpstr>Jan Hus</vt:lpstr>
      <vt:lpstr>Členění husitského hnutí</vt:lpstr>
      <vt:lpstr>Jednota bratrská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Elesar</cp:lastModifiedBy>
  <cp:revision>100</cp:revision>
  <dcterms:created xsi:type="dcterms:W3CDTF">2017-12-16T13:48:26Z</dcterms:created>
  <dcterms:modified xsi:type="dcterms:W3CDTF">2021-03-10T09:47:29Z</dcterms:modified>
</cp:coreProperties>
</file>