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73" r:id="rId2"/>
    <p:sldId id="262" r:id="rId3"/>
    <p:sldId id="271" r:id="rId4"/>
    <p:sldId id="274" r:id="rId5"/>
    <p:sldId id="275" r:id="rId6"/>
    <p:sldId id="276" r:id="rId7"/>
    <p:sldId id="277" r:id="rId8"/>
    <p:sldId id="278" r:id="rId9"/>
    <p:sldId id="280" r:id="rId10"/>
    <p:sldId id="279" r:id="rId11"/>
    <p:sldId id="281" r:id="rId12"/>
    <p:sldId id="282" r:id="rId13"/>
    <p:sldId id="283" r:id="rId14"/>
    <p:sldId id="284" r:id="rId15"/>
    <p:sldId id="285" r:id="rId16"/>
    <p:sldId id="286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13"/>
  </p:normalViewPr>
  <p:slideViewPr>
    <p:cSldViewPr snapToGrid="0" snapToObjects="1">
      <p:cViewPr varScale="1">
        <p:scale>
          <a:sx n="84" d="100"/>
          <a:sy n="84" d="100"/>
        </p:scale>
        <p:origin x="20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83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66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40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41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61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9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54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6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8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07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2BF0AE7-5B4E-2C49-9F40-30433FA44440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5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133DEC1B-A5D6-9546-AC9C-E6BFE046E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7" r="-2" b="-2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Obrázek 2" descr="Obsah obrázku interiér, stůl, tkanina, vsedě&#10;&#10;Popis byl vytvořen automaticky">
            <a:extLst>
              <a:ext uri="{FF2B5EF4-FFF2-40B4-BE49-F238E27FC236}">
                <a16:creationId xmlns:a16="http://schemas.microsoft.com/office/drawing/2014/main" id="{E46EC977-07F3-7D49-807C-80321D0A7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1" r="2" b="14975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CFF9C54B-84C1-BD4E-B1FD-088E2589D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4" r="617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E1314CB2-5D42-6D44-B390-7B1D0EB3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b="1">
                <a:solidFill>
                  <a:schemeClr val="tx1"/>
                </a:solidFill>
              </a:rPr>
              <a:t>6 smyslů v křesťanské teologii a praxi</a:t>
            </a:r>
          </a:p>
        </p:txBody>
      </p:sp>
    </p:spTree>
    <p:extLst>
      <p:ext uri="{BB962C8B-B14F-4D97-AF65-F5344CB8AC3E}">
        <p14:creationId xmlns:p14="http://schemas.microsoft.com/office/powerpoint/2010/main" val="15725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už, dav&#10;&#10;Popis byl vytvořen automaticky">
            <a:extLst>
              <a:ext uri="{FF2B5EF4-FFF2-40B4-BE49-F238E27FC236}">
                <a16:creationId xmlns:a16="http://schemas.microsoft.com/office/drawing/2014/main" id="{1AE3ADA9-B070-CC48-A61D-672F01B62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1" b="49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2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0609A40-2D3C-D34A-8FE4-9B77E4DFF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1" r="-2" b="953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Obrázek 2" descr="Obsah obrázku patro, interiér&#10;&#10;Popis byl vytvořen automaticky">
            <a:extLst>
              <a:ext uri="{FF2B5EF4-FFF2-40B4-BE49-F238E27FC236}">
                <a16:creationId xmlns:a16="http://schemas.microsoft.com/office/drawing/2014/main" id="{0C5E58CF-B84F-2042-BA3C-7C1DB86DE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0" r="12761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6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tanečník, exteriér, sport&#10;&#10;Popis byl vytvořen automaticky">
            <a:extLst>
              <a:ext uri="{FF2B5EF4-FFF2-40B4-BE49-F238E27FC236}">
                <a16:creationId xmlns:a16="http://schemas.microsoft.com/office/drawing/2014/main" id="{0C1A29BE-C2FB-134A-967D-2188E3F55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9" b="5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25F72B-DCCB-D248-8E5E-998CC6CCE9D8}"/>
              </a:ext>
            </a:extLst>
          </p:cNvPr>
          <p:cNvSpPr txBox="1"/>
          <p:nvPr/>
        </p:nvSpPr>
        <p:spPr>
          <a:xfrm>
            <a:off x="563880" y="243840"/>
            <a:ext cx="345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>
                <a:latin typeface="Cambria" panose="02040503050406030204" pitchFamily="18" charset="0"/>
              </a:rPr>
              <a:t>Corpus Christi</a:t>
            </a:r>
          </a:p>
        </p:txBody>
      </p:sp>
    </p:spTree>
    <p:extLst>
      <p:ext uri="{BB962C8B-B14F-4D97-AF65-F5344CB8AC3E}">
        <p14:creationId xmlns:p14="http://schemas.microsoft.com/office/powerpoint/2010/main" val="393714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osoba&#10;&#10;Popis byl vytvořen automaticky">
            <a:extLst>
              <a:ext uri="{FF2B5EF4-FFF2-40B4-BE49-F238E27FC236}">
                <a16:creationId xmlns:a16="http://schemas.microsoft.com/office/drawing/2014/main" id="{493D3C77-2F39-F849-ACFB-09F212422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9" r="8940"/>
          <a:stretch/>
        </p:blipFill>
        <p:spPr>
          <a:xfrm>
            <a:off x="321724" y="321732"/>
            <a:ext cx="5728548" cy="6214533"/>
          </a:xfrm>
          <a:prstGeom prst="rect">
            <a:avLst/>
          </a:prstGeom>
        </p:spPr>
      </p:pic>
      <p:pic>
        <p:nvPicPr>
          <p:cNvPr id="3" name="Obrázek 2" descr="Obsah obrázku text, modrá, malování, malované&#10;&#10;Popis byl vytvořen automaticky">
            <a:extLst>
              <a:ext uri="{FF2B5EF4-FFF2-40B4-BE49-F238E27FC236}">
                <a16:creationId xmlns:a16="http://schemas.microsoft.com/office/drawing/2014/main" id="{9F247382-5DAE-0849-9230-BB31EC7BE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8" r="2" b="12256"/>
          <a:stretch/>
        </p:blipFill>
        <p:spPr>
          <a:xfrm>
            <a:off x="6141728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19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dřevěné&#10;&#10;Popis byl vytvořen automaticky">
            <a:extLst>
              <a:ext uri="{FF2B5EF4-FFF2-40B4-BE49-F238E27FC236}">
                <a16:creationId xmlns:a16="http://schemas.microsoft.com/office/drawing/2014/main" id="{37FCDCFB-995A-E54E-9D8D-EE70A84A8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" r="1081" b="-2"/>
          <a:stretch/>
        </p:blipFill>
        <p:spPr>
          <a:xfrm>
            <a:off x="321724" y="321732"/>
            <a:ext cx="7086768" cy="6214533"/>
          </a:xfrm>
          <a:prstGeom prst="rect">
            <a:avLst/>
          </a:prstGeom>
        </p:spPr>
      </p:pic>
      <p:pic>
        <p:nvPicPr>
          <p:cNvPr id="5" name="Obrázek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DD7D3DC1-4136-4D4C-86DA-F450B728E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594"/>
          <a:stretch/>
        </p:blipFill>
        <p:spPr>
          <a:xfrm>
            <a:off x="7499948" y="321732"/>
            <a:ext cx="4370327" cy="621453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1141DFB-32A4-6C8A-0E7E-C250EF701C4B}"/>
              </a:ext>
            </a:extLst>
          </p:cNvPr>
          <p:cNvSpPr txBox="1"/>
          <p:nvPr/>
        </p:nvSpPr>
        <p:spPr>
          <a:xfrm>
            <a:off x="7408492" y="0"/>
            <a:ext cx="292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</a:rPr>
              <a:t>Hildegarda z </a:t>
            </a:r>
            <a:r>
              <a:rPr lang="cs-CZ" b="1" dirty="0" err="1">
                <a:latin typeface="Cambria" panose="02040503050406030204" pitchFamily="18" charset="0"/>
              </a:rPr>
              <a:t>Bingenu</a:t>
            </a:r>
            <a:endParaRPr lang="cs-CZ" b="1" dirty="0">
              <a:latin typeface="Cambria" panose="020405030504060302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0497DFE-89A3-2C23-FF84-274D5AECE625}"/>
              </a:ext>
            </a:extLst>
          </p:cNvPr>
          <p:cNvSpPr txBox="1"/>
          <p:nvPr/>
        </p:nvSpPr>
        <p:spPr>
          <a:xfrm>
            <a:off x="412595" y="0"/>
            <a:ext cx="337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01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, zdobené&#10;&#10;Popis byl vytvořen automaticky">
            <a:extLst>
              <a:ext uri="{FF2B5EF4-FFF2-40B4-BE49-F238E27FC236}">
                <a16:creationId xmlns:a16="http://schemas.microsoft.com/office/drawing/2014/main" id="{C31997BD-8FBA-1C4B-A38B-6BB5D78C70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6499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5" name="Obrázek 4" descr="Obsah obrázku text, tkanina&#10;&#10;Popis byl vytvořen automaticky">
            <a:extLst>
              <a:ext uri="{FF2B5EF4-FFF2-40B4-BE49-F238E27FC236}">
                <a16:creationId xmlns:a16="http://schemas.microsoft.com/office/drawing/2014/main" id="{8C43D18D-9F8B-094A-99D5-4DA0495F5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276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7" name="Obrázek 6" descr="Obsah obrázku text, staré&#10;&#10;Popis byl vytvořen automaticky">
            <a:extLst>
              <a:ext uri="{FF2B5EF4-FFF2-40B4-BE49-F238E27FC236}">
                <a16:creationId xmlns:a16="http://schemas.microsoft.com/office/drawing/2014/main" id="{D99ACAF1-3A84-8247-BCFF-BC2B1B88F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114" r="-1" b="35603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30248F0-0D96-5D4A-B7CD-C68F4670DF48}"/>
              </a:ext>
            </a:extLst>
          </p:cNvPr>
          <p:cNvSpPr txBox="1"/>
          <p:nvPr/>
        </p:nvSpPr>
        <p:spPr>
          <a:xfrm>
            <a:off x="993949" y="5699760"/>
            <a:ext cx="320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>
                <a:latin typeface="Cambria" panose="02040503050406030204" pitchFamily="18" charset="0"/>
              </a:rPr>
              <a:t>Arma</a:t>
            </a:r>
            <a:r>
              <a:rPr lang="cs-CZ" sz="2000" b="1" i="1" dirty="0">
                <a:latin typeface="Cambria" panose="02040503050406030204" pitchFamily="18" charset="0"/>
              </a:rPr>
              <a:t> Christi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54B195-9C21-8F45-B182-0A913FF62C46}"/>
              </a:ext>
            </a:extLst>
          </p:cNvPr>
          <p:cNvSpPr txBox="1"/>
          <p:nvPr/>
        </p:nvSpPr>
        <p:spPr>
          <a:xfrm flipH="1">
            <a:off x="5399862" y="2874996"/>
            <a:ext cx="174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latin typeface="Cambria" panose="02040503050406030204" pitchFamily="18" charset="0"/>
              </a:rPr>
              <a:t>stigmata</a:t>
            </a:r>
          </a:p>
        </p:txBody>
      </p:sp>
    </p:spTree>
    <p:extLst>
      <p:ext uri="{BB962C8B-B14F-4D97-AF65-F5344CB8AC3E}">
        <p14:creationId xmlns:p14="http://schemas.microsoft.com/office/powerpoint/2010/main" val="276880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E0856C7A-132D-B99D-E520-163A00DB3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" r="13990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9" name="Obrázek 8" descr="Obsah obrázku text, kniha&#10;&#10;Popis byl vytvořen automaticky">
            <a:extLst>
              <a:ext uri="{FF2B5EF4-FFF2-40B4-BE49-F238E27FC236}">
                <a16:creationId xmlns:a16="http://schemas.microsoft.com/office/drawing/2014/main" id="{ED09A615-F10B-35A3-5080-FE2CC0382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" r="1" b="1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1D626C0A-55DA-C819-5650-BC2B32A7E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" r="16184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7C0DDA-0DF8-E64C-A753-B348AF44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1126940"/>
            <a:ext cx="3209544" cy="430145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7D91A49-6548-EF4C-A078-33DA80E3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 b="23169"/>
          <a:stretch/>
        </p:blipFill>
        <p:spPr>
          <a:xfrm>
            <a:off x="4487333" y="2374990"/>
            <a:ext cx="3209544" cy="180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C832D-5BC1-3940-A74E-C3BE61AE8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2075635"/>
            <a:ext cx="3209544" cy="24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pózování&#10;&#10;Popis byl vytvořen automaticky">
            <a:extLst>
              <a:ext uri="{FF2B5EF4-FFF2-40B4-BE49-F238E27FC236}">
                <a16:creationId xmlns:a16="http://schemas.microsoft.com/office/drawing/2014/main" id="{8774CDE0-6DBC-984E-AA16-BE52C1FE3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9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ltář, skupina, několik&#10;&#10;Popis byl vytvořen automaticky">
            <a:extLst>
              <a:ext uri="{FF2B5EF4-FFF2-40B4-BE49-F238E27FC236}">
                <a16:creationId xmlns:a16="http://schemas.microsoft.com/office/drawing/2014/main" id="{09469EEE-C8D8-9444-A830-C5E64B1D7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75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FA915BF-8FBE-694B-A175-F420B7A43585}"/>
              </a:ext>
            </a:extLst>
          </p:cNvPr>
          <p:cNvSpPr txBox="1"/>
          <p:nvPr/>
        </p:nvSpPr>
        <p:spPr>
          <a:xfrm>
            <a:off x="804672" y="2640692"/>
            <a:ext cx="4486656" cy="3255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„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Obejměte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rakev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přitiskněte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hrudí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...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Vezměte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svatý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olej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pomažte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si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celé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tělo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-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jazyk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rty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krk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oči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...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Neboť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díky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příjemné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vůni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vám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bude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olej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připomínat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mučedníky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“</a:t>
            </a:r>
          </a:p>
          <a:p>
            <a:pPr lvl="4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Jan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Zlatoústý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  <a:p>
            <a:pPr lvl="1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698F52B-A729-244A-989B-8C2C36C27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0" r="-2" b="1361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2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C378AA83-C99E-C047-AAA0-9349D3A4B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8" r="2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5" name="Obrázek 4" descr="Obsah obrázku text, oblečení, roucho, šaty&#10;&#10;Popis byl vytvořen automaticky">
            <a:extLst>
              <a:ext uri="{FF2B5EF4-FFF2-40B4-BE49-F238E27FC236}">
                <a16:creationId xmlns:a16="http://schemas.microsoft.com/office/drawing/2014/main" id="{29CBE623-3991-C14F-9711-E9D35D72A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8" r="8095" b="4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E5B80B2-581C-F943-B583-E55610C3C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83" r="25882" b="4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7" name="Obrázek 6" descr="Obsah obrázku text, kniha, interiér&#10;&#10;Popis byl vytvořen automaticky">
            <a:extLst>
              <a:ext uri="{FF2B5EF4-FFF2-40B4-BE49-F238E27FC236}">
                <a16:creationId xmlns:a16="http://schemas.microsoft.com/office/drawing/2014/main" id="{132128CA-7CB7-2947-B26F-40A1E6170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78" r="20778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žlutá, budova, kupole, strop&#10;&#10;Popis byl vytvořen automaticky">
            <a:extLst>
              <a:ext uri="{FF2B5EF4-FFF2-40B4-BE49-F238E27FC236}">
                <a16:creationId xmlns:a16="http://schemas.microsoft.com/office/drawing/2014/main" id="{C1F1D33B-E298-F945-B90C-B04711767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98" y="3377509"/>
            <a:ext cx="3745264" cy="2734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A9B402-66F6-477C-803C-FC8508A97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interiér, oltář&#10;&#10;Popis byl vytvořen automaticky">
            <a:extLst>
              <a:ext uri="{FF2B5EF4-FFF2-40B4-BE49-F238E27FC236}">
                <a16:creationId xmlns:a16="http://schemas.microsoft.com/office/drawing/2014/main" id="{C4DB1319-3380-374F-A14B-6E1502C8A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48" y="321733"/>
            <a:ext cx="3850764" cy="273404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382F628-B8BC-5345-953A-786A85E32833}"/>
              </a:ext>
            </a:extLst>
          </p:cNvPr>
          <p:cNvSpPr txBox="1"/>
          <p:nvPr/>
        </p:nvSpPr>
        <p:spPr>
          <a:xfrm>
            <a:off x="6119732" y="2858703"/>
            <a:ext cx="5285791" cy="3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„Nevěděli jsme, zda jsme v nebi nebo na zemi. Neboť na Zemi neexistuje žádná taková nádhera nebo taková krása a my jsme v rozpacích to popsat “</a:t>
            </a:r>
          </a:p>
        </p:txBody>
      </p:sp>
    </p:spTree>
    <p:extLst>
      <p:ext uri="{BB962C8B-B14F-4D97-AF65-F5344CB8AC3E}">
        <p14:creationId xmlns:p14="http://schemas.microsoft.com/office/powerpoint/2010/main" val="1247941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tráva&#10;&#10;Popis byl vytvořen automaticky">
            <a:extLst>
              <a:ext uri="{FF2B5EF4-FFF2-40B4-BE49-F238E27FC236}">
                <a16:creationId xmlns:a16="http://schemas.microsoft.com/office/drawing/2014/main" id="{4BF56018-2F47-B94F-8254-C8B067055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7" b="4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&#10;&#10;Popis byl vytvořen automaticky">
            <a:extLst>
              <a:ext uri="{FF2B5EF4-FFF2-40B4-BE49-F238E27FC236}">
                <a16:creationId xmlns:a16="http://schemas.microsoft.com/office/drawing/2014/main" id="{F0811234-3D7E-754F-A25F-0D3AFDFC1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84" b="32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FBFB9D-35D7-1B4C-A9A2-E9A58112F07E}"/>
              </a:ext>
            </a:extLst>
          </p:cNvPr>
          <p:cNvSpPr txBox="1"/>
          <p:nvPr/>
        </p:nvSpPr>
        <p:spPr>
          <a:xfrm>
            <a:off x="746760" y="16764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 err="1">
                <a:solidFill>
                  <a:schemeClr val="bg1"/>
                </a:solidFill>
                <a:latin typeface="Cambria" panose="02040503050406030204" pitchFamily="18" charset="0"/>
              </a:rPr>
              <a:t>Noli</a:t>
            </a:r>
            <a:r>
              <a:rPr lang="cs-CZ" sz="2800" b="1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2800" b="1" i="1" dirty="0" err="1">
                <a:solidFill>
                  <a:schemeClr val="bg1"/>
                </a:solidFill>
                <a:latin typeface="Cambria" panose="02040503050406030204" pitchFamily="18" charset="0"/>
              </a:rPr>
              <a:t>me</a:t>
            </a:r>
            <a:r>
              <a:rPr lang="cs-CZ" sz="2800" b="1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2800" b="1" i="1" dirty="0" err="1">
                <a:solidFill>
                  <a:schemeClr val="bg1"/>
                </a:solidFill>
                <a:latin typeface="Cambria" panose="02040503050406030204" pitchFamily="18" charset="0"/>
              </a:rPr>
              <a:t>tangere</a:t>
            </a:r>
            <a:endParaRPr lang="cs-CZ" sz="28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8192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85</Words>
  <Application>Microsoft Macintosh PowerPoint</Application>
  <PresentationFormat>Širokoúhlá obrazovka</PresentationFormat>
  <Paragraphs>9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Cambria</vt:lpstr>
      <vt:lpstr>Gill Sans MT</vt:lpstr>
      <vt:lpstr>Parcel</vt:lpstr>
      <vt:lpstr>6 smyslů v křesťanské teologii a praxi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Náboženství a smysly</dc:title>
  <dc:creator>Anna Michalík Kvíčalová</dc:creator>
  <cp:lastModifiedBy>Anna Michalík Kvíčalová</cp:lastModifiedBy>
  <cp:revision>13</cp:revision>
  <dcterms:created xsi:type="dcterms:W3CDTF">2021-01-04T15:43:48Z</dcterms:created>
  <dcterms:modified xsi:type="dcterms:W3CDTF">2023-03-07T15:58:42Z</dcterms:modified>
</cp:coreProperties>
</file>