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67" r:id="rId16"/>
    <p:sldId id="272" r:id="rId17"/>
    <p:sldId id="273" r:id="rId18"/>
    <p:sldId id="275" r:id="rId19"/>
    <p:sldId id="276" r:id="rId20"/>
    <p:sldId id="277" r:id="rId21"/>
    <p:sldId id="279" r:id="rId22"/>
    <p:sldId id="280" r:id="rId23"/>
    <p:sldId id="278" r:id="rId24"/>
    <p:sldId id="282" r:id="rId25"/>
    <p:sldId id="281" r:id="rId26"/>
    <p:sldId id="283" r:id="rId27"/>
    <p:sldId id="284" r:id="rId28"/>
    <p:sldId id="285" r:id="rId29"/>
    <p:sldId id="274" r:id="rId30"/>
    <p:sldId id="286" r:id="rId3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8"/>
  </p:normalViewPr>
  <p:slideViewPr>
    <p:cSldViewPr snapToGrid="0" snapToObjects="1">
      <p:cViewPr varScale="1">
        <p:scale>
          <a:sx n="90" d="100"/>
          <a:sy n="90" d="100"/>
        </p:scale>
        <p:origin x="232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09A8D1-A4B4-064C-8E4B-499170EA38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7DE9B80-4E24-B841-8422-26CBE7160F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238580A-CA74-2E45-ADC8-0B0E804CD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97C3E-F082-D04F-8ECB-1B68417B1B9E}" type="datetimeFigureOut">
              <a:rPr lang="cs-CZ" smtClean="0"/>
              <a:t>14.04.2023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CD81153-87BA-424C-95B2-24C844606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5A757AD-769C-924E-A05C-BBC664E9C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8D503-2EE7-9742-99BF-A48C3BFF3E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9237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6AFC58-FBB1-C848-9EB2-1F29C42BC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C4F0629-BF95-A14A-AA57-15F886ED2B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E066FB8-1AE8-8042-AE8F-64A989D1D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97C3E-F082-D04F-8ECB-1B68417B1B9E}" type="datetimeFigureOut">
              <a:rPr lang="cs-CZ" smtClean="0"/>
              <a:t>14.04.2023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42F0D2E-F175-5A43-AD49-9029ADB3B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6164E4C-56D0-AA46-B394-04951B393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8D503-2EE7-9742-99BF-A48C3BFF3E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9393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12CB5F5-514A-ED4C-8CA1-50EC069D0C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2CCF310-8FBC-4141-A80E-C2086173C8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085578C-0B09-E342-BBF3-AB49AB515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97C3E-F082-D04F-8ECB-1B68417B1B9E}" type="datetimeFigureOut">
              <a:rPr lang="cs-CZ" smtClean="0"/>
              <a:t>14.04.2023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29F1BF4-61A2-5E4C-B635-A433E7831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E907523-85E2-B44C-B6AF-92127A548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8D503-2EE7-9742-99BF-A48C3BFF3E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5671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649F24-9C6C-5941-95B6-A7B86093E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871953-52D0-D846-A09E-B958E5F24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E6B6247-3E34-CC4C-A7EB-41D1DD136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97C3E-F082-D04F-8ECB-1B68417B1B9E}" type="datetimeFigureOut">
              <a:rPr lang="cs-CZ" smtClean="0"/>
              <a:t>14.04.2023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8F77D6E-DC44-E04B-A383-78C71BB74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2E7576-E6AA-FF45-AE6E-F7B3902DA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8D503-2EE7-9742-99BF-A48C3BFF3E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1981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1D0888-1B17-3F41-93D6-D67792CE0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28DA72F-A7AD-9A42-99A8-89E2AA5B8E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35E8102-E0E1-5F48-9A7F-141E0E839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97C3E-F082-D04F-8ECB-1B68417B1B9E}" type="datetimeFigureOut">
              <a:rPr lang="cs-CZ" smtClean="0"/>
              <a:t>14.04.2023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AFA688-679F-9543-8997-FBA935B27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F8864F3-5CC0-844B-B20F-9EA27B6F0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8D503-2EE7-9742-99BF-A48C3BFF3E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9624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E634CB-3123-6B40-8015-6B6853091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1F2AF8-67A1-7849-B299-EA024982DC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3CB1617-01D7-EB48-A647-B21E81307E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5E934FC-8E0D-A64A-993D-35429849E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97C3E-F082-D04F-8ECB-1B68417B1B9E}" type="datetimeFigureOut">
              <a:rPr lang="cs-CZ" smtClean="0"/>
              <a:t>14.04.2023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1A74FD6-ECA5-C647-88EC-35529F047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BD03A96-4600-8D4E-8D13-21A3F15EE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8D503-2EE7-9742-99BF-A48C3BFF3E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3017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275A64-30CE-E549-985C-5AB06B3EF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4A36ABE-69F2-A642-A830-A4B88EA06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FE0959F-2E0B-A844-8D6B-F42F051E3A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95BD896-A15E-0548-8133-220BDC29BC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1658383-0417-B948-9FF4-A2560F1A5C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5C99520-C7B2-5D4C-99B4-907E1F22A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97C3E-F082-D04F-8ECB-1B68417B1B9E}" type="datetimeFigureOut">
              <a:rPr lang="cs-CZ" smtClean="0"/>
              <a:t>14.04.2023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81775D0-9D14-0745-B3DB-8854BC0CA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217D07C-ADEE-1E4B-A4AE-D646E4436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8D503-2EE7-9742-99BF-A48C3BFF3E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7206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6834A9-65E5-4A44-AF0E-75F0149E0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9CB40DB-688B-F04B-9858-CEC9DE0B8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97C3E-F082-D04F-8ECB-1B68417B1B9E}" type="datetimeFigureOut">
              <a:rPr lang="cs-CZ" smtClean="0"/>
              <a:t>14.04.2023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D75F7ED-E317-E341-9B6D-7C42A8DB6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D4FE202-6B1E-1B40-8B70-ACCA1027F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8D503-2EE7-9742-99BF-A48C3BFF3E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987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4CF11E0-3314-8F43-9F7D-BCD13ED52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97C3E-F082-D04F-8ECB-1B68417B1B9E}" type="datetimeFigureOut">
              <a:rPr lang="cs-CZ" smtClean="0"/>
              <a:t>14.04.2023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FB6F8C1-49B2-3F4F-AA51-022236A1F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2287F14-B517-9A4C-B927-9FA057DCA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8D503-2EE7-9742-99BF-A48C3BFF3E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0896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76F27D-EC0E-6A4E-9528-8539DD91B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F42B71-E47D-5B44-AFAA-8082E6972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6633112-442A-D74F-85E1-40782E6595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890D36D-4F2E-EC45-807D-221E6A129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97C3E-F082-D04F-8ECB-1B68417B1B9E}" type="datetimeFigureOut">
              <a:rPr lang="cs-CZ" smtClean="0"/>
              <a:t>14.04.2023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96356EC-274B-4649-9779-F1372A0C9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9D4E425-DBD0-4540-9ED3-244BAEE88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8D503-2EE7-9742-99BF-A48C3BFF3E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8184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AB0642-5A2F-8B44-9C16-62F61B0B5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796D551-5907-DA4D-92B0-6F1ADE715A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F1325ED-0FAB-D644-A6AC-C2BFF64A5F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C0B0406-8717-494F-88CC-0907BB29A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97C3E-F082-D04F-8ECB-1B68417B1B9E}" type="datetimeFigureOut">
              <a:rPr lang="cs-CZ" smtClean="0"/>
              <a:t>14.04.2023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0A156D9-023F-784D-A4C5-34646F5A3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9BEB486-E018-664D-A872-04FAC820F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8D503-2EE7-9742-99BF-A48C3BFF3E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8160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1DDF544-81B8-0347-B50F-0B1B1DFF8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ADBC879-E65A-9A48-BD8E-23E967D46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B28B90-71A9-9A4B-9875-59A325A8B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97C3E-F082-D04F-8ECB-1B68417B1B9E}" type="datetimeFigureOut">
              <a:rPr lang="cs-CZ" smtClean="0"/>
              <a:t>14.04.2023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8482635-E87D-794F-97DB-613D9ADF83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70CA1A4-7B2A-2D48-A694-4B6FE7B33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8D503-2EE7-9742-99BF-A48C3BFF3E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849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86295E7F-EA66-480B-B001-C8BE7CD61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0040" y="4892040"/>
            <a:ext cx="11548872" cy="1645920"/>
          </a:xfrm>
          <a:prstGeom prst="rect">
            <a:avLst/>
          </a:prstGeom>
          <a:solidFill>
            <a:srgbClr val="262626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30022BF-AEE4-1845-A60C-D9B0F3E784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8686" y="5091762"/>
            <a:ext cx="7484787" cy="1264588"/>
          </a:xfrm>
        </p:spPr>
        <p:txBody>
          <a:bodyPr anchor="ctr">
            <a:normAutofit/>
          </a:bodyPr>
          <a:lstStyle/>
          <a:p>
            <a:pPr algn="r"/>
            <a:r>
              <a:rPr lang="cs-CZ" sz="4100">
                <a:solidFill>
                  <a:srgbClr val="FFFFFF"/>
                </a:solidFill>
                <a:latin typeface="Cambria" panose="02040503050406030204" pitchFamily="18" charset="0"/>
              </a:rPr>
              <a:t>Architektura a posvátný prostor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8FA0ACD-F0EA-DA4B-9843-F56491E745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02119" y="5091763"/>
            <a:ext cx="2871195" cy="1264587"/>
          </a:xfrm>
        </p:spPr>
        <p:txBody>
          <a:bodyPr anchor="ctr">
            <a:normAutofit/>
          </a:bodyPr>
          <a:lstStyle/>
          <a:p>
            <a:pPr algn="l"/>
            <a:r>
              <a:rPr lang="cs-CZ" sz="2000">
                <a:solidFill>
                  <a:srgbClr val="FFC000"/>
                </a:solidFill>
                <a:latin typeface="Cambria" panose="02040503050406030204" pitchFamily="18" charset="0"/>
              </a:rPr>
              <a:t>RLB273</a:t>
            </a:r>
          </a:p>
        </p:txBody>
      </p:sp>
      <p:pic>
        <p:nvPicPr>
          <p:cNvPr id="5" name="Obrázek 4" descr="Obsah obrázku patro, interiér, budova, bílá&#10;&#10;Popis byl vytvořen automaticky">
            <a:extLst>
              <a:ext uri="{FF2B5EF4-FFF2-40B4-BE49-F238E27FC236}">
                <a16:creationId xmlns:a16="http://schemas.microsoft.com/office/drawing/2014/main" id="{31320757-F26B-9F46-B373-8930D7604B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5760"/>
          <a:stretch/>
        </p:blipFill>
        <p:spPr>
          <a:xfrm>
            <a:off x="320040" y="320040"/>
            <a:ext cx="11548872" cy="4462272"/>
          </a:xfrm>
          <a:prstGeom prst="rect">
            <a:avLst/>
          </a:prstGeom>
        </p:spPr>
      </p:pic>
      <p:cxnSp>
        <p:nvCxnSpPr>
          <p:cNvPr id="15" name="Straight Connector 11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7247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79405DA-CC9F-7147-927F-88D374D03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" y="822961"/>
            <a:ext cx="4169663" cy="521207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BE7DDB7-4D89-D049-AB6E-1BA793A94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029" y="1182417"/>
            <a:ext cx="6731338" cy="449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961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zeď, interiér&#10;&#10;Popis byl vytvořen automaticky">
            <a:extLst>
              <a:ext uri="{FF2B5EF4-FFF2-40B4-BE49-F238E27FC236}">
                <a16:creationId xmlns:a16="http://schemas.microsoft.com/office/drawing/2014/main" id="{569E6CDB-4B55-7440-9BE0-C41F3DD04F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56" r="-2" b="-2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Obrázek 4" descr="Obsah obrázku dlouhé, linkovaný, čára&#10;&#10;Popis byl vytvořen automaticky">
            <a:extLst>
              <a:ext uri="{FF2B5EF4-FFF2-40B4-BE49-F238E27FC236}">
                <a16:creationId xmlns:a16="http://schemas.microsoft.com/office/drawing/2014/main" id="{043599BC-85F4-3247-A11E-277BCA2E38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866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788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53F0A369-FD07-8D4C-A4B9-AA1530C617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99" r="-1" b="8979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568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exteriér, rostlina, zahrada, kámen&#10;&#10;Popis byl vytvořen automaticky">
            <a:extLst>
              <a:ext uri="{FF2B5EF4-FFF2-40B4-BE49-F238E27FC236}">
                <a16:creationId xmlns:a16="http://schemas.microsoft.com/office/drawing/2014/main" id="{120D1658-9370-594C-82E6-A73272C468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2" r="3756" b="-1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3" name="Obrázek 2" descr="Obsah obrázku obloha, exteriér, tráva, budova&#10;&#10;Popis byl vytvořen automaticky">
            <a:extLst>
              <a:ext uri="{FF2B5EF4-FFF2-40B4-BE49-F238E27FC236}">
                <a16:creationId xmlns:a16="http://schemas.microsoft.com/office/drawing/2014/main" id="{1315BE6F-9559-8940-8CD3-4C1A38A1DD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46" b="8876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48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obloha, exteriér, světlo, korouhvička&#10;&#10;Popis byl vytvořen automaticky">
            <a:extLst>
              <a:ext uri="{FF2B5EF4-FFF2-40B4-BE49-F238E27FC236}">
                <a16:creationId xmlns:a16="http://schemas.microsoft.com/office/drawing/2014/main" id="{488E3DB6-BF09-4B48-A1D2-7BB5C16822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44" r="5632" b="1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3" name="Obrázek 2" descr="Obsah obrázku budova, dřevěné, kámen, oblouk&#10;&#10;Popis byl vytvořen automaticky">
            <a:extLst>
              <a:ext uri="{FF2B5EF4-FFF2-40B4-BE49-F238E27FC236}">
                <a16:creationId xmlns:a16="http://schemas.microsoft.com/office/drawing/2014/main" id="{45323B56-CD4B-4249-A55C-3E1ADD703D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08" r="12670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73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obloha, exteriér, budova&#10;&#10;Popis byl vytvořen automaticky">
            <a:extLst>
              <a:ext uri="{FF2B5EF4-FFF2-40B4-BE49-F238E27FC236}">
                <a16:creationId xmlns:a16="http://schemas.microsoft.com/office/drawing/2014/main" id="{BF97E235-8F18-3943-A37C-4D652BFF71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4"/>
          <a:stretch/>
        </p:blipFill>
        <p:spPr>
          <a:xfrm>
            <a:off x="641276" y="643467"/>
            <a:ext cx="4013020" cy="2702558"/>
          </a:xfrm>
          <a:prstGeom prst="rect">
            <a:avLst/>
          </a:prstGeom>
        </p:spPr>
      </p:pic>
      <p:pic>
        <p:nvPicPr>
          <p:cNvPr id="5" name="Obrázek 4" descr="Obsah obrázku okno, budova, osvětlené, tmavé&#10;&#10;Popis byl vytvořen automaticky">
            <a:extLst>
              <a:ext uri="{FF2B5EF4-FFF2-40B4-BE49-F238E27FC236}">
                <a16:creationId xmlns:a16="http://schemas.microsoft.com/office/drawing/2014/main" id="{B1F0743F-9549-A24B-A42D-DC9E354740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847" b="20511"/>
          <a:stretch/>
        </p:blipFill>
        <p:spPr>
          <a:xfrm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3" name="Obrázek 2" descr="Obsah obrázku budova, exteriér, plazi, kámen&#10;&#10;Popis byl vytvořen automaticky">
            <a:extLst>
              <a:ext uri="{FF2B5EF4-FFF2-40B4-BE49-F238E27FC236}">
                <a16:creationId xmlns:a16="http://schemas.microsoft.com/office/drawing/2014/main" id="{76168294-51D6-2447-AB09-BAAC9E68FC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27" r="11291"/>
          <a:stretch/>
        </p:blipFill>
        <p:spPr>
          <a:xfrm>
            <a:off x="4812633" y="643467"/>
            <a:ext cx="67359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083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budova, oblouk, kolonáda&#10;&#10;Popis byl vytvořen automaticky">
            <a:extLst>
              <a:ext uri="{FF2B5EF4-FFF2-40B4-BE49-F238E27FC236}">
                <a16:creationId xmlns:a16="http://schemas.microsoft.com/office/drawing/2014/main" id="{8D5DF7B6-90D6-B442-9FF5-15D3D770F0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44" r="15679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7" name="Obrázek 6" descr="Obsah obrázku staré, oltář, ulička&#10;&#10;Popis byl vytvořen automaticky">
            <a:extLst>
              <a:ext uri="{FF2B5EF4-FFF2-40B4-BE49-F238E27FC236}">
                <a16:creationId xmlns:a16="http://schemas.microsoft.com/office/drawing/2014/main" id="{14D6A29B-E10D-1A4D-9266-0A00C381E8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60" r="18692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52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A5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text, interiér, dřevěné, několik&#10;&#10;Popis byl vytvořen automaticky">
            <a:extLst>
              <a:ext uri="{FF2B5EF4-FFF2-40B4-BE49-F238E27FC236}">
                <a16:creationId xmlns:a16="http://schemas.microsoft.com/office/drawing/2014/main" id="{32495200-43B7-054B-A2C8-A43BCD0F6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975" y="643467"/>
            <a:ext cx="612205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449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FE55B3F-4634-4A41-B146-E6251581E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interiér, zeď, oltář&#10;&#10;Popis byl vytvořen automaticky">
            <a:extLst>
              <a:ext uri="{FF2B5EF4-FFF2-40B4-BE49-F238E27FC236}">
                <a16:creationId xmlns:a16="http://schemas.microsoft.com/office/drawing/2014/main" id="{494CD851-5303-2A49-B9F8-C9F7585BAB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55" r="14963" b="-1"/>
          <a:stretch/>
        </p:blipFill>
        <p:spPr>
          <a:xfrm>
            <a:off x="20" y="638177"/>
            <a:ext cx="3017500" cy="5581644"/>
          </a:xfrm>
          <a:prstGeom prst="rect">
            <a:avLst/>
          </a:prstGeom>
        </p:spPr>
      </p:pic>
      <p:pic>
        <p:nvPicPr>
          <p:cNvPr id="5" name="Obrázek 4" descr="Obsah obrázku interiér&#10;&#10;Popis byl vytvořen automaticky">
            <a:extLst>
              <a:ext uri="{FF2B5EF4-FFF2-40B4-BE49-F238E27FC236}">
                <a16:creationId xmlns:a16="http://schemas.microsoft.com/office/drawing/2014/main" id="{EB570CBB-43AB-6940-90C2-39CA5DF6D6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00" r="-1" b="30262"/>
          <a:stretch/>
        </p:blipFill>
        <p:spPr>
          <a:xfrm>
            <a:off x="3171272" y="638179"/>
            <a:ext cx="5849456" cy="5581644"/>
          </a:xfrm>
          <a:prstGeom prst="rect">
            <a:avLst/>
          </a:prstGeom>
        </p:spPr>
      </p:pic>
      <p:pic>
        <p:nvPicPr>
          <p:cNvPr id="3" name="Obrázek 2" descr="Obsah obrázku interiér, zeď, patro, místnost&#10;&#10;Popis byl vytvořen automaticky">
            <a:extLst>
              <a:ext uri="{FF2B5EF4-FFF2-40B4-BE49-F238E27FC236}">
                <a16:creationId xmlns:a16="http://schemas.microsoft.com/office/drawing/2014/main" id="{2BAC1318-E01D-EC47-9062-96C3ADC62D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85" r="14547" b="-1"/>
          <a:stretch/>
        </p:blipFill>
        <p:spPr>
          <a:xfrm>
            <a:off x="9174480" y="638178"/>
            <a:ext cx="3017520" cy="55816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CD271E5-55BF-4266-A3A7-CFCC3051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56352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167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015A5C1-CFCC-DA4C-8A1B-263737F769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629" r="2" b="2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Obrázek 4" descr="Obsah obrázku obloha, budova, exteriér, dav&#10;&#10;Popis byl vytvořen automaticky">
            <a:extLst>
              <a:ext uri="{FF2B5EF4-FFF2-40B4-BE49-F238E27FC236}">
                <a16:creationId xmlns:a16="http://schemas.microsoft.com/office/drawing/2014/main" id="{525B0FC3-5192-F347-914F-100FAC610C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45" r="15330" b="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431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obloha, exteriér, budova, staré&#10;&#10;Popis byl vytvořen automaticky">
            <a:extLst>
              <a:ext uri="{FF2B5EF4-FFF2-40B4-BE49-F238E27FC236}">
                <a16:creationId xmlns:a16="http://schemas.microsoft.com/office/drawing/2014/main" id="{ED39D131-0BC9-B349-B075-FC9675E051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2" r="1305" b="3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obloha, exteriér, červená&#10;&#10;Popis byl vytvořen automaticky">
            <a:extLst>
              <a:ext uri="{FF2B5EF4-FFF2-40B4-BE49-F238E27FC236}">
                <a16:creationId xmlns:a16="http://schemas.microsoft.com/office/drawing/2014/main" id="{9A6A11A6-9BEC-4F43-A712-8424CF2AC4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123" r="2" b="3386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939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interiér, kámen, suterén&#10;&#10;Popis byl vytvořen automaticky">
            <a:extLst>
              <a:ext uri="{FF2B5EF4-FFF2-40B4-BE49-F238E27FC236}">
                <a16:creationId xmlns:a16="http://schemas.microsoft.com/office/drawing/2014/main" id="{7908B53C-ED04-8543-B76C-BA751C05B2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0" b="-2"/>
          <a:stretch/>
        </p:blipFill>
        <p:spPr>
          <a:xfrm>
            <a:off x="641276" y="643467"/>
            <a:ext cx="4013020" cy="2702558"/>
          </a:xfrm>
          <a:prstGeom prst="rect">
            <a:avLst/>
          </a:prstGeom>
        </p:spPr>
      </p:pic>
      <p:pic>
        <p:nvPicPr>
          <p:cNvPr id="7" name="Obrázek 6" descr="Obsah obrázku plazi, ještěrka, krájené&#10;&#10;Popis byl vytvořen automaticky">
            <a:extLst>
              <a:ext uri="{FF2B5EF4-FFF2-40B4-BE49-F238E27FC236}">
                <a16:creationId xmlns:a16="http://schemas.microsoft.com/office/drawing/2014/main" id="{DA683C83-346A-2041-9DFC-176BA8D56C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26" b="-5"/>
          <a:stretch/>
        </p:blipFill>
        <p:spPr>
          <a:xfrm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5" name="Obrázek 4" descr="Obsah obrázku interiér, tmavé, světlo&#10;&#10;Popis byl vytvořen automaticky">
            <a:extLst>
              <a:ext uri="{FF2B5EF4-FFF2-40B4-BE49-F238E27FC236}">
                <a16:creationId xmlns:a16="http://schemas.microsoft.com/office/drawing/2014/main" id="{1551642C-2D9A-0A43-B655-73DCFFD02F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205" b="21588"/>
          <a:stretch/>
        </p:blipFill>
        <p:spPr>
          <a:xfrm>
            <a:off x="4812633" y="643467"/>
            <a:ext cx="67359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334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tráva, exteriér, obloha, pole&#10;&#10;Popis byl vytvořen automaticky">
            <a:extLst>
              <a:ext uri="{FF2B5EF4-FFF2-40B4-BE49-F238E27FC236}">
                <a16:creationId xmlns:a16="http://schemas.microsoft.com/office/drawing/2014/main" id="{64D494BE-B238-D24A-9FF9-47C5EE931D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359" b="2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Obrázek 4" descr="Obsah obrázku tráva, zelená, příroda, pole&#10;&#10;Popis byl vytvořen automaticky">
            <a:extLst>
              <a:ext uri="{FF2B5EF4-FFF2-40B4-BE49-F238E27FC236}">
                <a16:creationId xmlns:a16="http://schemas.microsoft.com/office/drawing/2014/main" id="{AAC62D13-A1E1-C64F-A641-69CC2D7143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73" r="16405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970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interiér, kámen, vykachlíkované&#10;&#10;Popis byl vytvořen automaticky">
            <a:extLst>
              <a:ext uri="{FF2B5EF4-FFF2-40B4-BE49-F238E27FC236}">
                <a16:creationId xmlns:a16="http://schemas.microsoft.com/office/drawing/2014/main" id="{B7E69448-13E0-A940-B487-2CA837BEAF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00" r="8233" b="-2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Obrázek 4" descr="Obsah obrázku interiér, budova, okno, krb&#10;&#10;Popis byl vytvořen automaticky">
            <a:extLst>
              <a:ext uri="{FF2B5EF4-FFF2-40B4-BE49-F238E27FC236}">
                <a16:creationId xmlns:a16="http://schemas.microsoft.com/office/drawing/2014/main" id="{1BE42AD8-2C0C-624A-8AC8-06072A9509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83" r="22320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075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tráva, obloha, exteriér, staré&#10;&#10;Popis byl vytvořen automaticky">
            <a:extLst>
              <a:ext uri="{FF2B5EF4-FFF2-40B4-BE49-F238E27FC236}">
                <a16:creationId xmlns:a16="http://schemas.microsoft.com/office/drawing/2014/main" id="{F100A9AB-BD4D-B140-BBD7-4611122395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74" r="22816" b="-3"/>
          <a:stretch/>
        </p:blipFill>
        <p:spPr>
          <a:xfrm>
            <a:off x="641276" y="643467"/>
            <a:ext cx="4013020" cy="2702558"/>
          </a:xfrm>
          <a:prstGeom prst="rect">
            <a:avLst/>
          </a:prstGeom>
        </p:spPr>
      </p:pic>
      <p:pic>
        <p:nvPicPr>
          <p:cNvPr id="3" name="Obrázek 2" descr="Obsah obrázku tráva, exteriér, strom, pole&#10;&#10;Popis byl vytvořen automaticky">
            <a:extLst>
              <a:ext uri="{FF2B5EF4-FFF2-40B4-BE49-F238E27FC236}">
                <a16:creationId xmlns:a16="http://schemas.microsoft.com/office/drawing/2014/main" id="{CC4C9957-CEF2-8B40-A555-1665A90580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46" r="7855" b="3"/>
          <a:stretch/>
        </p:blipFill>
        <p:spPr>
          <a:xfrm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7" name="Obrázek 6" descr="Obsah obrázku tráva, exteriér, obloha, zelená&#10;&#10;Popis byl vytvořen automaticky">
            <a:extLst>
              <a:ext uri="{FF2B5EF4-FFF2-40B4-BE49-F238E27FC236}">
                <a16:creationId xmlns:a16="http://schemas.microsoft.com/office/drawing/2014/main" id="{A8BC3D10-E1F4-BF48-B4F8-F30B3A21D1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43" r="6674" b="-1"/>
          <a:stretch/>
        </p:blipFill>
        <p:spPr>
          <a:xfrm>
            <a:off x="4812633" y="643467"/>
            <a:ext cx="67359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56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ráva, stadion&#10;&#10;Popis byl vytvořen automaticky">
            <a:extLst>
              <a:ext uri="{FF2B5EF4-FFF2-40B4-BE49-F238E27FC236}">
                <a16:creationId xmlns:a16="http://schemas.microsoft.com/office/drawing/2014/main" id="{7E3C8017-9D22-FE42-B405-852DB32F21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24" r="1" b="7838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4000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tráva, exteriér, obloha, budova&#10;&#10;Popis byl vytvořen automaticky">
            <a:extLst>
              <a:ext uri="{FF2B5EF4-FFF2-40B4-BE49-F238E27FC236}">
                <a16:creationId xmlns:a16="http://schemas.microsoft.com/office/drawing/2014/main" id="{878A5AF1-22A1-8942-9D50-3535ED622E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74" b="2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3" name="Obrázek 2" descr="Obsah obrázku tráva, exteriér, bujný&#10;&#10;Popis byl vytvořen automaticky">
            <a:extLst>
              <a:ext uri="{FF2B5EF4-FFF2-40B4-BE49-F238E27FC236}">
                <a16:creationId xmlns:a16="http://schemas.microsoft.com/office/drawing/2014/main" id="{5A6A2D0A-4152-2849-A542-098E044139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00" r="12458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0203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budova, bílá, oblouk, kolonáda&#10;&#10;Popis byl vytvořen automaticky">
            <a:extLst>
              <a:ext uri="{FF2B5EF4-FFF2-40B4-BE49-F238E27FC236}">
                <a16:creationId xmlns:a16="http://schemas.microsoft.com/office/drawing/2014/main" id="{034CC4F3-CAB1-A947-BBB3-AE2BE8618F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80" r="1120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7377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patro, interiér, budova, bílá&#10;&#10;Popis byl vytvořen automaticky">
            <a:extLst>
              <a:ext uri="{FF2B5EF4-FFF2-40B4-BE49-F238E27FC236}">
                <a16:creationId xmlns:a16="http://schemas.microsoft.com/office/drawing/2014/main" id="{06928A41-174F-8F41-BC71-18AC4714EF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94" r="16216" b="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303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4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interiér, elektronika&#10;&#10;Popis byl vytvořen automaticky">
            <a:extLst>
              <a:ext uri="{FF2B5EF4-FFF2-40B4-BE49-F238E27FC236}">
                <a16:creationId xmlns:a16="http://schemas.microsoft.com/office/drawing/2014/main" id="{D09CC81B-FAC6-A04F-9466-CADE2DD5C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1505331"/>
            <a:ext cx="5129784" cy="384733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osoba, stojící&#10;&#10;Popis byl vytvořen automaticky">
            <a:extLst>
              <a:ext uri="{FF2B5EF4-FFF2-40B4-BE49-F238E27FC236}">
                <a16:creationId xmlns:a16="http://schemas.microsoft.com/office/drawing/2014/main" id="{0E0C4092-A284-A043-8662-95E368A51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1825942"/>
            <a:ext cx="5129784" cy="320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868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interiér, patro&#10;&#10;Popis byl vytvořen automaticky">
            <a:extLst>
              <a:ext uri="{FF2B5EF4-FFF2-40B4-BE49-F238E27FC236}">
                <a16:creationId xmlns:a16="http://schemas.microsoft.com/office/drawing/2014/main" id="{6E7D9F55-F88E-834C-9648-7FF059182C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" b="12258"/>
          <a:stretch/>
        </p:blipFill>
        <p:spPr>
          <a:xfrm>
            <a:off x="641276" y="643467"/>
            <a:ext cx="4013020" cy="270255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26EEC83-E73E-2343-9B42-1926EA61D0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74" r="-1" b="-1"/>
          <a:stretch/>
        </p:blipFill>
        <p:spPr>
          <a:xfrm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5" name="Obrázek 4" descr="Obsah obrázku exteriér, strom, obloha, tráva&#10;&#10;Popis byl vytvořen automaticky">
            <a:extLst>
              <a:ext uri="{FF2B5EF4-FFF2-40B4-BE49-F238E27FC236}">
                <a16:creationId xmlns:a16="http://schemas.microsoft.com/office/drawing/2014/main" id="{64EC05CB-0651-9B43-81BE-F7F042BEAA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81" r="15611" b="-2"/>
          <a:stretch/>
        </p:blipFill>
        <p:spPr>
          <a:xfrm>
            <a:off x="4812633" y="643467"/>
            <a:ext cx="67359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0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loha, exteriér, osoba, lidé&#10;&#10;Popis byl vytvořen automaticky">
            <a:extLst>
              <a:ext uri="{FF2B5EF4-FFF2-40B4-BE49-F238E27FC236}">
                <a16:creationId xmlns:a16="http://schemas.microsoft.com/office/drawing/2014/main" id="{A9CD29CA-EDCB-7E46-859F-59944AFFC8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938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2467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osoba, skupina, lidé, pózování&#10;&#10;Popis byl vytvořen automaticky">
            <a:extLst>
              <a:ext uri="{FF2B5EF4-FFF2-40B4-BE49-F238E27FC236}">
                <a16:creationId xmlns:a16="http://schemas.microsoft.com/office/drawing/2014/main" id="{DDAF84AC-68B6-F090-B83C-16D7B6DDA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467" y="643467"/>
            <a:ext cx="5571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602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F29D13-5E0D-F64E-A08A-680675132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>
                <a:latin typeface="Cambria" panose="02040503050406030204" pitchFamily="18" charset="0"/>
              </a:rPr>
              <a:t>Teologie kostela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5318E8-8612-D046-BC79-2F24A1EF1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Cambria" panose="02040503050406030204" pitchFamily="18" charset="0"/>
              </a:rPr>
              <a:t>Metafora chrámu: Ježíš jako úhelný kámen</a:t>
            </a:r>
          </a:p>
          <a:p>
            <a:r>
              <a:rPr lang="cs-CZ" dirty="0">
                <a:latin typeface="Cambria" panose="02040503050406030204" pitchFamily="18" charset="0"/>
              </a:rPr>
              <a:t>Vztah mezi schránkou (budova) a obsahem (Bůh, shromáždění)</a:t>
            </a:r>
          </a:p>
          <a:p>
            <a:pPr lvl="1"/>
            <a:r>
              <a:rPr lang="cs-CZ" dirty="0">
                <a:latin typeface="Cambria" panose="02040503050406030204" pitchFamily="18" charset="0"/>
              </a:rPr>
              <a:t>Je lepší modlit se v kostele?</a:t>
            </a:r>
          </a:p>
          <a:p>
            <a:pPr lvl="1"/>
            <a:r>
              <a:rPr lang="cs-CZ" dirty="0">
                <a:latin typeface="Cambria" panose="02040503050406030204" pitchFamily="18" charset="0"/>
              </a:rPr>
              <a:t>Augustýn: Bůh je</a:t>
            </a:r>
            <a:r>
              <a:rPr lang="cs-CZ" i="1" dirty="0">
                <a:latin typeface="Cambria" panose="02040503050406030204" pitchFamily="18" charset="0"/>
              </a:rPr>
              <a:t> </a:t>
            </a:r>
            <a:r>
              <a:rPr lang="cs-CZ" i="1" dirty="0" err="1">
                <a:latin typeface="Cambria" panose="02040503050406030204" pitchFamily="18" charset="0"/>
              </a:rPr>
              <a:t>illocalis</a:t>
            </a:r>
            <a:r>
              <a:rPr lang="cs-CZ" i="1" dirty="0">
                <a:latin typeface="Cambria" panose="02040503050406030204" pitchFamily="18" charset="0"/>
              </a:rPr>
              <a:t> </a:t>
            </a:r>
            <a:r>
              <a:rPr lang="cs-CZ" dirty="0">
                <a:latin typeface="Cambria" panose="02040503050406030204" pitchFamily="18" charset="0"/>
              </a:rPr>
              <a:t>(bez místa, mimo místo)</a:t>
            </a:r>
            <a:r>
              <a:rPr lang="cs-CZ" dirty="0">
                <a:effectLst/>
                <a:latin typeface="Cambria" panose="02040503050406030204" pitchFamily="18" charset="0"/>
              </a:rPr>
              <a:t> </a:t>
            </a:r>
            <a:endParaRPr lang="cs-CZ" dirty="0">
              <a:latin typeface="Cambria" panose="02040503050406030204" pitchFamily="18" charset="0"/>
            </a:endParaRPr>
          </a:p>
          <a:p>
            <a:r>
              <a:rPr lang="cs-CZ" dirty="0" err="1">
                <a:latin typeface="Cambria" panose="02040503050406030204" pitchFamily="18" charset="0"/>
              </a:rPr>
              <a:t>Ecclesia</a:t>
            </a:r>
            <a:r>
              <a:rPr lang="cs-CZ" dirty="0">
                <a:latin typeface="Cambria" panose="02040503050406030204" pitchFamily="18" charset="0"/>
              </a:rPr>
              <a:t> &amp; </a:t>
            </a:r>
            <a:r>
              <a:rPr lang="cs-CZ" dirty="0" err="1">
                <a:latin typeface="Cambria" panose="02040503050406030204" pitchFamily="18" charset="0"/>
              </a:rPr>
              <a:t>ecclesia</a:t>
            </a:r>
            <a:endParaRPr lang="cs-CZ" dirty="0">
              <a:latin typeface="Cambria" panose="02040503050406030204" pitchFamily="18" charset="0"/>
            </a:endParaRPr>
          </a:p>
          <a:p>
            <a:pPr lvl="1"/>
            <a:r>
              <a:rPr lang="cs-CZ" i="1" dirty="0">
                <a:latin typeface="Cambria" panose="02040503050406030204" pitchFamily="18" charset="0"/>
              </a:rPr>
              <a:t>aula</a:t>
            </a:r>
            <a:r>
              <a:rPr lang="cs-CZ" dirty="0">
                <a:latin typeface="Cambria" panose="02040503050406030204" pitchFamily="18" charset="0"/>
              </a:rPr>
              <a:t>, </a:t>
            </a:r>
            <a:r>
              <a:rPr lang="cs-CZ" i="1" dirty="0" err="1">
                <a:latin typeface="Cambria" panose="02040503050406030204" pitchFamily="18" charset="0"/>
              </a:rPr>
              <a:t>basilica</a:t>
            </a:r>
            <a:r>
              <a:rPr lang="cs-CZ" dirty="0">
                <a:latin typeface="Cambria" panose="02040503050406030204" pitchFamily="18" charset="0"/>
              </a:rPr>
              <a:t>, </a:t>
            </a:r>
            <a:r>
              <a:rPr lang="cs-CZ" i="1" dirty="0" err="1">
                <a:latin typeface="Cambria" panose="02040503050406030204" pitchFamily="18" charset="0"/>
              </a:rPr>
              <a:t>domus</a:t>
            </a:r>
            <a:r>
              <a:rPr lang="cs-CZ" i="1" dirty="0">
                <a:latin typeface="Cambria" panose="02040503050406030204" pitchFamily="18" charset="0"/>
              </a:rPr>
              <a:t> Dei</a:t>
            </a:r>
            <a:r>
              <a:rPr lang="cs-CZ" dirty="0">
                <a:latin typeface="Cambria" panose="02040503050406030204" pitchFamily="18" charset="0"/>
              </a:rPr>
              <a:t>, </a:t>
            </a:r>
            <a:r>
              <a:rPr lang="cs-CZ" i="1" dirty="0" err="1">
                <a:latin typeface="Cambria" panose="02040503050406030204" pitchFamily="18" charset="0"/>
              </a:rPr>
              <a:t>dominicum</a:t>
            </a:r>
            <a:r>
              <a:rPr lang="cs-CZ" dirty="0">
                <a:latin typeface="Cambria" panose="02040503050406030204" pitchFamily="18" charset="0"/>
              </a:rPr>
              <a:t>, </a:t>
            </a:r>
            <a:r>
              <a:rPr lang="cs-CZ" i="1" dirty="0" err="1">
                <a:latin typeface="Cambria" panose="02040503050406030204" pitchFamily="18" charset="0"/>
              </a:rPr>
              <a:t>fabrica</a:t>
            </a:r>
            <a:r>
              <a:rPr lang="cs-CZ" dirty="0">
                <a:latin typeface="Cambria" panose="02040503050406030204" pitchFamily="18" charset="0"/>
              </a:rPr>
              <a:t>, </a:t>
            </a:r>
            <a:r>
              <a:rPr lang="cs-CZ" i="1" dirty="0" err="1">
                <a:latin typeface="Cambria" panose="02040503050406030204" pitchFamily="18" charset="0"/>
              </a:rPr>
              <a:t>locus</a:t>
            </a:r>
            <a:r>
              <a:rPr lang="cs-CZ" dirty="0">
                <a:latin typeface="Cambria" panose="02040503050406030204" pitchFamily="18" charset="0"/>
              </a:rPr>
              <a:t>, </a:t>
            </a:r>
            <a:r>
              <a:rPr lang="cs-CZ" i="1" dirty="0" err="1">
                <a:latin typeface="Cambria" panose="02040503050406030204" pitchFamily="18" charset="0"/>
              </a:rPr>
              <a:t>templum</a:t>
            </a:r>
            <a:r>
              <a:rPr lang="cs-CZ" i="1" dirty="0">
                <a:latin typeface="Cambria" panose="02040503050406030204" pitchFamily="18" charset="0"/>
              </a:rPr>
              <a:t> </a:t>
            </a:r>
          </a:p>
          <a:p>
            <a:pPr lvl="1"/>
            <a:r>
              <a:rPr lang="cs-CZ" i="1" dirty="0" err="1">
                <a:latin typeface="Cambria" panose="02040503050406030204" pitchFamily="18" charset="0"/>
              </a:rPr>
              <a:t>oikia</a:t>
            </a:r>
            <a:r>
              <a:rPr lang="cs-CZ" i="1" dirty="0">
                <a:latin typeface="Cambria" panose="02040503050406030204" pitchFamily="18" charset="0"/>
              </a:rPr>
              <a:t> </a:t>
            </a:r>
            <a:r>
              <a:rPr lang="cs-CZ" i="1" dirty="0" err="1">
                <a:latin typeface="Cambria" panose="02040503050406030204" pitchFamily="18" charset="0"/>
              </a:rPr>
              <a:t>kyriaké</a:t>
            </a:r>
            <a:r>
              <a:rPr lang="cs-CZ" dirty="0">
                <a:latin typeface="Cambria" panose="02040503050406030204" pitchFamily="18" charset="0"/>
              </a:rPr>
              <a:t> (dům náležející pánu), </a:t>
            </a:r>
            <a:r>
              <a:rPr lang="cs-CZ" i="1" dirty="0" err="1">
                <a:latin typeface="Cambria" panose="02040503050406030204" pitchFamily="18" charset="0"/>
              </a:rPr>
              <a:t>kyriakon</a:t>
            </a:r>
            <a:r>
              <a:rPr lang="cs-CZ" i="1" dirty="0">
                <a:latin typeface="Cambria" panose="02040503050406030204" pitchFamily="18" charset="0"/>
              </a:rPr>
              <a:t> </a:t>
            </a:r>
            <a:r>
              <a:rPr lang="cs-CZ" dirty="0">
                <a:latin typeface="Cambria" panose="02040503050406030204" pitchFamily="18" charset="0"/>
              </a:rPr>
              <a:t>(to, co je Páně)</a:t>
            </a:r>
          </a:p>
          <a:p>
            <a:pPr lvl="1"/>
            <a:endParaRPr lang="cs-CZ" dirty="0">
              <a:latin typeface="Cambria" panose="02040503050406030204" pitchFamily="18" charset="0"/>
            </a:endParaRPr>
          </a:p>
          <a:p>
            <a:pPr lvl="1"/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9557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4462044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E92B2F4-3EDE-6247-9FEE-AEB7F79EA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70" y="4615840"/>
            <a:ext cx="3885141" cy="1526741"/>
          </a:xfrm>
        </p:spPr>
        <p:txBody>
          <a:bodyPr>
            <a:normAutofit/>
          </a:bodyPr>
          <a:lstStyle/>
          <a:p>
            <a:pPr algn="r"/>
            <a:r>
              <a:rPr lang="cs-CZ" sz="3000" b="1">
                <a:solidFill>
                  <a:schemeClr val="bg1"/>
                </a:solidFill>
                <a:latin typeface="Cambria" panose="02040503050406030204" pitchFamily="18" charset="0"/>
              </a:rPr>
              <a:t>Rané křesťanství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54DEBB2-E346-1C48-9C44-9275470367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10" r="6475" b="-2"/>
          <a:stretch/>
        </p:blipFill>
        <p:spPr>
          <a:xfrm>
            <a:off x="393308" y="352931"/>
            <a:ext cx="5559480" cy="374904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A8B6C3A-F9D3-6E41-8D06-D3A0FF145E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9" r="-1" b="-1"/>
          <a:stretch/>
        </p:blipFill>
        <p:spPr>
          <a:xfrm>
            <a:off x="6251736" y="357013"/>
            <a:ext cx="5546955" cy="3749040"/>
          </a:xfrm>
          <a:prstGeom prst="rect">
            <a:avLst/>
          </a:prstGeom>
        </p:spPr>
      </p:pic>
      <p:cxnSp>
        <p:nvCxnSpPr>
          <p:cNvPr id="17" name="Straight Connector 13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4690076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00D8C4-F4D2-2A42-AB63-2ACDC7DAB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336" y="4615840"/>
            <a:ext cx="6609921" cy="1526741"/>
          </a:xfrm>
        </p:spPr>
        <p:txBody>
          <a:bodyPr anchor="ctr">
            <a:normAutofit/>
          </a:bodyPr>
          <a:lstStyle/>
          <a:p>
            <a:r>
              <a:rPr lang="cs-CZ" sz="2200">
                <a:solidFill>
                  <a:schemeClr val="bg1"/>
                </a:solidFill>
                <a:latin typeface="Cambria" panose="02040503050406030204" pitchFamily="18" charset="0"/>
              </a:rPr>
              <a:t>domuc ecclesiae (Dura Europos, 3. stol)</a:t>
            </a:r>
          </a:p>
          <a:p>
            <a:r>
              <a:rPr lang="cs-CZ" sz="2200" i="1">
                <a:solidFill>
                  <a:schemeClr val="bg1"/>
                </a:solidFill>
                <a:latin typeface="Cambria" panose="02040503050406030204" pitchFamily="18" charset="0"/>
              </a:rPr>
              <a:t>aula ecclesiae </a:t>
            </a:r>
          </a:p>
          <a:p>
            <a:r>
              <a:rPr lang="cs-CZ" sz="2200">
                <a:solidFill>
                  <a:schemeClr val="bg1"/>
                </a:solidFill>
                <a:latin typeface="Cambria" panose="02040503050406030204" pitchFamily="18" charset="0"/>
              </a:rPr>
              <a:t>bazilika</a:t>
            </a:r>
          </a:p>
        </p:txBody>
      </p:sp>
    </p:spTree>
    <p:extLst>
      <p:ext uri="{BB962C8B-B14F-4D97-AF65-F5344CB8AC3E}">
        <p14:creationId xmlns:p14="http://schemas.microsoft.com/office/powerpoint/2010/main" val="3511572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1B2453C-0F05-E04E-BDFA-71042F041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1454033"/>
            <a:ext cx="5129784" cy="394993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text, perokresba&#10;&#10;Popis byl vytvořen automaticky">
            <a:extLst>
              <a:ext uri="{FF2B5EF4-FFF2-40B4-BE49-F238E27FC236}">
                <a16:creationId xmlns:a16="http://schemas.microsoft.com/office/drawing/2014/main" id="{E8176F44-5C83-CF43-B2FD-D66A727C6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1922126"/>
            <a:ext cx="5129784" cy="301374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35A4988-74A8-4644-B86D-284174C5E56B}"/>
              </a:ext>
            </a:extLst>
          </p:cNvPr>
          <p:cNvSpPr txBox="1"/>
          <p:nvPr/>
        </p:nvSpPr>
        <p:spPr>
          <a:xfrm>
            <a:off x="477012" y="480060"/>
            <a:ext cx="3037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Cambria" panose="02040503050406030204" pitchFamily="18" charset="0"/>
              </a:rPr>
              <a:t>bazilika</a:t>
            </a:r>
          </a:p>
        </p:txBody>
      </p:sp>
    </p:spTree>
    <p:extLst>
      <p:ext uri="{BB962C8B-B14F-4D97-AF65-F5344CB8AC3E}">
        <p14:creationId xmlns:p14="http://schemas.microsoft.com/office/powerpoint/2010/main" val="2492569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38E23A0-0F35-884B-8C7D-DC520D36B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938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6407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Obrázek 10" descr="Obsah obrázku interiér, krb, kámen, zdobené&#10;&#10;Popis byl vytvořen automaticky">
            <a:extLst>
              <a:ext uri="{FF2B5EF4-FFF2-40B4-BE49-F238E27FC236}">
                <a16:creationId xmlns:a16="http://schemas.microsoft.com/office/drawing/2014/main" id="{8E382833-6E14-D34D-9092-2A67C8B0BF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0" r="7256" b="-2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3" name="Obrázek 2" descr="Obsah obrázku zeď, interiér, sklenice&#10;&#10;Popis byl vytvořen automaticky">
            <a:extLst>
              <a:ext uri="{FF2B5EF4-FFF2-40B4-BE49-F238E27FC236}">
                <a16:creationId xmlns:a16="http://schemas.microsoft.com/office/drawing/2014/main" id="{87B39DCA-B5D9-C749-8331-EDA7DD5E07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575" r="-2" b="-2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13" name="Obrázek 12" descr="Obsah obrázku oltář, módní, zdobené, ozdobné&#10;&#10;Popis byl vytvořen automaticky">
            <a:extLst>
              <a:ext uri="{FF2B5EF4-FFF2-40B4-BE49-F238E27FC236}">
                <a16:creationId xmlns:a16="http://schemas.microsoft.com/office/drawing/2014/main" id="{F945C80A-5843-2B4F-8D51-CE25067340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85" r="13086"/>
          <a:stretch/>
        </p:blipFill>
        <p:spPr>
          <a:xfrm>
            <a:off x="4066667" y="10"/>
            <a:ext cx="4014047" cy="685799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831D495-78D2-3848-956D-BA90C0882C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" b="5040"/>
          <a:stretch/>
        </p:blipFill>
        <p:spPr>
          <a:xfrm>
            <a:off x="8187437" y="42916"/>
            <a:ext cx="4003039" cy="3383270"/>
          </a:xfrm>
          <a:prstGeom prst="rect">
            <a:avLst/>
          </a:prstGeom>
        </p:spPr>
      </p:pic>
      <p:pic>
        <p:nvPicPr>
          <p:cNvPr id="9" name="Obrázek 8" descr="Obsah obrázku zeď, interiér&#10;&#10;Popis byl vytvořen automaticky">
            <a:extLst>
              <a:ext uri="{FF2B5EF4-FFF2-40B4-BE49-F238E27FC236}">
                <a16:creationId xmlns:a16="http://schemas.microsoft.com/office/drawing/2014/main" id="{A16198F2-040B-624D-817E-4D57D32340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818" r="2" b="8514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CAA3D441-55B2-004C-9D25-85491F938270}"/>
              </a:ext>
            </a:extLst>
          </p:cNvPr>
          <p:cNvSpPr txBox="1"/>
          <p:nvPr/>
        </p:nvSpPr>
        <p:spPr>
          <a:xfrm>
            <a:off x="0" y="3469102"/>
            <a:ext cx="1385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pyxis</a:t>
            </a:r>
            <a:endParaRPr lang="cs-CZ" b="1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15FDD9D9-00DA-6D44-94D9-957B26513ED3}"/>
              </a:ext>
            </a:extLst>
          </p:cNvPr>
          <p:cNvSpPr txBox="1"/>
          <p:nvPr/>
        </p:nvSpPr>
        <p:spPr>
          <a:xfrm>
            <a:off x="8199966" y="42916"/>
            <a:ext cx="1887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Věčné světlo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37C38EA1-888B-5941-9D4E-FECD9D4FEE82}"/>
              </a:ext>
            </a:extLst>
          </p:cNvPr>
          <p:cNvSpPr txBox="1"/>
          <p:nvPr/>
        </p:nvSpPr>
        <p:spPr>
          <a:xfrm>
            <a:off x="4094479" y="42916"/>
            <a:ext cx="1877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tabernakl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452884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oltář&#10;&#10;Popis byl vytvořen automaticky">
            <a:extLst>
              <a:ext uri="{FF2B5EF4-FFF2-40B4-BE49-F238E27FC236}">
                <a16:creationId xmlns:a16="http://schemas.microsoft.com/office/drawing/2014/main" id="{F99616B6-C891-6B40-A717-0ED362CCA8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36" r="-1" b="4841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Obrázek 4" descr="Obsah obrázku oltář, kámen&#10;&#10;Popis byl vytvořen automaticky">
            <a:extLst>
              <a:ext uri="{FF2B5EF4-FFF2-40B4-BE49-F238E27FC236}">
                <a16:creationId xmlns:a16="http://schemas.microsoft.com/office/drawing/2014/main" id="{20263A5C-7945-8940-BB29-E1680A314C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24" r="13454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E6D81EF-B5F0-5647-8D31-0951F944CA13}"/>
              </a:ext>
            </a:extLst>
          </p:cNvPr>
          <p:cNvSpPr txBox="1"/>
          <p:nvPr/>
        </p:nvSpPr>
        <p:spPr>
          <a:xfrm>
            <a:off x="477012" y="480060"/>
            <a:ext cx="2594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chemeClr val="bg1"/>
                </a:solidFill>
              </a:rPr>
              <a:t>kathedra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48394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99</Words>
  <Application>Microsoft Macintosh PowerPoint</Application>
  <PresentationFormat>Širokoúhlá obrazovka</PresentationFormat>
  <Paragraphs>21</Paragraphs>
  <Slides>30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Cambria</vt:lpstr>
      <vt:lpstr>Motiv Office</vt:lpstr>
      <vt:lpstr>Architektura a posvátný prostor</vt:lpstr>
      <vt:lpstr>Prezentace aplikace PowerPoint</vt:lpstr>
      <vt:lpstr>Prezentace aplikace PowerPoint</vt:lpstr>
      <vt:lpstr>Teologie kostela</vt:lpstr>
      <vt:lpstr>Rané křesťanství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Architektura a posvátný prostor</dc:title>
  <dc:creator>Anna Michalík Kvíčalová</dc:creator>
  <cp:lastModifiedBy>Anna Michalík Kvíčalová</cp:lastModifiedBy>
  <cp:revision>11</cp:revision>
  <dcterms:created xsi:type="dcterms:W3CDTF">2021-05-18T09:57:15Z</dcterms:created>
  <dcterms:modified xsi:type="dcterms:W3CDTF">2023-04-14T06:19:03Z</dcterms:modified>
</cp:coreProperties>
</file>