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96" r:id="rId3"/>
    <p:sldId id="297" r:id="rId4"/>
    <p:sldId id="298" r:id="rId5"/>
    <p:sldId id="299" r:id="rId6"/>
    <p:sldId id="300" r:id="rId7"/>
    <p:sldId id="302" r:id="rId8"/>
    <p:sldId id="304" r:id="rId9"/>
    <p:sldId id="305" r:id="rId10"/>
    <p:sldId id="260" r:id="rId11"/>
    <p:sldId id="30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7D6E5-6049-404F-AD07-BDF9A99DC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D3FE4A-6420-834E-9AC3-5D021F0FE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15B3C4-14C1-0C42-AAB6-F0382C5C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22D2F-EDFB-9248-8200-867990BC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2BF752-7290-9540-B3F2-4CC9F746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5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E9714-32E4-B440-8E14-E671A469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21A3C4-4FB4-AA44-9026-089E7C0C6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F12737-5D69-A948-BBEB-C1702613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55559-74F3-D64D-84BE-7291F320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42A82-0FA8-1940-95DD-0FE15D89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66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83EC85-6CCC-0A4A-BAF8-3AB614AA1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9106A1-08ED-E442-AB98-6C543638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D574D-B5D0-9944-99A1-99BC1622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E9B281-5D4C-BB4A-A57C-86363A17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F11A8-A3E8-2F41-A444-0DE134CB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76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798FC-EAA3-8442-B54B-5613BB59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4F5B3-9F32-334D-A445-C7F0C3DC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E25100-660B-3848-A9C2-B458F7EF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5F84AF-DB72-3A4B-9E08-57ECD0A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65C7C2-8FE0-0B43-93CE-FFCC195E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8DE9B-BFF8-CF47-961F-BB5C1BDE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E7ECE8-CBAC-9F4A-B70E-35380F36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704137-C16C-A24C-A4A4-2C44350E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398541-223B-2348-92EF-39F6A7D0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A370E-0BB8-C040-8915-AB990EEF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2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4CF9D-7AE7-904C-9E8D-223E5D0A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30280-B3C8-1F43-95BD-157250C07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BE0A13-2ACA-484B-AF91-9EF362A83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FBB3A-1F05-2441-9110-EFDC33EC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91E022-C853-9347-8F8C-D99723FC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7B0190-5B6E-A74B-ACF8-EF5373DF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3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2CDDA-5C3A-CD4E-A3DC-CC38094D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5EC1CE-47B2-F14D-8750-7A0184FD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7F204B-71A8-1541-9ECD-CEFEA6A07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213671-D109-CC4F-AE2F-30C909FCE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321048-8240-B249-A7B4-9514E1CE9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D767D9-D316-F444-9DCC-DF6BDEF0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F0F81A-EB37-774D-9B4B-A52BA6D0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2C1C0C-B46D-5541-824E-2D422328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D3FCF-4895-7543-ADC6-198C8BC1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2CC3A1-D63C-B74B-8546-F358FEF1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6E614E-7D8E-E14F-A532-7284D91D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DB4537-3FDC-CD45-91D5-3D128906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1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7F49E29-507E-BA4D-8163-53FA5FBA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2F5C94-6F63-C640-8995-CB1E9341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C16D88-1F82-BB4F-BFE8-BCF3F096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4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23856-5110-CE4A-A24F-84000FF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70EC5-D5B3-7C41-BDB7-7EA6CCC06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8E60D3-D734-C94D-A702-515857AAB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F37AF-FE5F-F545-89E9-F9EB3448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298DF0-CD86-C942-A66F-E8A0639B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F99FBA-7735-DF4B-BF1C-6C2FE72B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42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CC839-2E21-7140-AC76-89AAB037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00F6BA-A7E3-9E45-B8F5-D3E44421A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F04DD2-DFFD-B34F-8A5F-B21F62AB3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C2D928-6164-A944-B77A-9C4FC22A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8126E5-AB33-7B4E-A4BE-EF58DA37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E9989D-5DD0-594A-8DE4-B974DCED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A56A85-98C1-C448-9659-724D20A7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67CB3E-E21D-EF48-8CDB-F21D0065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20AFBD-65B4-1243-9A1B-C6DA3C39F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7241-D5A6-3845-B6A1-42BD62A78635}" type="datetimeFigureOut">
              <a:rPr lang="cs-CZ" smtClean="0"/>
              <a:t>28.03.2023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43044-2539-604C-A8FC-73C7D0ABB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38AE8B-2ABA-7846-A59A-8D16DDA9F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3737-87EF-4943-A7CF-2F9B9CF46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S6mTEBCf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I8lS8hr-nY" TargetMode="External"/><Relationship Id="rId4" Type="http://schemas.openxmlformats.org/officeDocument/2006/relationships/hyperlink" Target="https://www.youtube.com/watch?v=xSct3kcVMc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C605D7-E6C9-9B47-86FB-A5585F13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091762"/>
            <a:ext cx="806680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Hudba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 a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zvuk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 v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sakrálním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prostoru</a:t>
            </a:r>
            <a:endParaRPr 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Obrázek 5" descr="Obsah obrázku osoba, interiér, lidé, skupina&#10;&#10;Popis byl vytvořen automaticky">
            <a:extLst>
              <a:ext uri="{FF2B5EF4-FFF2-40B4-BE49-F238E27FC236}">
                <a16:creationId xmlns:a16="http://schemas.microsoft.com/office/drawing/2014/main" id="{2B581B64-B175-894E-8F66-1F9495FB4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10" r="-1" b="8700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97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A164213-F92A-3B4E-86C5-FB689A406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8783"/>
          <a:stretch/>
        </p:blipFill>
        <p:spPr>
          <a:xfrm>
            <a:off x="643467" y="1020383"/>
            <a:ext cx="5294716" cy="4817232"/>
          </a:xfrm>
          <a:prstGeom prst="rect">
            <a:avLst/>
          </a:prstGeom>
        </p:spPr>
      </p:pic>
      <p:pic>
        <p:nvPicPr>
          <p:cNvPr id="2049" name="Picture 1" descr="page127image392">
            <a:extLst>
              <a:ext uri="{FF2B5EF4-FFF2-40B4-BE49-F238E27FC236}">
                <a16:creationId xmlns:a16="http://schemas.microsoft.com/office/drawing/2014/main" id="{C2A8E5F6-9053-0149-BF80-D3C00FFB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627" y="643467"/>
            <a:ext cx="402509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6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 descr="Obsah obrázku osoba, interiér, varhany, lidé&#10;&#10;Popis byl vytvořen automaticky">
            <a:extLst>
              <a:ext uri="{FF2B5EF4-FFF2-40B4-BE49-F238E27FC236}">
                <a16:creationId xmlns:a16="http://schemas.microsoft.com/office/drawing/2014/main" id="{7E6ACEAE-17ED-E744-AC59-CB404C28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6" r="2" b="2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5" name="Obrázek 4" descr="Obsah obrázku osoba, pózování, tanečník, lidé&#10;&#10;Popis byl vytvořen automaticky">
            <a:extLst>
              <a:ext uri="{FF2B5EF4-FFF2-40B4-BE49-F238E27FC236}">
                <a16:creationId xmlns:a16="http://schemas.microsoft.com/office/drawing/2014/main" id="{1064944B-DBD9-AD46-8B48-46ED2AF7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308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9" name="Obrázek 8" descr="Obsah obrázku text, osoba, pózování, skupina&#10;&#10;Popis byl vytvořen automaticky">
            <a:extLst>
              <a:ext uri="{FF2B5EF4-FFF2-40B4-BE49-F238E27FC236}">
                <a16:creationId xmlns:a16="http://schemas.microsoft.com/office/drawing/2014/main" id="{4D38C99A-44B7-4346-AE84-82C390216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35797"/>
          <a:stretch/>
        </p:blipFill>
        <p:spPr>
          <a:xfrm>
            <a:off x="196714" y="3514856"/>
            <a:ext cx="5799477" cy="2792626"/>
          </a:xfrm>
          <a:prstGeom prst="rect">
            <a:avLst/>
          </a:prstGeom>
        </p:spPr>
      </p:pic>
      <p:pic>
        <p:nvPicPr>
          <p:cNvPr id="3" name="Obrázek 2" descr="Obsah obrázku osoba, interiér, lidé&#10;&#10;Popis byl vytvořen automaticky">
            <a:extLst>
              <a:ext uri="{FF2B5EF4-FFF2-40B4-BE49-F238E27FC236}">
                <a16:creationId xmlns:a16="http://schemas.microsoft.com/office/drawing/2014/main" id="{1F86A2BE-7385-AD4E-8D56-ADCAF307E0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5" r="-3" b="26013"/>
          <a:stretch/>
        </p:blipFill>
        <p:spPr>
          <a:xfrm>
            <a:off x="6195810" y="3514855"/>
            <a:ext cx="5796945" cy="27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2344DC-0FF6-114B-8EDC-F942D9F8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Cambria" panose="02040503050406030204" pitchFamily="18" charset="0"/>
              </a:rPr>
              <a:t>Zvony</a:t>
            </a:r>
          </a:p>
        </p:txBody>
      </p:sp>
      <p:pic>
        <p:nvPicPr>
          <p:cNvPr id="7" name="Obrázek 6" descr="Obsah obrázku zvon&#10;&#10;Popis byl vytvořen automaticky">
            <a:extLst>
              <a:ext uri="{FF2B5EF4-FFF2-40B4-BE49-F238E27FC236}">
                <a16:creationId xmlns:a16="http://schemas.microsoft.com/office/drawing/2014/main" id="{93E0D20F-4A01-2141-8695-97CC0D546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r="24061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9" name="Obrázek 8" descr="Obsah obrázku zvon, objekt, dudek, zvonková hra&#10;&#10;Popis byl vytvořen automaticky">
            <a:extLst>
              <a:ext uri="{FF2B5EF4-FFF2-40B4-BE49-F238E27FC236}">
                <a16:creationId xmlns:a16="http://schemas.microsoft.com/office/drawing/2014/main" id="{D39D0CC8-EE26-3040-885D-F76EFC7A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9" r="-2" b="10437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5" name="Obrázek 4" descr="Obsah obrázku text, staré, přeplněné&#10;&#10;Popis byl vytvořen automaticky">
            <a:extLst>
              <a:ext uri="{FF2B5EF4-FFF2-40B4-BE49-F238E27FC236}">
                <a16:creationId xmlns:a16="http://schemas.microsoft.com/office/drawing/2014/main" id="{794C8564-3EF6-544D-820A-CDD3EBB83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08" r="-3" b="-3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3F9629-D0DD-6342-B8DF-72E182A2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Irsko, 8. stol</a:t>
            </a:r>
          </a:p>
          <a:p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Alain </a:t>
            </a:r>
            <a:r>
              <a:rPr lang="cs-CZ" sz="2200" dirty="0" err="1">
                <a:solidFill>
                  <a:srgbClr val="FFFFFF"/>
                </a:solidFill>
                <a:latin typeface="Cambria" panose="02040503050406030204" pitchFamily="18" charset="0"/>
              </a:rPr>
              <a:t>Corbin</a:t>
            </a:r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cs-CZ" sz="22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Village</a:t>
            </a:r>
            <a:r>
              <a:rPr lang="cs-CZ" sz="2200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sz="22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Bells</a:t>
            </a:r>
            <a:r>
              <a:rPr lang="cs-CZ" sz="2200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(1995)</a:t>
            </a:r>
          </a:p>
          <a:p>
            <a:pPr lvl="1"/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Komunikace</a:t>
            </a:r>
          </a:p>
          <a:p>
            <a:pPr lvl="1"/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Dostředivá síla</a:t>
            </a:r>
          </a:p>
          <a:p>
            <a:pPr lvl="1"/>
            <a:r>
              <a:rPr lang="cs-CZ" sz="2200" dirty="0">
                <a:solidFill>
                  <a:srgbClr val="FFFFFF"/>
                </a:solidFill>
                <a:latin typeface="Cambria" panose="02040503050406030204" pitchFamily="18" charset="0"/>
              </a:rPr>
              <a:t>„akustická komunita“</a:t>
            </a:r>
          </a:p>
        </p:txBody>
      </p:sp>
    </p:spTree>
    <p:extLst>
      <p:ext uri="{BB962C8B-B14F-4D97-AF65-F5344CB8AC3E}">
        <p14:creationId xmlns:p14="http://schemas.microsoft.com/office/powerpoint/2010/main" val="5595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34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5C6FA0-0443-5840-8386-CCD2B108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harmonia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AD31A7-C9CF-EF43-B75A-3CA96F7A1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9" r="-1" b="18548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15E63D-E7C2-AD42-9141-36B617B5D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2" r="-2" b="1248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F0376-F161-0A4A-AF28-DC202DE9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Cambria" panose="02040503050406030204" pitchFamily="18" charset="0"/>
              </a:rPr>
              <a:t>Pythagoras (570-495 </a:t>
            </a:r>
            <a:r>
              <a:rPr lang="cs-CZ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pnl</a:t>
            </a:r>
            <a:r>
              <a:rPr lang="cs-CZ" sz="2400" dirty="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</a:p>
          <a:p>
            <a:pPr lvl="1"/>
            <a:r>
              <a:rPr lang="cs-CZ" dirty="0">
                <a:solidFill>
                  <a:srgbClr val="FFFFFF"/>
                </a:solidFill>
                <a:latin typeface="Cambria" panose="02040503050406030204" pitchFamily="18" charset="0"/>
              </a:rPr>
              <a:t>Mikrokosmos &amp; makrokosmos</a:t>
            </a:r>
          </a:p>
          <a:p>
            <a:r>
              <a:rPr lang="cs-CZ" sz="2400" dirty="0" err="1">
                <a:solidFill>
                  <a:srgbClr val="FFFFFF"/>
                </a:solidFill>
                <a:latin typeface="Cambria" panose="02040503050406030204" pitchFamily="18" charset="0"/>
              </a:rPr>
              <a:t>Boethius</a:t>
            </a:r>
            <a:r>
              <a:rPr lang="cs-CZ" sz="2400" dirty="0">
                <a:solidFill>
                  <a:srgbClr val="FFFFFF"/>
                </a:solidFill>
                <a:latin typeface="Cambria" panose="02040503050406030204" pitchFamily="18" charset="0"/>
              </a:rPr>
              <a:t> (6. stol) </a:t>
            </a:r>
            <a:r>
              <a:rPr lang="cs-CZ" sz="2400" i="1" dirty="0">
                <a:solidFill>
                  <a:srgbClr val="FFFFFF"/>
                </a:solidFill>
                <a:latin typeface="Cambria" panose="02040503050406030204" pitchFamily="18" charset="0"/>
              </a:rPr>
              <a:t>De </a:t>
            </a:r>
            <a:r>
              <a:rPr lang="cs-CZ" sz="24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Institutione</a:t>
            </a:r>
            <a:r>
              <a:rPr lang="cs-CZ" sz="2400" i="1" dirty="0">
                <a:solidFill>
                  <a:srgbClr val="FFFFFF"/>
                </a:solidFill>
                <a:latin typeface="Cambria" panose="02040503050406030204" pitchFamily="18" charset="0"/>
              </a:rPr>
              <a:t> Musica</a:t>
            </a:r>
          </a:p>
          <a:p>
            <a:pPr lvl="1"/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musica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mundana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musica humana </a:t>
            </a:r>
          </a:p>
          <a:p>
            <a:pPr lvl="1"/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musica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quae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in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quibusdam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constituta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est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rgbClr val="FFFFFF"/>
                </a:solidFill>
                <a:latin typeface="Cambria" panose="02040503050406030204" pitchFamily="18" charset="0"/>
              </a:rPr>
              <a:t>instrumentis</a:t>
            </a:r>
            <a:r>
              <a:rPr lang="cs-CZ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endParaRPr lang="cs-CZ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oltář&#10;&#10;Popis byl vytvořen automaticky">
            <a:extLst>
              <a:ext uri="{FF2B5EF4-FFF2-40B4-BE49-F238E27FC236}">
                <a16:creationId xmlns:a16="http://schemas.microsoft.com/office/drawing/2014/main" id="{9D328DC7-292D-C644-BE19-F2D7DFC2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399" b="201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9B3E12-B554-1549-961B-2FE2FCD9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 b="1">
                <a:solidFill>
                  <a:srgbClr val="FFFFFF"/>
                </a:solidFill>
                <a:latin typeface="Cambria" panose="02040503050406030204" pitchFamily="18" charset="0"/>
              </a:rPr>
              <a:t>Rané křesťanství &amp; hudba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D8EBD-9FB7-6443-9ED1-934BCF9D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893379"/>
            <a:ext cx="5744685" cy="4898759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Kritika hudebních nástrojů, </a:t>
            </a:r>
            <a:r>
              <a:rPr lang="cs-CZ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zpěv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Pavlovy dopisy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Ignác z </a:t>
            </a:r>
            <a:r>
              <a:rPr lang="cs-CZ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Atiochie</a:t>
            </a:r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 (1./2. stol.)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Jednohlasý zpěv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Klement Alexandrijský (2./3. stol.)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Tělo jako nástroj bohoslužby: lepší než flétna nebo lyra</a:t>
            </a:r>
          </a:p>
          <a:p>
            <a:pPr lvl="1"/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X Melodie, rytmus, dechové a perkusní nástroje, tanec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Ambrož (5. stol.)</a:t>
            </a:r>
          </a:p>
          <a:p>
            <a:pPr lvl="1"/>
            <a:r>
              <a:rPr lang="cs-CZ" sz="20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symphonia</a:t>
            </a:r>
            <a:endParaRPr lang="cs-CZ" sz="2000" i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endParaRPr lang="cs-CZ" sz="2000" dirty="0">
              <a:solidFill>
                <a:srgbClr val="FFFFFF"/>
              </a:solidFill>
            </a:endParaRPr>
          </a:p>
          <a:p>
            <a:pPr lvl="1"/>
            <a:endParaRPr lang="cs-CZ" sz="2000" dirty="0">
              <a:solidFill>
                <a:srgbClr val="FFFFFF"/>
              </a:solidFill>
            </a:endParaRPr>
          </a:p>
          <a:p>
            <a:pPr lvl="1"/>
            <a:endParaRPr lang="cs-CZ" sz="2000" dirty="0">
              <a:solidFill>
                <a:srgbClr val="FFFFFF"/>
              </a:solidFill>
            </a:endParaRP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4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D6C5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F8C01A-8DD3-3940-8483-3F148154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latin typeface="Cambria" panose="02040503050406030204" pitchFamily="18" charset="0"/>
              </a:rPr>
              <a:t>Hudební role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F85905-41E4-8045-A832-D35A3EAD0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1" r="1" b="1146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ACB05-DC46-3245-9B65-105022AB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 i="1">
                <a:solidFill>
                  <a:srgbClr val="FFFFFF"/>
                </a:solidFill>
                <a:latin typeface="Cambria" panose="02040503050406030204" pitchFamily="18" charset="0"/>
              </a:rPr>
              <a:t>cantor</a:t>
            </a:r>
          </a:p>
          <a:p>
            <a:r>
              <a:rPr lang="cs-CZ" sz="2000" i="1">
                <a:solidFill>
                  <a:srgbClr val="FFFFFF"/>
                </a:solidFill>
                <a:latin typeface="Cambria" panose="02040503050406030204" pitchFamily="18" charset="0"/>
              </a:rPr>
              <a:t>responzorium</a:t>
            </a:r>
          </a:p>
          <a:p>
            <a:r>
              <a:rPr lang="cs-CZ" sz="2000" i="1">
                <a:solidFill>
                  <a:srgbClr val="FFFFFF"/>
                </a:solidFill>
                <a:latin typeface="Cambria" panose="02040503050406030204" pitchFamily="18" charset="0"/>
              </a:rPr>
              <a:t>Antifona</a:t>
            </a:r>
          </a:p>
          <a:p>
            <a:r>
              <a:rPr lang="cs-CZ" sz="2000" b="1">
                <a:solidFill>
                  <a:srgbClr val="FFFFFF"/>
                </a:solidFill>
                <a:latin typeface="Cambria" panose="02040503050406030204" pitchFamily="18" charset="0"/>
              </a:rPr>
              <a:t>Gregoriánský chorál</a:t>
            </a:r>
          </a:p>
          <a:p>
            <a:r>
              <a:rPr lang="cs-CZ" sz="2000">
                <a:solidFill>
                  <a:srgbClr val="FFFFFF"/>
                </a:solidFill>
                <a:latin typeface="Cambria" panose="02040503050406030204" pitchFamily="18" charset="0"/>
              </a:rPr>
              <a:t>Schola cantorum</a:t>
            </a:r>
          </a:p>
        </p:txBody>
      </p:sp>
    </p:spTree>
    <p:extLst>
      <p:ext uri="{BB962C8B-B14F-4D97-AF65-F5344CB8AC3E}">
        <p14:creationId xmlns:p14="http://schemas.microsoft.com/office/powerpoint/2010/main" val="99876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lidé, pózování, skupina&#10;&#10;Popis byl vytvořen automaticky">
            <a:extLst>
              <a:ext uri="{FF2B5EF4-FFF2-40B4-BE49-F238E27FC236}">
                <a16:creationId xmlns:a16="http://schemas.microsoft.com/office/drawing/2014/main" id="{1ABFD466-1902-054C-95FD-925B0866E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6" y="0"/>
            <a:ext cx="12006048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7F8E4E-0144-D44A-8E1A-CE2BE15943E5}"/>
              </a:ext>
            </a:extLst>
          </p:cNvPr>
          <p:cNvSpPr txBox="1"/>
          <p:nvPr/>
        </p:nvSpPr>
        <p:spPr>
          <a:xfrm>
            <a:off x="4614041" y="5557837"/>
            <a:ext cx="7484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cs-CZ" b="1"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3"/>
            <a:r>
              <a:rPr lang="cs-CZ" sz="16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https://www.youtube.com/watch?v=xSct3kcVMck</a:t>
            </a:r>
            <a:r>
              <a:rPr lang="cs-CZ" sz="1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cs-CZ" sz="16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https://www.youtube.com/watch?v=kMS6mTEBCfg</a:t>
            </a:r>
            <a:endParaRPr lang="cs-CZ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cs-CZ" sz="1600" b="1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https://www.youtube.com/watch?v=sI8lS8hr-nY</a:t>
            </a:r>
            <a:r>
              <a:rPr lang="cs-CZ" sz="1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76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FF0DC-075C-4AAB-9DCF-D6891D22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82B40B-97CA-4AD5-8005-E7ADA826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228DD4-D306-9E46-B8D0-E0A40A39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chemeClr val="bg1"/>
                </a:solidFill>
                <a:latin typeface="Cambria" panose="02040503050406030204" pitchFamily="18" charset="0"/>
              </a:rPr>
              <a:t>varhany</a:t>
            </a:r>
            <a:endParaRPr lang="en-US" sz="6000" b="1" kern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Obrázek 7" descr="Obsah obrázku varhany, hudba, interiér&#10;&#10;Popis byl vytvořen automaticky">
            <a:extLst>
              <a:ext uri="{FF2B5EF4-FFF2-40B4-BE49-F238E27FC236}">
                <a16:creationId xmlns:a16="http://schemas.microsoft.com/office/drawing/2014/main" id="{419B0072-3CA3-194C-9290-5EE5B3CB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"/>
          <a:stretch/>
        </p:blipFill>
        <p:spPr>
          <a:xfrm>
            <a:off x="320040" y="320040"/>
            <a:ext cx="3630168" cy="360273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6DA4C-FF64-4F34-9D58-FC2ED8095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06070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interiér, patro, hudba, varhany&#10;&#10;Popis byl vytvořen automaticky">
            <a:extLst>
              <a:ext uri="{FF2B5EF4-FFF2-40B4-BE49-F238E27FC236}">
                <a16:creationId xmlns:a16="http://schemas.microsoft.com/office/drawing/2014/main" id="{79FAA267-25CA-D64C-ABE9-B8473E4C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2222"/>
          <a:stretch/>
        </p:blipFill>
        <p:spPr>
          <a:xfrm>
            <a:off x="4270248" y="320040"/>
            <a:ext cx="3648456" cy="360273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FA45BD-42C5-4C6B-AFAF-745ABE642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06070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varhany, hudba, několik&#10;&#10;Popis byl vytvořen automaticky">
            <a:extLst>
              <a:ext uri="{FF2B5EF4-FFF2-40B4-BE49-F238E27FC236}">
                <a16:creationId xmlns:a16="http://schemas.microsoft.com/office/drawing/2014/main" id="{EC04E88B-651D-BD48-B715-4F4B18CAB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77" r="19258" b="-1"/>
          <a:stretch/>
        </p:blipFill>
        <p:spPr>
          <a:xfrm>
            <a:off x="8220456" y="320040"/>
            <a:ext cx="364845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4F61DC-15EF-484A-9D45-DDD6CAB2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b="1">
                <a:latin typeface="Cambria" panose="02040503050406030204" pitchFamily="18" charset="0"/>
              </a:rPr>
              <a:t>Hudba a text, polyfonie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9D514F-D000-8D4E-A0D9-79C45F20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„z toho důvodu se tam mladí lidé a dámy nehrnou ani tak kvůli bohoslužbě, ale proto, aby slyšeli melodie a zpěváky “</a:t>
            </a:r>
          </a:p>
          <a:p>
            <a:pPr lvl="1"/>
            <a:r>
              <a:rPr lang="cs-CZ" dirty="0">
                <a:latin typeface="Cambria" panose="02040503050406030204" pitchFamily="18" charset="0"/>
              </a:rPr>
              <a:t>(Felix </a:t>
            </a:r>
            <a:r>
              <a:rPr lang="cs-CZ" dirty="0" err="1">
                <a:latin typeface="Cambria" panose="02040503050406030204" pitchFamily="18" charset="0"/>
              </a:rPr>
              <a:t>Faber</a:t>
            </a:r>
            <a:r>
              <a:rPr lang="cs-CZ" dirty="0">
                <a:latin typeface="Cambria" panose="02040503050406030204" pitchFamily="18" charset="0"/>
              </a:rPr>
              <a:t> o polyfonii, 1483, Benátky)</a:t>
            </a:r>
          </a:p>
          <a:p>
            <a:r>
              <a:rPr lang="cs-CZ" sz="2400" dirty="0">
                <a:latin typeface="Cambria" panose="02040503050406030204" pitchFamily="18" charset="0"/>
              </a:rPr>
              <a:t>Sv. Augustýn</a:t>
            </a:r>
          </a:p>
          <a:p>
            <a:pPr lvl="1"/>
            <a:r>
              <a:rPr lang="cs-CZ" dirty="0">
                <a:latin typeface="Cambria" panose="02040503050406030204" pitchFamily="18" charset="0"/>
              </a:rPr>
              <a:t>„Byl jsem pohnut víc zpěvem než tím, o čem se zpívalo, přiznávám se, že jsem velmi zhřešil“ (</a:t>
            </a:r>
            <a:r>
              <a:rPr lang="cs-CZ" i="1" dirty="0">
                <a:latin typeface="Cambria" panose="02040503050406030204" pitchFamily="18" charset="0"/>
              </a:rPr>
              <a:t>Vyznání</a:t>
            </a:r>
            <a:r>
              <a:rPr lang="cs-CZ" dirty="0">
                <a:latin typeface="Cambria" panose="02040503050406030204" pitchFamily="18" charset="0"/>
              </a:rPr>
              <a:t>)</a:t>
            </a:r>
          </a:p>
          <a:p>
            <a:r>
              <a:rPr lang="cs-CZ" sz="2400" i="1" dirty="0" err="1">
                <a:latin typeface="Cambria" panose="02040503050406030204" pitchFamily="18" charset="0"/>
              </a:rPr>
              <a:t>contrafactum</a:t>
            </a:r>
            <a:endParaRPr lang="cs-CZ" sz="2400" i="1" dirty="0">
              <a:latin typeface="Cambria" panose="02040503050406030204" pitchFamily="18" charset="0"/>
            </a:endParaRPr>
          </a:p>
          <a:p>
            <a:r>
              <a:rPr lang="cs-CZ" sz="2400" i="1" dirty="0">
                <a:latin typeface="Cambria" panose="02040503050406030204" pitchFamily="18" charset="0"/>
              </a:rPr>
              <a:t>motet</a:t>
            </a:r>
          </a:p>
          <a:p>
            <a:r>
              <a:rPr lang="cs-CZ" sz="2400" dirty="0">
                <a:latin typeface="Cambria" panose="02040503050406030204" pitchFamily="18" charset="0"/>
              </a:rPr>
              <a:t>Reformace</a:t>
            </a:r>
          </a:p>
          <a:p>
            <a:r>
              <a:rPr lang="cs-CZ" sz="2400" dirty="0">
                <a:latin typeface="Cambria" panose="02040503050406030204" pitchFamily="18" charset="0"/>
              </a:rPr>
              <a:t>Tridentský koncil: stylus gravis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689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" descr="page176image1288">
            <a:extLst>
              <a:ext uri="{FF2B5EF4-FFF2-40B4-BE49-F238E27FC236}">
                <a16:creationId xmlns:a16="http://schemas.microsoft.com/office/drawing/2014/main" id="{EF62E1A7-F554-B14B-9C9F-C50B98492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6" b="18614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635A05-4408-A14A-ABA2-1B45999F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ambria" panose="02040503050406030204" pitchFamily="18" charset="0"/>
              </a:rPr>
              <a:t>Reformace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6AA676-F920-DD48-A307-9B40021C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cs-CZ" sz="20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Fides</a:t>
            </a:r>
            <a:r>
              <a:rPr lang="cs-CZ" sz="2000" i="1" dirty="0">
                <a:solidFill>
                  <a:srgbClr val="FFFFFF"/>
                </a:solidFill>
                <a:latin typeface="Cambria" panose="02040503050406030204" pitchFamily="18" charset="0"/>
              </a:rPr>
              <a:t> ex auditu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Kongregační zpěv laiků</a:t>
            </a:r>
          </a:p>
        </p:txBody>
      </p:sp>
    </p:spTree>
    <p:extLst>
      <p:ext uri="{BB962C8B-B14F-4D97-AF65-F5344CB8AC3E}">
        <p14:creationId xmlns:p14="http://schemas.microsoft.com/office/powerpoint/2010/main" val="3913486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248</Words>
  <Application>Microsoft Macintosh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Motiv Office</vt:lpstr>
      <vt:lpstr>Hudba a zvuk v sakrálním prostoru</vt:lpstr>
      <vt:lpstr>Zvony</vt:lpstr>
      <vt:lpstr>harmonia</vt:lpstr>
      <vt:lpstr>Rané křesťanství &amp; hudba</vt:lpstr>
      <vt:lpstr>Hudební role</vt:lpstr>
      <vt:lpstr>Prezentace aplikace PowerPoint</vt:lpstr>
      <vt:lpstr>varhany</vt:lpstr>
      <vt:lpstr>Hudba a text, polyfonie</vt:lpstr>
      <vt:lpstr>Reformace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Michalík Kvíčalová</dc:creator>
  <cp:lastModifiedBy>Anna Michalík Kvíčalová</cp:lastModifiedBy>
  <cp:revision>12</cp:revision>
  <dcterms:created xsi:type="dcterms:W3CDTF">2021-04-06T10:05:32Z</dcterms:created>
  <dcterms:modified xsi:type="dcterms:W3CDTF">2023-03-28T15:44:22Z</dcterms:modified>
</cp:coreProperties>
</file>