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58" r:id="rId5"/>
    <p:sldId id="257" r:id="rId6"/>
    <p:sldId id="261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F74DE-86E1-2243-B407-311C8BD1B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F50914-07D6-A249-91C4-EEB7D2CFC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0839BE-36DB-1B4E-82D5-888417D9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BA5A61-C08E-7D4D-83D8-497DCA59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FA0492-C891-D64C-AE00-DB596CC2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37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B736B-245C-B649-9451-E1BA028D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434ECF-9A73-AC4B-ACEF-083A85971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542A08-A069-DB41-BB95-5655B9A0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7397A7-0618-8840-8707-0D0273E1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549F0D-C0FA-7545-BF08-AE3EE8D1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8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3F03C1-BAD5-9449-8D70-C1484F7E1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348E38-B6B3-F249-ADCA-AE24BB077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B8968D-F39F-A14D-AA90-B164B8AC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49E170-35F1-B447-B234-5D2C0776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A42CD1-96A3-5044-B294-3C2C881C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74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18AB-7F5A-CA40-BB1C-1C37A188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40EA6B-24AB-0B4E-8896-68FCAD85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D94F7A-CDAE-B448-A7A1-6307F2DA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1B2C33-430E-964D-A4A1-D7A474A2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2DF08F-E1FE-B843-BCCF-058E052D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85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CC90C-3334-2545-AC36-72A24FBB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199A35-A1A6-A348-B753-D866C68A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6A6DD9-B941-E946-999A-AA03EDA0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38B9E1-F49E-9A45-8371-56854E24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F19F78-792B-AF40-9053-8CD339FF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8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7B619-A613-DB49-8980-B03AFFDB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441E1-27EC-BE47-AF9C-2411EBE0B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96F6E9-A544-F846-B36B-30C747B14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14A0D1-F9D6-2948-92B8-8E8D285A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EE9DED-D44D-0645-9B6B-3390EB31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4ADC03-5918-E843-A803-69DF52C5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76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31012-8D97-BD40-A609-78B7900E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1FEBFA-16A0-1047-A3BE-A7EE03663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66CF61-B957-B745-B366-FD048956A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DEFE8F-847D-D449-BCE6-F6A75C5CC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CC456F-8FF1-BF42-875C-9DD829C5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B256CC-538A-DA44-A375-B39FAE8D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6A37A2-033B-8A4E-B47E-DE707875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A23B19F-E321-A346-A77D-94B6611A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4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E0C81-8CB6-3242-9DF1-CC7F36BF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FD7CFE-F87C-1E4D-98B2-8D8D38BC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5573CC-CDCA-B445-A1A6-90A3944D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C9D68B-E7ED-E946-8C20-F8D267A8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43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6D6C8B-5277-CF43-BB69-D8107A3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E6D469-16E4-FF46-A4FD-F717DB6B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1824A3-86F7-E94E-A2E1-6327A9CE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6D4D6-EF1B-B14B-83F4-933C526B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F191AE-7348-7E40-B2EA-807EB2128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24B267-560F-5F40-A112-064A252C6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5E5E70-CB91-2748-AA49-01E16132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6E48E7-BF31-8141-B93E-2709F6CA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49D742-409A-3946-A163-C5E5F945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78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B51A8-E32B-0647-BD3C-0A3D56EC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BC395EB-F688-6744-A356-1F345D6BF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9A6D57-02C3-7A4E-8DC7-AA73976F0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FFFCA4-8128-7645-8EC6-9FE9AEAC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1D5B00-F059-3142-B4F0-CE628106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794C45-42FF-6847-A5BE-DC1B5ACE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87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20FB7B-DB04-624A-B636-E079EB03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A35C15-3F1E-C240-A1F2-55F2773D6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097509-3DF6-4A43-80A9-7832AB37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9541-ECBC-ED4F-86A4-CFF6E934267E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E9F3EB-36D8-F84C-96BA-E8C6BCCA7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5C4B25-3ACC-144A-ACB0-07FADA28B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38C4-329E-F140-BE91-1CF68A874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88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Pg4028cPY&amp;t=403s" TargetMode="External"/><Relationship Id="rId7" Type="http://schemas.openxmlformats.org/officeDocument/2006/relationships/hyperlink" Target="https://www.youtube.com/watch?v=TM_TsYHg32U&amp;t=19s" TargetMode="External"/><Relationship Id="rId2" Type="http://schemas.openxmlformats.org/officeDocument/2006/relationships/hyperlink" Target="https://www.youtube.com/watch?v=Q4UJ5zBFqb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dP3-WvPflRU" TargetMode="External"/><Relationship Id="rId5" Type="http://schemas.openxmlformats.org/officeDocument/2006/relationships/hyperlink" Target="https://www.youtube.com/watch?v=e_bAWTWhEYU" TargetMode="External"/><Relationship Id="rId4" Type="http://schemas.openxmlformats.org/officeDocument/2006/relationships/hyperlink" Target="https://www.youtube.com/watch?v=RvlhodaPZWI&amp;t=207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74EB982E-B6F6-564E-811C-3BA1280BF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8" t="23123" r="121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49CFD7-CBAA-694E-8879-F2DA48643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cs-CZ" sz="6600" dirty="0">
                <a:latin typeface="Cambria" panose="02040503050406030204" pitchFamily="18" charset="0"/>
              </a:rPr>
              <a:t>Křest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3750EE-7462-5542-980B-6FD61FE8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cs-CZ" dirty="0">
                <a:latin typeface="Cambria" panose="02040503050406030204" pitchFamily="18" charset="0"/>
              </a:rPr>
              <a:t>Křesťanská iniciace</a:t>
            </a:r>
          </a:p>
        </p:txBody>
      </p:sp>
    </p:spTree>
    <p:extLst>
      <p:ext uri="{BB962C8B-B14F-4D97-AF65-F5344CB8AC3E}">
        <p14:creationId xmlns:p14="http://schemas.microsoft.com/office/powerpoint/2010/main" val="1377355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B291A2-6085-0049-9A6B-607AC57A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Křestní obřad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82088-6167-854E-A374-3C5324E67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749756"/>
            <a:ext cx="4586513" cy="4248267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</a:rPr>
              <a:t>Přivítání dítěte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</a:rPr>
              <a:t>Znamení kříže</a:t>
            </a:r>
          </a:p>
          <a:p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</a:rPr>
              <a:t>Bohoslužba slova</a:t>
            </a:r>
            <a:r>
              <a:rPr lang="cs-CZ" sz="200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</a:rPr>
              <a:t>Přímluvy</a:t>
            </a:r>
          </a:p>
          <a:p>
            <a:pPr lvl="1"/>
            <a:r>
              <a:rPr lang="cs-CZ" sz="2000" dirty="0" err="1">
                <a:solidFill>
                  <a:schemeClr val="bg1"/>
                </a:solidFill>
                <a:latin typeface="Cambria" panose="02040503050406030204" pitchFamily="18" charset="0"/>
              </a:rPr>
              <a:t>Exorcizační</a:t>
            </a:r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</a:rPr>
              <a:t> modlitba</a:t>
            </a:r>
            <a:endParaRPr lang="cs-CZ" sz="200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</a:rPr>
              <a:t>Slavnost křtu</a:t>
            </a:r>
            <a:r>
              <a:rPr lang="cs-CZ" sz="200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</a:rPr>
              <a:t>Žehnání vody</a:t>
            </a:r>
          </a:p>
          <a:p>
            <a:pPr lvl="1"/>
            <a:r>
              <a:rPr lang="cs-CZ" sz="200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Immersio</a:t>
            </a:r>
            <a:r>
              <a:rPr lang="cs-CZ" sz="200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vs</a:t>
            </a:r>
            <a:r>
              <a:rPr lang="cs-CZ" sz="200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infusio</a:t>
            </a:r>
            <a:endParaRPr lang="cs-CZ" sz="200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</a:rPr>
              <a:t>Výkladové obřady</a:t>
            </a:r>
          </a:p>
          <a:p>
            <a:pPr lvl="1"/>
            <a:r>
              <a:rPr lang="cs-CZ" sz="200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Pomazání </a:t>
            </a:r>
            <a:r>
              <a:rPr lang="cs-CZ" sz="200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křižmem</a:t>
            </a:r>
            <a:endParaRPr lang="cs-CZ" sz="200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pPr lvl="1"/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</a:rPr>
              <a:t>Bílé roucho</a:t>
            </a:r>
          </a:p>
          <a:p>
            <a:pPr lvl="1"/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</a:rPr>
              <a:t>Křestní svíce</a:t>
            </a:r>
          </a:p>
          <a:p>
            <a:pPr lvl="1"/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</a:rPr>
              <a:t>Obřad </a:t>
            </a:r>
            <a:r>
              <a:rPr lang="cs-CZ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Effata</a:t>
            </a:r>
            <a:endParaRPr lang="cs-CZ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mystagogie</a:t>
            </a:r>
            <a:endParaRPr lang="cs-CZ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/>
            <a:endParaRPr lang="cs-CZ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/>
            <a:endParaRPr lang="cs-CZ" sz="140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pPr lvl="1"/>
            <a:endParaRPr lang="cs-CZ" sz="14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0E0DC144-F33B-6245-A51A-CDB56E2EC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5" r="26528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9602F1-52D6-9848-B22A-72D5FF63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cs-CZ" sz="3800" b="1" dirty="0">
                <a:solidFill>
                  <a:schemeClr val="bg1"/>
                </a:solidFill>
                <a:latin typeface="Cambria" panose="02040503050406030204" pitchFamily="18" charset="0"/>
              </a:rPr>
              <a:t>biřmování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7C7AB-CF81-5F45-B09F-C8F30AA39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cs-CZ" sz="2200" i="1" dirty="0" err="1">
                <a:solidFill>
                  <a:schemeClr val="bg1"/>
                </a:solidFill>
              </a:rPr>
              <a:t>Confirmatio</a:t>
            </a:r>
            <a:endParaRPr lang="cs-CZ" sz="2200" i="1" dirty="0">
              <a:solidFill>
                <a:schemeClr val="bg1"/>
              </a:solidFill>
            </a:endParaRPr>
          </a:p>
          <a:p>
            <a:r>
              <a:rPr lang="cs-CZ" sz="2200" dirty="0">
                <a:solidFill>
                  <a:schemeClr val="bg1"/>
                </a:solidFill>
              </a:rPr>
              <a:t>Udílení Ducha svatého</a:t>
            </a:r>
          </a:p>
          <a:p>
            <a:r>
              <a:rPr lang="cs-CZ" sz="2200" dirty="0">
                <a:solidFill>
                  <a:schemeClr val="bg1"/>
                </a:solidFill>
              </a:rPr>
              <a:t>„ Nepopírám, že je v církvi obvyklé, aby biskup cestoval za těmi, které kněží a jáhni pokřtili někde daleko od velikých měst. Cestuje za nimi proto, aby na ně vzkládal ruce a svolával na ně svatého Ducha.“</a:t>
            </a:r>
            <a:r>
              <a:rPr lang="cs-CZ" sz="2200" dirty="0">
                <a:solidFill>
                  <a:schemeClr val="bg1"/>
                </a:solidFill>
                <a:effectLst/>
              </a:rPr>
              <a:t>  (Sv. Jeroným, 380 n.l.)</a:t>
            </a:r>
            <a:endParaRPr lang="cs-CZ" sz="22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BC26DC58-68FD-4A4A-9CFE-1B30AA1FF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3" r="28672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3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budova, exteriér, tráva&#10;&#10;Popis byl vytvořen automaticky">
            <a:extLst>
              <a:ext uri="{FF2B5EF4-FFF2-40B4-BE49-F238E27FC236}">
                <a16:creationId xmlns:a16="http://schemas.microsoft.com/office/drawing/2014/main" id="{38B1345D-47DA-904C-83D8-9D5AB9F8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72" r="9090" b="2149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B45470-2685-3342-9859-91EAB68B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 dirty="0">
                <a:latin typeface="Cambria" panose="02040503050406030204" pitchFamily="18" charset="0"/>
              </a:rPr>
              <a:t>4. století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ED7125-A553-D14E-898C-4E2B65CDB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2200" dirty="0">
                <a:latin typeface="Cambria" panose="02040503050406030204" pitchFamily="18" charset="0"/>
              </a:rPr>
              <a:t>Katechumenát</a:t>
            </a:r>
          </a:p>
          <a:p>
            <a:r>
              <a:rPr lang="cs-CZ" sz="2200" dirty="0">
                <a:latin typeface="Cambria" panose="02040503050406030204" pitchFamily="18" charset="0"/>
              </a:rPr>
              <a:t>Křestní exorcismy</a:t>
            </a:r>
          </a:p>
          <a:p>
            <a:r>
              <a:rPr lang="cs-CZ" sz="2200" i="1" dirty="0" err="1">
                <a:latin typeface="Cambria" panose="02040503050406030204" pitchFamily="18" charset="0"/>
              </a:rPr>
              <a:t>Sponzores</a:t>
            </a:r>
            <a:endParaRPr lang="cs-CZ" sz="2200" i="1" dirty="0">
              <a:latin typeface="Cambria" panose="02040503050406030204" pitchFamily="18" charset="0"/>
            </a:endParaRPr>
          </a:p>
          <a:p>
            <a:r>
              <a:rPr lang="cs-CZ" sz="2200" dirty="0">
                <a:latin typeface="Cambria" panose="02040503050406030204" pitchFamily="18" charset="0"/>
              </a:rPr>
              <a:t>Baptisteria</a:t>
            </a:r>
          </a:p>
          <a:p>
            <a:r>
              <a:rPr lang="cs-CZ" sz="2200" dirty="0">
                <a:latin typeface="Cambria" panose="02040503050406030204" pitchFamily="18" charset="0"/>
              </a:rPr>
              <a:t>Křest dětí</a:t>
            </a:r>
          </a:p>
        </p:txBody>
      </p:sp>
    </p:spTree>
    <p:extLst>
      <p:ext uri="{BB962C8B-B14F-4D97-AF65-F5344CB8AC3E}">
        <p14:creationId xmlns:p14="http://schemas.microsoft.com/office/powerpoint/2010/main" val="4071903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9468630-22ED-814A-B92D-BFAFC6675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70" r="9090" b="319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F2D841-D51B-EC42-AD3B-33C3DFA3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 b="1" dirty="0">
                <a:latin typeface="Cambria" panose="02040503050406030204" pitchFamily="18" charset="0"/>
              </a:rPr>
              <a:t>Rané doklady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35DB6-31DC-3647-8F79-FFB9628D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530601"/>
            <a:ext cx="4829556" cy="3619311"/>
          </a:xfrm>
        </p:spPr>
        <p:txBody>
          <a:bodyPr anchor="t">
            <a:noAutofit/>
          </a:bodyPr>
          <a:lstStyle/>
          <a:p>
            <a:pPr lvl="0"/>
            <a:r>
              <a:rPr lang="cs-CZ" sz="2000" dirty="0">
                <a:latin typeface="Cambria" panose="02040503050406030204" pitchFamily="18" charset="0"/>
              </a:rPr>
              <a:t>(</a:t>
            </a:r>
            <a:r>
              <a:rPr lang="cs-CZ" sz="2000" dirty="0" err="1">
                <a:latin typeface="Cambria" panose="02040503050406030204" pitchFamily="18" charset="0"/>
              </a:rPr>
              <a:t>Mt</a:t>
            </a:r>
            <a:r>
              <a:rPr lang="cs-CZ" sz="2000" dirty="0">
                <a:latin typeface="Cambria" panose="02040503050406030204" pitchFamily="18" charset="0"/>
              </a:rPr>
              <a:t>. 3:1–17; </a:t>
            </a:r>
            <a:r>
              <a:rPr lang="cs-CZ" sz="2000" dirty="0" err="1">
                <a:latin typeface="Cambria" panose="02040503050406030204" pitchFamily="18" charset="0"/>
              </a:rPr>
              <a:t>Mk</a:t>
            </a:r>
            <a:r>
              <a:rPr lang="cs-CZ" sz="2000" dirty="0">
                <a:latin typeface="Cambria" panose="02040503050406030204" pitchFamily="18" charset="0"/>
              </a:rPr>
              <a:t> 1:2–11; Lukáš 3:1–22) , Skutky (2:38–41 ), Jan (1:15–34) </a:t>
            </a:r>
          </a:p>
          <a:p>
            <a:pPr lvl="0"/>
            <a:r>
              <a:rPr lang="cs-CZ" sz="2000" dirty="0">
                <a:latin typeface="Cambria" panose="02040503050406030204" pitchFamily="18" charset="0"/>
              </a:rPr>
              <a:t>Pavlovy epištoly (1 </a:t>
            </a:r>
            <a:r>
              <a:rPr lang="cs-CZ" sz="2000" dirty="0" err="1">
                <a:latin typeface="Cambria" panose="02040503050406030204" pitchFamily="18" charset="0"/>
              </a:rPr>
              <a:t>Cor</a:t>
            </a:r>
            <a:r>
              <a:rPr lang="cs-CZ" sz="2000" dirty="0">
                <a:latin typeface="Cambria" panose="02040503050406030204" pitchFamily="18" charset="0"/>
              </a:rPr>
              <a:t>. 12:13 )</a:t>
            </a:r>
          </a:p>
          <a:p>
            <a:r>
              <a:rPr lang="cs-CZ" sz="2000" dirty="0">
                <a:latin typeface="Cambria" panose="02040503050406030204" pitchFamily="18" charset="0"/>
              </a:rPr>
              <a:t>Tomášovo evangelium </a:t>
            </a:r>
          </a:p>
          <a:p>
            <a:r>
              <a:rPr lang="cs-CZ" sz="2000" dirty="0" err="1">
                <a:latin typeface="Cambria" panose="02040503050406030204" pitchFamily="18" charset="0"/>
              </a:rPr>
              <a:t>Didache</a:t>
            </a:r>
            <a:endParaRPr lang="cs-CZ" sz="2000" dirty="0">
              <a:latin typeface="Cambria" panose="02040503050406030204" pitchFamily="18" charset="0"/>
            </a:endParaRPr>
          </a:p>
          <a:p>
            <a:pPr lvl="1"/>
            <a:r>
              <a:rPr lang="cs-CZ" sz="1700" dirty="0">
                <a:latin typeface="Cambria" panose="02040503050406030204" pitchFamily="18" charset="0"/>
              </a:rPr>
              <a:t>„Křtěte ve jménu Otce i Syna i Ducha svatého [</a:t>
            </a:r>
            <a:r>
              <a:rPr lang="cs-CZ" sz="1700" dirty="0" err="1">
                <a:latin typeface="Cambria" panose="02040503050406030204" pitchFamily="18" charset="0"/>
              </a:rPr>
              <a:t>Mt</a:t>
            </a:r>
            <a:r>
              <a:rPr lang="cs-CZ" sz="1700" dirty="0">
                <a:latin typeface="Cambria" panose="02040503050406030204" pitchFamily="18" charset="0"/>
              </a:rPr>
              <a:t> 28,19], tekoucí vodou. 2. Pokud ale nemáte tekoucí vodu, křtěte jinou vodou; a pokud nemůžete studenou, tak teplou. 3. Pokud ani to není možné, nalijte vodu na hlavu třikrát „ve jménu Otce i Syna i Ducha svatého“</a:t>
            </a:r>
          </a:p>
        </p:txBody>
      </p:sp>
    </p:spTree>
    <p:extLst>
      <p:ext uri="{BB962C8B-B14F-4D97-AF65-F5344CB8AC3E}">
        <p14:creationId xmlns:p14="http://schemas.microsoft.com/office/powerpoint/2010/main" val="2470579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hrníček, jídelní nádobí&#10;&#10;Popis byl vytvořen automaticky">
            <a:extLst>
              <a:ext uri="{FF2B5EF4-FFF2-40B4-BE49-F238E27FC236}">
                <a16:creationId xmlns:a16="http://schemas.microsoft.com/office/drawing/2014/main" id="{683A8340-282E-6448-A916-8682880B2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5" r="35829" b="1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9" name="Obrázek 8" descr="Obsah obrázku patro, interiér, nábytek, oltář&#10;&#10;Popis byl vytvořen automaticky">
            <a:extLst>
              <a:ext uri="{FF2B5EF4-FFF2-40B4-BE49-F238E27FC236}">
                <a16:creationId xmlns:a16="http://schemas.microsoft.com/office/drawing/2014/main" id="{DA9E6B8A-2394-114A-8668-491407C8B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8" r="12338"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3" name="Obrázek 2" descr="Obsah obrázku patro, interiér, toaleta, kámen&#10;&#10;Popis byl vytvořen automaticky">
            <a:extLst>
              <a:ext uri="{FF2B5EF4-FFF2-40B4-BE49-F238E27FC236}">
                <a16:creationId xmlns:a16="http://schemas.microsoft.com/office/drawing/2014/main" id="{253E4D0C-303B-9045-89FB-7F49F83AF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92" b="5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5" name="Obrázek 4" descr="Obsah obrázku interiér, patro, kuchyňské nádobí, hrnec&#10;&#10;Popis byl vytvořen automaticky">
            <a:extLst>
              <a:ext uri="{FF2B5EF4-FFF2-40B4-BE49-F238E27FC236}">
                <a16:creationId xmlns:a16="http://schemas.microsoft.com/office/drawing/2014/main" id="{9FA4E065-B55C-374D-A115-92461103C4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424" r="3" b="31969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3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718E402-7917-DFD1-E54E-900EC3700889}"/>
              </a:ext>
            </a:extLst>
          </p:cNvPr>
          <p:cNvSpPr txBox="1"/>
          <p:nvPr/>
        </p:nvSpPr>
        <p:spPr>
          <a:xfrm>
            <a:off x="1545772" y="1415142"/>
            <a:ext cx="6912428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https://www.youtube.com/watch?v=Q4UJ5zBFqbI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https://www.youtube.com/watch?v=UcPg4028cPY&amp;t=403s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https://www.youtube.com/watch?v=RvlhodaPZWI&amp;t=207s</a:t>
            </a:r>
            <a:endParaRPr lang="cs-CZ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https://www.youtube.com/watch?v=e_bAWTWhEYU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https://www.youtube.com/watch?v=dP3-WvPflRU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https://www.youtube.com/watch?v=TM_TsYHg32U&amp;t=19s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8171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287</Words>
  <Application>Microsoft Macintosh PowerPoint</Application>
  <PresentationFormat>Širokoúhlá obrazovka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Motiv Office</vt:lpstr>
      <vt:lpstr>Křest</vt:lpstr>
      <vt:lpstr>Křestní obřad</vt:lpstr>
      <vt:lpstr>biřmování</vt:lpstr>
      <vt:lpstr>4. století</vt:lpstr>
      <vt:lpstr>Rané doklady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Křest</dc:title>
  <dc:creator>Anna Michalík Kvíčalová</dc:creator>
  <cp:lastModifiedBy>Anna Michalík Kvíčalová</cp:lastModifiedBy>
  <cp:revision>9</cp:revision>
  <dcterms:created xsi:type="dcterms:W3CDTF">2021-04-27T10:44:39Z</dcterms:created>
  <dcterms:modified xsi:type="dcterms:W3CDTF">2023-03-14T16:38:54Z</dcterms:modified>
</cp:coreProperties>
</file>