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9" r:id="rId9"/>
    <p:sldId id="282" r:id="rId10"/>
    <p:sldId id="283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8" r:id="rId19"/>
    <p:sldId id="276" r:id="rId20"/>
    <p:sldId id="277" r:id="rId21"/>
    <p:sldId id="279" r:id="rId22"/>
    <p:sldId id="280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 varScale="1">
        <p:scale>
          <a:sx n="90" d="100"/>
          <a:sy n="90" d="100"/>
        </p:scale>
        <p:origin x="2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8EF33C-B229-474F-BEFA-039A92D4A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F493D5-36B6-5449-BD1C-A88033B1F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CFC6BF-A8C3-2C40-BE2B-287A28F15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ACCF0A-63B2-DD46-B6B9-3E8418BFB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D4D825-F565-A840-865D-596224F23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7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4B42BF-C106-3C46-8494-A066268E8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A9C183-0DFC-E543-8201-5550044BA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9847FF-2266-3D40-A9B9-B34C0AE9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1C312F-9BA5-4C48-B613-2DF00D4D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750BAA-1AA6-9A4D-A7C2-BFFE3312C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67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8396C76-2DC1-3648-B7E9-47D1A8BAC2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39EE8D-9C0E-294D-AC81-2BFA04006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798291-14DD-A24E-A966-DADDEFE7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A8CB65-3A4A-E644-BE81-CEC4F70F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AF9712-C734-0944-AF62-C4D118FA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89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FA0033-19F9-5B49-A05A-3D51972C0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354FFB-B74F-C046-AA2D-B6F20BE83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A232ED-72E4-7348-9692-1284192E5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BEFF2C-7924-5341-9AD2-E9C0FB8A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AFBB7D-844F-CB40-895F-8652213B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606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3784D1-D22B-354A-BE46-D36229D4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A7C581-0019-5546-B71D-4C3D1C29A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9849AF-7017-EC47-B65F-37FF0CE96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A6171E-33C3-024A-A03F-DA88E705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CAA787-F247-A64F-A896-2E120E36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49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69A25-0DDC-5D48-BE25-C99D65A95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D3EAB-6021-3E44-ADFA-3FEB4D223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151AA5-8BE8-264F-A37C-F975AB57C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294A25-BACF-F641-B10D-4D93082EB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3BF426-AA1D-F043-BA7B-C949A9A5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8461E4-0DB7-5E4E-89E2-46160642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50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847B57-03B7-C140-BEE8-D6D1ED5B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F996A0-685F-7340-A2F6-385EF5EA6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B4A2A0-2ECA-8A40-8119-9BD340237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247805F-F0DA-9A4E-9970-5108B4865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E62D478-D2CC-A643-9BA5-54A2331DD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9FA0BC4-AC9C-5B40-9E2A-83384928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3B923DD-C1E8-8745-BAF5-38CDB5E5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F15966-6B17-6D44-9189-F19713B3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98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90A50-1E61-5A4E-B1BC-3B81B4D90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B469AFC-11D3-AC4D-B683-8D1BE8C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FD7A663-30D2-DF49-B789-B1E3DF2D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ABFAACF-F4ED-A64A-A0FE-725CA0EF3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9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AD0E354-6046-1E40-9F91-F9C462E3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CD32F43-D243-C147-B973-639282F5A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619B8D-54C6-D741-BBB4-494671F7D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687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5007CC-9C83-1F46-A7A1-2D2F5129B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B39E96-3AD1-FD45-8857-08D3B6A80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25CF3B-4648-3346-90B1-3ECF4B481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BA600E-3A24-5D41-B9F0-55615C82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ECE25B-255D-1642-ABE1-AEA19CB7E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D50FE4A-8F3F-8845-BD7A-2748473A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32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4B3E85-6C24-F543-A0CC-06CBDF1A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D7C8135-04F3-0D41-A256-90E9DC6A80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141116-645C-1E4B-B990-97AE42A36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AEB9E7-EEB2-C940-9F22-5468BD3D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907890-C370-2F4F-A27F-9F118A4DD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5FF216-69BB-3D43-947E-45A22E20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00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9A4C0AD-28E3-7246-A23F-E3C7F29E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D1B738-05AD-3D46-AB7A-AE37C1704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C52C92-D5FA-C346-B1B9-30753B2F9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61156-515F-5144-B4D8-23C6738F33A4}" type="datetimeFigureOut">
              <a:rPr lang="cs-CZ" smtClean="0"/>
              <a:t>10.04.2023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23B5CF-991D-674B-93A6-9F5AA0C47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A59394-755E-2547-8362-98C07F0C2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4723E-FB85-5C44-954C-632CA8064D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53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5958B7E5-3CCF-2445-9A6F-6A7D59176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2" r="-3" b="-3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9B3CDE-E219-F74B-8B52-965672045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640082"/>
            <a:ext cx="6274591" cy="3351602"/>
          </a:xfrm>
        </p:spPr>
        <p:txBody>
          <a:bodyPr>
            <a:normAutofit/>
          </a:bodyPr>
          <a:lstStyle/>
          <a:p>
            <a:pPr algn="l"/>
            <a:r>
              <a:rPr lang="cs-CZ" b="1">
                <a:solidFill>
                  <a:schemeClr val="bg1"/>
                </a:solidFill>
                <a:latin typeface="Cambria" panose="02040503050406030204" pitchFamily="18" charset="0"/>
              </a:rPr>
              <a:t>Kult světců, relikvie, poutě</a:t>
            </a:r>
            <a:r>
              <a:rPr lang="cs-CZ" b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endParaRPr lang="cs-CZ" b="1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6A5C11F-F985-AF44-B39A-380CBDB0B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>
            <a:normAutofit/>
          </a:bodyPr>
          <a:lstStyle/>
          <a:p>
            <a:pPr algn="l"/>
            <a:r>
              <a:rPr lang="cs-CZ">
                <a:solidFill>
                  <a:schemeClr val="bg1"/>
                </a:solidFill>
              </a:rPr>
              <a:t>RLB 273</a:t>
            </a:r>
          </a:p>
        </p:txBody>
      </p:sp>
    </p:spTree>
    <p:extLst>
      <p:ext uri="{BB962C8B-B14F-4D97-AF65-F5344CB8AC3E}">
        <p14:creationId xmlns:p14="http://schemas.microsoft.com/office/powerpoint/2010/main" val="343733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ď, interiér, ložnice&#10;&#10;Popis byl vytvořen automaticky">
            <a:extLst>
              <a:ext uri="{FF2B5EF4-FFF2-40B4-BE49-F238E27FC236}">
                <a16:creationId xmlns:a16="http://schemas.microsoft.com/office/drawing/2014/main" id="{AEA4463B-7212-5D06-5FD3-BFE331186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569" y="0"/>
            <a:ext cx="5656027" cy="6300788"/>
          </a:xfrm>
          <a:prstGeom prst="rect">
            <a:avLst/>
          </a:prstGeom>
        </p:spPr>
      </p:pic>
      <p:pic>
        <p:nvPicPr>
          <p:cNvPr id="5" name="Obrázek 4" descr="Obsah obrázku kolonáda&#10;&#10;Popis byl vytvořen automaticky">
            <a:extLst>
              <a:ext uri="{FF2B5EF4-FFF2-40B4-BE49-F238E27FC236}">
                <a16:creationId xmlns:a16="http://schemas.microsoft.com/office/drawing/2014/main" id="{13B6D3B7-66EE-B5D7-5E09-883523579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7325"/>
            <a:ext cx="6275569" cy="4843463"/>
          </a:xfrm>
          <a:prstGeom prst="rect">
            <a:avLst/>
          </a:prstGeom>
        </p:spPr>
      </p:pic>
      <p:pic>
        <p:nvPicPr>
          <p:cNvPr id="7" name="Obrázek 6" descr="Obsah obrázku podlaha, interiér, dřevěné, dřevo&#10;&#10;Popis byl vytvořen automaticky">
            <a:extLst>
              <a:ext uri="{FF2B5EF4-FFF2-40B4-BE49-F238E27FC236}">
                <a16:creationId xmlns:a16="http://schemas.microsoft.com/office/drawing/2014/main" id="{75724D50-8408-5C04-68AB-4DF9E8104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13" y="0"/>
            <a:ext cx="3203756" cy="266887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711A6BD-EA6B-C09C-1BAE-6FD90857406C}"/>
              </a:ext>
            </a:extLst>
          </p:cNvPr>
          <p:cNvSpPr txBox="1"/>
          <p:nvPr/>
        </p:nvSpPr>
        <p:spPr>
          <a:xfrm>
            <a:off x="0" y="467053"/>
            <a:ext cx="3071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Cambria" panose="02040503050406030204" pitchFamily="18" charset="0"/>
              </a:rPr>
              <a:t>Palackého mozek</a:t>
            </a:r>
          </a:p>
        </p:txBody>
      </p:sp>
    </p:spTree>
    <p:extLst>
      <p:ext uri="{BB962C8B-B14F-4D97-AF65-F5344CB8AC3E}">
        <p14:creationId xmlns:p14="http://schemas.microsoft.com/office/powerpoint/2010/main" val="4172204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zeď, osoba, interiér&#10;&#10;Popis byl vytvořen automaticky">
            <a:extLst>
              <a:ext uri="{FF2B5EF4-FFF2-40B4-BE49-F238E27FC236}">
                <a16:creationId xmlns:a16="http://schemas.microsoft.com/office/drawing/2014/main" id="{F691C664-81C0-444C-8B81-03FC250A9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75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, interiér&#10;&#10;Popis byl vytvořen automaticky">
            <a:extLst>
              <a:ext uri="{FF2B5EF4-FFF2-40B4-BE49-F238E27FC236}">
                <a16:creationId xmlns:a16="http://schemas.microsoft.com/office/drawing/2014/main" id="{33CB2680-2CE7-EE41-9956-4D35BE8B0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8" b="22868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97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osoba, skupina, tanečník, oblečený&#10;&#10;Popis byl vytvořen automaticky">
            <a:extLst>
              <a:ext uri="{FF2B5EF4-FFF2-40B4-BE49-F238E27FC236}">
                <a16:creationId xmlns:a16="http://schemas.microsoft.com/office/drawing/2014/main" id="{D3ACE64B-9D32-184E-BD79-7291539A8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2" r="8049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Obrázek 2" descr="Obsah obrázku noc, osvětlené, světlo&#10;&#10;Popis byl vytvořen automaticky">
            <a:extLst>
              <a:ext uri="{FF2B5EF4-FFF2-40B4-BE49-F238E27FC236}">
                <a16:creationId xmlns:a16="http://schemas.microsoft.com/office/drawing/2014/main" id="{1425E906-8E9D-774A-9090-42B929A8A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6" r="13349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19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budova, osoba, exteriér, lidé&#10;&#10;Popis byl vytvořen automaticky">
            <a:extLst>
              <a:ext uri="{FF2B5EF4-FFF2-40B4-BE49-F238E27FC236}">
                <a16:creationId xmlns:a16="http://schemas.microsoft.com/office/drawing/2014/main" id="{7B5E32A0-1717-8A4B-BD41-7A63A7493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1AEE53-C8AA-0143-A730-95454A9EB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Pouť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14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8ED33C6-DC48-EF44-AF70-86408EF6B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6685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ázek 4" descr="Obsah obrázku staré, kámen&#10;&#10;Popis byl vytvořen automaticky">
            <a:extLst>
              <a:ext uri="{FF2B5EF4-FFF2-40B4-BE49-F238E27FC236}">
                <a16:creationId xmlns:a16="http://schemas.microsoft.com/office/drawing/2014/main" id="{16FA25DA-1EF0-5746-BAC9-427AE134A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74" b="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88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strom, exteriér, tráva, osoba&#10;&#10;Popis byl vytvořen automaticky">
            <a:extLst>
              <a:ext uri="{FF2B5EF4-FFF2-40B4-BE49-F238E27FC236}">
                <a16:creationId xmlns:a16="http://schemas.microsoft.com/office/drawing/2014/main" id="{192E2D95-ACA2-1E41-B641-48D26156D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7" r="10221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ázek 4" descr="Obsah obrázku tráva, exteriér, obloha, osoba&#10;&#10;Popis byl vytvořen automaticky">
            <a:extLst>
              <a:ext uri="{FF2B5EF4-FFF2-40B4-BE49-F238E27FC236}">
                <a16:creationId xmlns:a16="http://schemas.microsoft.com/office/drawing/2014/main" id="{E411E761-F063-2046-BA9A-5D4A425E0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05" b="18017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2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CF1DFA-CF78-544E-B367-A179C9F7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Cambria" panose="02040503050406030204" pitchFamily="18" charset="0"/>
              </a:rPr>
              <a:t>Sdílený kulturní repertoár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9C2789-26F1-FF42-BEC3-79C98890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>
                <a:latin typeface="Cambria" panose="02040503050406030204" pitchFamily="18" charset="0"/>
              </a:rPr>
              <a:t>Fyzický kontakt s posvátnem</a:t>
            </a:r>
          </a:p>
          <a:p>
            <a:pPr lvl="0"/>
            <a:r>
              <a:rPr lang="cs-CZ" dirty="0">
                <a:latin typeface="Cambria" panose="02040503050406030204" pitchFamily="18" charset="0"/>
              </a:rPr>
              <a:t>Cesta, exil, návrat</a:t>
            </a:r>
          </a:p>
          <a:p>
            <a:pPr lvl="0"/>
            <a:r>
              <a:rPr lang="cs-CZ" dirty="0">
                <a:latin typeface="Cambria" panose="02040503050406030204" pitchFamily="18" charset="0"/>
              </a:rPr>
              <a:t>Strádání</a:t>
            </a:r>
          </a:p>
          <a:p>
            <a:pPr lvl="0"/>
            <a:r>
              <a:rPr lang="cs-CZ" dirty="0">
                <a:latin typeface="Cambria" panose="02040503050406030204" pitchFamily="18" charset="0"/>
              </a:rPr>
              <a:t>Mentální mapy a místa se speciálním významem</a:t>
            </a:r>
          </a:p>
          <a:p>
            <a:pPr lvl="0"/>
            <a:r>
              <a:rPr lang="cs-CZ" dirty="0">
                <a:latin typeface="Cambria" panose="02040503050406030204" pitchFamily="18" charset="0"/>
              </a:rPr>
              <a:t>Vystoupení ze sociálních vazeb a rolí</a:t>
            </a:r>
          </a:p>
          <a:p>
            <a:pPr lvl="0"/>
            <a:r>
              <a:rPr lang="cs-CZ" dirty="0">
                <a:latin typeface="Cambria" panose="02040503050406030204" pitchFamily="18" charset="0"/>
              </a:rPr>
              <a:t>V. Turner a Edith Turner: </a:t>
            </a:r>
            <a:r>
              <a:rPr lang="cs-CZ" i="1" dirty="0">
                <a:latin typeface="Cambria" panose="02040503050406030204" pitchFamily="18" charset="0"/>
              </a:rPr>
              <a:t>Image and </a:t>
            </a:r>
            <a:r>
              <a:rPr lang="cs-CZ" i="1" dirty="0" err="1">
                <a:latin typeface="Cambria" panose="02040503050406030204" pitchFamily="18" charset="0"/>
              </a:rPr>
              <a:t>Pilgrimage</a:t>
            </a:r>
            <a:r>
              <a:rPr lang="cs-CZ" i="1" dirty="0">
                <a:latin typeface="Cambria" panose="02040503050406030204" pitchFamily="18" charset="0"/>
              </a:rPr>
              <a:t> in Christian </a:t>
            </a:r>
            <a:r>
              <a:rPr lang="cs-CZ" i="1" dirty="0" err="1">
                <a:latin typeface="Cambria" panose="02040503050406030204" pitchFamily="18" charset="0"/>
              </a:rPr>
              <a:t>Culture</a:t>
            </a:r>
            <a:r>
              <a:rPr lang="cs-CZ" i="1" dirty="0">
                <a:latin typeface="Cambria" panose="02040503050406030204" pitchFamily="18" charset="0"/>
              </a:rPr>
              <a:t> </a:t>
            </a:r>
            <a:r>
              <a:rPr lang="cs-CZ" dirty="0">
                <a:latin typeface="Cambria" panose="02040503050406030204" pitchFamily="18" charset="0"/>
              </a:rPr>
              <a:t>(1978) </a:t>
            </a:r>
          </a:p>
          <a:p>
            <a:pPr lvl="1"/>
            <a:r>
              <a:rPr lang="cs-CZ" dirty="0" err="1">
                <a:latin typeface="Cambria" panose="02040503050406030204" pitchFamily="18" charset="0"/>
              </a:rPr>
              <a:t>Liminální</a:t>
            </a:r>
            <a:r>
              <a:rPr lang="cs-CZ" dirty="0">
                <a:latin typeface="Cambria" panose="02040503050406030204" pitchFamily="18" charset="0"/>
              </a:rPr>
              <a:t> fáze rituálu, </a:t>
            </a:r>
            <a:r>
              <a:rPr lang="cs-CZ" i="1" dirty="0" err="1">
                <a:latin typeface="Cambria" panose="02040503050406030204" pitchFamily="18" charset="0"/>
              </a:rPr>
              <a:t>communutas</a:t>
            </a:r>
            <a:endParaRPr lang="cs-CZ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077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BCCB6B-D7F7-6B43-BD7B-AFCEB554A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68" r="4164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3B3E83-8478-7945-BD4F-10D821AB2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1" r="15447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64DFDF1-7646-C554-2105-9C788A52F356}"/>
              </a:ext>
            </a:extLst>
          </p:cNvPr>
          <p:cNvSpPr txBox="1"/>
          <p:nvPr/>
        </p:nvSpPr>
        <p:spPr>
          <a:xfrm>
            <a:off x="6492578" y="6172015"/>
            <a:ext cx="307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9F8BE82-391E-F942-8340-F96797C297DE}"/>
              </a:ext>
            </a:extLst>
          </p:cNvPr>
          <p:cNvSpPr txBox="1"/>
          <p:nvPr/>
        </p:nvSpPr>
        <p:spPr>
          <a:xfrm>
            <a:off x="477011" y="6019801"/>
            <a:ext cx="465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Kaple Božího hrobu, Jeruzalém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1183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0D48147D-78B4-6B45-B04A-95A2C7079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27" y="0"/>
            <a:ext cx="815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81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EAA776-9B88-AB4D-85FF-E47FEC33721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43000" y="1393825"/>
            <a:ext cx="9372600" cy="4783138"/>
          </a:xfrm>
        </p:spPr>
        <p:txBody>
          <a:bodyPr/>
          <a:lstStyle/>
          <a:p>
            <a:r>
              <a:rPr lang="cs-CZ" dirty="0">
                <a:latin typeface="Cambria" panose="02040503050406030204" pitchFamily="18" charset="0"/>
              </a:rPr>
              <a:t>Sociální </a:t>
            </a:r>
            <a:r>
              <a:rPr lang="cs-CZ" dirty="0" err="1">
                <a:latin typeface="Cambria" panose="02040503050406030204" pitchFamily="18" charset="0"/>
              </a:rPr>
              <a:t>inkluzivita</a:t>
            </a:r>
            <a:endParaRPr lang="cs-CZ" dirty="0">
              <a:latin typeface="Cambria" panose="02040503050406030204" pitchFamily="18" charset="0"/>
            </a:endParaRPr>
          </a:p>
          <a:p>
            <a:pPr lvl="0"/>
            <a:r>
              <a:rPr lang="cs-CZ" dirty="0">
                <a:latin typeface="Cambria" panose="02040503050406030204" pitchFamily="18" charset="0"/>
              </a:rPr>
              <a:t>„Lepidlo“ středověkého křesťanství</a:t>
            </a:r>
          </a:p>
          <a:p>
            <a:r>
              <a:rPr lang="cs-CZ" dirty="0">
                <a:latin typeface="Cambria" panose="02040503050406030204" pitchFamily="18" charset="0"/>
              </a:rPr>
              <a:t>Lidová </a:t>
            </a:r>
            <a:r>
              <a:rPr lang="cs-CZ" dirty="0" err="1">
                <a:latin typeface="Cambria" panose="02040503050406030204" pitchFamily="18" charset="0"/>
              </a:rPr>
              <a:t>vs</a:t>
            </a:r>
            <a:r>
              <a:rPr lang="cs-CZ" dirty="0">
                <a:latin typeface="Cambria" panose="02040503050406030204" pitchFamily="18" charset="0"/>
              </a:rPr>
              <a:t> elitní kultura?</a:t>
            </a:r>
          </a:p>
          <a:p>
            <a:r>
              <a:rPr lang="cs-CZ" dirty="0">
                <a:latin typeface="Cambria" panose="02040503050406030204" pitchFamily="18" charset="0"/>
              </a:rPr>
              <a:t>Vitae, </a:t>
            </a:r>
            <a:r>
              <a:rPr lang="cs-CZ" i="1" dirty="0" err="1">
                <a:latin typeface="Cambria" panose="02040503050406030204" pitchFamily="18" charset="0"/>
              </a:rPr>
              <a:t>miracula</a:t>
            </a:r>
            <a:endParaRPr lang="cs-CZ" i="1" dirty="0">
              <a:latin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</a:rPr>
              <a:t>Posvátná topografie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Vliv judaismu</a:t>
            </a:r>
          </a:p>
          <a:p>
            <a:r>
              <a:rPr lang="cs-CZ" dirty="0">
                <a:latin typeface="Cambria" panose="02040503050406030204" pitchFamily="18" charset="0"/>
              </a:rPr>
              <a:t>Návaznost na pozdně antickou religiozitu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0300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B44C01-AA05-3148-9025-E0D10FB4BF5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1538" y="1825625"/>
            <a:ext cx="9644062" cy="4351338"/>
          </a:xfrm>
        </p:spPr>
        <p:txBody>
          <a:bodyPr/>
          <a:lstStyle/>
          <a:p>
            <a:r>
              <a:rPr lang="cs-CZ" dirty="0">
                <a:latin typeface="Cambria" panose="02040503050406030204" pitchFamily="18" charset="0"/>
              </a:rPr>
              <a:t>Motiv královského dvora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 „Je to stejné, řekl, se svatými v ráji, jako s rádci králů ... kdokoli má obchod s pozemským králem, chce vědět, koho si vysoce váží a komu dopřává sluchu. Poté vyhledá tuto oblíbenou osobu a prosí ho, aby sdělil králi jeho žádost. Stejně je to se svatými v ráji, kteří, protože jsou přáteli našeho Pána a jeho blízkých, ho mohou vzývat se vší důvěrou, protože je nemůže nevyslyšet.“</a:t>
            </a:r>
          </a:p>
          <a:p>
            <a:pPr marL="3657600" lvl="8" indent="0">
              <a:buNone/>
            </a:pPr>
            <a:r>
              <a:rPr lang="cs-CZ" dirty="0">
                <a:latin typeface="Cambria" panose="02040503050406030204" pitchFamily="18" charset="0"/>
              </a:rPr>
              <a:t>				Louis IX (1214–70) </a:t>
            </a:r>
          </a:p>
          <a:p>
            <a:r>
              <a:rPr lang="cs-CZ" i="1" dirty="0" err="1">
                <a:latin typeface="Cambria" panose="02040503050406030204" pitchFamily="18" charset="0"/>
              </a:rPr>
              <a:t>Virtus</a:t>
            </a:r>
            <a:endParaRPr lang="cs-CZ" i="1" dirty="0">
              <a:latin typeface="Cambria" panose="02040503050406030204" pitchFamily="18" charset="0"/>
            </a:endParaRPr>
          </a:p>
          <a:p>
            <a:r>
              <a:rPr lang="cs-CZ" i="1" dirty="0" err="1">
                <a:latin typeface="Cambria" panose="02040503050406030204" pitchFamily="18" charset="0"/>
              </a:rPr>
              <a:t>Elevatio</a:t>
            </a:r>
            <a:r>
              <a:rPr lang="cs-CZ" i="1" dirty="0">
                <a:latin typeface="Cambria" panose="02040503050406030204" pitchFamily="18" charset="0"/>
              </a:rPr>
              <a:t>, </a:t>
            </a:r>
            <a:r>
              <a:rPr lang="cs-CZ" i="1" dirty="0" err="1">
                <a:latin typeface="Cambria" panose="02040503050406030204" pitchFamily="18" charset="0"/>
              </a:rPr>
              <a:t>translatio</a:t>
            </a:r>
            <a:endParaRPr lang="cs-CZ" i="1" dirty="0">
              <a:latin typeface="Cambria" panose="02040503050406030204" pitchFamily="18" charset="0"/>
            </a:endParaRP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0618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D0478-D33C-214D-88A1-A08B81DFB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Cambria" panose="02040503050406030204" pitchFamily="18" charset="0"/>
              </a:rPr>
              <a:t>Kritika poutí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13E9E-C58D-EC4F-81D3-867AC9D4F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mbria" panose="02040503050406030204" pitchFamily="18" charset="0"/>
              </a:rPr>
              <a:t>Mnišská kritika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Bernard z </a:t>
            </a:r>
            <a:r>
              <a:rPr lang="cs-CZ" dirty="0" err="1">
                <a:latin typeface="Cambria" panose="02040503050406030204" pitchFamily="18" charset="0"/>
              </a:rPr>
              <a:t>Clairvaux</a:t>
            </a:r>
            <a:endParaRPr lang="cs-CZ" dirty="0">
              <a:latin typeface="Cambria" panose="02040503050406030204" pitchFamily="18" charset="0"/>
            </a:endParaRPr>
          </a:p>
          <a:p>
            <a:pPr lvl="1"/>
            <a:r>
              <a:rPr lang="cs-CZ" dirty="0">
                <a:latin typeface="Cambria" panose="02040503050406030204" pitchFamily="18" charset="0"/>
              </a:rPr>
              <a:t>Jeroným (vnitřní Jeruzalém)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Benediktínská řehole</a:t>
            </a:r>
          </a:p>
          <a:p>
            <a:pPr lvl="1"/>
            <a:endParaRPr lang="cs-CZ" dirty="0">
              <a:latin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</a:rPr>
              <a:t>Frivolnost a zahálka</a:t>
            </a:r>
          </a:p>
          <a:p>
            <a:r>
              <a:rPr lang="cs-CZ" dirty="0">
                <a:latin typeface="Cambria" panose="02040503050406030204" pitchFamily="18" charset="0"/>
              </a:rPr>
              <a:t>Lolardi</a:t>
            </a:r>
          </a:p>
          <a:p>
            <a:r>
              <a:rPr lang="cs-CZ" dirty="0">
                <a:latin typeface="Cambria" panose="02040503050406030204" pitchFamily="18" charset="0"/>
              </a:rPr>
              <a:t>reformace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7690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ázek 6" descr="Obsah obrázku exteriér, hora, oranžová, raft&#10;&#10;Popis byl vytvořen automaticky">
            <a:extLst>
              <a:ext uri="{FF2B5EF4-FFF2-40B4-BE49-F238E27FC236}">
                <a16:creationId xmlns:a16="http://schemas.microsoft.com/office/drawing/2014/main" id="{2233239B-A388-B54A-9E92-4B8896563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56" b="2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9" name="Obrázek 8" descr="Obsah obrázku exteriér, strom, příroda, osoba&#10;&#10;Popis byl vytvořen automaticky">
            <a:extLst>
              <a:ext uri="{FF2B5EF4-FFF2-40B4-BE49-F238E27FC236}">
                <a16:creationId xmlns:a16="http://schemas.microsoft.com/office/drawing/2014/main" id="{B22B4364-58F4-B142-9AF9-DD688CBE2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82"/>
          <a:stretch/>
        </p:blipFill>
        <p:spPr>
          <a:xfrm>
            <a:off x="6196928" y="257578"/>
            <a:ext cx="5803986" cy="3171422"/>
          </a:xfrm>
          <a:prstGeom prst="rect">
            <a:avLst/>
          </a:prstGeom>
        </p:spPr>
      </p:pic>
      <p:pic>
        <p:nvPicPr>
          <p:cNvPr id="5" name="Obrázek 4" descr="Obsah obrázku obloha, exteriér, budova, dav&#10;&#10;Popis byl vytvořen automaticky">
            <a:extLst>
              <a:ext uri="{FF2B5EF4-FFF2-40B4-BE49-F238E27FC236}">
                <a16:creationId xmlns:a16="http://schemas.microsoft.com/office/drawing/2014/main" id="{A860D780-31B3-424D-ABBB-057CB0A60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56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C90237E-FA93-4E39-617D-F578FF2A7453}"/>
              </a:ext>
            </a:extLst>
          </p:cNvPr>
          <p:cNvSpPr txBox="1"/>
          <p:nvPr/>
        </p:nvSpPr>
        <p:spPr>
          <a:xfrm>
            <a:off x="208685" y="6300806"/>
            <a:ext cx="476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Cambria" panose="02040503050406030204" pitchFamily="18" charset="0"/>
              </a:rPr>
              <a:t>Medjugorje</a:t>
            </a:r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123637B-5BAB-9DA9-6777-8478283CF2FF}"/>
              </a:ext>
            </a:extLst>
          </p:cNvPr>
          <p:cNvSpPr txBox="1"/>
          <p:nvPr/>
        </p:nvSpPr>
        <p:spPr>
          <a:xfrm>
            <a:off x="6187719" y="6287858"/>
            <a:ext cx="317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Cambria" panose="02040503050406030204" pitchFamily="18" charset="0"/>
              </a:rPr>
              <a:t>Fátima</a:t>
            </a:r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750E807-24EE-384E-77D4-2DADFBA15661}"/>
              </a:ext>
            </a:extLst>
          </p:cNvPr>
          <p:cNvSpPr txBox="1"/>
          <p:nvPr/>
        </p:nvSpPr>
        <p:spPr>
          <a:xfrm>
            <a:off x="7358063" y="200810"/>
            <a:ext cx="317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Cambria" panose="02040503050406030204" pitchFamily="18" charset="0"/>
              </a:rPr>
              <a:t>Lourdy</a:t>
            </a:r>
            <a:endParaRPr lang="cs-CZ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28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osoba, budova&#10;&#10;Popis byl vytvořen automaticky">
            <a:extLst>
              <a:ext uri="{FF2B5EF4-FFF2-40B4-BE49-F238E27FC236}">
                <a16:creationId xmlns:a16="http://schemas.microsoft.com/office/drawing/2014/main" id="{11769BFE-B3FA-C84B-8542-7552A5CE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700" y="0"/>
            <a:ext cx="7922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6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A7D37D9-DD55-B345-9CB3-CC0C57D7F254}"/>
              </a:ext>
            </a:extLst>
          </p:cNvPr>
          <p:cNvSpPr/>
          <p:nvPr/>
        </p:nvSpPr>
        <p:spPr>
          <a:xfrm>
            <a:off x="1654629" y="2551837"/>
            <a:ext cx="74893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latin typeface="Cambria" panose="02040503050406030204" pitchFamily="18" charset="0"/>
              </a:rPr>
              <a:t>„Když jsme shromáždili ostatky, které nám byly dražší než drahé kameny a jemnější než zlato, pohřbili jsme je na vhodné místo. Shromáždíme se zde, pokud to bude možné, v radosti a s radosti nám Pán dovolí oslavit výroční den jeho mučednictví“</a:t>
            </a:r>
          </a:p>
          <a:p>
            <a:r>
              <a:rPr lang="cs-CZ" sz="2200" dirty="0">
                <a:latin typeface="Cambria" panose="02040503050406030204" pitchFamily="18" charset="0"/>
              </a:rPr>
              <a:t>	kult </a:t>
            </a:r>
            <a:r>
              <a:rPr lang="cs-CZ" sz="2200" dirty="0" err="1">
                <a:latin typeface="Cambria" panose="02040503050406030204" pitchFamily="18" charset="0"/>
              </a:rPr>
              <a:t>Polykarpa</a:t>
            </a:r>
            <a:r>
              <a:rPr lang="cs-CZ" sz="2200" dirty="0">
                <a:latin typeface="Cambria" panose="02040503050406030204" pitchFamily="18" charset="0"/>
              </a:rPr>
              <a:t> ze </a:t>
            </a:r>
            <a:r>
              <a:rPr lang="cs-CZ" sz="2000" dirty="0">
                <a:latin typeface="Cambria" panose="02040503050406030204" pitchFamily="18" charset="0"/>
              </a:rPr>
              <a:t>Smyrny (</a:t>
            </a:r>
            <a:r>
              <a:rPr lang="cs-CZ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155–170) </a:t>
            </a:r>
            <a:endParaRPr lang="cs-CZ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42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2D3D6B3-323B-A44C-A8E6-094CEFF76277}"/>
              </a:ext>
            </a:extLst>
          </p:cNvPr>
          <p:cNvSpPr txBox="1"/>
          <p:nvPr/>
        </p:nvSpPr>
        <p:spPr>
          <a:xfrm>
            <a:off x="1426029" y="2209800"/>
            <a:ext cx="101890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latin typeface="Cambria" panose="02040503050406030204" pitchFamily="18" charset="0"/>
              </a:rPr>
              <a:t>„Když jsme přišli [do </a:t>
            </a:r>
            <a:r>
              <a:rPr lang="cs-CZ" sz="2200" dirty="0" err="1">
                <a:latin typeface="Cambria" panose="02040503050406030204" pitchFamily="18" charset="0"/>
              </a:rPr>
              <a:t>Edessy</a:t>
            </a:r>
            <a:r>
              <a:rPr lang="cs-CZ" sz="2200" dirty="0">
                <a:latin typeface="Cambria" panose="02040503050406030204" pitchFamily="18" charset="0"/>
              </a:rPr>
              <a:t>], okamžitě jsme pokračovali do kostela a mučednické svatyně svatého Tomáše. Poté se podle zvyku konaly modlitby a byly prováděny další věci, které byly obvyklé na svatých místech. Četli jsme tam také řadu věcí od samotného svatého Tomáše.“</a:t>
            </a:r>
          </a:p>
          <a:p>
            <a:r>
              <a:rPr lang="cs-CZ" sz="2200" dirty="0">
                <a:latin typeface="Cambria" panose="02040503050406030204" pitchFamily="18" charset="0"/>
              </a:rPr>
              <a:t>							</a:t>
            </a:r>
            <a:r>
              <a:rPr lang="cs-CZ" sz="2200" dirty="0" err="1">
                <a:latin typeface="Cambria" panose="02040503050406030204" pitchFamily="18" charset="0"/>
              </a:rPr>
              <a:t>Egeria</a:t>
            </a:r>
            <a:r>
              <a:rPr lang="cs-CZ" sz="2200" dirty="0">
                <a:latin typeface="Cambria" panose="02040503050406030204" pitchFamily="18" charset="0"/>
              </a:rPr>
              <a:t>, 4. stol, (</a:t>
            </a:r>
            <a:r>
              <a:rPr lang="cs-CZ" sz="2200" i="1" dirty="0">
                <a:latin typeface="Cambria" panose="02040503050406030204" pitchFamily="18" charset="0"/>
              </a:rPr>
              <a:t>It. Eg. </a:t>
            </a:r>
            <a:r>
              <a:rPr lang="cs-CZ" sz="2200" dirty="0">
                <a:latin typeface="Cambria" panose="02040503050406030204" pitchFamily="18" charset="0"/>
              </a:rPr>
              <a:t>19.2)</a:t>
            </a:r>
          </a:p>
        </p:txBody>
      </p:sp>
    </p:spTree>
    <p:extLst>
      <p:ext uri="{BB962C8B-B14F-4D97-AF65-F5344CB8AC3E}">
        <p14:creationId xmlns:p14="http://schemas.microsoft.com/office/powerpoint/2010/main" val="3455229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65272-4056-744E-B3AB-FED70FFA3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Cambria" panose="02040503050406030204" pitchFamily="18" charset="0"/>
              </a:rPr>
              <a:t>Počátky kanonizační procedury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C07F81-AE12-FD4E-95E2-33BD8058D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mbria" panose="02040503050406030204" pitchFamily="18" charset="0"/>
              </a:rPr>
              <a:t>Nový typ svatosti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Antonín, </a:t>
            </a:r>
            <a:r>
              <a:rPr lang="cs-CZ" dirty="0" err="1">
                <a:latin typeface="Cambria" panose="02040503050406030204" pitchFamily="18" charset="0"/>
              </a:rPr>
              <a:t>Pachomius</a:t>
            </a:r>
            <a:r>
              <a:rPr lang="cs-CZ" dirty="0">
                <a:effectLst/>
                <a:latin typeface="Cambria" panose="02040503050406030204" pitchFamily="18" charset="0"/>
              </a:rPr>
              <a:t> </a:t>
            </a:r>
          </a:p>
          <a:p>
            <a:pPr lvl="1"/>
            <a:r>
              <a:rPr lang="cs-CZ" dirty="0" err="1">
                <a:latin typeface="Cambria" panose="02040503050406030204" pitchFamily="18" charset="0"/>
              </a:rPr>
              <a:t>Athanasius</a:t>
            </a:r>
            <a:r>
              <a:rPr lang="cs-CZ" dirty="0">
                <a:latin typeface="Cambria" panose="02040503050406030204" pitchFamily="18" charset="0"/>
              </a:rPr>
              <a:t>, Ambrož, Jeroným, Augustýn, Jan Zlatoústý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Benedikt z </a:t>
            </a:r>
            <a:r>
              <a:rPr lang="cs-CZ" dirty="0" err="1">
                <a:latin typeface="Cambria" panose="02040503050406030204" pitchFamily="18" charset="0"/>
              </a:rPr>
              <a:t>Nursie</a:t>
            </a:r>
            <a:endParaRPr lang="cs-CZ" dirty="0">
              <a:latin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</a:rPr>
              <a:t>Innocenc III</a:t>
            </a:r>
          </a:p>
          <a:p>
            <a:r>
              <a:rPr lang="cs-CZ" i="1" dirty="0" err="1">
                <a:latin typeface="Cambria" panose="02040503050406030204" pitchFamily="18" charset="0"/>
              </a:rPr>
              <a:t>inquisitio</a:t>
            </a:r>
            <a:r>
              <a:rPr lang="cs-CZ" i="1" dirty="0">
                <a:latin typeface="Cambria" panose="02040503050406030204" pitchFamily="18" charset="0"/>
              </a:rPr>
              <a:t> in </a:t>
            </a:r>
            <a:r>
              <a:rPr lang="cs-CZ" i="1" dirty="0" err="1">
                <a:latin typeface="Cambria" panose="02040503050406030204" pitchFamily="18" charset="0"/>
              </a:rPr>
              <a:t>partibus</a:t>
            </a:r>
            <a:r>
              <a:rPr lang="cs-CZ" i="1" dirty="0">
                <a:latin typeface="Cambria" panose="02040503050406030204" pitchFamily="18" charset="0"/>
              </a:rPr>
              <a:t> </a:t>
            </a:r>
          </a:p>
          <a:p>
            <a:r>
              <a:rPr lang="cs-CZ" i="1" dirty="0">
                <a:latin typeface="Cambria" panose="02040503050406030204" pitchFamily="18" charset="0"/>
              </a:rPr>
              <a:t>beatifikace</a:t>
            </a:r>
            <a:endParaRPr lang="cs-CZ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15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ázek 6" descr="Obsah obrázku obloha, exteriér, strom, dům&#10;&#10;Popis byl vytvořen automaticky">
            <a:extLst>
              <a:ext uri="{FF2B5EF4-FFF2-40B4-BE49-F238E27FC236}">
                <a16:creationId xmlns:a16="http://schemas.microsoft.com/office/drawing/2014/main" id="{3553BFF6-672F-0541-BDA2-AFF851B1C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52" r="3" b="10055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Obrázek 4" descr="Obsah obrázku text, osoba, pózování, skupina&#10;&#10;Popis byl vytvořen automaticky">
            <a:extLst>
              <a:ext uri="{FF2B5EF4-FFF2-40B4-BE49-F238E27FC236}">
                <a16:creationId xmlns:a16="http://schemas.microsoft.com/office/drawing/2014/main" id="{CAE3285C-5FDF-E14E-86E4-3ACED8D86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83" r="-2" b="46513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9" name="Obrázek 8" descr="Obsah obrázku osoba, skupina, dav&#10;&#10;Popis byl vytvořen automaticky">
            <a:extLst>
              <a:ext uri="{FF2B5EF4-FFF2-40B4-BE49-F238E27FC236}">
                <a16:creationId xmlns:a16="http://schemas.microsoft.com/office/drawing/2014/main" id="{155C04F3-8490-6341-94BF-FEA410DB3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56" r="9725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F661A12-8161-7543-951A-26440255DC2F}"/>
              </a:ext>
            </a:extLst>
          </p:cNvPr>
          <p:cNvSpPr txBox="1"/>
          <p:nvPr/>
        </p:nvSpPr>
        <p:spPr>
          <a:xfrm flipH="1">
            <a:off x="7918132" y="321733"/>
            <a:ext cx="395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Zjevení v </a:t>
            </a:r>
            <a:r>
              <a:rPr lang="cs-CZ" b="1" dirty="0" err="1">
                <a:solidFill>
                  <a:schemeClr val="bg1"/>
                </a:solidFill>
              </a:rPr>
              <a:t>Litmanové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1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&#10;&#10;Popis byl vytvořen automaticky">
            <a:extLst>
              <a:ext uri="{FF2B5EF4-FFF2-40B4-BE49-F238E27FC236}">
                <a16:creationId xmlns:a16="http://schemas.microsoft.com/office/drawing/2014/main" id="{4DE9F9DD-F2E4-6048-B5D7-2E90B884B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1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, červená, mnoho, různé&#10;&#10;Popis byl vytvořen automaticky">
            <a:extLst>
              <a:ext uri="{FF2B5EF4-FFF2-40B4-BE49-F238E27FC236}">
                <a16:creationId xmlns:a16="http://schemas.microsoft.com/office/drawing/2014/main" id="{9560650C-5910-3E40-8690-1CA161F63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5" r="18953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F617A6A-B735-5241-8E31-1DF3C8921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7" r="9739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22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555B4F-D8F2-D4B7-9FD1-F55ACF5C4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928" y="0"/>
            <a:ext cx="6110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955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5615</TotalTime>
  <Words>364</Words>
  <Application>Microsoft Macintosh PowerPoint</Application>
  <PresentationFormat>Širokoúhlá obrazovka</PresentationFormat>
  <Paragraphs>50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Motiv Office</vt:lpstr>
      <vt:lpstr>Kult světců, relikvie, poutě </vt:lpstr>
      <vt:lpstr>Prezentace aplikace PowerPoint</vt:lpstr>
      <vt:lpstr>Prezentace aplikace PowerPoint</vt:lpstr>
      <vt:lpstr>Prezentace aplikace PowerPoint</vt:lpstr>
      <vt:lpstr>Počátky kanonizační procedury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Pouť</vt:lpstr>
      <vt:lpstr>Prezentace aplikace PowerPoint</vt:lpstr>
      <vt:lpstr>Prezentace aplikace PowerPoint</vt:lpstr>
      <vt:lpstr>Sdílený kulturní repertoár</vt:lpstr>
      <vt:lpstr>Prezentace aplikace PowerPoint</vt:lpstr>
      <vt:lpstr>Prezentace aplikace PowerPoint</vt:lpstr>
      <vt:lpstr>Prezentace aplikace PowerPoint</vt:lpstr>
      <vt:lpstr>Kritika poutí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 světců, relikvie, poutě </dc:title>
  <dc:creator>Anna Michalík Kvíčalová</dc:creator>
  <cp:lastModifiedBy>Anna Michalík Kvíčalová</cp:lastModifiedBy>
  <cp:revision>12</cp:revision>
  <dcterms:created xsi:type="dcterms:W3CDTF">2021-05-11T11:11:51Z</dcterms:created>
  <dcterms:modified xsi:type="dcterms:W3CDTF">2023-04-11T15:48:00Z</dcterms:modified>
</cp:coreProperties>
</file>