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5" r:id="rId16"/>
    <p:sldId id="277" r:id="rId17"/>
    <p:sldId id="278" r:id="rId18"/>
    <p:sldId id="284" r:id="rId19"/>
    <p:sldId id="279" r:id="rId20"/>
    <p:sldId id="280" r:id="rId21"/>
    <p:sldId id="272" r:id="rId22"/>
    <p:sldId id="273" r:id="rId23"/>
    <p:sldId id="274" r:id="rId24"/>
    <p:sldId id="281" r:id="rId25"/>
    <p:sldId id="286" r:id="rId26"/>
    <p:sldId id="282" r:id="rId27"/>
    <p:sldId id="283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48"/>
  </p:normalViewPr>
  <p:slideViewPr>
    <p:cSldViewPr snapToGrid="0" snapToObjects="1">
      <p:cViewPr varScale="1">
        <p:scale>
          <a:sx n="84" d="100"/>
          <a:sy n="84" d="100"/>
        </p:scale>
        <p:origin x="20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26220-D5E0-EF43-8E43-FEEDA3686367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045F0-B872-0747-9E16-EF2B219AD3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8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045F0-B872-0747-9E16-EF2B219AD3C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1758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F02890-9C79-3241-80F9-85859DE4A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63DC594-3928-4E4D-9C72-AC3768157B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107049-B0E4-B54E-B8B0-D0584C90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24A54-6E7F-E147-8DC5-2B6FB162BE72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EE4489-8A3F-C04D-97AF-3FBBD414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2DC574-74A1-3B41-B822-D70C4D87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B0D8-279A-8E43-8C14-18C77325DD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655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D5F72E-4F0D-2648-9C05-D75C954FA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7ADE1E1-9911-6A43-9790-23E8AC1A3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9C8D9E-4607-3243-B23E-7AE654303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24A54-6E7F-E147-8DC5-2B6FB162BE72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ABFD69-D0C4-CC4E-A8C7-18F0CEAF1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844994-02A4-7041-A39D-C7ACDA8F2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B0D8-279A-8E43-8C14-18C77325DD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562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F57414E-3344-4347-812B-CE8E572C0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C5274BA-C957-8146-ADA9-62A5F775A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3C72C0-EDDF-A54C-8894-FF1013EAF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24A54-6E7F-E147-8DC5-2B6FB162BE72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8BC4E9-FCF4-EB48-82B4-1ABBD93E1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BF6DC8-8C2E-A040-B6F2-688FF537F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B0D8-279A-8E43-8C14-18C77325DD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85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16CD05-7F15-9E46-9C7A-AF2E9EA7B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89AE7D-9369-1A4B-8D2F-FE7DD1B0A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FBE823-1025-6944-B5C4-BE4794965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24A54-6E7F-E147-8DC5-2B6FB162BE72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A61CCC-2B33-7D45-8011-7ADCD3525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6830F2-A817-8743-A52B-93C0C448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B0D8-279A-8E43-8C14-18C77325DD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66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3828A3-D081-314E-A445-6F4CD8C3D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8DE314-C429-7740-AB40-D82057B65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713F61-7D9F-9F4D-990C-933737C21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24A54-6E7F-E147-8DC5-2B6FB162BE72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B5C29A-F163-5647-93E5-2A20F92A3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3E655A-3AF1-F949-82D9-B2A0D5C2C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B0D8-279A-8E43-8C14-18C77325DD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280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05DD5A-EC84-FD47-81A4-4BFC659B7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E936B5-80DC-0444-ABFF-EC1472E0C8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AA3A52D-491E-5741-BD2E-92CE216D6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E708E46-75B1-754D-A3D9-2F4515ADB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24A54-6E7F-E147-8DC5-2B6FB162BE72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925469-056D-E745-9EB6-AE3244029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C59946-9C1A-3E40-A11B-E062A1E7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B0D8-279A-8E43-8C14-18C77325DD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29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2874A7-63E6-8E48-998C-CADBCA69F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44A5552-05D8-A747-B68F-9EF959E19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8A55D0-9A02-8546-B3B1-EF415AE7E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EF8AA0E-B221-C14B-8087-C6AC1B741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8AA2C29-C6F9-A94B-89D1-7A4B254880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E7B0A94-9391-4745-AF32-91D42F0D2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24A54-6E7F-E147-8DC5-2B6FB162BE72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58B0786-36D5-4B48-8A36-CA831A326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ED54D1B-4D16-A748-A12B-2EB22084B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B0D8-279A-8E43-8C14-18C77325DD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609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EB4557-480B-BD43-A8C8-0F88F095F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A4F1C9C-2A12-0B47-AB88-7DA9E9826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24A54-6E7F-E147-8DC5-2B6FB162BE72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217034A-5060-4B43-A1B1-14DBE4C7A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91DB317-A463-C64C-9C7E-F3294BF73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B0D8-279A-8E43-8C14-18C77325DD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569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9701786-EB09-0049-822C-9FF9D26B5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24A54-6E7F-E147-8DC5-2B6FB162BE72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3D506A9-2814-FE46-B1C5-A99DA34E7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F0A0BB-C6F5-B44A-B45C-C730726F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B0D8-279A-8E43-8C14-18C77325DD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965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9925F-0A62-2E4E-B56D-1F32678B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E46030-6DBB-DF4E-8BF3-1C1E9BDB6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2646080-7F5C-244B-802F-71643F46E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0F24F9-1379-3C43-B657-ED6470D0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24A54-6E7F-E147-8DC5-2B6FB162BE72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4DC5249-A511-F044-BC2F-7E6F85874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90210A-B6B8-8948-976B-EF8EF2642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B0D8-279A-8E43-8C14-18C77325DD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5379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CE20FC-04AF-B04C-BB65-0E9A28FB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FE1CCF0-D5F0-0A44-BF61-5992BB17D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91760F4-D15A-2248-81D2-8065C2C8E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07DFD91-A994-FE41-B60A-AC814196E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24A54-6E7F-E147-8DC5-2B6FB162BE72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E6AA329-7256-864C-9B9E-C1A3F2668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24D656-0D7E-7940-9A23-70CF90D25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B0D8-279A-8E43-8C14-18C77325DD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02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AD00D57-7097-E345-96BF-42EB48A6B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B43493-36F4-1740-B71F-D45DFAB54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168DD9-2236-3E44-8D0F-9B0546E36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24A54-6E7F-E147-8DC5-2B6FB162BE72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C3B64F-89C9-EE49-83BE-1B8416E4F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CD515D-D2C9-674A-9B29-0E9F47FE4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2B0D8-279A-8E43-8C14-18C77325DD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54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malování&#10;&#10;Popis byl vytvořen automaticky">
            <a:extLst>
              <a:ext uri="{FF2B5EF4-FFF2-40B4-BE49-F238E27FC236}">
                <a16:creationId xmlns:a16="http://schemas.microsoft.com/office/drawing/2014/main" id="{F4694201-2BA2-D348-A545-D7FC7433D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576" r="-1" b="10524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BF7A429-1818-A843-9C64-309AA259F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r>
              <a:rPr lang="cs-CZ" sz="6600">
                <a:solidFill>
                  <a:srgbClr val="FFFFFF"/>
                </a:solidFill>
                <a:latin typeface="Cambria" panose="02040503050406030204" pitchFamily="18" charset="0"/>
              </a:rPr>
              <a:t>Vizualita a zobrazení posvátného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DE9E0B1-5C43-F44F-9CEB-C31A4214F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  <a:latin typeface="Cambria" panose="02040503050406030204" pitchFamily="18" charset="0"/>
              </a:rPr>
              <a:t>(RLB 273)</a:t>
            </a:r>
          </a:p>
        </p:txBody>
      </p:sp>
      <p:sp>
        <p:nvSpPr>
          <p:cNvPr id="12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71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03121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9B5F7-7F7F-994C-B13C-BC6493B7D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solidFill>
                  <a:srgbClr val="FFFFFF"/>
                </a:solidFill>
                <a:latin typeface="Cambria" panose="02040503050406030204" pitchFamily="18" charset="0"/>
              </a:rPr>
              <a:t>Oltář a eucharistie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6F58EDF-BD78-314C-87B0-4AE8B4A56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3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19783A-2189-1A40-91FB-C7CCEA487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  <a:latin typeface="Cambria" panose="02040503050406030204" pitchFamily="18" charset="0"/>
              </a:rPr>
              <a:t>mluvicí relikviáře</a:t>
            </a:r>
          </a:p>
          <a:p>
            <a:r>
              <a:rPr lang="cs-CZ" sz="2000" dirty="0">
                <a:solidFill>
                  <a:srgbClr val="FFFFFF"/>
                </a:solidFill>
                <a:latin typeface="Cambria" panose="02040503050406030204" pitchFamily="18" charset="0"/>
              </a:rPr>
              <a:t>Kněžiště</a:t>
            </a:r>
          </a:p>
          <a:p>
            <a:r>
              <a:rPr lang="cs-CZ" sz="2000" i="1" dirty="0">
                <a:solidFill>
                  <a:srgbClr val="FFFFFF"/>
                </a:solidFill>
                <a:latin typeface="Cambria" panose="02040503050406030204" pitchFamily="18" charset="0"/>
              </a:rPr>
              <a:t>retábl</a:t>
            </a:r>
          </a:p>
          <a:p>
            <a:r>
              <a:rPr lang="cs-CZ" sz="2000" dirty="0">
                <a:solidFill>
                  <a:srgbClr val="FFFFFF"/>
                </a:solidFill>
                <a:latin typeface="Cambria" panose="02040503050406030204" pitchFamily="18" charset="0"/>
              </a:rPr>
              <a:t>Duchovní – okulární přijímání?</a:t>
            </a:r>
          </a:p>
          <a:p>
            <a:r>
              <a:rPr lang="cs-CZ" sz="2000" i="1" dirty="0">
                <a:solidFill>
                  <a:srgbClr val="FFFFFF"/>
                </a:solidFill>
                <a:latin typeface="Cambria" panose="02040503050406030204" pitchFamily="18" charset="0"/>
              </a:rPr>
              <a:t>Patena</a:t>
            </a:r>
          </a:p>
          <a:p>
            <a:r>
              <a:rPr lang="cs-CZ" sz="2000" i="1" dirty="0">
                <a:solidFill>
                  <a:srgbClr val="FFFFFF"/>
                </a:solidFill>
                <a:latin typeface="Cambria" panose="02040503050406030204" pitchFamily="18" charset="0"/>
              </a:rPr>
              <a:t>Pala</a:t>
            </a:r>
          </a:p>
          <a:p>
            <a:r>
              <a:rPr lang="cs-CZ" sz="2000" i="1" dirty="0">
                <a:solidFill>
                  <a:srgbClr val="FFFFFF"/>
                </a:solidFill>
                <a:latin typeface="Cambria" panose="02040503050406030204" pitchFamily="18" charset="0"/>
              </a:rPr>
              <a:t>korporál</a:t>
            </a:r>
          </a:p>
        </p:txBody>
      </p:sp>
      <p:pic>
        <p:nvPicPr>
          <p:cNvPr id="7" name="Obrázek 6" descr="Obsah obrázku interiér, kontejner, box, staré&#10;&#10;Popis byl vytvořen automaticky">
            <a:extLst>
              <a:ext uri="{FF2B5EF4-FFF2-40B4-BE49-F238E27FC236}">
                <a16:creationId xmlns:a16="http://schemas.microsoft.com/office/drawing/2014/main" id="{C7FAE4B6-6C06-BA46-AA7F-B07521FFE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4425" y="7138987"/>
            <a:ext cx="3759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45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573F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480D454-C3DF-EC44-8422-27FD20227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458" y="806754"/>
            <a:ext cx="3225016" cy="524392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interiér, žlutá, staré, komoda&#10;&#10;Popis byl vytvořen automaticky">
            <a:extLst>
              <a:ext uri="{FF2B5EF4-FFF2-40B4-BE49-F238E27FC236}">
                <a16:creationId xmlns:a16="http://schemas.microsoft.com/office/drawing/2014/main" id="{5577BD6D-3B08-4341-B492-B18176E2C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059" y="846971"/>
            <a:ext cx="3502643" cy="27740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interiér, kontejner, box, staré&#10;&#10;Popis byl vytvořen automaticky">
            <a:extLst>
              <a:ext uri="{FF2B5EF4-FFF2-40B4-BE49-F238E27FC236}">
                <a16:creationId xmlns:a16="http://schemas.microsoft.com/office/drawing/2014/main" id="{310F768E-1E2D-1743-AF34-6A01E186D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6944" y="4446259"/>
            <a:ext cx="2474872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9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2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oltář&#10;&#10;Popis byl vytvořen automaticky">
            <a:extLst>
              <a:ext uri="{FF2B5EF4-FFF2-40B4-BE49-F238E27FC236}">
                <a16:creationId xmlns:a16="http://schemas.microsoft.com/office/drawing/2014/main" id="{70DBCD43-89B7-9F4C-916A-2BF00A57D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777" y="643467"/>
            <a:ext cx="4178299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ltář, několik&#10;&#10;Popis byl vytvořen automaticky">
            <a:extLst>
              <a:ext uri="{FF2B5EF4-FFF2-40B4-BE49-F238E27FC236}">
                <a16:creationId xmlns:a16="http://schemas.microsoft.com/office/drawing/2014/main" id="{128C9E81-E786-9A45-A43C-3A90D141D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908994"/>
            <a:ext cx="5129784" cy="504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48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noho, kytice, oltář, několik&#10;&#10;Popis byl vytvořen automaticky">
            <a:extLst>
              <a:ext uri="{FF2B5EF4-FFF2-40B4-BE49-F238E27FC236}">
                <a16:creationId xmlns:a16="http://schemas.microsoft.com/office/drawing/2014/main" id="{73CF773A-1004-534D-B321-C12CB7D2D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65" b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83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FD98F348-9CFD-554C-9D75-0630F0D47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07" r="-1" b="24580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AD4C9933-1470-1343-B7C7-3D65927BED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05" b="-1"/>
          <a:stretch/>
        </p:blipFill>
        <p:spPr>
          <a:xfrm>
            <a:off x="7451594" y="41791"/>
            <a:ext cx="4657344" cy="33467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D1931CB-6825-8247-8E92-3F895E695A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38"/>
          <a:stretch/>
        </p:blipFill>
        <p:spPr>
          <a:xfrm>
            <a:off x="7533130" y="3532442"/>
            <a:ext cx="4657346" cy="33467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338F47F-C5D4-A044-B651-47E63513DDD0}"/>
              </a:ext>
            </a:extLst>
          </p:cNvPr>
          <p:cNvSpPr txBox="1"/>
          <p:nvPr/>
        </p:nvSpPr>
        <p:spPr>
          <a:xfrm>
            <a:off x="285750" y="18573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patena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14240E5-2C31-FC43-A347-237CE6A3E2B0}"/>
              </a:ext>
            </a:extLst>
          </p:cNvPr>
          <p:cNvSpPr txBox="1"/>
          <p:nvPr/>
        </p:nvSpPr>
        <p:spPr>
          <a:xfrm>
            <a:off x="7843838" y="185738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palla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730FADA-0C61-0A4E-A8D8-9C6589CAC2DC}"/>
              </a:ext>
            </a:extLst>
          </p:cNvPr>
          <p:cNvSpPr txBox="1"/>
          <p:nvPr/>
        </p:nvSpPr>
        <p:spPr>
          <a:xfrm>
            <a:off x="7843838" y="3643313"/>
            <a:ext cx="15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korporál</a:t>
            </a:r>
          </a:p>
        </p:txBody>
      </p:sp>
    </p:spTree>
    <p:extLst>
      <p:ext uri="{BB962C8B-B14F-4D97-AF65-F5344CB8AC3E}">
        <p14:creationId xmlns:p14="http://schemas.microsoft.com/office/powerpoint/2010/main" val="2462291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0FF389-6438-EA4B-A186-8B9F30A96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Cambria" panose="02040503050406030204" pitchFamily="18" charset="0"/>
              </a:rPr>
              <a:t>Byzanc</a:t>
            </a:r>
          </a:p>
        </p:txBody>
      </p:sp>
      <p:pic>
        <p:nvPicPr>
          <p:cNvPr id="5" name="Obrázek 4" descr="Obsah obrázku text, staré&#10;&#10;Popis byl vytvořen automaticky">
            <a:extLst>
              <a:ext uri="{FF2B5EF4-FFF2-40B4-BE49-F238E27FC236}">
                <a16:creationId xmlns:a16="http://schemas.microsoft.com/office/drawing/2014/main" id="{6666DF3A-C12E-5245-B0B8-CE5A6D8D1B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32" r="-2" b="14961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9" name="Obrázek 8" descr="Obsah obrázku text, oltář&#10;&#10;Popis byl vytvořen automaticky">
            <a:extLst>
              <a:ext uri="{FF2B5EF4-FFF2-40B4-BE49-F238E27FC236}">
                <a16:creationId xmlns:a16="http://schemas.microsoft.com/office/drawing/2014/main" id="{6BC5F760-3029-5E47-99A5-42D3BA6E33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8" r="15516" b="-2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05C05E-93CA-1643-8F77-35AF72B8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4610244"/>
            <a:ext cx="6725232" cy="1714500"/>
          </a:xfrm>
        </p:spPr>
        <p:txBody>
          <a:bodyPr anchor="ctr">
            <a:noAutofit/>
          </a:bodyPr>
          <a:lstStyle/>
          <a:p>
            <a:r>
              <a:rPr lang="cs-CZ" i="1" dirty="0">
                <a:latin typeface="Cambria" panose="02040503050406030204" pitchFamily="18" charset="0"/>
              </a:rPr>
              <a:t>aer</a:t>
            </a:r>
          </a:p>
          <a:p>
            <a:r>
              <a:rPr lang="cs-CZ" i="1" dirty="0" err="1">
                <a:latin typeface="Cambria" panose="02040503050406030204" pitchFamily="18" charset="0"/>
              </a:rPr>
              <a:t>naos</a:t>
            </a:r>
            <a:endParaRPr lang="cs-CZ" i="1" dirty="0">
              <a:latin typeface="Cambria" panose="02040503050406030204" pitchFamily="18" charset="0"/>
            </a:endParaRPr>
          </a:p>
          <a:p>
            <a:r>
              <a:rPr lang="cs-CZ" i="1" dirty="0" err="1">
                <a:latin typeface="Cambria" panose="02040503050406030204" pitchFamily="18" charset="0"/>
              </a:rPr>
              <a:t>templon</a:t>
            </a:r>
            <a:r>
              <a:rPr lang="cs-CZ" i="1" dirty="0">
                <a:latin typeface="Cambria" panose="02040503050406030204" pitchFamily="18" charset="0"/>
              </a:rPr>
              <a:t> </a:t>
            </a:r>
          </a:p>
          <a:p>
            <a:r>
              <a:rPr lang="cs-CZ" i="1" dirty="0">
                <a:latin typeface="Cambria" panose="02040503050406030204" pitchFamily="18" charset="0"/>
              </a:rPr>
              <a:t>ikonostas</a:t>
            </a:r>
          </a:p>
        </p:txBody>
      </p:sp>
    </p:spTree>
    <p:extLst>
      <p:ext uri="{BB962C8B-B14F-4D97-AF65-F5344CB8AC3E}">
        <p14:creationId xmlns:p14="http://schemas.microsoft.com/office/powerpoint/2010/main" val="2997974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ltář&#10;&#10;Popis byl vytvořen automaticky">
            <a:extLst>
              <a:ext uri="{FF2B5EF4-FFF2-40B4-BE49-F238E27FC236}">
                <a16:creationId xmlns:a16="http://schemas.microsoft.com/office/drawing/2014/main" id="{F04A762A-4DAB-3941-A6D1-E7A42E560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711"/>
            <a:ext cx="12192000" cy="533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20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page155image116283072">
            <a:extLst>
              <a:ext uri="{FF2B5EF4-FFF2-40B4-BE49-F238E27FC236}">
                <a16:creationId xmlns:a16="http://schemas.microsoft.com/office/drawing/2014/main" id="{438906FC-1ED6-D241-B9BA-B15222250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1669" y="643467"/>
            <a:ext cx="410866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95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interiér, háv, ozdobené&#10;&#10;Popis byl vytvořen automaticky">
            <a:extLst>
              <a:ext uri="{FF2B5EF4-FFF2-40B4-BE49-F238E27FC236}">
                <a16:creationId xmlns:a16="http://schemas.microsoft.com/office/drawing/2014/main" id="{52721A5A-3127-AEC8-0632-951785599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7B980D9-C095-1557-DCC7-2E46326E24E3}"/>
              </a:ext>
            </a:extLst>
          </p:cNvPr>
          <p:cNvSpPr txBox="1"/>
          <p:nvPr/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262626"/>
                </a:solidFill>
                <a:latin typeface="Cambria" panose="02040503050406030204" pitchFamily="18" charset="0"/>
                <a:ea typeface="+mj-ea"/>
                <a:cs typeface="+mj-cs"/>
              </a:rPr>
              <a:t>Řehoř</a:t>
            </a:r>
            <a:r>
              <a:rPr lang="en-US" sz="2000" dirty="0">
                <a:solidFill>
                  <a:srgbClr val="262626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2000" dirty="0" err="1">
                <a:solidFill>
                  <a:srgbClr val="262626"/>
                </a:solidFill>
                <a:latin typeface="Cambria" panose="02040503050406030204" pitchFamily="18" charset="0"/>
                <a:ea typeface="+mj-ea"/>
                <a:cs typeface="+mj-cs"/>
              </a:rPr>
              <a:t>veliký</a:t>
            </a:r>
            <a:r>
              <a:rPr lang="en-US" sz="2000" dirty="0">
                <a:solidFill>
                  <a:srgbClr val="262626"/>
                </a:solidFill>
                <a:latin typeface="Cambria" panose="02040503050406030204" pitchFamily="18" charset="0"/>
                <a:ea typeface="+mj-ea"/>
                <a:cs typeface="+mj-cs"/>
              </a:rPr>
              <a:t> (590-604): </a:t>
            </a:r>
            <a:r>
              <a:rPr lang="en-US" sz="2200" b="1" dirty="0" err="1">
                <a:solidFill>
                  <a:srgbClr val="262626"/>
                </a:solidFill>
                <a:latin typeface="Cambria" panose="02040503050406030204" pitchFamily="18" charset="0"/>
                <a:ea typeface="+mj-ea"/>
                <a:cs typeface="+mj-cs"/>
              </a:rPr>
              <a:t>Obrazy</a:t>
            </a:r>
            <a:r>
              <a:rPr lang="en-US" sz="2200" b="1" dirty="0">
                <a:solidFill>
                  <a:srgbClr val="262626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rgbClr val="262626"/>
                </a:solidFill>
                <a:latin typeface="Cambria" panose="02040503050406030204" pitchFamily="18" charset="0"/>
                <a:ea typeface="+mj-ea"/>
                <a:cs typeface="+mj-cs"/>
              </a:rPr>
              <a:t>jsou</a:t>
            </a:r>
            <a:r>
              <a:rPr lang="en-US" sz="2200" b="1" dirty="0">
                <a:solidFill>
                  <a:srgbClr val="262626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rgbClr val="262626"/>
                </a:solidFill>
                <a:latin typeface="Cambria" panose="02040503050406030204" pitchFamily="18" charset="0"/>
                <a:ea typeface="+mj-ea"/>
                <a:cs typeface="+mj-cs"/>
              </a:rPr>
              <a:t>písmem</a:t>
            </a:r>
            <a:r>
              <a:rPr lang="en-US" sz="2200" b="1" dirty="0">
                <a:solidFill>
                  <a:srgbClr val="262626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en-US" sz="2200" b="1" dirty="0" err="1">
                <a:solidFill>
                  <a:srgbClr val="262626"/>
                </a:solidFill>
                <a:latin typeface="Cambria" panose="02040503050406030204" pitchFamily="18" charset="0"/>
                <a:ea typeface="+mj-ea"/>
                <a:cs typeface="+mj-cs"/>
              </a:rPr>
              <a:t>nevzdělaných</a:t>
            </a:r>
            <a:endParaRPr lang="en-US" sz="2200" b="1" dirty="0">
              <a:solidFill>
                <a:srgbClr val="262626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57471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90E6CF-F692-6242-90EB-B260F7432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745614"/>
            <a:ext cx="3122143" cy="22713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okno&#10;&#10;Popis byl vytvořen automaticky">
            <a:extLst>
              <a:ext uri="{FF2B5EF4-FFF2-40B4-BE49-F238E27FC236}">
                <a16:creationId xmlns:a16="http://schemas.microsoft.com/office/drawing/2014/main" id="{6CF27B00-899B-1E43-AF92-105530F9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3789334"/>
            <a:ext cx="3104943" cy="23893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B2072EB5-67C8-8B4F-AFD5-16CACAD38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676" y="1516913"/>
            <a:ext cx="3252903" cy="383823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3301F5C-4D62-DC43-99B1-BDB8456CC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518" y="1732939"/>
            <a:ext cx="3252903" cy="340618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0D023C1-5C4F-A2E3-FFA2-0ACDCC301698}"/>
              </a:ext>
            </a:extLst>
          </p:cNvPr>
          <p:cNvSpPr txBox="1"/>
          <p:nvPr/>
        </p:nvSpPr>
        <p:spPr>
          <a:xfrm>
            <a:off x="461331" y="0"/>
            <a:ext cx="5634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chemeClr val="bg1"/>
                </a:solidFill>
              </a:rPr>
              <a:t>Ars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err="1">
                <a:solidFill>
                  <a:schemeClr val="bg1"/>
                </a:solidFill>
              </a:rPr>
              <a:t>memorativa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676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Obrázek 2" descr="Obsah obrázku budova, interiér, kámen&#10;&#10;Popis byl vytvořen automaticky">
            <a:extLst>
              <a:ext uri="{FF2B5EF4-FFF2-40B4-BE49-F238E27FC236}">
                <a16:creationId xmlns:a16="http://schemas.microsoft.com/office/drawing/2014/main" id="{A4A74EF2-66BB-374B-9451-2E9919F39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67" r="-2" b="-2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5" name="Obrázek 4" descr="Obsah obrázku okno, budova&#10;&#10;Popis byl vytvořen automaticky">
            <a:extLst>
              <a:ext uri="{FF2B5EF4-FFF2-40B4-BE49-F238E27FC236}">
                <a16:creationId xmlns:a16="http://schemas.microsoft.com/office/drawing/2014/main" id="{88A4242F-71C0-8744-BE57-C86261B0F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16" r="-2" b="4516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20292AEE-436B-DC49-BA41-F7627CAD445B}"/>
              </a:ext>
            </a:extLst>
          </p:cNvPr>
          <p:cNvSpPr txBox="1"/>
          <p:nvPr/>
        </p:nvSpPr>
        <p:spPr>
          <a:xfrm>
            <a:off x="4719344" y="4528457"/>
            <a:ext cx="6798907" cy="2079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latin typeface="Cambria" panose="02040503050406030204" pitchFamily="18" charset="0"/>
              </a:rPr>
              <a:t>Když</a:t>
            </a:r>
            <a:r>
              <a:rPr lang="en-US" sz="2800" dirty="0">
                <a:latin typeface="Cambria" panose="02040503050406030204" pitchFamily="18" charset="0"/>
              </a:rPr>
              <a:t> ... </a:t>
            </a:r>
            <a:r>
              <a:rPr lang="en-US" sz="2800" dirty="0" err="1">
                <a:latin typeface="Cambria" panose="02040503050406030204" pitchFamily="18" charset="0"/>
              </a:rPr>
              <a:t>mě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krása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mnoha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barevných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drahokamů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odvedla</a:t>
            </a:r>
            <a:r>
              <a:rPr lang="en-US" sz="2800" dirty="0">
                <a:latin typeface="Cambria" panose="02040503050406030204" pitchFamily="18" charset="0"/>
              </a:rPr>
              <a:t> od </a:t>
            </a:r>
            <a:r>
              <a:rPr lang="en-US" sz="2800" dirty="0" err="1">
                <a:latin typeface="Cambria" panose="02040503050406030204" pitchFamily="18" charset="0"/>
              </a:rPr>
              <a:t>vnějších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starostí</a:t>
            </a:r>
            <a:r>
              <a:rPr lang="en-US" sz="2800" dirty="0">
                <a:latin typeface="Cambria" panose="02040503050406030204" pitchFamily="18" charset="0"/>
              </a:rPr>
              <a:t>, k </a:t>
            </a:r>
            <a:r>
              <a:rPr lang="en-US" sz="2800" dirty="0" err="1">
                <a:latin typeface="Cambria" panose="02040503050406030204" pitchFamily="18" charset="0"/>
              </a:rPr>
              <a:t>meditaci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která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mě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přiměla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přemýšlet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převáděje</a:t>
            </a:r>
            <a:r>
              <a:rPr lang="en-US" sz="2800" dirty="0">
                <a:latin typeface="Cambria" panose="02040503050406030204" pitchFamily="18" charset="0"/>
              </a:rPr>
              <a:t> to, co je </a:t>
            </a:r>
            <a:r>
              <a:rPr lang="en-US" sz="2800" dirty="0" err="1">
                <a:latin typeface="Cambria" panose="02040503050406030204" pitchFamily="18" charset="0"/>
              </a:rPr>
              <a:t>hmotné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na</a:t>
            </a:r>
            <a:r>
              <a:rPr lang="en-US" sz="2800" dirty="0">
                <a:latin typeface="Cambria" panose="02040503050406030204" pitchFamily="18" charset="0"/>
              </a:rPr>
              <a:t> to, co je </a:t>
            </a:r>
            <a:r>
              <a:rPr lang="en-US" sz="2800" dirty="0" err="1">
                <a:latin typeface="Cambria" panose="02040503050406030204" pitchFamily="18" charset="0"/>
              </a:rPr>
              <a:t>nehmotné</a:t>
            </a:r>
            <a:r>
              <a:rPr lang="en-US" sz="2800" dirty="0">
                <a:latin typeface="Cambria" panose="02040503050406030204" pitchFamily="18" charset="0"/>
              </a:rPr>
              <a:t>. ... </a:t>
            </a:r>
            <a:r>
              <a:rPr lang="en-US" sz="2800" dirty="0" err="1">
                <a:latin typeface="Cambria" panose="02040503050406030204" pitchFamily="18" charset="0"/>
              </a:rPr>
              <a:t>pak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zdá</a:t>
            </a:r>
            <a:r>
              <a:rPr lang="en-US" sz="2800" dirty="0">
                <a:latin typeface="Cambria" panose="02040503050406030204" pitchFamily="18" charset="0"/>
              </a:rPr>
              <a:t> se mi, </a:t>
            </a:r>
            <a:r>
              <a:rPr lang="en-US" sz="2800" dirty="0" err="1">
                <a:latin typeface="Cambria" panose="02040503050406030204" pitchFamily="18" charset="0"/>
              </a:rPr>
              <a:t>že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vidím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sám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sebe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jako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bych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přebýval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ve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zvláštní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sféře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která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není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součástí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Země</a:t>
            </a:r>
            <a:r>
              <a:rPr lang="en-US" sz="2800" dirty="0">
                <a:latin typeface="Cambria" panose="02040503050406030204" pitchFamily="18" charset="0"/>
              </a:rPr>
              <a:t>, ale ani </a:t>
            </a:r>
            <a:r>
              <a:rPr lang="en-US" sz="2800" dirty="0" err="1">
                <a:latin typeface="Cambria" panose="02040503050406030204" pitchFamily="18" charset="0"/>
              </a:rPr>
              <a:t>Království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nebeského</a:t>
            </a:r>
            <a:r>
              <a:rPr lang="en-US" sz="2800" dirty="0">
                <a:latin typeface="Cambria" panose="02040503050406030204" pitchFamily="18" charset="0"/>
              </a:rPr>
              <a:t>… </a:t>
            </a:r>
            <a:r>
              <a:rPr lang="en-US" sz="2800" dirty="0" err="1">
                <a:latin typeface="Cambria" panose="02040503050406030204" pitchFamily="18" charset="0"/>
              </a:rPr>
              <a:t>mohu</a:t>
            </a:r>
            <a:r>
              <a:rPr lang="en-US" sz="2800" dirty="0">
                <a:latin typeface="Cambria" panose="02040503050406030204" pitchFamily="18" charset="0"/>
              </a:rPr>
              <a:t> se </a:t>
            </a:r>
            <a:r>
              <a:rPr lang="en-US" sz="2800" dirty="0" err="1">
                <a:latin typeface="Cambria" panose="02040503050406030204" pitchFamily="18" charset="0"/>
              </a:rPr>
              <a:t>přenést</a:t>
            </a:r>
            <a:r>
              <a:rPr lang="en-US" sz="2800" dirty="0">
                <a:latin typeface="Cambria" panose="02040503050406030204" pitchFamily="18" charset="0"/>
              </a:rPr>
              <a:t> z </a:t>
            </a:r>
            <a:r>
              <a:rPr lang="en-US" sz="2800" dirty="0" err="1">
                <a:latin typeface="Cambria" panose="02040503050406030204" pitchFamily="18" charset="0"/>
              </a:rPr>
              <a:t>tohoto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podřadného</a:t>
            </a:r>
            <a:r>
              <a:rPr lang="en-US" sz="2800" dirty="0">
                <a:latin typeface="Cambria" panose="02040503050406030204" pitchFamily="18" charset="0"/>
              </a:rPr>
              <a:t> do </a:t>
            </a:r>
            <a:r>
              <a:rPr lang="en-US" sz="2800" dirty="0" err="1">
                <a:latin typeface="Cambria" panose="02040503050406030204" pitchFamily="18" charset="0"/>
              </a:rPr>
              <a:t>onoho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vyššího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světa</a:t>
            </a:r>
            <a:r>
              <a:rPr lang="en-US" sz="2800" dirty="0">
                <a:latin typeface="Cambria" panose="02040503050406030204" pitchFamily="18" charset="0"/>
              </a:rPr>
              <a:t>.“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(</a:t>
            </a:r>
            <a:r>
              <a:rPr lang="en-US" sz="1700" dirty="0" err="1"/>
              <a:t>Suger</a:t>
            </a:r>
            <a:r>
              <a:rPr lang="en-US" sz="1700" dirty="0"/>
              <a:t>, Saint Denis, </a:t>
            </a:r>
            <a:r>
              <a:rPr lang="en-US" sz="1700" dirty="0" err="1"/>
              <a:t>Administratione</a:t>
            </a:r>
            <a:r>
              <a:rPr lang="en-US" sz="17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607935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2B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A4A85DA-49E5-D54C-A321-81674728E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987751"/>
            <a:ext cx="3122143" cy="178708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text, socha&#10;&#10;Popis byl vytvořen automaticky">
            <a:extLst>
              <a:ext uri="{FF2B5EF4-FFF2-40B4-BE49-F238E27FC236}">
                <a16:creationId xmlns:a16="http://schemas.microsoft.com/office/drawing/2014/main" id="{4921BB93-4511-E544-B505-B08FE50E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83" y="3748194"/>
            <a:ext cx="2561275" cy="24716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klipart&#10;&#10;Popis byl vytvořen automaticky">
            <a:extLst>
              <a:ext uri="{FF2B5EF4-FFF2-40B4-BE49-F238E27FC236}">
                <a16:creationId xmlns:a16="http://schemas.microsoft.com/office/drawing/2014/main" id="{B1351A5F-4378-6E4B-86CC-018A34EBC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676" y="1488184"/>
            <a:ext cx="3252903" cy="389569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kanina&#10;&#10;Popis byl vytvořen automaticky">
            <a:extLst>
              <a:ext uri="{FF2B5EF4-FFF2-40B4-BE49-F238E27FC236}">
                <a16:creationId xmlns:a16="http://schemas.microsoft.com/office/drawing/2014/main" id="{971CE0B9-5761-E942-BF45-965E15CFB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518" y="1788903"/>
            <a:ext cx="3252903" cy="329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35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soba&#10;&#10;Popis byl vytvořen automaticky">
            <a:extLst>
              <a:ext uri="{FF2B5EF4-FFF2-40B4-BE49-F238E27FC236}">
                <a16:creationId xmlns:a16="http://schemas.microsoft.com/office/drawing/2014/main" id="{FC8093B8-160B-6444-8BBB-66091677D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4" r="3" b="5347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, staré, malování&#10;&#10;Popis byl vytvořen automaticky">
            <a:extLst>
              <a:ext uri="{FF2B5EF4-FFF2-40B4-BE49-F238E27FC236}">
                <a16:creationId xmlns:a16="http://schemas.microsoft.com/office/drawing/2014/main" id="{3BA33AE1-6596-8A49-94C4-02A70936D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48" r="1" b="14974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21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, zdobené&#10;&#10;Popis byl vytvořen automaticky">
            <a:extLst>
              <a:ext uri="{FF2B5EF4-FFF2-40B4-BE49-F238E27FC236}">
                <a16:creationId xmlns:a16="http://schemas.microsoft.com/office/drawing/2014/main" id="{748203C7-9C27-4340-9DF8-FF607C2BA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498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3" name="Obrázek 2" descr="Obsah obrázku text, kniha, staré&#10;&#10;Popis byl vytvořen automaticky">
            <a:extLst>
              <a:ext uri="{FF2B5EF4-FFF2-40B4-BE49-F238E27FC236}">
                <a16:creationId xmlns:a16="http://schemas.microsoft.com/office/drawing/2014/main" id="{8FA8685B-2618-CB42-96D3-BE23A6C9BF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6047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5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17468D4C-3D49-FB46-B476-6952196113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43" r="13422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99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67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budova, socha&#10;&#10;Popis byl vytvořen automaticky">
            <a:extLst>
              <a:ext uri="{FF2B5EF4-FFF2-40B4-BE49-F238E27FC236}">
                <a16:creationId xmlns:a16="http://schemas.microsoft.com/office/drawing/2014/main" id="{08351638-B51F-3A4D-B3A5-BEFB41194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29775"/>
            <a:ext cx="10905066" cy="41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3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3681A56-963C-9644-85A4-CF2025CC7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16" r="10058" b="-3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E5946E1-BD61-C54F-B51F-2C2EB462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32" r="6282" b="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34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kniha&#10;&#10;Popis byl vytvořen automaticky">
            <a:extLst>
              <a:ext uri="{FF2B5EF4-FFF2-40B4-BE49-F238E27FC236}">
                <a16:creationId xmlns:a16="http://schemas.microsoft.com/office/drawing/2014/main" id="{E0856C7A-132D-B99D-E520-163A00DB3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" r="13990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9" name="Obrázek 8" descr="Obsah obrázku text, kniha&#10;&#10;Popis byl vytvořen automaticky">
            <a:extLst>
              <a:ext uri="{FF2B5EF4-FFF2-40B4-BE49-F238E27FC236}">
                <a16:creationId xmlns:a16="http://schemas.microsoft.com/office/drawing/2014/main" id="{ED09A615-F10B-35A3-5080-FE2CC0382A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" r="2" b="1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7" name="Obrázek 6" descr="Obsah obrázku text, kniha&#10;&#10;Popis byl vytvořen automaticky">
            <a:extLst>
              <a:ext uri="{FF2B5EF4-FFF2-40B4-BE49-F238E27FC236}">
                <a16:creationId xmlns:a16="http://schemas.microsoft.com/office/drawing/2014/main" id="{1D626C0A-55DA-C819-5650-BC2B32A7E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3" r="16184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4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interiér, oltář, svatyně&#10;&#10;Popis byl vytvořen automaticky">
            <a:extLst>
              <a:ext uri="{FF2B5EF4-FFF2-40B4-BE49-F238E27FC236}">
                <a16:creationId xmlns:a16="http://schemas.microsoft.com/office/drawing/2014/main" id="{F89DF53E-4DB7-C84F-BF0B-F57EA2C35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97" r="-2" b="6550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interiér, budova, socha&#10;&#10;Popis byl vytvořen automaticky">
            <a:extLst>
              <a:ext uri="{FF2B5EF4-FFF2-40B4-BE49-F238E27FC236}">
                <a16:creationId xmlns:a16="http://schemas.microsoft.com/office/drawing/2014/main" id="{907EFEC0-87E5-A44E-A940-9201651E8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86" r="13719" b="-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93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muž, dav&#10;&#10;Popis byl vytvořen automaticky">
            <a:extLst>
              <a:ext uri="{FF2B5EF4-FFF2-40B4-BE49-F238E27FC236}">
                <a16:creationId xmlns:a16="http://schemas.microsoft.com/office/drawing/2014/main" id="{DBAFB9D4-12FE-CA48-8893-F971A9F4F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67" r="-1" b="681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93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staré, kámen&#10;&#10;Popis byl vytvořen automaticky">
            <a:extLst>
              <a:ext uri="{FF2B5EF4-FFF2-40B4-BE49-F238E27FC236}">
                <a16:creationId xmlns:a16="http://schemas.microsoft.com/office/drawing/2014/main" id="{7CED4BD9-29EC-2444-B5FD-92FD4A5F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97" r="1409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7" name="Obrázek 6" descr="Obsah obrázku text, tkanina&#10;&#10;Popis byl vytvořen automaticky">
            <a:extLst>
              <a:ext uri="{FF2B5EF4-FFF2-40B4-BE49-F238E27FC236}">
                <a16:creationId xmlns:a16="http://schemas.microsoft.com/office/drawing/2014/main" id="{DD40E74A-937A-5B45-9888-E4D2BABB81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00" r="20350" b="2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5" name="Obrázek 4" descr="Obsah obrázku skála&#10;&#10;Popis byl vytvořen automaticky">
            <a:extLst>
              <a:ext uri="{FF2B5EF4-FFF2-40B4-BE49-F238E27FC236}">
                <a16:creationId xmlns:a16="http://schemas.microsoft.com/office/drawing/2014/main" id="{BCF9094D-32FE-804F-AAED-7C533AF5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97" r="31917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93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zeď, interiér, socha&#10;&#10;Popis byl vytvořen automaticky">
            <a:extLst>
              <a:ext uri="{FF2B5EF4-FFF2-40B4-BE49-F238E27FC236}">
                <a16:creationId xmlns:a16="http://schemas.microsoft.com/office/drawing/2014/main" id="{8A939E34-14AC-5F41-A40C-8610B6161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360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staré, kámen&#10;&#10;Popis byl vytvořen automaticky">
            <a:extLst>
              <a:ext uri="{FF2B5EF4-FFF2-40B4-BE49-F238E27FC236}">
                <a16:creationId xmlns:a16="http://schemas.microsoft.com/office/drawing/2014/main" id="{B9662401-82AF-1A44-886C-DB4B8A38EA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66" r="2" b="13314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90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interiér, zakryté, mnoho&#10;&#10;Popis byl vytvořen automaticky">
            <a:extLst>
              <a:ext uri="{FF2B5EF4-FFF2-40B4-BE49-F238E27FC236}">
                <a16:creationId xmlns:a16="http://schemas.microsoft.com/office/drawing/2014/main" id="{0E947F5B-6213-5145-961A-6977DE9914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56" r="16539"/>
          <a:stretch/>
        </p:blipFill>
        <p:spPr>
          <a:xfrm>
            <a:off x="321732" y="321732"/>
            <a:ext cx="7056669" cy="42491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rgbClr val="7D3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CCE9AC-F6F1-E546-B6E8-F6C20C526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5963"/>
            <a:ext cx="6594189" cy="162521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  <a:latin typeface="Cambria" panose="02040503050406030204" pitchFamily="18" charset="0"/>
              </a:rPr>
              <a:t>Jak správně uctívat obrazy?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70F1E0-A9B3-3642-9D88-FC4139932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cs-CZ" i="1" dirty="0" err="1">
                <a:solidFill>
                  <a:srgbClr val="FFFFFF"/>
                </a:solidFill>
              </a:rPr>
              <a:t>dulia</a:t>
            </a:r>
            <a:r>
              <a:rPr lang="cs-CZ" i="1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-&gt; ikonodulie</a:t>
            </a:r>
          </a:p>
          <a:p>
            <a:r>
              <a:rPr lang="cs-CZ" i="1" dirty="0" err="1">
                <a:solidFill>
                  <a:srgbClr val="FFFFFF"/>
                </a:solidFill>
              </a:rPr>
              <a:t>latreia</a:t>
            </a:r>
            <a:endParaRPr lang="cs-CZ" i="1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787: II. </a:t>
            </a:r>
            <a:r>
              <a:rPr lang="cs-CZ" dirty="0" err="1">
                <a:solidFill>
                  <a:srgbClr val="FFFFFF"/>
                </a:solidFill>
              </a:rPr>
              <a:t>Níkajský</a:t>
            </a:r>
            <a:r>
              <a:rPr lang="cs-CZ" dirty="0">
                <a:solidFill>
                  <a:srgbClr val="FFFFFF"/>
                </a:solidFill>
              </a:rPr>
              <a:t> koncil</a:t>
            </a:r>
          </a:p>
          <a:p>
            <a:pPr lvl="1"/>
            <a:r>
              <a:rPr lang="cs-CZ" sz="2800" i="1" dirty="0" err="1">
                <a:solidFill>
                  <a:srgbClr val="FFFFFF"/>
                </a:solidFill>
              </a:rPr>
              <a:t>proskyneisis</a:t>
            </a:r>
            <a:endParaRPr lang="cs-CZ" sz="2800" i="1" dirty="0">
              <a:solidFill>
                <a:srgbClr val="FFFFFF"/>
              </a:solidFill>
            </a:endParaRPr>
          </a:p>
          <a:p>
            <a:pPr lvl="1"/>
            <a:r>
              <a:rPr lang="cs-CZ" sz="2800" dirty="0">
                <a:solidFill>
                  <a:srgbClr val="FFFFFF"/>
                </a:solidFill>
              </a:rPr>
              <a:t>X </a:t>
            </a:r>
            <a:r>
              <a:rPr lang="cs-CZ" sz="2800" dirty="0" err="1">
                <a:solidFill>
                  <a:srgbClr val="FFFFFF"/>
                </a:solidFill>
              </a:rPr>
              <a:t>Libri</a:t>
            </a:r>
            <a:r>
              <a:rPr lang="cs-CZ" sz="2800" dirty="0">
                <a:solidFill>
                  <a:srgbClr val="FFFFFF"/>
                </a:solidFill>
              </a:rPr>
              <a:t> </a:t>
            </a:r>
            <a:r>
              <a:rPr lang="cs-CZ" sz="2800" dirty="0" err="1">
                <a:solidFill>
                  <a:srgbClr val="FFFFFF"/>
                </a:solidFill>
              </a:rPr>
              <a:t>Carolini</a:t>
            </a:r>
            <a:r>
              <a:rPr lang="cs-CZ" sz="2800" dirty="0">
                <a:solidFill>
                  <a:srgbClr val="FFFFFF"/>
                </a:solidFill>
              </a:rPr>
              <a:t> - </a:t>
            </a:r>
            <a:r>
              <a:rPr lang="cs-CZ" sz="2800" i="1" dirty="0" err="1">
                <a:solidFill>
                  <a:srgbClr val="FFFFFF"/>
                </a:solidFill>
              </a:rPr>
              <a:t>adoratio</a:t>
            </a:r>
            <a:endParaRPr lang="cs-CZ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13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92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5F9BB4-5FE6-6747-802D-5174F2F6B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cs-CZ" sz="3700" b="1" i="1" dirty="0" err="1">
                <a:solidFill>
                  <a:srgbClr val="FFFFFF"/>
                </a:solidFill>
                <a:latin typeface="Cambria" panose="02040503050406030204" pitchFamily="18" charset="0"/>
              </a:rPr>
              <a:t>Acheiropoieta</a:t>
            </a:r>
            <a:r>
              <a:rPr lang="cs-CZ" sz="3700" b="1" dirty="0">
                <a:solidFill>
                  <a:srgbClr val="FFFFFF"/>
                </a:solidFill>
                <a:latin typeface="Cambria" panose="02040503050406030204" pitchFamily="18" charset="0"/>
              </a:rPr>
              <a:t> a zobrazení Krista</a:t>
            </a:r>
            <a:br>
              <a:rPr lang="cs-CZ" sz="3700" dirty="0">
                <a:solidFill>
                  <a:srgbClr val="FFFFFF"/>
                </a:solidFill>
                <a:latin typeface="Cambria" panose="02040503050406030204" pitchFamily="18" charset="0"/>
              </a:rPr>
            </a:br>
            <a:endParaRPr lang="cs-CZ" sz="3700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Obrázek 6" descr="Obsah obrázku text, interiér, staré, smyčcový nástroj&#10;&#10;Popis byl vytvořen automaticky">
            <a:extLst>
              <a:ext uri="{FF2B5EF4-FFF2-40B4-BE49-F238E27FC236}">
                <a16:creationId xmlns:a16="http://schemas.microsoft.com/office/drawing/2014/main" id="{06F22673-5440-7745-AF29-B75E8BE5E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73" r="-1" b="19972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A9CBD272-B1DF-2E47-B7FD-ECE9EFF2F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7" b="4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F91F3A-DF0A-A445-842A-AB1434C31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</a:rPr>
              <a:t>rouška z </a:t>
            </a:r>
            <a:r>
              <a:rPr lang="cs-CZ" sz="2400" dirty="0" err="1">
                <a:solidFill>
                  <a:srgbClr val="FFFFFF"/>
                </a:solidFill>
              </a:rPr>
              <a:t>Kamuliany</a:t>
            </a:r>
            <a:r>
              <a:rPr lang="cs-CZ" sz="2400" dirty="0">
                <a:solidFill>
                  <a:srgbClr val="FFFFFF"/>
                </a:solidFill>
                <a:effectLst/>
              </a:rPr>
              <a:t> </a:t>
            </a:r>
          </a:p>
          <a:p>
            <a:r>
              <a:rPr lang="cs-CZ" sz="2400" dirty="0" err="1">
                <a:solidFill>
                  <a:srgbClr val="FFFFFF"/>
                </a:solidFill>
              </a:rPr>
              <a:t>Mandylion</a:t>
            </a:r>
            <a:endParaRPr lang="cs-CZ" sz="2400" dirty="0">
              <a:solidFill>
                <a:srgbClr val="FFFFFF"/>
              </a:solidFill>
            </a:endParaRPr>
          </a:p>
          <a:p>
            <a:r>
              <a:rPr lang="cs-CZ" sz="2400" dirty="0" err="1">
                <a:solidFill>
                  <a:srgbClr val="FFFFFF"/>
                </a:solidFill>
              </a:rPr>
              <a:t>Veraikon</a:t>
            </a:r>
            <a:endParaRPr lang="cs-CZ" sz="2400" dirty="0">
              <a:solidFill>
                <a:srgbClr val="FFFFFF"/>
              </a:solidFill>
            </a:endParaRPr>
          </a:p>
          <a:p>
            <a:r>
              <a:rPr lang="cs-CZ" sz="2400" dirty="0">
                <a:solidFill>
                  <a:srgbClr val="FFFFFF"/>
                </a:solidFill>
              </a:rPr>
              <a:t>Kristus </a:t>
            </a:r>
            <a:r>
              <a:rPr lang="cs-CZ" sz="2400" dirty="0" err="1">
                <a:solidFill>
                  <a:srgbClr val="FFFFFF"/>
                </a:solidFill>
              </a:rPr>
              <a:t>Pantokrator</a:t>
            </a:r>
            <a:r>
              <a:rPr lang="cs-CZ" sz="2400" dirty="0">
                <a:solidFill>
                  <a:srgbClr val="FFFFFF"/>
                </a:solidFill>
              </a:rPr>
              <a:t> </a:t>
            </a:r>
          </a:p>
          <a:p>
            <a:r>
              <a:rPr lang="cs-CZ" sz="2400" dirty="0">
                <a:solidFill>
                  <a:srgbClr val="FFFFFF"/>
                </a:solidFill>
              </a:rPr>
              <a:t>Kristus jako </a:t>
            </a:r>
            <a:r>
              <a:rPr lang="cs-CZ" sz="2400" i="1" dirty="0">
                <a:solidFill>
                  <a:srgbClr val="FFFFFF"/>
                </a:solidFill>
              </a:rPr>
              <a:t>chameleon? </a:t>
            </a:r>
            <a:endParaRPr lang="cs-CZ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258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zeď, budova, oblouk&#10;&#10;Popis byl vytvořen automaticky">
            <a:extLst>
              <a:ext uri="{FF2B5EF4-FFF2-40B4-BE49-F238E27FC236}">
                <a16:creationId xmlns:a16="http://schemas.microsoft.com/office/drawing/2014/main" id="{60F18DE0-2FCF-E246-BD94-2A2921985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85" r="1" b="14186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Obrázek 4" descr="Obsah obrázku text, interiér, nábytek&#10;&#10;Popis byl vytvořen automaticky">
            <a:extLst>
              <a:ext uri="{FF2B5EF4-FFF2-40B4-BE49-F238E27FC236}">
                <a16:creationId xmlns:a16="http://schemas.microsoft.com/office/drawing/2014/main" id="{8FC8F018-8880-7045-8B74-3CD007AA0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0" r="3" b="12373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83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osoba&#10;&#10;Popis byl vytvořen automaticky">
            <a:extLst>
              <a:ext uri="{FF2B5EF4-FFF2-40B4-BE49-F238E27FC236}">
                <a16:creationId xmlns:a16="http://schemas.microsoft.com/office/drawing/2014/main" id="{0EB45ACC-F758-A94D-9C58-5DFF31B18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601" y="643467"/>
            <a:ext cx="4665763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B7DCDEB1-6C78-624C-97DA-3780BE70F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002" y="643467"/>
            <a:ext cx="2883026" cy="557106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A417CD5-02A8-3AEB-48FD-16DA33B534C2}"/>
              </a:ext>
            </a:extLst>
          </p:cNvPr>
          <p:cNvSpPr txBox="1"/>
          <p:nvPr/>
        </p:nvSpPr>
        <p:spPr>
          <a:xfrm>
            <a:off x="477012" y="6377940"/>
            <a:ext cx="386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Kristus </a:t>
            </a:r>
            <a:r>
              <a:rPr lang="cs-CZ" b="1" dirty="0" err="1">
                <a:solidFill>
                  <a:schemeClr val="bg1"/>
                </a:solidFill>
              </a:rPr>
              <a:t>Pantokrator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4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roucho, oltář, několik&#10;&#10;Popis byl vytvořen automaticky">
            <a:extLst>
              <a:ext uri="{FF2B5EF4-FFF2-40B4-BE49-F238E27FC236}">
                <a16:creationId xmlns:a16="http://schemas.microsoft.com/office/drawing/2014/main" id="{496DAC4B-6EC0-674C-9F14-C5AC02A268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7149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Obrázek 4" descr="Obsah obrázku text, oblouk&#10;&#10;Popis byl vytvořen automaticky">
            <a:extLst>
              <a:ext uri="{FF2B5EF4-FFF2-40B4-BE49-F238E27FC236}">
                <a16:creationId xmlns:a16="http://schemas.microsoft.com/office/drawing/2014/main" id="{4F5D7E12-83C8-2445-A4DC-E191FA19A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8" r="1178" b="3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527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163</Words>
  <Application>Microsoft Macintosh PowerPoint</Application>
  <PresentationFormat>Širokoúhlá obrazovka</PresentationFormat>
  <Paragraphs>36</Paragraphs>
  <Slides>27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Tw Cen MT</vt:lpstr>
      <vt:lpstr>Motiv Office</vt:lpstr>
      <vt:lpstr>Vizualita a zobrazení posvátného</vt:lpstr>
      <vt:lpstr>Prezentace aplikace PowerPoint</vt:lpstr>
      <vt:lpstr>Prezentace aplikace PowerPoint</vt:lpstr>
      <vt:lpstr>Prezentace aplikace PowerPoint</vt:lpstr>
      <vt:lpstr>Jak správně uctívat obrazy?</vt:lpstr>
      <vt:lpstr>Acheiropoieta a zobrazení Krista </vt:lpstr>
      <vt:lpstr>Prezentace aplikace PowerPoint</vt:lpstr>
      <vt:lpstr>Prezentace aplikace PowerPoint</vt:lpstr>
      <vt:lpstr>Prezentace aplikace PowerPoint</vt:lpstr>
      <vt:lpstr>Oltář a eucharistie</vt:lpstr>
      <vt:lpstr>Prezentace aplikace PowerPoint</vt:lpstr>
      <vt:lpstr>Prezentace aplikace PowerPoint</vt:lpstr>
      <vt:lpstr>Prezentace aplikace PowerPoint</vt:lpstr>
      <vt:lpstr>Prezentace aplikace PowerPoint</vt:lpstr>
      <vt:lpstr>Byzanc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Vizualita a zobrazení posvátného</dc:title>
  <dc:creator>Anna Michalík Kvíčalová</dc:creator>
  <cp:lastModifiedBy>Anna Michalík Kvíčalová</cp:lastModifiedBy>
  <cp:revision>13</cp:revision>
  <dcterms:created xsi:type="dcterms:W3CDTF">2021-04-13T10:14:15Z</dcterms:created>
  <dcterms:modified xsi:type="dcterms:W3CDTF">2023-04-04T14:51:24Z</dcterms:modified>
</cp:coreProperties>
</file>