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2" r:id="rId13"/>
    <p:sldId id="273" r:id="rId14"/>
    <p:sldId id="274" r:id="rId15"/>
    <p:sldId id="276" r:id="rId16"/>
    <p:sldId id="271" r:id="rId17"/>
    <p:sldId id="275" r:id="rId18"/>
    <p:sldId id="277" r:id="rId19"/>
    <p:sldId id="278" r:id="rId20"/>
    <p:sldId id="279" r:id="rId21"/>
    <p:sldId id="280" r:id="rId22"/>
    <p:sldId id="258" r:id="rId23"/>
    <p:sldId id="259" r:id="rId24"/>
    <p:sldId id="281" r:id="rId25"/>
    <p:sldId id="257" r:id="rId26"/>
    <p:sldId id="285" r:id="rId27"/>
    <p:sldId id="286" r:id="rId28"/>
    <p:sldId id="260" r:id="rId29"/>
    <p:sldId id="282" r:id="rId30"/>
    <p:sldId id="284" r:id="rId31"/>
    <p:sldId id="283"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3/21/2023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06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3/21/2023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632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3/21/2023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300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3/21/2023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272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3/21/2023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4775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3/21/2023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39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3/21/2023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7668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3/21/2023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277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3/21/2023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674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3/21/2023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5197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3/21/2023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10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3/21/2023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4877139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Sou8QrFHDd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PMLP02751-S002-12-Mozart_Requiem_Mass.ogg" TargetMode="External"/><Relationship Id="rId2" Type="http://schemas.openxmlformats.org/officeDocument/2006/relationships/hyperlink" Target="https://commons.wikimedia.org/wiki/File:PMLP02751-S002-10-Mozart_Requiem_Mass.og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cademia.edu/attachments/31917484/download_file" TargetMode="External"/><Relationship Id="rId2" Type="http://schemas.openxmlformats.org/officeDocument/2006/relationships/hyperlink" Target="https://www.oxfordhandbooks.com/view/10.1093/oxfordhb/9780198747871.001.0001/oxfordhb-9780198747871-e-23?rskey=SwzJv0&amp;result=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2070DC2-232E-46CC-9F7D-97390F543FFE}"/>
              </a:ext>
            </a:extLst>
          </p:cNvPr>
          <p:cNvSpPr>
            <a:spLocks noGrp="1"/>
          </p:cNvSpPr>
          <p:nvPr>
            <p:ph type="ctrTitle"/>
          </p:nvPr>
        </p:nvSpPr>
        <p:spPr>
          <a:xfrm>
            <a:off x="2103121" y="310343"/>
            <a:ext cx="7985759" cy="868823"/>
          </a:xfrm>
        </p:spPr>
        <p:txBody>
          <a:bodyPr anchor="ctr">
            <a:normAutofit fontScale="90000"/>
          </a:bodyPr>
          <a:lstStyle/>
          <a:p>
            <a:pPr algn="ctr"/>
            <a:br>
              <a:rPr lang="cs-CZ" sz="1000" b="1" dirty="0">
                <a:effectLst/>
                <a:latin typeface="Times New Roman" panose="02020603050405020304" pitchFamily="18" charset="0"/>
                <a:ea typeface="Calibri" panose="020F0502020204030204" pitchFamily="34" charset="0"/>
              </a:rPr>
            </a:br>
            <a:r>
              <a:rPr lang="cs-CZ" sz="4400" b="1" dirty="0">
                <a:effectLst/>
                <a:latin typeface="Times New Roman" panose="02020603050405020304" pitchFamily="18" charset="0"/>
                <a:ea typeface="Calibri" panose="020F0502020204030204" pitchFamily="34" charset="0"/>
              </a:rPr>
              <a:t>Rituální jídlo</a:t>
            </a:r>
            <a:br>
              <a:rPr lang="cs-CZ" sz="1000" b="1" dirty="0">
                <a:effectLst/>
                <a:latin typeface="Times New Roman" panose="02020603050405020304" pitchFamily="18" charset="0"/>
                <a:ea typeface="Calibri" panose="020F0502020204030204" pitchFamily="34" charset="0"/>
              </a:rPr>
            </a:br>
            <a:br>
              <a:rPr lang="cs-CZ" sz="1000" b="1" dirty="0">
                <a:effectLst/>
                <a:latin typeface="Times New Roman" panose="02020603050405020304" pitchFamily="18" charset="0"/>
                <a:ea typeface="Calibri" panose="020F0502020204030204" pitchFamily="34" charset="0"/>
              </a:rPr>
            </a:br>
            <a:br>
              <a:rPr lang="cs-CZ" sz="1000" b="1" dirty="0">
                <a:effectLst/>
                <a:latin typeface="Times New Roman" panose="02020603050405020304" pitchFamily="18" charset="0"/>
                <a:ea typeface="Calibri" panose="020F0502020204030204" pitchFamily="34" charset="0"/>
              </a:rPr>
            </a:br>
            <a:br>
              <a:rPr lang="cs-CZ" sz="1000" b="1" dirty="0">
                <a:effectLst/>
                <a:latin typeface="Times New Roman" panose="02020603050405020304" pitchFamily="18" charset="0"/>
                <a:ea typeface="Calibri" panose="020F0502020204030204" pitchFamily="34" charset="0"/>
              </a:rPr>
            </a:br>
            <a:endParaRPr lang="cs-CZ" sz="1000" dirty="0"/>
          </a:p>
        </p:txBody>
      </p:sp>
      <p:sp>
        <p:nvSpPr>
          <p:cNvPr id="26" name="Rectangle: Rounded Corners 2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Podnadpis 2">
            <a:extLst>
              <a:ext uri="{FF2B5EF4-FFF2-40B4-BE49-F238E27FC236}">
                <a16:creationId xmlns:a16="http://schemas.microsoft.com/office/drawing/2014/main" id="{36460974-4858-47F4-913B-C9D362BB58A2}"/>
              </a:ext>
            </a:extLst>
          </p:cNvPr>
          <p:cNvSpPr>
            <a:spLocks noGrp="1"/>
          </p:cNvSpPr>
          <p:nvPr>
            <p:ph type="subTitle" idx="1"/>
          </p:nvPr>
        </p:nvSpPr>
        <p:spPr>
          <a:xfrm>
            <a:off x="2615738" y="1263807"/>
            <a:ext cx="6960524" cy="598516"/>
          </a:xfrm>
        </p:spPr>
        <p:txBody>
          <a:bodyPr anchor="ctr">
            <a:noAutofit/>
          </a:bodyPr>
          <a:lstStyle/>
          <a:p>
            <a:pPr algn="ctr"/>
            <a:br>
              <a:rPr lang="cs-CZ" sz="2400" b="1" dirty="0">
                <a:effectLst/>
                <a:latin typeface="Times New Roman" panose="02020603050405020304" pitchFamily="18" charset="0"/>
                <a:ea typeface="Calibri" panose="020F0502020204030204" pitchFamily="34" charset="0"/>
              </a:rPr>
            </a:br>
            <a:r>
              <a:rPr lang="cs-CZ" sz="2400" b="1" dirty="0">
                <a:effectLst/>
                <a:latin typeface="Times New Roman" panose="02020603050405020304" pitchFamily="18" charset="0"/>
                <a:ea typeface="Calibri" panose="020F0502020204030204" pitchFamily="34" charset="0"/>
              </a:rPr>
              <a:t>agapé, eucharistie, mše</a:t>
            </a:r>
          </a:p>
          <a:p>
            <a:pPr algn="ctr"/>
            <a:endParaRPr lang="cs-CZ" sz="2400" dirty="0">
              <a:solidFill>
                <a:schemeClr val="bg1"/>
              </a:solidFill>
            </a:endParaRPr>
          </a:p>
        </p:txBody>
      </p:sp>
      <p:pic>
        <p:nvPicPr>
          <p:cNvPr id="5" name="Obrázek 4">
            <a:extLst>
              <a:ext uri="{FF2B5EF4-FFF2-40B4-BE49-F238E27FC236}">
                <a16:creationId xmlns:a16="http://schemas.microsoft.com/office/drawing/2014/main" id="{1DF362FB-84B5-4724-94B3-FC70AB43DD0B}"/>
              </a:ext>
            </a:extLst>
          </p:cNvPr>
          <p:cNvPicPr>
            <a:picLocks noChangeAspect="1"/>
          </p:cNvPicPr>
          <p:nvPr/>
        </p:nvPicPr>
        <p:blipFill>
          <a:blip r:embed="rId2"/>
          <a:stretch>
            <a:fillRect/>
          </a:stretch>
        </p:blipFill>
        <p:spPr>
          <a:xfrm>
            <a:off x="3169920" y="2139484"/>
            <a:ext cx="5852160" cy="4096512"/>
          </a:xfrm>
          <a:prstGeom prst="rect">
            <a:avLst/>
          </a:prstGeom>
        </p:spPr>
      </p:pic>
    </p:spTree>
    <p:extLst>
      <p:ext uri="{BB962C8B-B14F-4D97-AF65-F5344CB8AC3E}">
        <p14:creationId xmlns:p14="http://schemas.microsoft.com/office/powerpoint/2010/main" val="315339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1A4D7AAE-AE67-4B2C-96D1-34B62A83F1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6" r="9117" b="-1"/>
          <a:stretch/>
        </p:blipFill>
        <p:spPr bwMode="auto">
          <a:xfrm>
            <a:off x="409576" y="633619"/>
            <a:ext cx="6648449" cy="5495925"/>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04288A8-097A-4B25-8A23-5EF8F21CD226}"/>
              </a:ext>
            </a:extLst>
          </p:cNvPr>
          <p:cNvSpPr>
            <a:spLocks noGrp="1"/>
          </p:cNvSpPr>
          <p:nvPr>
            <p:ph type="title"/>
          </p:nvPr>
        </p:nvSpPr>
        <p:spPr>
          <a:xfrm>
            <a:off x="7938533" y="978619"/>
            <a:ext cx="3404594" cy="1106424"/>
          </a:xfrm>
        </p:spPr>
        <p:txBody>
          <a:bodyPr>
            <a:normAutofit/>
          </a:bodyPr>
          <a:lstStyle/>
          <a:p>
            <a:r>
              <a:rPr lang="cs-CZ" sz="2600" dirty="0"/>
              <a:t>Hostina</a:t>
            </a:r>
          </a:p>
        </p:txBody>
      </p:sp>
      <p:sp>
        <p:nvSpPr>
          <p:cNvPr id="77" name="Rectangle 7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6" name="Content Placeholder 5125">
            <a:extLst>
              <a:ext uri="{FF2B5EF4-FFF2-40B4-BE49-F238E27FC236}">
                <a16:creationId xmlns:a16="http://schemas.microsoft.com/office/drawing/2014/main" id="{37209DD5-A670-473A-848E-DE36CCCCBCD7}"/>
              </a:ext>
            </a:extLst>
          </p:cNvPr>
          <p:cNvSpPr>
            <a:spLocks noGrp="1"/>
          </p:cNvSpPr>
          <p:nvPr>
            <p:ph idx="1"/>
          </p:nvPr>
        </p:nvSpPr>
        <p:spPr>
          <a:xfrm>
            <a:off x="7938532" y="2359152"/>
            <a:ext cx="3404594" cy="3429000"/>
          </a:xfrm>
        </p:spPr>
        <p:txBody>
          <a:bodyPr>
            <a:normAutofit/>
          </a:bodyPr>
          <a:lstStyle/>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r>
              <a:rPr lang="cs-CZ" sz="1700" dirty="0" err="1"/>
              <a:t>Priscilliny</a:t>
            </a:r>
            <a:r>
              <a:rPr lang="cs-CZ" sz="1700" dirty="0"/>
              <a:t> katakomby</a:t>
            </a:r>
            <a:endParaRPr lang="en-US" sz="1700" dirty="0"/>
          </a:p>
        </p:txBody>
      </p:sp>
    </p:spTree>
    <p:extLst>
      <p:ext uri="{BB962C8B-B14F-4D97-AF65-F5344CB8AC3E}">
        <p14:creationId xmlns:p14="http://schemas.microsoft.com/office/powerpoint/2010/main" val="108155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7892358C-5075-410F-A023-9CC570AD59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3" r="7147"/>
          <a:stretch/>
        </p:blipFill>
        <p:spPr bwMode="auto">
          <a:xfrm>
            <a:off x="409576" y="633619"/>
            <a:ext cx="6648449" cy="5495925"/>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E7FFE0D-64E8-4003-BE78-21EE95763FFE}"/>
              </a:ext>
            </a:extLst>
          </p:cNvPr>
          <p:cNvSpPr>
            <a:spLocks noGrp="1"/>
          </p:cNvSpPr>
          <p:nvPr>
            <p:ph type="title"/>
          </p:nvPr>
        </p:nvSpPr>
        <p:spPr>
          <a:xfrm>
            <a:off x="7938533" y="978619"/>
            <a:ext cx="3404594" cy="1106424"/>
          </a:xfrm>
        </p:spPr>
        <p:txBody>
          <a:bodyPr>
            <a:normAutofit/>
          </a:bodyPr>
          <a:lstStyle/>
          <a:p>
            <a:r>
              <a:rPr lang="cs-CZ" sz="2600" dirty="0"/>
              <a:t>Banket</a:t>
            </a:r>
          </a:p>
        </p:txBody>
      </p:sp>
      <p:sp>
        <p:nvSpPr>
          <p:cNvPr id="77" name="Rectangle 7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0" name="Content Placeholder 6149">
            <a:extLst>
              <a:ext uri="{FF2B5EF4-FFF2-40B4-BE49-F238E27FC236}">
                <a16:creationId xmlns:a16="http://schemas.microsoft.com/office/drawing/2014/main" id="{F57110B1-7D2A-42C6-A9FD-5160CAD0A956}"/>
              </a:ext>
            </a:extLst>
          </p:cNvPr>
          <p:cNvSpPr>
            <a:spLocks noGrp="1"/>
          </p:cNvSpPr>
          <p:nvPr>
            <p:ph idx="1"/>
          </p:nvPr>
        </p:nvSpPr>
        <p:spPr>
          <a:xfrm>
            <a:off x="7938532" y="2359152"/>
            <a:ext cx="3404594" cy="3429000"/>
          </a:xfrm>
        </p:spPr>
        <p:txBody>
          <a:bodyPr>
            <a:normAutofit lnSpcReduction="10000"/>
          </a:bodyPr>
          <a:lstStyle/>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r>
              <a:rPr lang="cs-CZ" sz="1700" dirty="0"/>
              <a:t>Katakomby Petra a </a:t>
            </a:r>
            <a:r>
              <a:rPr lang="cs-CZ" sz="1700" dirty="0" err="1"/>
              <a:t>Marcellina</a:t>
            </a:r>
            <a:r>
              <a:rPr lang="cs-CZ" sz="1700" dirty="0"/>
              <a:t>, 4. století, Řím</a:t>
            </a:r>
            <a:endParaRPr lang="en-US" sz="1700" dirty="0"/>
          </a:p>
        </p:txBody>
      </p:sp>
    </p:spTree>
    <p:extLst>
      <p:ext uri="{BB962C8B-B14F-4D97-AF65-F5344CB8AC3E}">
        <p14:creationId xmlns:p14="http://schemas.microsoft.com/office/powerpoint/2010/main" val="377655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370194-0262-490F-91A3-50B6E4E0951D}"/>
              </a:ext>
            </a:extLst>
          </p:cNvPr>
          <p:cNvSpPr>
            <a:spLocks noGrp="1"/>
          </p:cNvSpPr>
          <p:nvPr>
            <p:ph type="title"/>
          </p:nvPr>
        </p:nvSpPr>
        <p:spPr/>
        <p:txBody>
          <a:bodyPr>
            <a:normAutofit/>
          </a:bodyPr>
          <a:lstStyle/>
          <a:p>
            <a:pPr>
              <a:lnSpc>
                <a:spcPct val="150000"/>
              </a:lnSpc>
            </a:pPr>
            <a:r>
              <a:rPr lang="cs-CZ" sz="2800" dirty="0"/>
              <a:t>Eucharistie v pojetí Pavlových listů</a:t>
            </a:r>
            <a:br>
              <a:rPr lang="cs-CZ" sz="2800" dirty="0"/>
            </a:br>
            <a:r>
              <a:rPr lang="cs-CZ" sz="2000" i="1" dirty="0" err="1"/>
              <a:t>Anamnésis</a:t>
            </a:r>
            <a:r>
              <a:rPr lang="cs-CZ" sz="2000" dirty="0"/>
              <a:t>, nebo </a:t>
            </a:r>
            <a:r>
              <a:rPr lang="cs-CZ" sz="2000" dirty="0" err="1"/>
              <a:t>aitiologický</a:t>
            </a:r>
            <a:r>
              <a:rPr lang="cs-CZ" sz="2000" dirty="0"/>
              <a:t> mýtus</a:t>
            </a:r>
          </a:p>
        </p:txBody>
      </p:sp>
      <p:sp>
        <p:nvSpPr>
          <p:cNvPr id="3" name="Zástupný obsah 2">
            <a:extLst>
              <a:ext uri="{FF2B5EF4-FFF2-40B4-BE49-F238E27FC236}">
                <a16:creationId xmlns:a16="http://schemas.microsoft.com/office/drawing/2014/main" id="{A70BBF67-19D6-4850-9108-56A567B790B9}"/>
              </a:ext>
            </a:extLst>
          </p:cNvPr>
          <p:cNvSpPr>
            <a:spLocks noGrp="1"/>
          </p:cNvSpPr>
          <p:nvPr>
            <p:ph idx="1"/>
          </p:nvPr>
        </p:nvSpPr>
        <p:spPr/>
        <p:txBody>
          <a:bodyPr>
            <a:normAutofit fontScale="62500" lnSpcReduction="20000"/>
          </a:bodyPr>
          <a:lstStyle/>
          <a:p>
            <a:r>
              <a:rPr lang="cs-CZ" dirty="0">
                <a:latin typeface="Times New Roman" panose="02020603050405020304" pitchFamily="18" charset="0"/>
                <a:cs typeface="Times New Roman" panose="02020603050405020304" pitchFamily="18" charset="0"/>
              </a:rPr>
              <a:t>Rituální hostina v pojetí Pavla z </a:t>
            </a:r>
            <a:r>
              <a:rPr lang="cs-CZ" dirty="0" err="1">
                <a:latin typeface="Times New Roman" panose="02020603050405020304" pitchFamily="18" charset="0"/>
                <a:cs typeface="Times New Roman" panose="02020603050405020304" pitchFamily="18" charset="0"/>
              </a:rPr>
              <a:t>Tarsu</a:t>
            </a:r>
            <a:r>
              <a:rPr lang="cs-CZ" dirty="0">
                <a:latin typeface="Times New Roman" panose="02020603050405020304" pitchFamily="18" charset="0"/>
                <a:cs typeface="Times New Roman" panose="02020603050405020304" pitchFamily="18" charset="0"/>
              </a:rPr>
              <a:t> (1K 11,17–34)</a:t>
            </a:r>
          </a:p>
          <a:p>
            <a:r>
              <a:rPr lang="cs-CZ" sz="2200" dirty="0">
                <a:latin typeface="Times New Roman" panose="02020603050405020304" pitchFamily="18" charset="0"/>
                <a:cs typeface="Times New Roman" panose="02020603050405020304" pitchFamily="18" charset="0"/>
              </a:rPr>
              <a:t>(11,17) Když už vás napomínám, nemohu také pochválit, že se shromažďujete spíše ke škodě než k prospěchu. (18) Předně slyším, že jsou mezi vámi roztržky (</a:t>
            </a:r>
            <a:r>
              <a:rPr lang="cs-CZ" sz="2200" i="1" dirty="0">
                <a:latin typeface="Times New Roman" panose="02020603050405020304" pitchFamily="18" charset="0"/>
                <a:cs typeface="Times New Roman" panose="02020603050405020304" pitchFamily="18" charset="0"/>
              </a:rPr>
              <a:t>schismata</a:t>
            </a:r>
            <a:r>
              <a:rPr lang="cs-CZ" sz="2200" dirty="0">
                <a:latin typeface="Times New Roman" panose="02020603050405020304" pitchFamily="18" charset="0"/>
                <a:cs typeface="Times New Roman" panose="02020603050405020304" pitchFamily="18" charset="0"/>
              </a:rPr>
              <a:t>), když se v církvi shromažďujete (</a:t>
            </a:r>
            <a:r>
              <a:rPr lang="cs-CZ" sz="2200" i="1" dirty="0" err="1">
                <a:latin typeface="Times New Roman" panose="02020603050405020304" pitchFamily="18" charset="0"/>
                <a:cs typeface="Times New Roman" panose="02020603050405020304" pitchFamily="18" charset="0"/>
              </a:rPr>
              <a:t>synerchomenón</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hymón</a:t>
            </a:r>
            <a:r>
              <a:rPr lang="cs-CZ" sz="2200" i="1" dirty="0">
                <a:latin typeface="Times New Roman" panose="02020603050405020304" pitchFamily="18" charset="0"/>
                <a:cs typeface="Times New Roman" panose="02020603050405020304" pitchFamily="18" charset="0"/>
              </a:rPr>
              <a:t> en </a:t>
            </a:r>
            <a:r>
              <a:rPr lang="cs-CZ" sz="2200" i="1" dirty="0" err="1">
                <a:latin typeface="Times New Roman" panose="02020603050405020304" pitchFamily="18" charset="0"/>
                <a:cs typeface="Times New Roman" panose="02020603050405020304" pitchFamily="18" charset="0"/>
              </a:rPr>
              <a:t>ekklésiá</a:t>
            </a:r>
            <a:r>
              <a:rPr lang="cs-CZ" sz="2200" dirty="0">
                <a:latin typeface="Times New Roman" panose="02020603050405020304" pitchFamily="18" charset="0"/>
                <a:cs typeface="Times New Roman" panose="02020603050405020304" pitchFamily="18" charset="0"/>
              </a:rPr>
              <a:t>), a jsem nakloněn tomu věřit. (19) Neboť musí mezi vámi být i různé skupiny (</a:t>
            </a:r>
            <a:r>
              <a:rPr lang="cs-CZ" sz="2200" i="1" dirty="0" err="1">
                <a:latin typeface="Times New Roman" panose="02020603050405020304" pitchFamily="18" charset="0"/>
                <a:cs typeface="Times New Roman" panose="02020603050405020304" pitchFamily="18" charset="0"/>
              </a:rPr>
              <a:t>haireseis</a:t>
            </a:r>
            <a:r>
              <a:rPr lang="cs-CZ" sz="2200" dirty="0">
                <a:latin typeface="Times New Roman" panose="02020603050405020304" pitchFamily="18" charset="0"/>
                <a:cs typeface="Times New Roman" panose="02020603050405020304" pitchFamily="18" charset="0"/>
              </a:rPr>
              <a:t>), aby se ukázalo, kdo z vás se osvědčí. (20) Když se však shromažďujete, není to už společenství večeře Páně (</a:t>
            </a:r>
            <a:r>
              <a:rPr lang="cs-CZ" sz="2200" i="1" dirty="0" err="1">
                <a:latin typeface="Times New Roman" panose="02020603050405020304" pitchFamily="18" charset="0"/>
                <a:cs typeface="Times New Roman" panose="02020603050405020304" pitchFamily="18" charset="0"/>
              </a:rPr>
              <a:t>kyriakon</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deipnon</a:t>
            </a:r>
            <a:r>
              <a:rPr lang="cs-CZ" sz="2200" dirty="0">
                <a:latin typeface="Times New Roman" panose="02020603050405020304" pitchFamily="18" charset="0"/>
                <a:cs typeface="Times New Roman" panose="02020603050405020304" pitchFamily="18" charset="0"/>
              </a:rPr>
              <a:t>): (21) každý se dá hned (</a:t>
            </a:r>
            <a:r>
              <a:rPr lang="cs-CZ" sz="2200" i="1" dirty="0" err="1">
                <a:latin typeface="Times New Roman" panose="02020603050405020304" pitchFamily="18" charset="0"/>
                <a:cs typeface="Times New Roman" panose="02020603050405020304" pitchFamily="18" charset="0"/>
              </a:rPr>
              <a:t>prolambanei</a:t>
            </a:r>
            <a:r>
              <a:rPr lang="cs-CZ" sz="2200" i="1" dirty="0">
                <a:latin typeface="Times New Roman" panose="02020603050405020304" pitchFamily="18" charset="0"/>
                <a:cs typeface="Times New Roman" panose="02020603050405020304" pitchFamily="18" charset="0"/>
              </a:rPr>
              <a:t> en </a:t>
            </a:r>
            <a:r>
              <a:rPr lang="cs-CZ" sz="2200" i="1" dirty="0" err="1">
                <a:latin typeface="Times New Roman" panose="02020603050405020304" pitchFamily="18" charset="0"/>
                <a:cs typeface="Times New Roman" panose="02020603050405020304" pitchFamily="18" charset="0"/>
              </a:rPr>
              <a:t>tó</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fage</a:t>
            </a:r>
            <a:r>
              <a:rPr lang="cs-CZ" sz="2200" dirty="0" err="1">
                <a:latin typeface="Times New Roman" panose="02020603050405020304" pitchFamily="18" charset="0"/>
                <a:cs typeface="Times New Roman" panose="02020603050405020304" pitchFamily="18" charset="0"/>
              </a:rPr>
              <a:t>in</a:t>
            </a:r>
            <a:r>
              <a:rPr lang="cs-CZ" sz="2200" dirty="0">
                <a:latin typeface="Times New Roman" panose="02020603050405020304" pitchFamily="18" charset="0"/>
                <a:cs typeface="Times New Roman" panose="02020603050405020304" pitchFamily="18" charset="0"/>
              </a:rPr>
              <a:t>) do své večeře, a jeden má hlad, druhý se opije. (22) Což nemáte své domácnosti (</a:t>
            </a:r>
            <a:r>
              <a:rPr lang="cs-CZ" sz="2200" i="1" dirty="0" err="1">
                <a:latin typeface="Times New Roman" panose="02020603050405020304" pitchFamily="18" charset="0"/>
                <a:cs typeface="Times New Roman" panose="02020603050405020304" pitchFamily="18" charset="0"/>
              </a:rPr>
              <a:t>oikiá</a:t>
            </a:r>
            <a:r>
              <a:rPr lang="cs-CZ" sz="2200" dirty="0">
                <a:latin typeface="Times New Roman" panose="02020603050405020304" pitchFamily="18" charset="0"/>
                <a:cs typeface="Times New Roman" panose="02020603050405020304" pitchFamily="18" charset="0"/>
              </a:rPr>
              <a:t>), kde byste jedli a pili? Či snad pohrdáte církví Boží (</a:t>
            </a:r>
            <a:r>
              <a:rPr lang="cs-CZ" sz="2200" i="1" dirty="0" err="1">
                <a:latin typeface="Times New Roman" panose="02020603050405020304" pitchFamily="18" charset="0"/>
                <a:cs typeface="Times New Roman" panose="02020603050405020304" pitchFamily="18" charset="0"/>
              </a:rPr>
              <a:t>tés</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ekklésiás</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tú</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theú</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katafroneite</a:t>
            </a:r>
            <a:r>
              <a:rPr lang="cs-CZ" sz="2200" dirty="0">
                <a:latin typeface="Times New Roman" panose="02020603050405020304" pitchFamily="18" charset="0"/>
                <a:cs typeface="Times New Roman" panose="02020603050405020304" pitchFamily="18" charset="0"/>
              </a:rPr>
              <a:t>) a chcete zahanbit ty, kteří nic nemají? Co vám mám říci? Mám vás snad pochválit? Za to vás nechválím! (23) </a:t>
            </a:r>
            <a:r>
              <a:rPr lang="cs-CZ" sz="2200" dirty="0">
                <a:highlight>
                  <a:srgbClr val="FFFF00"/>
                </a:highlight>
                <a:latin typeface="Times New Roman" panose="02020603050405020304" pitchFamily="18" charset="0"/>
                <a:cs typeface="Times New Roman" panose="02020603050405020304" pitchFamily="18" charset="0"/>
              </a:rPr>
              <a:t>Já jsem přijal od Pána, co jsem vám také odevzdal: Pán Ježíš v tu noc, kdy byl zrazen, vzal chléb (</a:t>
            </a:r>
            <a:r>
              <a:rPr lang="cs-CZ" sz="2200" dirty="0" err="1">
                <a:highlight>
                  <a:srgbClr val="FFFF00"/>
                </a:highlight>
                <a:latin typeface="Times New Roman" panose="02020603050405020304" pitchFamily="18" charset="0"/>
                <a:cs typeface="Times New Roman" panose="02020603050405020304" pitchFamily="18" charset="0"/>
              </a:rPr>
              <a:t>arton</a:t>
            </a:r>
            <a:r>
              <a:rPr lang="cs-CZ" sz="2200" dirty="0">
                <a:highlight>
                  <a:srgbClr val="FFFF00"/>
                </a:highlight>
                <a:latin typeface="Times New Roman" panose="02020603050405020304" pitchFamily="18" charset="0"/>
                <a:cs typeface="Times New Roman" panose="02020603050405020304" pitchFamily="18" charset="0"/>
              </a:rPr>
              <a:t>), (24) vzdal díky, lámal jej a řekl: „(+Vezměte, jezte) Toto jest mé tělo (</a:t>
            </a:r>
            <a:r>
              <a:rPr lang="cs-CZ" sz="2200" i="1" dirty="0">
                <a:highlight>
                  <a:srgbClr val="FFFF00"/>
                </a:highlight>
                <a:latin typeface="Times New Roman" panose="02020603050405020304" pitchFamily="18" charset="0"/>
                <a:cs typeface="Times New Roman" panose="02020603050405020304" pitchFamily="18" charset="0"/>
              </a:rPr>
              <a:t>sóma</a:t>
            </a:r>
            <a:r>
              <a:rPr lang="cs-CZ" sz="2200" dirty="0">
                <a:highlight>
                  <a:srgbClr val="FFFF00"/>
                </a:highlight>
                <a:latin typeface="Times New Roman" panose="02020603050405020304" pitchFamily="18" charset="0"/>
                <a:cs typeface="Times New Roman" panose="02020603050405020304" pitchFamily="18" charset="0"/>
              </a:rPr>
              <a:t>), které se za vás vydává (/které se za vás láme); to čiňte na mou památku (</a:t>
            </a:r>
            <a:r>
              <a:rPr lang="cs-CZ" sz="2200" i="1" dirty="0">
                <a:highlight>
                  <a:srgbClr val="FFFF00"/>
                </a:highlight>
                <a:latin typeface="Times New Roman" panose="02020603050405020304" pitchFamily="18" charset="0"/>
                <a:cs typeface="Times New Roman" panose="02020603050405020304" pitchFamily="18" charset="0"/>
              </a:rPr>
              <a:t>eis </a:t>
            </a:r>
            <a:r>
              <a:rPr lang="cs-CZ" sz="2200" i="1" dirty="0" err="1">
                <a:highlight>
                  <a:srgbClr val="FFFF00"/>
                </a:highlight>
                <a:latin typeface="Times New Roman" panose="02020603050405020304" pitchFamily="18" charset="0"/>
                <a:cs typeface="Times New Roman" panose="02020603050405020304" pitchFamily="18" charset="0"/>
              </a:rPr>
              <a:t>tén</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emén</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anamnésin</a:t>
            </a:r>
            <a:r>
              <a:rPr lang="cs-CZ" sz="2200" dirty="0">
                <a:highlight>
                  <a:srgbClr val="FFFF00"/>
                </a:highlight>
                <a:latin typeface="Times New Roman" panose="02020603050405020304" pitchFamily="18" charset="0"/>
                <a:cs typeface="Times New Roman" panose="02020603050405020304" pitchFamily="18" charset="0"/>
              </a:rPr>
              <a:t>).“ (25) Stejně vzal po večeři i kalich (</a:t>
            </a:r>
            <a:r>
              <a:rPr lang="cs-CZ" sz="2200" i="1" dirty="0" err="1">
                <a:highlight>
                  <a:srgbClr val="FFFF00"/>
                </a:highlight>
                <a:latin typeface="Times New Roman" panose="02020603050405020304" pitchFamily="18" charset="0"/>
                <a:cs typeface="Times New Roman" panose="02020603050405020304" pitchFamily="18" charset="0"/>
              </a:rPr>
              <a:t>potérion</a:t>
            </a:r>
            <a:r>
              <a:rPr lang="cs-CZ" sz="2200" dirty="0">
                <a:highlight>
                  <a:srgbClr val="FFFF00"/>
                </a:highlight>
                <a:latin typeface="Times New Roman" panose="02020603050405020304" pitchFamily="18" charset="0"/>
                <a:cs typeface="Times New Roman" panose="02020603050405020304" pitchFamily="18" charset="0"/>
              </a:rPr>
              <a:t>) a řekl: „Tento kalich je nová smlouva (</a:t>
            </a:r>
            <a:r>
              <a:rPr lang="cs-CZ" sz="2200" i="1" dirty="0" err="1">
                <a:highlight>
                  <a:srgbClr val="FFFF00"/>
                </a:highlight>
                <a:latin typeface="Times New Roman" panose="02020603050405020304" pitchFamily="18" charset="0"/>
                <a:cs typeface="Times New Roman" panose="02020603050405020304" pitchFamily="18" charset="0"/>
              </a:rPr>
              <a:t>hé</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kainé</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diathéké</a:t>
            </a:r>
            <a:r>
              <a:rPr lang="cs-CZ" sz="2200" dirty="0">
                <a:highlight>
                  <a:srgbClr val="FFFF00"/>
                </a:highlight>
                <a:latin typeface="Times New Roman" panose="02020603050405020304" pitchFamily="18" charset="0"/>
                <a:cs typeface="Times New Roman" panose="02020603050405020304" pitchFamily="18" charset="0"/>
              </a:rPr>
              <a:t>), zpečetěná mou krví (</a:t>
            </a:r>
            <a:r>
              <a:rPr lang="cs-CZ" sz="2200" i="1" dirty="0">
                <a:highlight>
                  <a:srgbClr val="FFFF00"/>
                </a:highlight>
                <a:latin typeface="Times New Roman" panose="02020603050405020304" pitchFamily="18" charset="0"/>
                <a:cs typeface="Times New Roman" panose="02020603050405020304" pitchFamily="18" charset="0"/>
              </a:rPr>
              <a:t>en </a:t>
            </a:r>
            <a:r>
              <a:rPr lang="cs-CZ" sz="2200" i="1" dirty="0" err="1">
                <a:highlight>
                  <a:srgbClr val="FFFF00"/>
                </a:highlight>
                <a:latin typeface="Times New Roman" panose="02020603050405020304" pitchFamily="18" charset="0"/>
                <a:cs typeface="Times New Roman" panose="02020603050405020304" pitchFamily="18" charset="0"/>
              </a:rPr>
              <a:t>tó</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emó</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haimati</a:t>
            </a:r>
            <a:r>
              <a:rPr lang="cs-CZ" sz="2200" dirty="0">
                <a:highlight>
                  <a:srgbClr val="FFFF00"/>
                </a:highlight>
                <a:latin typeface="Times New Roman" panose="02020603050405020304" pitchFamily="18" charset="0"/>
                <a:cs typeface="Times New Roman" panose="02020603050405020304" pitchFamily="18" charset="0"/>
              </a:rPr>
              <a:t>); to čiňte, kdykoli budete píti, na mou památku (</a:t>
            </a:r>
            <a:r>
              <a:rPr lang="cs-CZ" sz="2200" i="1" dirty="0">
                <a:highlight>
                  <a:srgbClr val="FFFF00"/>
                </a:highlight>
                <a:latin typeface="Times New Roman" panose="02020603050405020304" pitchFamily="18" charset="0"/>
                <a:cs typeface="Times New Roman" panose="02020603050405020304" pitchFamily="18" charset="0"/>
              </a:rPr>
              <a:t>eis </a:t>
            </a:r>
            <a:r>
              <a:rPr lang="cs-CZ" sz="2200" i="1" dirty="0" err="1">
                <a:highlight>
                  <a:srgbClr val="FFFF00"/>
                </a:highlight>
                <a:latin typeface="Times New Roman" panose="02020603050405020304" pitchFamily="18" charset="0"/>
                <a:cs typeface="Times New Roman" panose="02020603050405020304" pitchFamily="18" charset="0"/>
              </a:rPr>
              <a:t>tén</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emén</a:t>
            </a:r>
            <a:r>
              <a:rPr lang="cs-CZ" sz="2200" i="1" dirty="0">
                <a:highlight>
                  <a:srgbClr val="FFFF00"/>
                </a:highlight>
                <a:latin typeface="Times New Roman" panose="02020603050405020304" pitchFamily="18" charset="0"/>
                <a:cs typeface="Times New Roman" panose="02020603050405020304" pitchFamily="18" charset="0"/>
              </a:rPr>
              <a:t> </a:t>
            </a:r>
            <a:r>
              <a:rPr lang="cs-CZ" sz="2200" i="1" dirty="0" err="1">
                <a:highlight>
                  <a:srgbClr val="FFFF00"/>
                </a:highlight>
                <a:latin typeface="Times New Roman" panose="02020603050405020304" pitchFamily="18" charset="0"/>
                <a:cs typeface="Times New Roman" panose="02020603050405020304" pitchFamily="18" charset="0"/>
              </a:rPr>
              <a:t>anamnésin</a:t>
            </a:r>
            <a:r>
              <a:rPr lang="cs-CZ" sz="2200" dirty="0">
                <a:highlight>
                  <a:srgbClr val="FFFF00"/>
                </a:highlight>
                <a:latin typeface="Times New Roman" panose="02020603050405020304" pitchFamily="18" charset="0"/>
                <a:cs typeface="Times New Roman" panose="02020603050405020304" pitchFamily="18" charset="0"/>
              </a:rPr>
              <a:t>).“ (26) Kdykoli tedy jíte tento chléb a pijete tento kalich, zvěstujete smrt Páně, dokud on nepřijde</a:t>
            </a:r>
            <a:r>
              <a:rPr lang="cs-CZ" sz="2200" dirty="0">
                <a:latin typeface="Times New Roman" panose="02020603050405020304" pitchFamily="18" charset="0"/>
                <a:cs typeface="Times New Roman" panose="02020603050405020304" pitchFamily="18" charset="0"/>
              </a:rPr>
              <a:t>. (27) Kdo by tedy jedl tento chléb a pil kalich Páně nehodně (</a:t>
            </a:r>
            <a:r>
              <a:rPr lang="cs-CZ" sz="2200" i="1" dirty="0" err="1">
                <a:latin typeface="Times New Roman" panose="02020603050405020304" pitchFamily="18" charset="0"/>
                <a:cs typeface="Times New Roman" panose="02020603050405020304" pitchFamily="18" charset="0"/>
              </a:rPr>
              <a:t>anaxiós</a:t>
            </a:r>
            <a:r>
              <a:rPr lang="cs-CZ" sz="2200" dirty="0">
                <a:latin typeface="Times New Roman" panose="02020603050405020304" pitchFamily="18" charset="0"/>
                <a:cs typeface="Times New Roman" panose="02020603050405020304" pitchFamily="18" charset="0"/>
              </a:rPr>
              <a:t>), proviní se proti tělu a krvi Páně. (28) Nechť každý sám sebe zkoumá, než tento chléb jí a z tohoto kalicha pije. (29) Kdo jí a pije (+nehodně) a nerozpoznává, že jde o tělo (Páně), jí a pije sám sobě odsouzení (</a:t>
            </a:r>
            <a:r>
              <a:rPr lang="cs-CZ" sz="2200" i="1" dirty="0" err="1">
                <a:latin typeface="Times New Roman" panose="02020603050405020304" pitchFamily="18" charset="0"/>
                <a:cs typeface="Times New Roman" panose="02020603050405020304" pitchFamily="18" charset="0"/>
              </a:rPr>
              <a:t>kríma</a:t>
            </a:r>
            <a:r>
              <a:rPr lang="cs-CZ" sz="2200" dirty="0">
                <a:latin typeface="Times New Roman" panose="02020603050405020304" pitchFamily="18" charset="0"/>
                <a:cs typeface="Times New Roman" panose="02020603050405020304" pitchFamily="18" charset="0"/>
              </a:rPr>
              <a:t>). (30) Proto je mezi vámi tolik slabých a nemocných a mnozí umírají. (31) Kdybychom soudili (/</a:t>
            </a:r>
            <a:r>
              <a:rPr lang="cs-CZ" sz="2200" i="1" dirty="0">
                <a:latin typeface="Times New Roman" panose="02020603050405020304" pitchFamily="18" charset="0"/>
                <a:cs typeface="Times New Roman" panose="02020603050405020304" pitchFamily="18" charset="0"/>
              </a:rPr>
              <a:t>rozpoznávali</a:t>
            </a:r>
            <a:r>
              <a:rPr lang="cs-CZ" sz="2200" dirty="0">
                <a:latin typeface="Times New Roman" panose="02020603050405020304" pitchFamily="18" charset="0"/>
                <a:cs typeface="Times New Roman" panose="02020603050405020304" pitchFamily="18" charset="0"/>
              </a:rPr>
              <a:t>) sami sebe, nebyli bychom souzeni. (32) Když nás však soudí Pán, je to k naší nápravě, abychom nebyli souzeni spolu se světem. (33) A tak, bratří moji, když se shromažďujete k společnému stolu (</a:t>
            </a:r>
            <a:r>
              <a:rPr lang="cs-CZ" sz="2200" i="1" dirty="0" err="1">
                <a:latin typeface="Times New Roman" panose="02020603050405020304" pitchFamily="18" charset="0"/>
                <a:cs typeface="Times New Roman" panose="02020603050405020304" pitchFamily="18" charset="0"/>
              </a:rPr>
              <a:t>synerchomenoi</a:t>
            </a:r>
            <a:r>
              <a:rPr lang="cs-CZ" sz="2200" dirty="0">
                <a:latin typeface="Times New Roman" panose="02020603050405020304" pitchFamily="18" charset="0"/>
                <a:cs typeface="Times New Roman" panose="02020603050405020304" pitchFamily="18" charset="0"/>
              </a:rPr>
              <a:t>), čekejte jeden na druhého (</a:t>
            </a:r>
            <a:r>
              <a:rPr lang="cs-CZ" sz="2200" i="1" dirty="0">
                <a:latin typeface="Times New Roman" panose="02020603050405020304" pitchFamily="18" charset="0"/>
                <a:cs typeface="Times New Roman" panose="02020603050405020304" pitchFamily="18" charset="0"/>
              </a:rPr>
              <a:t>eis to </a:t>
            </a:r>
            <a:r>
              <a:rPr lang="cs-CZ" sz="2200" i="1" dirty="0" err="1">
                <a:latin typeface="Times New Roman" panose="02020603050405020304" pitchFamily="18" charset="0"/>
                <a:cs typeface="Times New Roman" panose="02020603050405020304" pitchFamily="18" charset="0"/>
              </a:rPr>
              <a:t>fagein</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allélús</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ekdechesthe</a:t>
            </a:r>
            <a:r>
              <a:rPr lang="cs-CZ" sz="2200" dirty="0">
                <a:latin typeface="Times New Roman" panose="02020603050405020304" pitchFamily="18" charset="0"/>
                <a:cs typeface="Times New Roman" panose="02020603050405020304" pitchFamily="18" charset="0"/>
              </a:rPr>
              <a:t>). (34) Kdo má hlad, ať se nají doma (</a:t>
            </a:r>
            <a:r>
              <a:rPr lang="cs-CZ" sz="2200" i="1" dirty="0">
                <a:latin typeface="Times New Roman" panose="02020603050405020304" pitchFamily="18" charset="0"/>
                <a:cs typeface="Times New Roman" panose="02020603050405020304" pitchFamily="18" charset="0"/>
              </a:rPr>
              <a:t>en </a:t>
            </a:r>
            <a:r>
              <a:rPr lang="cs-CZ" sz="2200" i="1" dirty="0" err="1">
                <a:latin typeface="Times New Roman" panose="02020603050405020304" pitchFamily="18" charset="0"/>
                <a:cs typeface="Times New Roman" panose="02020603050405020304" pitchFamily="18" charset="0"/>
              </a:rPr>
              <a:t>oikó</a:t>
            </a:r>
            <a:r>
              <a:rPr lang="cs-CZ" sz="2200" dirty="0">
                <a:latin typeface="Times New Roman" panose="02020603050405020304" pitchFamily="18" charset="0"/>
                <a:cs typeface="Times New Roman" panose="02020603050405020304" pitchFamily="18" charset="0"/>
              </a:rPr>
              <a:t>), abyste se neshromažďovali k odsouzení (</a:t>
            </a:r>
            <a:r>
              <a:rPr lang="cs-CZ" sz="2200" i="1" dirty="0">
                <a:latin typeface="Times New Roman" panose="02020603050405020304" pitchFamily="18" charset="0"/>
                <a:cs typeface="Times New Roman" panose="02020603050405020304" pitchFamily="18" charset="0"/>
              </a:rPr>
              <a:t>mé eis </a:t>
            </a:r>
            <a:r>
              <a:rPr lang="cs-CZ" sz="2200" i="1" dirty="0" err="1">
                <a:latin typeface="Times New Roman" panose="02020603050405020304" pitchFamily="18" charset="0"/>
                <a:cs typeface="Times New Roman" panose="02020603050405020304" pitchFamily="18" charset="0"/>
              </a:rPr>
              <a:t>kríma</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synerchésthe</a:t>
            </a:r>
            <a:r>
              <a:rPr lang="cs-CZ"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269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E1C483-7385-44A0-9C9F-716858C2E615}"/>
              </a:ext>
            </a:extLst>
          </p:cNvPr>
          <p:cNvSpPr>
            <a:spLocks noGrp="1"/>
          </p:cNvSpPr>
          <p:nvPr>
            <p:ph type="title"/>
          </p:nvPr>
        </p:nvSpPr>
        <p:spPr/>
        <p:txBody>
          <a:bodyPr>
            <a:normAutofit/>
          </a:bodyPr>
          <a:lstStyle/>
          <a:p>
            <a:pPr algn="ctr">
              <a:lnSpc>
                <a:spcPct val="150000"/>
              </a:lnSpc>
            </a:pPr>
            <a:r>
              <a:rPr lang="cs-CZ" sz="2800" dirty="0">
                <a:latin typeface="Times New Roman" panose="02020603050405020304" pitchFamily="18" charset="0"/>
                <a:cs typeface="Times New Roman" panose="02020603050405020304" pitchFamily="18" charset="0"/>
              </a:rPr>
              <a:t>Rituální hostina v </a:t>
            </a:r>
            <a:r>
              <a:rPr lang="cs-CZ" sz="2800" i="1" dirty="0">
                <a:latin typeface="Times New Roman" panose="02020603050405020304" pitchFamily="18" charset="0"/>
                <a:cs typeface="Times New Roman" panose="02020603050405020304" pitchFamily="18" charset="0"/>
              </a:rPr>
              <a:t>Učení dvanácti apoštolů </a:t>
            </a:r>
            <a:r>
              <a:rPr lang="cs-CZ" sz="2800" dirty="0">
                <a:latin typeface="Times New Roman" panose="02020603050405020304" pitchFamily="18" charset="0"/>
                <a:cs typeface="Times New Roman" panose="02020603050405020304" pitchFamily="18" charset="0"/>
              </a:rPr>
              <a:t>(</a:t>
            </a:r>
            <a:r>
              <a:rPr lang="cs-CZ" sz="2800" i="1" dirty="0" err="1">
                <a:latin typeface="Times New Roman" panose="02020603050405020304" pitchFamily="18" charset="0"/>
                <a:cs typeface="Times New Roman" panose="02020603050405020304" pitchFamily="18" charset="0"/>
              </a:rPr>
              <a:t>Didaché</a:t>
            </a:r>
            <a:r>
              <a:rPr lang="cs-CZ" sz="2800" dirty="0">
                <a:latin typeface="Times New Roman" panose="02020603050405020304" pitchFamily="18" charset="0"/>
                <a:cs typeface="Times New Roman" panose="02020603050405020304" pitchFamily="18" charset="0"/>
              </a:rPr>
              <a:t> 9–10)</a:t>
            </a:r>
            <a:br>
              <a:rPr lang="cs-CZ" sz="2800" dirty="0">
                <a:latin typeface="Times New Roman" panose="02020603050405020304" pitchFamily="18" charset="0"/>
                <a:cs typeface="Times New Roman" panose="02020603050405020304" pitchFamily="18" charset="0"/>
              </a:rPr>
            </a:br>
            <a:r>
              <a:rPr lang="cs-CZ" sz="2000" dirty="0">
                <a:latin typeface="Times New Roman" panose="02020603050405020304" pitchFamily="18" charset="0"/>
                <a:cs typeface="Times New Roman" panose="02020603050405020304" pitchFamily="18" charset="0"/>
              </a:rPr>
              <a:t>Jiný příběh</a:t>
            </a:r>
          </a:p>
        </p:txBody>
      </p:sp>
      <p:sp>
        <p:nvSpPr>
          <p:cNvPr id="3" name="Zástupný obsah 2">
            <a:extLst>
              <a:ext uri="{FF2B5EF4-FFF2-40B4-BE49-F238E27FC236}">
                <a16:creationId xmlns:a16="http://schemas.microsoft.com/office/drawing/2014/main" id="{A0C326AD-2CB9-4960-BE30-9934400AC4BA}"/>
              </a:ext>
            </a:extLst>
          </p:cNvPr>
          <p:cNvSpPr>
            <a:spLocks noGrp="1"/>
          </p:cNvSpPr>
          <p:nvPr>
            <p:ph idx="1"/>
          </p:nvPr>
        </p:nvSpPr>
        <p:spPr/>
        <p:txBody>
          <a:bodyPr>
            <a:normAutofit fontScale="70000" lnSpcReduction="20000"/>
          </a:bodyPr>
          <a:lstStyle/>
          <a:p>
            <a:r>
              <a:rPr lang="cs-CZ" dirty="0">
                <a:latin typeface="Times New Roman" panose="02020603050405020304" pitchFamily="18" charset="0"/>
                <a:cs typeface="Times New Roman" panose="02020603050405020304" pitchFamily="18" charset="0"/>
              </a:rPr>
              <a:t>(9,1) Ohledně díkuvzdání (</a:t>
            </a:r>
            <a:r>
              <a:rPr lang="cs-CZ" i="1" dirty="0" err="1">
                <a:latin typeface="Times New Roman" panose="02020603050405020304" pitchFamily="18" charset="0"/>
                <a:cs typeface="Times New Roman" panose="02020603050405020304" pitchFamily="18" charset="0"/>
              </a:rPr>
              <a:t>eucharistiá</a:t>
            </a:r>
            <a:r>
              <a:rPr lang="cs-CZ" dirty="0">
                <a:latin typeface="Times New Roman" panose="02020603050405020304" pitchFamily="18" charset="0"/>
                <a:cs typeface="Times New Roman" panose="02020603050405020304" pitchFamily="18" charset="0"/>
              </a:rPr>
              <a:t>), takto budeme děkovat: (2) Nejprve o kalichu: „Děkujeme ti, Otče náš, za svatou révu – Davida tvého služebníka, se kterou jsi nás seznámil skrze Ježíše svého služebníka; tobě sláva na věky.“ (3) Pak o nalámaném (chlebu): „Děkujeme ti, Otče náš, za život a poznání, s nímž jsi nás seznámil skrze Ježíše svého služebníka; tobě sláva na věky. (4) Jako byly tyto nalámané (chleby) rozesety po horách a shromážděny se staly jedním, tak nechť je shromážděna tvá církev od končin země do tvého království – neboť tvá je sláva i moc skrze Ježíše Krista na věky.“ (5) Nikdo ať nejí a nepije z vašeho díkuvzdání, jedině pokřtění ve jménu Páně, neboť o tomto řekl Pán: „Nedejte svatého psům.“ (10,1) Po nasycení takto vzdáte díky: (2) „Děkujeme ti, svatý Otče, za tvé svaté jméno, </a:t>
            </a:r>
            <a:r>
              <a:rPr lang="cs-CZ" dirty="0" err="1">
                <a:latin typeface="Times New Roman" panose="02020603050405020304" pitchFamily="18" charset="0"/>
                <a:cs typeface="Times New Roman" panose="02020603050405020304" pitchFamily="18" charset="0"/>
              </a:rPr>
              <a:t>kterés</a:t>
            </a:r>
            <a:r>
              <a:rPr lang="cs-CZ" dirty="0">
                <a:latin typeface="Times New Roman" panose="02020603050405020304" pitchFamily="18" charset="0"/>
                <a:cs typeface="Times New Roman" panose="02020603050405020304" pitchFamily="18" charset="0"/>
              </a:rPr>
              <a:t> usadil v našich srdcích, a za poznání, víru a nesmrtelnost, s níž jsi nás seznámil skrze Krista svého služebníka; tobě sláva na věky. (3) </a:t>
            </a:r>
            <a:r>
              <a:rPr lang="cs-CZ" dirty="0" err="1">
                <a:latin typeface="Times New Roman" panose="02020603050405020304" pitchFamily="18" charset="0"/>
                <a:cs typeface="Times New Roman" panose="02020603050405020304" pitchFamily="18" charset="0"/>
              </a:rPr>
              <a:t>Tys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panovníče</a:t>
            </a:r>
            <a:r>
              <a:rPr lang="cs-CZ" dirty="0">
                <a:latin typeface="Times New Roman" panose="02020603050405020304" pitchFamily="18" charset="0"/>
                <a:cs typeface="Times New Roman" panose="02020603050405020304" pitchFamily="18" charset="0"/>
              </a:rPr>
              <a:t> vševládný, všechno stvořil pro své jméno, dal jsi lidem k užitku potravu i nápoj, aby ti děkovali. Nám jsi daroval duchovní stravu a nápoj a věčný život skrze svého služebníka. (4) Především ti děkujeme, protože jsi mocný; tobě sláva na věky. (5) Pamatuj, Pane, na svou církev, abys ji vytrhl ode všeho zlého a dokonal ji ve své lásce. Shromáždi ji od čtyř větrů, posvěcenou, do svého království, </a:t>
            </a:r>
            <a:r>
              <a:rPr lang="cs-CZ" dirty="0" err="1">
                <a:latin typeface="Times New Roman" panose="02020603050405020304" pitchFamily="18" charset="0"/>
                <a:cs typeface="Times New Roman" panose="02020603050405020304" pitchFamily="18" charset="0"/>
              </a:rPr>
              <a:t>kterés</a:t>
            </a:r>
            <a:r>
              <a:rPr lang="cs-CZ" dirty="0">
                <a:latin typeface="Times New Roman" panose="02020603050405020304" pitchFamily="18" charset="0"/>
                <a:cs typeface="Times New Roman" panose="02020603050405020304" pitchFamily="18" charset="0"/>
              </a:rPr>
              <a:t> ji připravil, neboť tvá je moc i sláva na věky.“ (6) „</a:t>
            </a:r>
            <a:r>
              <a:rPr lang="cs-CZ" dirty="0" err="1">
                <a:latin typeface="Times New Roman" panose="02020603050405020304" pitchFamily="18" charset="0"/>
                <a:cs typeface="Times New Roman" panose="02020603050405020304" pitchFamily="18" charset="0"/>
              </a:rPr>
              <a:t>Přijdiž</a:t>
            </a:r>
            <a:r>
              <a:rPr lang="cs-CZ" dirty="0">
                <a:latin typeface="Times New Roman" panose="02020603050405020304" pitchFamily="18" charset="0"/>
                <a:cs typeface="Times New Roman" panose="02020603050405020304" pitchFamily="18" charset="0"/>
              </a:rPr>
              <a:t> milost a pomiň tento svět. </a:t>
            </a:r>
            <a:r>
              <a:rPr lang="cs-CZ" dirty="0" err="1">
                <a:latin typeface="Times New Roman" panose="02020603050405020304" pitchFamily="18" charset="0"/>
                <a:cs typeface="Times New Roman" panose="02020603050405020304" pitchFamily="18" charset="0"/>
              </a:rPr>
              <a:t>Hosanna</a:t>
            </a:r>
            <a:r>
              <a:rPr lang="cs-CZ" dirty="0">
                <a:latin typeface="Times New Roman" panose="02020603050405020304" pitchFamily="18" charset="0"/>
                <a:cs typeface="Times New Roman" panose="02020603050405020304" pitchFamily="18" charset="0"/>
              </a:rPr>
              <a:t> Bohu Davidovu. Je-li kdo svatý, přijď; kdo není, čiň pokání. </a:t>
            </a:r>
            <a:r>
              <a:rPr lang="cs-CZ" dirty="0" err="1">
                <a:latin typeface="Times New Roman" panose="02020603050405020304" pitchFamily="18" charset="0"/>
                <a:cs typeface="Times New Roman" panose="02020603050405020304" pitchFamily="18" charset="0"/>
              </a:rPr>
              <a:t>Maranatha</a:t>
            </a:r>
            <a:r>
              <a:rPr lang="cs-CZ" dirty="0">
                <a:latin typeface="Times New Roman" panose="02020603050405020304" pitchFamily="18" charset="0"/>
                <a:cs typeface="Times New Roman" panose="02020603050405020304" pitchFamily="18" charset="0"/>
              </a:rPr>
              <a:t>, amen.“ (7) Prorokům dovolte činit díky, jak chtějí.</a:t>
            </a:r>
          </a:p>
        </p:txBody>
      </p:sp>
    </p:spTree>
    <p:extLst>
      <p:ext uri="{BB962C8B-B14F-4D97-AF65-F5344CB8AC3E}">
        <p14:creationId xmlns:p14="http://schemas.microsoft.com/office/powerpoint/2010/main" val="57911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2679C-6D3A-42A8-A485-A5D7A059911E}"/>
              </a:ext>
            </a:extLst>
          </p:cNvPr>
          <p:cNvSpPr>
            <a:spLocks noGrp="1"/>
          </p:cNvSpPr>
          <p:nvPr>
            <p:ph type="title"/>
          </p:nvPr>
        </p:nvSpPr>
        <p:spPr/>
        <p:txBody>
          <a:bodyPr>
            <a:normAutofit/>
          </a:bodyPr>
          <a:lstStyle/>
          <a:p>
            <a:r>
              <a:rPr lang="cs-CZ" sz="2800" i="1" dirty="0">
                <a:latin typeface="Times New Roman" panose="02020603050405020304" pitchFamily="18" charset="0"/>
                <a:cs typeface="Times New Roman" panose="02020603050405020304" pitchFamily="18" charset="0"/>
              </a:rPr>
              <a:t>Agapé</a:t>
            </a:r>
          </a:p>
        </p:txBody>
      </p:sp>
      <p:sp>
        <p:nvSpPr>
          <p:cNvPr id="3" name="Zástupný obsah 2">
            <a:extLst>
              <a:ext uri="{FF2B5EF4-FFF2-40B4-BE49-F238E27FC236}">
                <a16:creationId xmlns:a16="http://schemas.microsoft.com/office/drawing/2014/main" id="{33868B2D-88AD-4984-B4A6-FE296427060A}"/>
              </a:ext>
            </a:extLst>
          </p:cNvPr>
          <p:cNvSpPr>
            <a:spLocks noGrp="1"/>
          </p:cNvSpPr>
          <p:nvPr>
            <p:ph idx="1"/>
          </p:nvPr>
        </p:nvSpPr>
        <p:spPr>
          <a:xfrm>
            <a:off x="1115568" y="2024743"/>
            <a:ext cx="10168128" cy="4721290"/>
          </a:xfrm>
        </p:spPr>
        <p:txBody>
          <a:bodyPr>
            <a:normAutofit fontScale="40000" lnSpcReduction="20000"/>
          </a:bodyPr>
          <a:lstStyle/>
          <a:p>
            <a:pPr marL="540385" indent="450215">
              <a:lnSpc>
                <a:spcPct val="150000"/>
              </a:lnSpc>
            </a:pPr>
            <a:r>
              <a:rPr lang="cs-CZ" sz="2800" dirty="0">
                <a:effectLst/>
                <a:latin typeface="Times New Roman" panose="02020603050405020304" pitchFamily="18" charset="0"/>
                <a:ea typeface="Times New Roman" panose="02020603050405020304" pitchFamily="18" charset="0"/>
              </a:rPr>
              <a:t>… I když máme jakýsi druh pokladny, neukládá se do ní poplatek, cosi, zač si možno koupit víru. Měsíčně tam ukládá skromný poplatek každý, kdo chce, jestli chce a jestli </a:t>
            </a:r>
            <a:r>
              <a:rPr lang="cs-CZ" sz="2800" dirty="0" err="1">
                <a:effectLst/>
                <a:latin typeface="Times New Roman" panose="02020603050405020304" pitchFamily="18" charset="0"/>
                <a:ea typeface="Times New Roman" panose="02020603050405020304" pitchFamily="18" charset="0"/>
              </a:rPr>
              <a:t>může.Nikdo</a:t>
            </a:r>
            <a:r>
              <a:rPr lang="cs-CZ" sz="2800" dirty="0">
                <a:effectLst/>
                <a:latin typeface="Times New Roman" panose="02020603050405020304" pitchFamily="18" charset="0"/>
                <a:ea typeface="Times New Roman" panose="02020603050405020304" pitchFamily="18" charset="0"/>
              </a:rPr>
              <a:t> není nucen, přináší to každý dobrovolně. Jsou to jakoby uschované peníze. Vždyť neslouží k tomu, aby se z nich pořizovaly hostiny, při kterých se lidé přejídají a opíjejí, ale slouží k výživě potřebných, na pohřeb, k pomoci osiřelým chlapcům a děvčatům a opuštěným rodičům, nemocným lidem, těm, kdo se ocitli v neštěstí, odsouzeným do dolů, poslaným na ostrovy a do vězení. O tyto všechny se stará Boží sekty. Toto obzvláštní dílo lásky vtisklo u některých poznámku: „Hle, jak se navzájem milují.“ – sami se totiž navzájem nenávidí – „ a jeden za druhého jsou připraveni zemřít“ – sami totiž jsou ochotni jeden druhého zabít. Co se týče toho, že si říkáme bratři, domnívám se, že je tomu jinak než co u nich předstírané pokrevní příbuzenství. Jsme i vašimi bratřími právem přirozenosti jedné matky, třebas si toho nezasluhujete, poněvadž jste špatnými bratry. Oč důstojněji se tak nazývají a jsou skutečnými bratry ti, kdo poznali jednoho Boha, kdo pijí jednoho ducha svatosti, kdo z jednoho lůna neznalosti s úžasem přišli k jednomu světlu téže pravdy! Snad proto jsme považováni za méně řádné občany, že nevystavujeme na obdiv své bratrství, ani že nejsme bratry takové rodiny, která u vás téměř zničila bratrství. Tudíž, kdo jsme jednoho smýšlení, neváháme pomoci druhému ….Jaký div, když takováto láska usedá společně ke stolu? Krom zločinu považujete naše skromné hostiny za hanebné a bohaté. …. </a:t>
            </a:r>
            <a:r>
              <a:rPr lang="cs-CZ" sz="2800" dirty="0">
                <a:effectLst/>
                <a:highlight>
                  <a:srgbClr val="FFFF00"/>
                </a:highlight>
                <a:latin typeface="Times New Roman" panose="02020603050405020304" pitchFamily="18" charset="0"/>
                <a:ea typeface="Times New Roman" panose="02020603050405020304" pitchFamily="18" charset="0"/>
              </a:rPr>
              <a:t>Naše hostina již podle jména ukazuje, čím je. U Řeků se nazývá </a:t>
            </a:r>
            <a:r>
              <a:rPr lang="cs-CZ" sz="2800" i="1" dirty="0">
                <a:effectLst/>
                <a:highlight>
                  <a:srgbClr val="FFFF00"/>
                </a:highlight>
                <a:latin typeface="Times New Roman" panose="02020603050405020304" pitchFamily="18" charset="0"/>
                <a:ea typeface="Times New Roman" panose="02020603050405020304" pitchFamily="18" charset="0"/>
              </a:rPr>
              <a:t>agapé</a:t>
            </a:r>
            <a:r>
              <a:rPr lang="cs-CZ" sz="2800" dirty="0">
                <a:effectLst/>
                <a:highlight>
                  <a:srgbClr val="FFFF00"/>
                </a:highlight>
                <a:latin typeface="Times New Roman" panose="02020603050405020304" pitchFamily="18" charset="0"/>
                <a:ea typeface="Times New Roman" panose="02020603050405020304" pitchFamily="18" charset="0"/>
              </a:rPr>
              <a:t> – láskou. Ať už jsou náklady na ni jakékoli, jsou-li dílem zbožnosti, stávají se ziskem. Pomáháme tím potřebným</a:t>
            </a:r>
            <a:r>
              <a:rPr lang="cs-CZ" sz="2800" dirty="0">
                <a:effectLst/>
                <a:latin typeface="Times New Roman" panose="02020603050405020304" pitchFamily="18" charset="0"/>
                <a:ea typeface="Times New Roman" panose="02020603050405020304" pitchFamily="18" charset="0"/>
              </a:rPr>
              <a:t>. …Jestliže důvod hostiny je zcela počestný, uvažte, že vše, čemu učíme je počestné. Víra nepřipouští nic nedůstojného, nic nepočestného. Neusedá se k hostině dříve, dokud není napřed ochutnána modlitba. Jí se tolik, kolik hladoví snědí. Pije se tolik, kolik je potřebné pro počestné. Najedí se jen tolik, aby věděli, že i v noci mají Boha prosit. Mluví se tak, jako kdyby věděli, že je Pán poslouchá. Po umytí rukou a rozsvícení světel je každý, kdo umí číst ze svatých písem vyzván zazpívat chválu Bohu. Tím se také ukáže, kolik pil. Modlitbou se hostina rovněž ukončí. Potom se odchází ne jako z divadelní společnosti či na způsob </a:t>
            </a:r>
            <a:r>
              <a:rPr lang="cs-CZ" sz="2800" dirty="0" err="1">
                <a:effectLst/>
                <a:latin typeface="Times New Roman" panose="02020603050405020304" pitchFamily="18" charset="0"/>
                <a:ea typeface="Times New Roman" panose="02020603050405020304" pitchFamily="18" charset="0"/>
              </a:rPr>
              <a:t>poběhlíků</a:t>
            </a:r>
            <a:r>
              <a:rPr lang="cs-CZ" sz="2800" dirty="0">
                <a:effectLst/>
                <a:latin typeface="Times New Roman" panose="02020603050405020304" pitchFamily="18" charset="0"/>
                <a:ea typeface="Times New Roman" panose="02020603050405020304" pitchFamily="18" charset="0"/>
              </a:rPr>
              <a:t> či jako z prostopášného podniku, ale ve vší skromnosti a počestnosti, jako by nebyli na hostině, ale ve škole. Takovéto shromáždění je vskutku opravdu nedovolené. Jestliže je rovno nedovoleným, jestliže v něm vidí někdo jakousi politickou společnost, ať je zaslouženě potrestáno! Kdy se však scházíme, abychom někomu škodili? Jsme pospolu, i když jsme rozptýleni. Všichni a tím i jednotlivci nikoho neurážíme, nikomu neubližujeme. Když se scházejí pořádní lidé, když se scházejí dobří, když se shromažďují zbožní, když se shromažďují mravně čistí, to nelze nazvat pobuřováním lidu, ale kurií, shromážděním podobnému senátu.</a:t>
            </a:r>
            <a:r>
              <a:rPr lang="cs-CZ" sz="2300" dirty="0">
                <a:effectLst/>
                <a:latin typeface="Times New Roman" panose="02020603050405020304" pitchFamily="18" charset="0"/>
                <a:ea typeface="Times New Roman" panose="02020603050405020304" pitchFamily="18" charset="0"/>
              </a:rPr>
              <a:t> </a:t>
            </a:r>
          </a:p>
          <a:p>
            <a:r>
              <a:rPr lang="cs-CZ" sz="2400" dirty="0" err="1">
                <a:effectLst/>
                <a:latin typeface="Times New Roman" panose="02020603050405020304" pitchFamily="18" charset="0"/>
                <a:ea typeface="Times New Roman" panose="02020603050405020304" pitchFamily="18" charset="0"/>
              </a:rPr>
              <a:t>Tertullianus</a:t>
            </a:r>
            <a:r>
              <a:rPr lang="cs-CZ" sz="2400" dirty="0">
                <a:effectLst/>
                <a:latin typeface="Times New Roman" panose="02020603050405020304" pitchFamily="18" charset="0"/>
                <a:ea typeface="Times New Roman" panose="02020603050405020304" pitchFamily="18" charset="0"/>
              </a:rPr>
              <a:t> </a:t>
            </a:r>
            <a:r>
              <a:rPr lang="cs-CZ" sz="2400" i="1" dirty="0" err="1">
                <a:effectLst/>
                <a:latin typeface="Times New Roman" panose="02020603050405020304" pitchFamily="18" charset="0"/>
                <a:ea typeface="Times New Roman" panose="02020603050405020304" pitchFamily="18" charset="0"/>
              </a:rPr>
              <a:t>Apologeticum</a:t>
            </a:r>
            <a:r>
              <a:rPr lang="cs-CZ" sz="2400" dirty="0">
                <a:effectLst/>
                <a:latin typeface="Times New Roman" panose="02020603050405020304" pitchFamily="18" charset="0"/>
                <a:ea typeface="Times New Roman" panose="02020603050405020304" pitchFamily="18" charset="0"/>
              </a:rPr>
              <a:t>. (napsáno koncem r. 197. ) 39</a:t>
            </a:r>
            <a:endParaRPr lang="cs-CZ" dirty="0"/>
          </a:p>
        </p:txBody>
      </p:sp>
    </p:spTree>
    <p:extLst>
      <p:ext uri="{BB962C8B-B14F-4D97-AF65-F5344CB8AC3E}">
        <p14:creationId xmlns:p14="http://schemas.microsoft.com/office/powerpoint/2010/main" val="138823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79480-4879-4B1E-BDAC-96F2CEBC51D0}"/>
              </a:ext>
            </a:extLst>
          </p:cNvPr>
          <p:cNvSpPr>
            <a:spLocks noGrp="1"/>
          </p:cNvSpPr>
          <p:nvPr>
            <p:ph type="title"/>
          </p:nvPr>
        </p:nvSpPr>
        <p:spPr/>
        <p:txBody>
          <a:bodyPr>
            <a:normAutofit/>
          </a:bodyPr>
          <a:lstStyle/>
          <a:p>
            <a:pPr marR="0"/>
            <a:r>
              <a:rPr lang="cs-CZ" sz="2800" b="0" i="0" u="none" strike="noStrike" baseline="0" dirty="0">
                <a:solidFill>
                  <a:srgbClr val="000000"/>
                </a:solidFill>
                <a:latin typeface="Times New Roman" panose="02020603050405020304" pitchFamily="18" charset="0"/>
              </a:rPr>
              <a:t>HOSTINA SE ZEMŘELÝMI - </a:t>
            </a:r>
            <a:r>
              <a:rPr lang="cs-CZ" sz="2800" i="1" u="none" strike="noStrike" baseline="0" dirty="0" err="1">
                <a:solidFill>
                  <a:srgbClr val="000000"/>
                </a:solidFill>
                <a:latin typeface="Times New Roman" panose="02020603050405020304" pitchFamily="18" charset="0"/>
              </a:rPr>
              <a:t>refrigerium</a:t>
            </a:r>
            <a:r>
              <a:rPr lang="cs-CZ" sz="2800" i="1" u="none" strike="noStrike" baseline="0" dirty="0">
                <a:solidFill>
                  <a:srgbClr val="000000"/>
                </a:solidFill>
                <a:latin typeface="Times New Roman" panose="02020603050405020304" pitchFamily="18" charset="0"/>
              </a:rPr>
              <a:t> </a:t>
            </a:r>
            <a:br>
              <a:rPr lang="cs-CZ" sz="1800" i="1" u="none" strike="noStrike" baseline="0" dirty="0">
                <a:solidFill>
                  <a:srgbClr val="000000"/>
                </a:solidFill>
                <a:latin typeface="Times New Roman" panose="02020603050405020304" pitchFamily="18" charset="0"/>
              </a:rPr>
            </a:br>
            <a:endParaRPr lang="cs-CZ" i="1" dirty="0"/>
          </a:p>
        </p:txBody>
      </p:sp>
      <p:sp>
        <p:nvSpPr>
          <p:cNvPr id="3" name="Zástupný obsah 2">
            <a:extLst>
              <a:ext uri="{FF2B5EF4-FFF2-40B4-BE49-F238E27FC236}">
                <a16:creationId xmlns:a16="http://schemas.microsoft.com/office/drawing/2014/main" id="{07CEE005-B298-4038-8A0C-3154AC89E6AE}"/>
              </a:ext>
            </a:extLst>
          </p:cNvPr>
          <p:cNvSpPr>
            <a:spLocks noGrp="1"/>
          </p:cNvSpPr>
          <p:nvPr>
            <p:ph idx="1"/>
          </p:nvPr>
        </p:nvSpPr>
        <p:spPr/>
        <p:txBody>
          <a:bodyPr>
            <a:normAutofit lnSpcReduction="10000"/>
          </a:bodyPr>
          <a:lstStyle/>
          <a:p>
            <a:r>
              <a:rPr lang="cs-CZ" sz="1800" dirty="0">
                <a:effectLst/>
                <a:latin typeface="Times New Roman" panose="02020603050405020304" pitchFamily="18" charset="0"/>
                <a:ea typeface="Times New Roman" panose="02020603050405020304" pitchFamily="18" charset="0"/>
              </a:rPr>
              <a:t>většina křesťanského umění předkonstantinovského období byla nalezena v souvislosti s oblastmi, kde se pohřbívalo</a:t>
            </a:r>
          </a:p>
          <a:p>
            <a:r>
              <a:rPr lang="cs-CZ" sz="1800" dirty="0">
                <a:effectLst/>
                <a:latin typeface="Times New Roman" panose="02020603050405020304" pitchFamily="18" charset="0"/>
                <a:ea typeface="Times New Roman" panose="02020603050405020304" pitchFamily="18" charset="0"/>
              </a:rPr>
              <a:t>většina archeologických nálezů datovaných do 3. století se vztahuje k pohřbům/hrobů, jsou právě v důsledku těchto nálezových okolností také scény zachycující buď jídlo nebo hostinu považovány za tehdy běžnou praxi společného jídla s mrtvými – s příslušníky širší rodiny, se speciálními mrtvými – mučedníky</a:t>
            </a:r>
          </a:p>
          <a:p>
            <a:r>
              <a:rPr lang="cs-CZ" sz="1800" dirty="0">
                <a:effectLst/>
                <a:latin typeface="Times New Roman" panose="02020603050405020304" pitchFamily="18" charset="0"/>
                <a:ea typeface="Times New Roman" panose="02020603050405020304" pitchFamily="18" charset="0"/>
              </a:rPr>
              <a:t>Nejvýznamnější hroby jsou umisťovány v </a:t>
            </a:r>
            <a:r>
              <a:rPr lang="cs-CZ" sz="1800" i="1" dirty="0" err="1">
                <a:effectLst/>
                <a:latin typeface="Times New Roman" panose="02020603050405020304" pitchFamily="18" charset="0"/>
                <a:ea typeface="Times New Roman" panose="02020603050405020304" pitchFamily="18" charset="0"/>
              </a:rPr>
              <a:t>acrosoliích</a:t>
            </a:r>
            <a:r>
              <a:rPr lang="cs-CZ" sz="1800" dirty="0">
                <a:effectLst/>
                <a:latin typeface="Times New Roman" panose="02020603050405020304" pitchFamily="18" charset="0"/>
                <a:ea typeface="Times New Roman" panose="02020603050405020304" pitchFamily="18" charset="0"/>
              </a:rPr>
              <a:t> – hojně zdobených na stěnách s řadou tematických scén  </a:t>
            </a:r>
          </a:p>
          <a:p>
            <a:r>
              <a:rPr lang="cs-CZ" sz="1800" dirty="0">
                <a:effectLst/>
                <a:latin typeface="Times New Roman" panose="02020603050405020304" pitchFamily="18" charset="0"/>
                <a:ea typeface="Times New Roman" panose="02020603050405020304" pitchFamily="18" charset="0"/>
              </a:rPr>
              <a:t>Právě v </a:t>
            </a:r>
            <a:r>
              <a:rPr lang="cs-CZ" sz="1800" i="1" dirty="0">
                <a:effectLst/>
                <a:latin typeface="Times New Roman" panose="02020603050405020304" pitchFamily="18" charset="0"/>
                <a:ea typeface="Times New Roman" panose="02020603050405020304" pitchFamily="18" charset="0"/>
              </a:rPr>
              <a:t>acrosoliích </a:t>
            </a:r>
            <a:r>
              <a:rPr lang="cs-CZ" sz="1800" dirty="0">
                <a:effectLst/>
                <a:latin typeface="Times New Roman" panose="02020603050405020304" pitchFamily="18" charset="0"/>
                <a:ea typeface="Times New Roman" panose="02020603050405020304" pitchFamily="18" charset="0"/>
              </a:rPr>
              <a:t> se vyskytují sedadla, </a:t>
            </a:r>
            <a:r>
              <a:rPr lang="cs-CZ" sz="1800" i="1" dirty="0">
                <a:effectLst/>
                <a:latin typeface="Times New Roman" panose="02020603050405020304" pitchFamily="18" charset="0"/>
                <a:ea typeface="Times New Roman" panose="02020603050405020304" pitchFamily="18" charset="0"/>
              </a:rPr>
              <a:t>cathedra</a:t>
            </a:r>
            <a:r>
              <a:rPr lang="cs-CZ" sz="1800" dirty="0">
                <a:effectLst/>
                <a:latin typeface="Times New Roman" panose="02020603050405020304" pitchFamily="18" charset="0"/>
                <a:ea typeface="Times New Roman" panose="02020603050405020304" pitchFamily="18" charset="0"/>
              </a:rPr>
              <a:t> – obvykle tesaná nebo kamenná, která byla používána při hostinách se zemřelými. Někde se nacházely i sarkofágy, jejichž víka – kamenné ploché desky (</a:t>
            </a:r>
            <a:r>
              <a:rPr lang="cs-CZ" sz="1800" i="1" dirty="0">
                <a:effectLst/>
                <a:latin typeface="Times New Roman" panose="02020603050405020304" pitchFamily="18" charset="0"/>
                <a:ea typeface="Times New Roman" panose="02020603050405020304" pitchFamily="18" charset="0"/>
              </a:rPr>
              <a:t>mensa</a:t>
            </a:r>
            <a:r>
              <a:rPr lang="cs-CZ" sz="1800" dirty="0">
                <a:effectLst/>
                <a:latin typeface="Times New Roman" panose="02020603050405020304" pitchFamily="18" charset="0"/>
                <a:ea typeface="Times New Roman" panose="02020603050405020304" pitchFamily="18" charset="0"/>
              </a:rPr>
              <a:t>) sloužily jako stoly při těchto hostinách. </a:t>
            </a:r>
            <a:endParaRPr lang="cs-CZ" dirty="0"/>
          </a:p>
        </p:txBody>
      </p:sp>
    </p:spTree>
    <p:extLst>
      <p:ext uri="{BB962C8B-B14F-4D97-AF65-F5344CB8AC3E}">
        <p14:creationId xmlns:p14="http://schemas.microsoft.com/office/powerpoint/2010/main" val="158774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255FB8-1890-4BFD-B025-4DA8E3816382}"/>
              </a:ext>
            </a:extLst>
          </p:cNvPr>
          <p:cNvSpPr>
            <a:spLocks noGrp="1"/>
          </p:cNvSpPr>
          <p:nvPr>
            <p:ph type="title"/>
          </p:nvPr>
        </p:nvSpPr>
        <p:spPr>
          <a:xfrm>
            <a:off x="7938533" y="978619"/>
            <a:ext cx="3404594" cy="1106424"/>
          </a:xfrm>
        </p:spPr>
        <p:txBody>
          <a:bodyPr>
            <a:normAutofit/>
          </a:bodyPr>
          <a:lstStyle/>
          <a:p>
            <a:r>
              <a:rPr lang="cs-CZ" sz="1200" i="1" dirty="0"/>
              <a:t>Agapé – </a:t>
            </a:r>
            <a:r>
              <a:rPr lang="cs-CZ" sz="1200" i="1" dirty="0" err="1"/>
              <a:t>refrigerium</a:t>
            </a:r>
            <a:br>
              <a:rPr lang="cs-CZ" sz="1200" i="1" dirty="0"/>
            </a:br>
            <a:br>
              <a:rPr lang="cs-CZ" sz="1200" b="0" dirty="0"/>
            </a:br>
            <a:r>
              <a:rPr lang="cs-CZ" sz="1200" b="0" dirty="0"/>
              <a:t>Katakomby Petra a </a:t>
            </a:r>
            <a:r>
              <a:rPr lang="cs-CZ" sz="1200" b="0" dirty="0" err="1"/>
              <a:t>Marcellina</a:t>
            </a:r>
            <a:r>
              <a:rPr lang="cs-CZ" sz="1200" b="0" dirty="0"/>
              <a:t>, 4. století, Řím</a:t>
            </a:r>
          </a:p>
        </p:txBody>
      </p:sp>
      <p:pic>
        <p:nvPicPr>
          <p:cNvPr id="7170" name="Picture 2">
            <a:extLst>
              <a:ext uri="{FF2B5EF4-FFF2-40B4-BE49-F238E27FC236}">
                <a16:creationId xmlns:a16="http://schemas.microsoft.com/office/drawing/2014/main" id="{AC5297F0-91CE-41C5-924A-9767770D15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1480" y="798928"/>
            <a:ext cx="6647688" cy="47863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0018F2D-B47F-4C5D-A7F6-A3D08F170B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0246" y="2254797"/>
            <a:ext cx="4677607" cy="33304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F79BD623-DA6D-4C76-A29E-78CCD959C074}"/>
              </a:ext>
            </a:extLst>
          </p:cNvPr>
          <p:cNvSpPr txBox="1"/>
          <p:nvPr/>
        </p:nvSpPr>
        <p:spPr>
          <a:xfrm>
            <a:off x="411480" y="5755017"/>
            <a:ext cx="10384038" cy="1015663"/>
          </a:xfrm>
          <a:prstGeom prst="rect">
            <a:avLst/>
          </a:prstGeom>
          <a:noFill/>
        </p:spPr>
        <p:txBody>
          <a:bodyPr wrap="square">
            <a:spAutoFit/>
          </a:bodyPr>
          <a:lstStyle/>
          <a:p>
            <a:pPr marR="0" algn="just"/>
            <a:r>
              <a:rPr lang="cs-CZ" sz="1400" b="0" i="0" u="none" strike="noStrike" baseline="0" dirty="0">
                <a:solidFill>
                  <a:srgbClr val="000000"/>
                </a:solidFill>
                <a:latin typeface="Times New Roman" panose="02020603050405020304" pitchFamily="18" charset="0"/>
              </a:rPr>
              <a:t>Vyobrazení společného jídla v katakombách Petra a </a:t>
            </a:r>
            <a:r>
              <a:rPr lang="cs-CZ" sz="1400" b="0" i="0" u="none" strike="noStrike" baseline="0" dirty="0" err="1">
                <a:solidFill>
                  <a:srgbClr val="000000"/>
                </a:solidFill>
                <a:latin typeface="Times New Roman" panose="02020603050405020304" pitchFamily="18" charset="0"/>
              </a:rPr>
              <a:t>Marcellina</a:t>
            </a:r>
            <a:r>
              <a:rPr lang="cs-CZ" sz="1400" b="0" i="0" u="none" strike="noStrike" baseline="0" dirty="0">
                <a:solidFill>
                  <a:srgbClr val="000000"/>
                </a:solidFill>
                <a:latin typeface="Times New Roman" panose="02020603050405020304" pitchFamily="18" charset="0"/>
              </a:rPr>
              <a:t> je doplněno nápisy: vlevo je žena jménem Agapé žádána, aby (nám) namíchala (víno) (</a:t>
            </a:r>
            <a:r>
              <a:rPr lang="cs-CZ" sz="1400" b="0" i="1" u="none" strike="noStrike" baseline="0" dirty="0">
                <a:solidFill>
                  <a:srgbClr val="000000"/>
                </a:solidFill>
                <a:latin typeface="Times New Roman" panose="02020603050405020304" pitchFamily="18" charset="0"/>
              </a:rPr>
              <a:t>AGAPE MISCE NOBIS</a:t>
            </a:r>
            <a:r>
              <a:rPr lang="cs-CZ" sz="1400" b="0" i="0" u="none" strike="noStrike" baseline="0" dirty="0">
                <a:solidFill>
                  <a:srgbClr val="000000"/>
                </a:solidFill>
                <a:latin typeface="Times New Roman" panose="02020603050405020304" pitchFamily="18" charset="0"/>
              </a:rPr>
              <a:t>) na pravé straně je možné rekonstruovaný nápis číst jako </a:t>
            </a:r>
            <a:r>
              <a:rPr lang="cs-CZ" sz="1400" b="0" i="1" u="none" strike="noStrike" baseline="0" dirty="0">
                <a:solidFill>
                  <a:srgbClr val="000000"/>
                </a:solidFill>
                <a:latin typeface="Times New Roman" panose="02020603050405020304" pitchFamily="18" charset="0"/>
              </a:rPr>
              <a:t>PORCIA BIBA</a:t>
            </a:r>
            <a:r>
              <a:rPr lang="cs-CZ" sz="1400" b="0" i="0" u="none" strike="noStrike" baseline="0" dirty="0">
                <a:solidFill>
                  <a:srgbClr val="000000"/>
                </a:solidFill>
                <a:latin typeface="Times New Roman" panose="02020603050405020304" pitchFamily="18" charset="0"/>
              </a:rPr>
              <a:t>, </a:t>
            </a:r>
            <a:r>
              <a:rPr lang="cs-CZ" sz="1400" b="0" i="0" u="none" strike="noStrike" baseline="0" dirty="0" err="1">
                <a:solidFill>
                  <a:srgbClr val="000000"/>
                </a:solidFill>
                <a:latin typeface="Times New Roman" panose="02020603050405020304" pitchFamily="18" charset="0"/>
              </a:rPr>
              <a:t>Porcio</a:t>
            </a:r>
            <a:r>
              <a:rPr lang="cs-CZ" sz="1400" b="0" i="0" u="none" strike="noStrike" baseline="0" dirty="0">
                <a:solidFill>
                  <a:srgbClr val="000000"/>
                </a:solidFill>
                <a:latin typeface="Times New Roman" panose="02020603050405020304" pitchFamily="18" charset="0"/>
              </a:rPr>
              <a:t>, na zdraví, tj. přípitek zesnulé Porcii, která byla pohřbena v tomto výklenku, </a:t>
            </a:r>
            <a:r>
              <a:rPr lang="cs-CZ" sz="1400" b="0" i="1" u="none" strike="noStrike" baseline="0" dirty="0" err="1">
                <a:solidFill>
                  <a:srgbClr val="000000"/>
                </a:solidFill>
                <a:latin typeface="Times New Roman" panose="02020603050405020304" pitchFamily="18" charset="0"/>
              </a:rPr>
              <a:t>loculus</a:t>
            </a:r>
            <a:r>
              <a:rPr lang="cs-CZ" sz="1400" b="0" i="0" u="none" strike="noStrike" baseline="0" dirty="0">
                <a:solidFill>
                  <a:srgbClr val="000000"/>
                </a:solidFill>
                <a:latin typeface="Times New Roman" panose="02020603050405020304" pitchFamily="18" charset="0"/>
              </a:rPr>
              <a:t>. </a:t>
            </a:r>
          </a:p>
          <a:p>
            <a:pPr marR="0" algn="l"/>
            <a:r>
              <a:rPr lang="sv-SE" sz="1200" b="0" i="0" u="none" strike="noStrike" baseline="0" dirty="0">
                <a:solidFill>
                  <a:srgbClr val="000000"/>
                </a:solidFill>
                <a:latin typeface="Times New Roman" panose="02020603050405020304" pitchFamily="18" charset="0"/>
              </a:rPr>
              <a:t>Snyder 1999: obr.27; 163</a:t>
            </a:r>
            <a:r>
              <a:rPr lang="sv-SE" sz="1800" b="0" i="0" u="none" strike="noStrike" baseline="0" dirty="0">
                <a:solidFill>
                  <a:srgbClr val="000000"/>
                </a:solidFill>
                <a:latin typeface="Times New Roman" panose="02020603050405020304" pitchFamily="18" charset="0"/>
              </a:rPr>
              <a:t>. </a:t>
            </a:r>
            <a:r>
              <a:rPr lang="cs-CZ" sz="1100" dirty="0"/>
              <a:t>http://penelope.uchicago.edu/Thayer/E/Gazetteer/Places/Europe/Italy/Lazio/Roma/Rome/_Texts/Lanciani/LANPAC/7*.html</a:t>
            </a:r>
          </a:p>
        </p:txBody>
      </p:sp>
    </p:spTree>
    <p:extLst>
      <p:ext uri="{BB962C8B-B14F-4D97-AF65-F5344CB8AC3E}">
        <p14:creationId xmlns:p14="http://schemas.microsoft.com/office/powerpoint/2010/main" val="331329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3F6E34-1507-48DB-ADB4-F7FEC93AE84C}"/>
              </a:ext>
            </a:extLst>
          </p:cNvPr>
          <p:cNvSpPr>
            <a:spLocks noGrp="1"/>
          </p:cNvSpPr>
          <p:nvPr>
            <p:ph type="title"/>
          </p:nvPr>
        </p:nvSpPr>
        <p:spPr>
          <a:xfrm>
            <a:off x="7938533" y="978619"/>
            <a:ext cx="3404594" cy="1106424"/>
          </a:xfrm>
        </p:spPr>
        <p:txBody>
          <a:bodyPr>
            <a:normAutofit/>
          </a:bodyPr>
          <a:lstStyle/>
          <a:p>
            <a:r>
              <a:rPr lang="cs-CZ" sz="2800" i="1" dirty="0"/>
              <a:t>Mensa</a:t>
            </a:r>
            <a:r>
              <a:rPr lang="cs-CZ" sz="2800" dirty="0"/>
              <a:t> pro </a:t>
            </a:r>
            <a:r>
              <a:rPr lang="cs-CZ" sz="2800" i="1" dirty="0"/>
              <a:t>agapé</a:t>
            </a:r>
          </a:p>
        </p:txBody>
      </p:sp>
      <p:pic>
        <p:nvPicPr>
          <p:cNvPr id="5" name="Zástupný obsah 4">
            <a:extLst>
              <a:ext uri="{FF2B5EF4-FFF2-40B4-BE49-F238E27FC236}">
                <a16:creationId xmlns:a16="http://schemas.microsoft.com/office/drawing/2014/main" id="{32017446-1A97-452A-A61D-74AF3D776CDC}"/>
              </a:ext>
            </a:extLst>
          </p:cNvPr>
          <p:cNvPicPr>
            <a:picLocks noChangeAspect="1"/>
          </p:cNvPicPr>
          <p:nvPr/>
        </p:nvPicPr>
        <p:blipFill>
          <a:blip r:embed="rId2"/>
          <a:stretch>
            <a:fillRect/>
          </a:stretch>
        </p:blipFill>
        <p:spPr>
          <a:xfrm>
            <a:off x="949564" y="630936"/>
            <a:ext cx="5571519" cy="5495544"/>
          </a:xfrm>
          <a:prstGeom prst="rect">
            <a:avLst/>
          </a:prstGeom>
        </p:spPr>
      </p:pic>
      <p:sp>
        <p:nvSpPr>
          <p:cNvPr id="9" name="Content Placeholder 8">
            <a:extLst>
              <a:ext uri="{FF2B5EF4-FFF2-40B4-BE49-F238E27FC236}">
                <a16:creationId xmlns:a16="http://schemas.microsoft.com/office/drawing/2014/main" id="{8D61541A-4638-4A92-9228-EA2BDAB73A6E}"/>
              </a:ext>
            </a:extLst>
          </p:cNvPr>
          <p:cNvSpPr>
            <a:spLocks noGrp="1"/>
          </p:cNvSpPr>
          <p:nvPr>
            <p:ph idx="1"/>
          </p:nvPr>
        </p:nvSpPr>
        <p:spPr>
          <a:xfrm>
            <a:off x="7938532" y="2252870"/>
            <a:ext cx="3404594" cy="3557016"/>
          </a:xfrm>
        </p:spPr>
        <p:txBody>
          <a:bodyPr>
            <a:normAutofit lnSpcReduction="10000"/>
          </a:bodyPr>
          <a:lstStyle/>
          <a:p>
            <a:pPr marR="0" algn="just"/>
            <a:r>
              <a:rPr lang="cs-CZ" sz="1800" b="0" i="0" u="none" strike="noStrike" baseline="0" dirty="0">
                <a:solidFill>
                  <a:srgbClr val="000000"/>
                </a:solidFill>
                <a:latin typeface="Times New Roman" panose="02020603050405020304" pitchFamily="18" charset="0"/>
              </a:rPr>
              <a:t>Kamenná deska překrývající hrob byla využívána jako stůl při hostinách se zemřelými - </a:t>
            </a:r>
            <a:r>
              <a:rPr lang="cs-CZ" sz="1800" b="0" i="0" u="none" strike="noStrike" baseline="0" dirty="0" err="1">
                <a:solidFill>
                  <a:srgbClr val="000000"/>
                </a:solidFill>
                <a:latin typeface="Times New Roman" panose="02020603050405020304" pitchFamily="18" charset="0"/>
              </a:rPr>
              <a:t>refrigeriu</a:t>
            </a:r>
            <a:r>
              <a:rPr lang="cs-CZ" sz="1800" b="0" i="0" u="none" strike="noStrike" baseline="0" dirty="0">
                <a:solidFill>
                  <a:srgbClr val="000000"/>
                </a:solidFill>
                <a:latin typeface="Times New Roman" panose="02020603050405020304" pitchFamily="18" charset="0"/>
              </a:rPr>
              <a:t>. </a:t>
            </a:r>
          </a:p>
          <a:p>
            <a:pPr marR="0" algn="just"/>
            <a:r>
              <a:rPr lang="cs-CZ" sz="1800" b="0" i="0" u="none" strike="noStrike" baseline="0" dirty="0">
                <a:solidFill>
                  <a:srgbClr val="000000"/>
                </a:solidFill>
                <a:latin typeface="Times New Roman" panose="02020603050405020304" pitchFamily="18" charset="0"/>
              </a:rPr>
              <a:t>Reliéfem vyznačené mísy nebo talíře určují místo pro ryby, chléb, pečivo a prohlubeň vlevo nahoře pro víno. (Severní Afrika) </a:t>
            </a:r>
          </a:p>
          <a:p>
            <a:pPr marR="0" algn="just"/>
            <a:endParaRPr lang="cs-CZ" sz="1800" b="0" i="0" u="none" strike="noStrike" baseline="0" dirty="0">
              <a:solidFill>
                <a:srgbClr val="000000"/>
              </a:solidFill>
              <a:latin typeface="Times New Roman" panose="02020603050405020304" pitchFamily="18" charset="0"/>
            </a:endParaRPr>
          </a:p>
          <a:p>
            <a:pPr marR="0" algn="l"/>
            <a:r>
              <a:rPr lang="cs-CZ" sz="1200" b="0" i="0" u="none" strike="noStrike" baseline="0" dirty="0" err="1">
                <a:solidFill>
                  <a:srgbClr val="000000"/>
                </a:solidFill>
                <a:latin typeface="Times New Roman" panose="02020603050405020304" pitchFamily="18" charset="0"/>
              </a:rPr>
              <a:t>Snyder</a:t>
            </a:r>
            <a:r>
              <a:rPr lang="cs-CZ" sz="1200" b="0" i="0" u="none" strike="noStrike" baseline="0" dirty="0">
                <a:solidFill>
                  <a:srgbClr val="000000"/>
                </a:solidFill>
                <a:latin typeface="Times New Roman" panose="02020603050405020304" pitchFamily="18" charset="0"/>
              </a:rPr>
              <a:t> 2005: 170.</a:t>
            </a:r>
            <a:endParaRPr lang="en-US" sz="1200" dirty="0"/>
          </a:p>
        </p:txBody>
      </p:sp>
    </p:spTree>
    <p:extLst>
      <p:ext uri="{BB962C8B-B14F-4D97-AF65-F5344CB8AC3E}">
        <p14:creationId xmlns:p14="http://schemas.microsoft.com/office/powerpoint/2010/main" val="80347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632D9C-D898-4113-A3A5-EC393E735847}"/>
              </a:ext>
            </a:extLst>
          </p:cNvPr>
          <p:cNvSpPr>
            <a:spLocks noGrp="1"/>
          </p:cNvSpPr>
          <p:nvPr>
            <p:ph type="title"/>
          </p:nvPr>
        </p:nvSpPr>
        <p:spPr/>
        <p:txBody>
          <a:bodyPr>
            <a:normAutofit fontScale="90000"/>
          </a:bodyPr>
          <a:lstStyle/>
          <a:p>
            <a:r>
              <a:rPr lang="cs-CZ" sz="3100" i="1" dirty="0" err="1"/>
              <a:t>Refrigerium</a:t>
            </a:r>
            <a:r>
              <a:rPr lang="cs-CZ" sz="3100" i="1" dirty="0"/>
              <a:t>. </a:t>
            </a:r>
            <a:br>
              <a:rPr lang="cs-CZ" sz="3100" i="1" dirty="0"/>
            </a:br>
            <a:r>
              <a:rPr lang="cs-CZ" sz="3100" b="1" i="0" u="none" strike="noStrike" baseline="0" dirty="0">
                <a:solidFill>
                  <a:srgbClr val="000000"/>
                </a:solidFill>
                <a:latin typeface="Times New Roman" panose="02020603050405020304" pitchFamily="18" charset="0"/>
              </a:rPr>
              <a:t>S. Sebastiano, od 4. století známý také jako </a:t>
            </a:r>
            <a:r>
              <a:rPr lang="cs-CZ" sz="3100" b="1" i="1" u="none" strike="noStrike" baseline="0" dirty="0" err="1">
                <a:solidFill>
                  <a:srgbClr val="000000"/>
                </a:solidFill>
                <a:latin typeface="Times New Roman" panose="02020603050405020304" pitchFamily="18" charset="0"/>
              </a:rPr>
              <a:t>memoria</a:t>
            </a:r>
            <a:r>
              <a:rPr lang="cs-CZ" sz="3100" b="1" i="1" u="none" strike="noStrike" baseline="0" dirty="0">
                <a:solidFill>
                  <a:srgbClr val="000000"/>
                </a:solidFill>
                <a:latin typeface="Times New Roman" panose="02020603050405020304" pitchFamily="18" charset="0"/>
              </a:rPr>
              <a:t> </a:t>
            </a:r>
            <a:r>
              <a:rPr lang="cs-CZ" sz="3100" b="1" i="1" u="none" strike="noStrike" baseline="0" dirty="0" err="1">
                <a:solidFill>
                  <a:srgbClr val="000000"/>
                </a:solidFill>
                <a:latin typeface="Times New Roman" panose="02020603050405020304" pitchFamily="18" charset="0"/>
              </a:rPr>
              <a:t>apostolorum</a:t>
            </a:r>
            <a:r>
              <a:rPr lang="cs-CZ" sz="3100" b="1" i="1" u="none" strike="noStrike" baseline="0" dirty="0">
                <a:solidFill>
                  <a:srgbClr val="000000"/>
                </a:solidFill>
                <a:latin typeface="Times New Roman" panose="02020603050405020304" pitchFamily="18" charset="0"/>
              </a:rPr>
              <a:t> </a:t>
            </a:r>
            <a:br>
              <a:rPr lang="cs-CZ" sz="4000" b="0" i="0" u="none" strike="noStrike" baseline="0" dirty="0">
                <a:solidFill>
                  <a:srgbClr val="000000"/>
                </a:solidFill>
                <a:latin typeface="Times New Roman" panose="02020603050405020304" pitchFamily="18" charset="0"/>
              </a:rPr>
            </a:br>
            <a:endParaRPr lang="cs-CZ" i="1" dirty="0"/>
          </a:p>
        </p:txBody>
      </p:sp>
      <p:sp>
        <p:nvSpPr>
          <p:cNvPr id="3" name="Zástupný obsah 2">
            <a:extLst>
              <a:ext uri="{FF2B5EF4-FFF2-40B4-BE49-F238E27FC236}">
                <a16:creationId xmlns:a16="http://schemas.microsoft.com/office/drawing/2014/main" id="{E935E962-8AA5-4E9C-B7E1-68E24390EF04}"/>
              </a:ext>
            </a:extLst>
          </p:cNvPr>
          <p:cNvSpPr>
            <a:spLocks noGrp="1"/>
          </p:cNvSpPr>
          <p:nvPr>
            <p:ph idx="1"/>
          </p:nvPr>
        </p:nvSpPr>
        <p:spPr/>
        <p:txBody>
          <a:bodyPr/>
          <a:lstStyle/>
          <a:p>
            <a:pPr marR="0" algn="just"/>
            <a:r>
              <a:rPr lang="cs-CZ" sz="1800" b="0" i="0" u="none" strike="noStrike" baseline="0" dirty="0">
                <a:solidFill>
                  <a:srgbClr val="000000"/>
                </a:solidFill>
                <a:latin typeface="Times New Roman" panose="02020603050405020304" pitchFamily="18" charset="0"/>
              </a:rPr>
              <a:t>Z dosud prozkoumaných lokalit je podzemní prostor pod kostelem S. Sebastiano nejvýznamnějším zdrojem informací pro život a praxi raně křesťanských komunit. Jejich význam byl pro rané křesťany spojen s tradicí o umístění hrobů dvou nejvýznamnějších apoštolů. Ještě na počátku 20. století archeologové předpokládali, že </a:t>
            </a:r>
            <a:r>
              <a:rPr lang="cs-CZ" sz="1800" b="0" i="1" u="none" strike="noStrike" baseline="0" dirty="0" err="1">
                <a:solidFill>
                  <a:srgbClr val="000000"/>
                </a:solidFill>
                <a:latin typeface="Times New Roman" panose="02020603050405020304" pitchFamily="18" charset="0"/>
              </a:rPr>
              <a:t>memoria</a:t>
            </a:r>
            <a:r>
              <a:rPr lang="cs-CZ" sz="1800" b="0" i="0" u="none" strike="noStrike" baseline="0" dirty="0">
                <a:solidFill>
                  <a:srgbClr val="000000"/>
                </a:solidFill>
                <a:latin typeface="Times New Roman" panose="02020603050405020304" pitchFamily="18" charset="0"/>
              </a:rPr>
              <a:t> je shodná s mauzoleem připojeným k západnímu okraji S. Sebastiano. V roce 1915 byl zahájen průzkum podzemních prostor, který vedl k rozsáhlým objevům, které odhalily </a:t>
            </a:r>
            <a:r>
              <a:rPr lang="cs-CZ" sz="1800" b="0" i="1" u="none" strike="noStrike" baseline="0" dirty="0" err="1">
                <a:solidFill>
                  <a:srgbClr val="000000"/>
                </a:solidFill>
                <a:latin typeface="Times New Roman" panose="02020603050405020304" pitchFamily="18" charset="0"/>
              </a:rPr>
              <a:t>triclinium</a:t>
            </a:r>
            <a:r>
              <a:rPr lang="cs-CZ" sz="1800" b="0" i="0" u="none" strike="noStrike" baseline="0" dirty="0">
                <a:solidFill>
                  <a:srgbClr val="000000"/>
                </a:solidFill>
                <a:latin typeface="Times New Roman" panose="02020603050405020304" pitchFamily="18" charset="0"/>
              </a:rPr>
              <a:t>, místo postupně vybudované kolem 250 v části pohřebiště používaného jistě před 200 nekřesťany. </a:t>
            </a:r>
          </a:p>
          <a:p>
            <a:pPr marR="0" algn="l"/>
            <a:r>
              <a:rPr lang="cs-CZ" sz="1800" b="0" i="0" u="none" strike="noStrike" baseline="0" dirty="0" err="1">
                <a:solidFill>
                  <a:srgbClr val="000000"/>
                </a:solidFill>
                <a:latin typeface="Times New Roman" panose="02020603050405020304" pitchFamily="18" charset="0"/>
              </a:rPr>
              <a:t>Snyder</a:t>
            </a:r>
            <a:r>
              <a:rPr lang="cs-CZ" sz="1800" b="0" i="0" u="none" strike="noStrike" baseline="0" dirty="0">
                <a:solidFill>
                  <a:srgbClr val="000000"/>
                </a:solidFill>
                <a:latin typeface="Times New Roman" panose="02020603050405020304" pitchFamily="18" charset="0"/>
              </a:rPr>
              <a:t> 2003: 182-183. </a:t>
            </a:r>
            <a:endParaRPr lang="cs-CZ" dirty="0"/>
          </a:p>
        </p:txBody>
      </p:sp>
    </p:spTree>
    <p:extLst>
      <p:ext uri="{BB962C8B-B14F-4D97-AF65-F5344CB8AC3E}">
        <p14:creationId xmlns:p14="http://schemas.microsoft.com/office/powerpoint/2010/main" val="332033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3DA99B8-6D23-4DA1-9D87-584FE804AD7A}"/>
              </a:ext>
            </a:extLst>
          </p:cNvPr>
          <p:cNvSpPr>
            <a:spLocks noGrp="1"/>
          </p:cNvSpPr>
          <p:nvPr>
            <p:ph type="title"/>
          </p:nvPr>
        </p:nvSpPr>
        <p:spPr>
          <a:xfrm>
            <a:off x="429768" y="411480"/>
            <a:ext cx="11201400" cy="1106424"/>
          </a:xfrm>
        </p:spPr>
        <p:txBody>
          <a:bodyPr>
            <a:normAutofit/>
          </a:bodyPr>
          <a:lstStyle/>
          <a:p>
            <a:r>
              <a:rPr lang="cs-CZ" sz="2800" i="1" dirty="0" err="1">
                <a:latin typeface="Times New Roman" panose="02020603050405020304" pitchFamily="18" charset="0"/>
                <a:cs typeface="Times New Roman" panose="02020603050405020304" pitchFamily="18" charset="0"/>
              </a:rPr>
              <a:t>Memoria</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apostolorum</a:t>
            </a:r>
            <a:endParaRPr lang="cs-CZ" sz="28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Zástupný obsah 4">
            <a:extLst>
              <a:ext uri="{FF2B5EF4-FFF2-40B4-BE49-F238E27FC236}">
                <a16:creationId xmlns:a16="http://schemas.microsoft.com/office/drawing/2014/main" id="{8E103F7E-6EB2-474A-A90A-698F4978F3B1}"/>
              </a:ext>
            </a:extLst>
          </p:cNvPr>
          <p:cNvPicPr>
            <a:picLocks noChangeAspect="1"/>
          </p:cNvPicPr>
          <p:nvPr/>
        </p:nvPicPr>
        <p:blipFill>
          <a:blip r:embed="rId2"/>
          <a:stretch>
            <a:fillRect/>
          </a:stretch>
        </p:blipFill>
        <p:spPr>
          <a:xfrm>
            <a:off x="429768" y="2067159"/>
            <a:ext cx="6702552" cy="3820962"/>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F8257D3-4741-4566-813B-5DCB7B095DA2}"/>
              </a:ext>
            </a:extLst>
          </p:cNvPr>
          <p:cNvSpPr>
            <a:spLocks noGrp="1"/>
          </p:cNvSpPr>
          <p:nvPr>
            <p:ph idx="1"/>
          </p:nvPr>
        </p:nvSpPr>
        <p:spPr>
          <a:xfrm>
            <a:off x="7938752" y="2020824"/>
            <a:ext cx="3455097" cy="3959352"/>
          </a:xfrm>
        </p:spPr>
        <p:txBody>
          <a:bodyPr anchor="ctr">
            <a:normAutofit fontScale="85000" lnSpcReduction="10000"/>
          </a:bodyPr>
          <a:lstStyle/>
          <a:p>
            <a:pPr marR="0" algn="just"/>
            <a:r>
              <a:rPr lang="cs-CZ" sz="1800" b="0" i="0" u="none" strike="noStrike" baseline="0" dirty="0">
                <a:solidFill>
                  <a:srgbClr val="000000"/>
                </a:solidFill>
                <a:latin typeface="Times New Roman" panose="02020603050405020304" pitchFamily="18" charset="0"/>
              </a:rPr>
              <a:t>Prostor a graffiti objasňují bezpochyby účel tohoto místa. Jedná se o částečně zastřešený prostor vybudovaný jako místo pro kult zemřelých (Petra a Pavla)s  průběžnou lavicí, pramenem </a:t>
            </a:r>
          </a:p>
          <a:p>
            <a:pPr marR="0" algn="just"/>
            <a:r>
              <a:rPr lang="cs-CZ" sz="1800" b="0" i="1" u="none" strike="noStrike" baseline="0" dirty="0" err="1">
                <a:solidFill>
                  <a:srgbClr val="000000"/>
                </a:solidFill>
                <a:latin typeface="Times New Roman" panose="02020603050405020304" pitchFamily="18" charset="0"/>
              </a:rPr>
              <a:t>Grafitti</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se v mnoha případech vztahují k </a:t>
            </a:r>
            <a:r>
              <a:rPr lang="cs-CZ" sz="1800" b="0" i="0" u="none" strike="noStrike" baseline="0" dirty="0" err="1">
                <a:solidFill>
                  <a:srgbClr val="000000"/>
                </a:solidFill>
                <a:latin typeface="Times New Roman" panose="02020603050405020304" pitchFamily="18" charset="0"/>
              </a:rPr>
              <a:t>refrigeriu</a:t>
            </a:r>
            <a:r>
              <a:rPr lang="cs-CZ" sz="1800" b="0" i="0" u="none" strike="noStrike" baseline="0" dirty="0">
                <a:solidFill>
                  <a:srgbClr val="000000"/>
                </a:solidFill>
                <a:latin typeface="Times New Roman" panose="02020603050405020304" pitchFamily="18" charset="0"/>
              </a:rPr>
              <a:t> – společnému jídlu se zemřelými, které se na těchto místech odehrávalo ve dnech výročí jejich smrti. Podle tradice je právě zde </a:t>
            </a:r>
            <a:r>
              <a:rPr lang="cs-CZ" sz="1800" b="0" i="1" u="none" strike="noStrike" baseline="0" dirty="0" err="1">
                <a:solidFill>
                  <a:srgbClr val="000000"/>
                </a:solidFill>
                <a:latin typeface="Times New Roman" panose="02020603050405020304" pitchFamily="18" charset="0"/>
              </a:rPr>
              <a:t>memoria</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apostolorum</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 a Petr s Pavlem jsou v mnoha z nápisů oslovováni, přestože jejich hroby zde archeologicky doloženy nejsou. </a:t>
            </a:r>
          </a:p>
          <a:p>
            <a:pPr marR="0" algn="l"/>
            <a:r>
              <a:rPr lang="cs-CZ" sz="1800" b="0" i="0" u="none" strike="noStrike" baseline="0" dirty="0" err="1">
                <a:solidFill>
                  <a:srgbClr val="000000"/>
                </a:solidFill>
                <a:latin typeface="Times New Roman" panose="02020603050405020304" pitchFamily="18" charset="0"/>
              </a:rPr>
              <a:t>Snyder</a:t>
            </a:r>
            <a:r>
              <a:rPr lang="cs-CZ" sz="1800" b="0" i="0" u="none" strike="noStrike" baseline="0" dirty="0">
                <a:solidFill>
                  <a:srgbClr val="000000"/>
                </a:solidFill>
                <a:latin typeface="Times New Roman" panose="02020603050405020304" pitchFamily="18" charset="0"/>
              </a:rPr>
              <a:t> 2003: 184. </a:t>
            </a:r>
            <a:endParaRPr lang="en-US" sz="1700" dirty="0"/>
          </a:p>
        </p:txBody>
      </p:sp>
    </p:spTree>
    <p:extLst>
      <p:ext uri="{BB962C8B-B14F-4D97-AF65-F5344CB8AC3E}">
        <p14:creationId xmlns:p14="http://schemas.microsoft.com/office/powerpoint/2010/main" val="98960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1C9580-88AA-4793-84B8-03AE06BEF35B}"/>
              </a:ext>
            </a:extLst>
          </p:cNvPr>
          <p:cNvSpPr>
            <a:spLocks noGrp="1"/>
          </p:cNvSpPr>
          <p:nvPr>
            <p:ph type="title"/>
          </p:nvPr>
        </p:nvSpPr>
        <p:spPr/>
        <p:txBody>
          <a:bodyPr/>
          <a:lstStyle/>
          <a:p>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Na počátku bylo jídlo? Význam společného stolování v procesu formování raně křesťanských komunit </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0B9124E5-5EEE-411A-A0B4-30DD0F83A932}"/>
              </a:ext>
            </a:extLst>
          </p:cNvPr>
          <p:cNvSpPr>
            <a:spLocks noGrp="1"/>
          </p:cNvSpPr>
          <p:nvPr>
            <p:ph idx="1"/>
          </p:nvPr>
        </p:nvSpPr>
        <p:spPr>
          <a:xfrm>
            <a:off x="1115568" y="2478023"/>
            <a:ext cx="10168128" cy="4249947"/>
          </a:xfrm>
        </p:spPr>
        <p:txBody>
          <a:bodyPr>
            <a:normAutofit fontScale="70000" lnSpcReduction="20000"/>
          </a:bodyPr>
          <a:lstStyle/>
          <a:p>
            <a:endParaRPr lang="cs-CZ" dirty="0"/>
          </a:p>
          <a:p>
            <a:endParaRPr lang="cs-CZ" dirty="0"/>
          </a:p>
          <a:p>
            <a:endParaRPr lang="cs-CZ" dirty="0"/>
          </a:p>
          <a:p>
            <a:endParaRPr lang="cs-CZ" dirty="0"/>
          </a:p>
          <a:p>
            <a:endParaRPr lang="cs-CZ" dirty="0"/>
          </a:p>
          <a:p>
            <a:endParaRPr lang="cs-CZ" dirty="0"/>
          </a:p>
          <a:p>
            <a:pPr marR="0" algn="ctr"/>
            <a:r>
              <a:rPr lang="cs-CZ" sz="1800" b="1" i="0" u="none" strike="noStrike" baseline="0" dirty="0">
                <a:solidFill>
                  <a:srgbClr val="000000"/>
                </a:solidFill>
                <a:latin typeface="Times New Roman" panose="02020603050405020304" pitchFamily="18" charset="0"/>
              </a:rPr>
              <a:t>Lámání chleba </a:t>
            </a:r>
            <a:endParaRPr lang="cs-CZ" sz="1800" b="0" i="0" u="none" strike="noStrike" baseline="0" dirty="0">
              <a:solidFill>
                <a:srgbClr val="000000"/>
              </a:solidFill>
              <a:latin typeface="Times New Roman" panose="02020603050405020304" pitchFamily="18" charset="0"/>
            </a:endParaRPr>
          </a:p>
          <a:p>
            <a:pPr marR="0" algn="just"/>
            <a:endParaRPr lang="cs-CZ" sz="1800" b="0" i="0" u="none" strike="noStrike" baseline="0" dirty="0">
              <a:solidFill>
                <a:srgbClr val="000000"/>
              </a:solidFill>
              <a:latin typeface="Times New Roman" panose="02020603050405020304" pitchFamily="18" charset="0"/>
            </a:endParaRPr>
          </a:p>
          <a:p>
            <a:pPr marR="0" algn="just"/>
            <a:endParaRPr lang="cs-CZ" sz="1800" dirty="0">
              <a:solidFill>
                <a:srgbClr val="000000"/>
              </a:solidFill>
              <a:latin typeface="Times New Roman" panose="02020603050405020304" pitchFamily="18" charset="0"/>
            </a:endParaRPr>
          </a:p>
          <a:p>
            <a:pPr marR="0" algn="just"/>
            <a:endParaRPr lang="cs-CZ" sz="1800" b="0" i="0" u="none" strike="noStrike" baseline="0" dirty="0">
              <a:solidFill>
                <a:srgbClr val="000000"/>
              </a:solidFill>
              <a:latin typeface="Times New Roman" panose="02020603050405020304" pitchFamily="18" charset="0"/>
            </a:endParaRPr>
          </a:p>
          <a:p>
            <a:pPr marR="0" algn="ctr"/>
            <a:r>
              <a:rPr lang="cs-CZ" sz="1800" b="1" i="0" u="none" strike="noStrike" baseline="0" dirty="0">
                <a:solidFill>
                  <a:srgbClr val="000000"/>
                </a:solidFill>
                <a:latin typeface="Times New Roman" panose="02020603050405020304" pitchFamily="18" charset="0"/>
              </a:rPr>
              <a:t>Společná hostina </a:t>
            </a:r>
            <a:endParaRPr lang="cs-CZ" sz="1800" b="0" i="0" u="none" strike="noStrike" baseline="0" dirty="0">
              <a:solidFill>
                <a:srgbClr val="000000"/>
              </a:solidFill>
              <a:latin typeface="Times New Roman" panose="02020603050405020304" pitchFamily="18" charset="0"/>
            </a:endParaRPr>
          </a:p>
          <a:p>
            <a:pPr marR="0" algn="ctr"/>
            <a:r>
              <a:rPr lang="cs-CZ" sz="1800" b="1" i="0" u="none" strike="noStrike" baseline="0" dirty="0">
                <a:solidFill>
                  <a:srgbClr val="000000"/>
                </a:solidFill>
                <a:latin typeface="Times New Roman" panose="02020603050405020304" pitchFamily="18" charset="0"/>
              </a:rPr>
              <a:t>Lámání chleba. </a:t>
            </a:r>
            <a:r>
              <a:rPr lang="cs-CZ" sz="1800" b="0" i="0" u="none" strike="noStrike" baseline="0" dirty="0">
                <a:solidFill>
                  <a:srgbClr val="000000"/>
                </a:solidFill>
                <a:latin typeface="Times New Roman" panose="02020603050405020304" pitchFamily="18" charset="0"/>
              </a:rPr>
              <a:t>Jedno z nejstarších vyobrazení společného jídla v Capella </a:t>
            </a:r>
            <a:r>
              <a:rPr lang="cs-CZ" sz="1800" b="0" i="0" u="none" strike="noStrike" baseline="0" dirty="0" err="1">
                <a:solidFill>
                  <a:srgbClr val="000000"/>
                </a:solidFill>
                <a:latin typeface="Times New Roman" panose="02020603050405020304" pitchFamily="18" charset="0"/>
              </a:rPr>
              <a:t>Graeca</a:t>
            </a:r>
            <a:r>
              <a:rPr lang="cs-CZ" sz="1800" b="0" i="0" u="none" strike="noStrike" baseline="0" dirty="0">
                <a:solidFill>
                  <a:srgbClr val="000000"/>
                </a:solidFill>
                <a:latin typeface="Times New Roman" panose="02020603050405020304" pitchFamily="18" charset="0"/>
              </a:rPr>
              <a:t> zachycuje sedm stolovníků. Capella </a:t>
            </a:r>
            <a:r>
              <a:rPr lang="cs-CZ" sz="1800" b="0" i="0" u="none" strike="noStrike" baseline="0" dirty="0" err="1">
                <a:solidFill>
                  <a:srgbClr val="000000"/>
                </a:solidFill>
                <a:latin typeface="Times New Roman" panose="02020603050405020304" pitchFamily="18" charset="0"/>
              </a:rPr>
              <a:t>Graeca</a:t>
            </a:r>
            <a:r>
              <a:rPr lang="cs-CZ" sz="1800" b="0" i="0" u="none" strike="noStrike" baseline="0" dirty="0">
                <a:solidFill>
                  <a:srgbClr val="000000"/>
                </a:solidFill>
                <a:latin typeface="Times New Roman" panose="02020603050405020304" pitchFamily="18" charset="0"/>
              </a:rPr>
              <a:t> byla vybudována před rokem 311 a k </a:t>
            </a:r>
            <a:r>
              <a:rPr lang="cs-CZ" sz="1800" b="0" i="0" u="none" strike="noStrike" baseline="0" dirty="0" err="1">
                <a:solidFill>
                  <a:srgbClr val="000000"/>
                </a:solidFill>
                <a:latin typeface="Times New Roman" panose="02020603050405020304" pitchFamily="18" charset="0"/>
              </a:rPr>
              <a:t>Priscilliným</a:t>
            </a:r>
            <a:r>
              <a:rPr lang="cs-CZ" sz="1800" b="0" i="0" u="none" strike="noStrike" baseline="0" dirty="0">
                <a:solidFill>
                  <a:srgbClr val="000000"/>
                </a:solidFill>
                <a:latin typeface="Times New Roman" panose="02020603050405020304" pitchFamily="18" charset="0"/>
              </a:rPr>
              <a:t> katakombám byla přičleněna později. </a:t>
            </a:r>
            <a:r>
              <a:rPr lang="cs-CZ" sz="1800" b="0" i="0" u="none" strike="noStrike" baseline="0" dirty="0" err="1">
                <a:solidFill>
                  <a:srgbClr val="000000"/>
                </a:solidFill>
                <a:latin typeface="Times New Roman" panose="02020603050405020304" pitchFamily="18" charset="0"/>
              </a:rPr>
              <a:t>Pijoan</a:t>
            </a:r>
            <a:r>
              <a:rPr lang="cs-CZ" sz="1800" b="0" i="0" u="none" strike="noStrike" baseline="0" dirty="0">
                <a:solidFill>
                  <a:srgbClr val="000000"/>
                </a:solidFill>
                <a:latin typeface="Times New Roman" panose="02020603050405020304" pitchFamily="18" charset="0"/>
              </a:rPr>
              <a:t> 1978: 8. </a:t>
            </a:r>
          </a:p>
          <a:p>
            <a:pPr marL="0" marR="0" indent="0" algn="just">
              <a:buNone/>
            </a:pPr>
            <a:endParaRPr lang="cs-CZ" dirty="0"/>
          </a:p>
        </p:txBody>
      </p:sp>
      <p:sp>
        <p:nvSpPr>
          <p:cNvPr id="5" name="TextovéPole 4">
            <a:extLst>
              <a:ext uri="{FF2B5EF4-FFF2-40B4-BE49-F238E27FC236}">
                <a16:creationId xmlns:a16="http://schemas.microsoft.com/office/drawing/2014/main" id="{BDBE94E7-8B3F-4827-AF58-A38933DF5AB1}"/>
              </a:ext>
            </a:extLst>
          </p:cNvPr>
          <p:cNvSpPr txBox="1"/>
          <p:nvPr/>
        </p:nvSpPr>
        <p:spPr>
          <a:xfrm>
            <a:off x="3048000" y="3083741"/>
            <a:ext cx="6096000" cy="338041"/>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75364FB7-E618-45D7-AF28-AA01B6E85E73}"/>
              </a:ext>
            </a:extLst>
          </p:cNvPr>
          <p:cNvPicPr>
            <a:picLocks noChangeAspect="1"/>
          </p:cNvPicPr>
          <p:nvPr/>
        </p:nvPicPr>
        <p:blipFill>
          <a:blip r:embed="rId2"/>
          <a:stretch>
            <a:fillRect/>
          </a:stretch>
        </p:blipFill>
        <p:spPr>
          <a:xfrm>
            <a:off x="1410788" y="1315084"/>
            <a:ext cx="9339943" cy="4344159"/>
          </a:xfrm>
          <a:prstGeom prst="rect">
            <a:avLst/>
          </a:prstGeom>
        </p:spPr>
      </p:pic>
    </p:spTree>
    <p:extLst>
      <p:ext uri="{BB962C8B-B14F-4D97-AF65-F5344CB8AC3E}">
        <p14:creationId xmlns:p14="http://schemas.microsoft.com/office/powerpoint/2010/main" val="371539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263DA4-8C04-42E5-9751-D5993CBEAB95}"/>
              </a:ext>
            </a:extLst>
          </p:cNvPr>
          <p:cNvSpPr>
            <a:spLocks noGrp="1"/>
          </p:cNvSpPr>
          <p:nvPr>
            <p:ph type="title"/>
          </p:nvPr>
        </p:nvSpPr>
        <p:spPr/>
        <p:txBody>
          <a:bodyPr>
            <a:normAutofit/>
          </a:bodyPr>
          <a:lstStyle/>
          <a:p>
            <a:r>
              <a:rPr lang="cs-CZ" sz="2800" b="1" i="1" u="none" strike="noStrike" baseline="0" dirty="0" err="1">
                <a:solidFill>
                  <a:srgbClr val="000000"/>
                </a:solidFill>
                <a:latin typeface="Times New Roman" panose="02020603050405020304" pitchFamily="18" charset="0"/>
              </a:rPr>
              <a:t>Refrigerium</a:t>
            </a:r>
            <a:r>
              <a:rPr lang="cs-CZ" sz="2800" b="1" i="0" u="none" strike="noStrike" baseline="0" dirty="0">
                <a:solidFill>
                  <a:srgbClr val="000000"/>
                </a:solidFill>
                <a:latin typeface="Times New Roman" panose="02020603050405020304" pitchFamily="18" charset="0"/>
              </a:rPr>
              <a:t> – graffiti </a:t>
            </a:r>
            <a:endParaRPr lang="cs-CZ" sz="2800" dirty="0"/>
          </a:p>
        </p:txBody>
      </p:sp>
      <p:sp>
        <p:nvSpPr>
          <p:cNvPr id="3" name="Zástupný obsah 2">
            <a:extLst>
              <a:ext uri="{FF2B5EF4-FFF2-40B4-BE49-F238E27FC236}">
                <a16:creationId xmlns:a16="http://schemas.microsoft.com/office/drawing/2014/main" id="{245F185C-E1A7-454E-AA54-6D712D59B104}"/>
              </a:ext>
            </a:extLst>
          </p:cNvPr>
          <p:cNvSpPr>
            <a:spLocks noGrp="1"/>
          </p:cNvSpPr>
          <p:nvPr>
            <p:ph idx="1"/>
          </p:nvPr>
        </p:nvSpPr>
        <p:spPr/>
        <p:txBody>
          <a:bodyPr>
            <a:normAutofit fontScale="92500" lnSpcReduction="10000"/>
          </a:bodyPr>
          <a:lstStyle/>
          <a:p>
            <a:pPr marR="0" algn="just"/>
            <a:r>
              <a:rPr lang="cs-CZ" sz="1800" b="0" i="0" u="none" strike="noStrike" baseline="0" dirty="0">
                <a:solidFill>
                  <a:srgbClr val="000000"/>
                </a:solidFill>
                <a:latin typeface="Times New Roman" panose="02020603050405020304" pitchFamily="18" charset="0"/>
              </a:rPr>
              <a:t>Rekonstrukce </a:t>
            </a:r>
            <a:r>
              <a:rPr lang="cs-CZ" sz="1800" b="0" i="1" u="none" strike="noStrike" baseline="0" dirty="0">
                <a:solidFill>
                  <a:srgbClr val="000000"/>
                </a:solidFill>
                <a:latin typeface="Times New Roman" panose="02020603050405020304" pitchFamily="18" charset="0"/>
              </a:rPr>
              <a:t>graffiti</a:t>
            </a:r>
            <a:r>
              <a:rPr lang="cs-CZ" sz="1800" b="0" i="0" u="none" strike="noStrike" baseline="0" dirty="0">
                <a:solidFill>
                  <a:srgbClr val="000000"/>
                </a:solidFill>
                <a:latin typeface="Times New Roman" panose="02020603050405020304" pitchFamily="18" charset="0"/>
              </a:rPr>
              <a:t>: </a:t>
            </a:r>
          </a:p>
          <a:p>
            <a:pPr marR="0" algn="just"/>
            <a:r>
              <a:rPr lang="it-IT" sz="1800" b="0" i="0" u="none" strike="noStrike" baseline="0" dirty="0">
                <a:solidFill>
                  <a:srgbClr val="000000"/>
                </a:solidFill>
                <a:latin typeface="Courier New" panose="02070309020205020404" pitchFamily="49" charset="0"/>
              </a:rPr>
              <a:t>o </a:t>
            </a:r>
            <a:r>
              <a:rPr lang="it-IT" sz="1800" b="0" i="1" u="none" strike="noStrike" baseline="0" dirty="0">
                <a:solidFill>
                  <a:srgbClr val="000000"/>
                </a:solidFill>
                <a:latin typeface="Times New Roman" panose="02020603050405020304" pitchFamily="18" charset="0"/>
              </a:rPr>
              <a:t>Paule ed Petre petite pro Victore </a:t>
            </a:r>
            <a:endParaRPr lang="it-IT" sz="1800" b="0" i="0" u="none" strike="noStrike" baseline="0" dirty="0">
              <a:solidFill>
                <a:srgbClr val="000000"/>
              </a:solidFill>
              <a:latin typeface="Times New Roman" panose="02020603050405020304" pitchFamily="18" charset="0"/>
            </a:endParaRPr>
          </a:p>
          <a:p>
            <a:pPr marR="0" algn="just"/>
            <a:r>
              <a:rPr lang="cs-CZ" sz="1800" b="0" i="0" u="none" strike="noStrike" baseline="0" dirty="0">
                <a:solidFill>
                  <a:srgbClr val="000000"/>
                </a:solidFill>
                <a:latin typeface="Courier New" panose="02070309020205020404" pitchFamily="49" charset="0"/>
              </a:rPr>
              <a:t>o </a:t>
            </a:r>
            <a:r>
              <a:rPr lang="cs-CZ" sz="1800" b="0" i="1" u="none" strike="noStrike" baseline="0" dirty="0">
                <a:solidFill>
                  <a:srgbClr val="000000"/>
                </a:solidFill>
                <a:latin typeface="Times New Roman" panose="02020603050405020304" pitchFamily="18" charset="0"/>
              </a:rPr>
              <a:t>Petro et Paulo </a:t>
            </a:r>
            <a:r>
              <a:rPr lang="cs-CZ" sz="1800" b="0" i="1" u="none" strike="noStrike" baseline="0" dirty="0" err="1">
                <a:solidFill>
                  <a:srgbClr val="000000"/>
                </a:solidFill>
                <a:latin typeface="Times New Roman" panose="02020603050405020304" pitchFamily="18" charset="0"/>
              </a:rPr>
              <a:t>Tomius</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Coelius</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refrigerium</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feci</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(latinsky psáno řeckou alfabetou) </a:t>
            </a:r>
          </a:p>
          <a:p>
            <a:pPr marR="0" algn="just"/>
            <a:r>
              <a:rPr lang="cs-CZ" sz="1800" b="0" i="0" u="none" strike="noStrike" baseline="0" dirty="0">
                <a:solidFill>
                  <a:srgbClr val="000000"/>
                </a:solidFill>
                <a:latin typeface="Courier New" panose="02070309020205020404" pitchFamily="49" charset="0"/>
              </a:rPr>
              <a:t>o </a:t>
            </a:r>
            <a:r>
              <a:rPr lang="cs-CZ" sz="1800" b="0" i="0" u="none" strike="noStrike" baseline="0" dirty="0">
                <a:solidFill>
                  <a:srgbClr val="000000"/>
                </a:solidFill>
                <a:latin typeface="Times New Roman" panose="02020603050405020304" pitchFamily="18" charset="0"/>
              </a:rPr>
              <a:t>[Petr]</a:t>
            </a:r>
            <a:r>
              <a:rPr lang="cs-CZ" sz="1800" b="0" i="1" u="none" strike="noStrike" baseline="0" dirty="0">
                <a:solidFill>
                  <a:srgbClr val="000000"/>
                </a:solidFill>
                <a:latin typeface="Times New Roman" panose="02020603050405020304" pitchFamily="18" charset="0"/>
              </a:rPr>
              <a:t>OSKAI </a:t>
            </a:r>
            <a:r>
              <a:rPr lang="cs-CZ" sz="1800" b="0" i="0" u="none" strike="noStrike" baseline="0" dirty="0">
                <a:solidFill>
                  <a:srgbClr val="000000"/>
                </a:solidFill>
                <a:latin typeface="Times New Roman" panose="02020603050405020304" pitchFamily="18" charset="0"/>
              </a:rPr>
              <a:t>[Paulo]</a:t>
            </a:r>
            <a:r>
              <a:rPr lang="cs-CZ" sz="1800" b="0" i="1" u="none" strike="noStrike" baseline="0" dirty="0">
                <a:solidFill>
                  <a:srgbClr val="000000"/>
                </a:solidFill>
                <a:latin typeface="Times New Roman" panose="02020603050405020304" pitchFamily="18" charset="0"/>
              </a:rPr>
              <a:t>S SYNTÉPÉSATE TÚS DÚLÚS PNEUMATA HAGEIA SYNTÉ-PÉSAT </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anagismois</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ete</a:t>
            </a:r>
            <a:r>
              <a:rPr lang="cs-CZ" sz="1800" b="0" i="0" u="none" strike="noStrike" baseline="0" dirty="0">
                <a:solidFill>
                  <a:srgbClr val="000000"/>
                </a:solidFill>
                <a:latin typeface="Times New Roman" panose="02020603050405020304" pitchFamily="18" charset="0"/>
              </a:rPr>
              <a:t>] Petře a Pavle ochraňujte své služebníky, svatí duchové </a:t>
            </a:r>
            <a:r>
              <a:rPr lang="cs-CZ" sz="1800" b="0" i="0" u="none" strike="noStrike" baseline="0" dirty="0" err="1">
                <a:solidFill>
                  <a:srgbClr val="000000"/>
                </a:solidFill>
                <a:latin typeface="Times New Roman" panose="02020603050405020304" pitchFamily="18" charset="0"/>
              </a:rPr>
              <a:t>ochra-ňujte</a:t>
            </a:r>
            <a:r>
              <a:rPr lang="cs-CZ" sz="1800" b="0" i="0" u="none" strike="noStrike" baseline="0" dirty="0">
                <a:solidFill>
                  <a:srgbClr val="000000"/>
                </a:solidFill>
                <a:latin typeface="Times New Roman" panose="02020603050405020304" pitchFamily="18" charset="0"/>
              </a:rPr>
              <a:t> ... </a:t>
            </a:r>
            <a:r>
              <a:rPr lang="cs-CZ" sz="1800" b="0" i="1" u="none" strike="noStrike" baseline="0" dirty="0" err="1">
                <a:solidFill>
                  <a:srgbClr val="000000"/>
                </a:solidFill>
                <a:latin typeface="Times New Roman" panose="02020603050405020304" pitchFamily="18" charset="0"/>
              </a:rPr>
              <a:t>refrigerium</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řec</a:t>
            </a:r>
            <a:r>
              <a:rPr lang="cs-CZ" sz="1800" b="0" i="0" u="none" strike="noStrike" baseline="0" dirty="0">
                <a:solidFill>
                  <a:srgbClr val="000000"/>
                </a:solidFill>
                <a:latin typeface="Times New Roman" panose="02020603050405020304" pitchFamily="18" charset="0"/>
              </a:rPr>
              <a:t>. ekvivalent </a:t>
            </a:r>
            <a:r>
              <a:rPr lang="cs-CZ" sz="1800" b="0" i="1" u="none" strike="noStrike" baseline="0" dirty="0" err="1">
                <a:solidFill>
                  <a:srgbClr val="000000"/>
                </a:solidFill>
                <a:latin typeface="Times New Roman" panose="02020603050405020304" pitchFamily="18" charset="0"/>
              </a:rPr>
              <a:t>anagismois</a:t>
            </a:r>
            <a:r>
              <a:rPr lang="cs-CZ" sz="1800" b="0" i="0" u="none" strike="noStrike" baseline="0" dirty="0">
                <a:solidFill>
                  <a:srgbClr val="000000"/>
                </a:solidFill>
                <a:latin typeface="Times New Roman" panose="02020603050405020304" pitchFamily="18" charset="0"/>
              </a:rPr>
              <a:t>). </a:t>
            </a:r>
          </a:p>
          <a:p>
            <a:pPr marR="0" algn="just"/>
            <a:r>
              <a:rPr lang="cs-CZ" sz="1800" b="0" i="0" u="none" strike="noStrike" baseline="0" dirty="0">
                <a:solidFill>
                  <a:srgbClr val="000000"/>
                </a:solidFill>
                <a:latin typeface="Courier New" panose="02070309020205020404" pitchFamily="49" charset="0"/>
              </a:rPr>
              <a:t>o </a:t>
            </a:r>
            <a:r>
              <a:rPr lang="cs-CZ" sz="1800" b="0" i="1" u="none" strike="noStrike" baseline="0" dirty="0">
                <a:solidFill>
                  <a:srgbClr val="000000"/>
                </a:solidFill>
                <a:latin typeface="Times New Roman" panose="02020603050405020304" pitchFamily="18" charset="0"/>
              </a:rPr>
              <a:t>XIII Kal </a:t>
            </a:r>
            <a:r>
              <a:rPr lang="cs-CZ" sz="1800" b="0" i="1" u="none" strike="noStrike" baseline="0" dirty="0" err="1">
                <a:solidFill>
                  <a:srgbClr val="000000"/>
                </a:solidFill>
                <a:latin typeface="Times New Roman" panose="02020603050405020304" pitchFamily="18" charset="0"/>
              </a:rPr>
              <a:t>Apriles</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refrigeravi</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Parthenius</a:t>
            </a:r>
            <a:r>
              <a:rPr lang="cs-CZ" sz="1800" b="0" i="1" u="none" strike="noStrike" baseline="0" dirty="0">
                <a:solidFill>
                  <a:srgbClr val="000000"/>
                </a:solidFill>
                <a:latin typeface="Times New Roman" panose="02020603050405020304" pitchFamily="18" charset="0"/>
              </a:rPr>
              <a:t> in </a:t>
            </a:r>
            <a:r>
              <a:rPr lang="cs-CZ" sz="1800" b="0" i="1" u="none" strike="noStrike" baseline="0" dirty="0" err="1">
                <a:solidFill>
                  <a:srgbClr val="000000"/>
                </a:solidFill>
                <a:latin typeface="Times New Roman" panose="02020603050405020304" pitchFamily="18" charset="0"/>
              </a:rPr>
              <a:t>deo</a:t>
            </a:r>
            <a:r>
              <a:rPr lang="cs-CZ" sz="1800" b="0" i="1" u="none" strike="noStrike" baseline="0" dirty="0">
                <a:solidFill>
                  <a:srgbClr val="000000"/>
                </a:solidFill>
                <a:latin typeface="Times New Roman" panose="02020603050405020304" pitchFamily="18" charset="0"/>
              </a:rPr>
              <a:t> et nos in </a:t>
            </a:r>
            <a:r>
              <a:rPr lang="cs-CZ" sz="1800" b="0" i="1" u="none" strike="noStrike" baseline="0" dirty="0" err="1">
                <a:solidFill>
                  <a:srgbClr val="000000"/>
                </a:solidFill>
                <a:latin typeface="Times New Roman" panose="02020603050405020304" pitchFamily="18" charset="0"/>
              </a:rPr>
              <a:t>deo</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omnes</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13 dnů před Kalen-</a:t>
            </a:r>
            <a:r>
              <a:rPr lang="cs-CZ" sz="1800" b="0" i="0" u="none" strike="noStrike" baseline="0" dirty="0" err="1">
                <a:solidFill>
                  <a:srgbClr val="000000"/>
                </a:solidFill>
                <a:latin typeface="Times New Roman" panose="02020603050405020304" pitchFamily="18" charset="0"/>
              </a:rPr>
              <a:t>dami</a:t>
            </a:r>
            <a:r>
              <a:rPr lang="cs-CZ" sz="1800" b="0" i="0" u="none" strike="noStrike" baseline="0" dirty="0">
                <a:solidFill>
                  <a:srgbClr val="000000"/>
                </a:solidFill>
                <a:latin typeface="Times New Roman" panose="02020603050405020304" pitchFamily="18" charset="0"/>
              </a:rPr>
              <a:t> dubnovými se konalo </a:t>
            </a:r>
            <a:r>
              <a:rPr lang="cs-CZ" sz="1800" b="0" i="0" u="none" strike="noStrike" baseline="0" dirty="0" err="1">
                <a:solidFill>
                  <a:srgbClr val="000000"/>
                </a:solidFill>
                <a:latin typeface="Times New Roman" panose="02020603050405020304" pitchFamily="18" charset="0"/>
              </a:rPr>
              <a:t>refrigerium</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Parthenius</a:t>
            </a:r>
            <a:r>
              <a:rPr lang="cs-CZ" sz="1800" b="0" i="0" u="none" strike="noStrike" baseline="0" dirty="0">
                <a:solidFill>
                  <a:srgbClr val="000000"/>
                </a:solidFill>
                <a:latin typeface="Times New Roman" panose="02020603050405020304" pitchFamily="18" charset="0"/>
              </a:rPr>
              <a:t> v Bohu a všichni v Bohu. </a:t>
            </a:r>
          </a:p>
          <a:p>
            <a:pPr marR="0" algn="just"/>
            <a:r>
              <a:rPr lang="cs-CZ" sz="1800" b="0" i="0" u="none" strike="noStrike" baseline="0" dirty="0">
                <a:solidFill>
                  <a:srgbClr val="000000"/>
                </a:solidFill>
                <a:latin typeface="Courier New" panose="02070309020205020404" pitchFamily="49" charset="0"/>
              </a:rPr>
              <a:t>o </a:t>
            </a:r>
            <a:r>
              <a:rPr lang="cs-CZ" sz="1800" b="0" i="1" u="none" strike="noStrike" baseline="0" dirty="0">
                <a:solidFill>
                  <a:srgbClr val="000000"/>
                </a:solidFill>
                <a:latin typeface="Times New Roman" panose="02020603050405020304" pitchFamily="18" charset="0"/>
              </a:rPr>
              <a:t>Petre et Paule in </a:t>
            </a:r>
            <a:r>
              <a:rPr lang="cs-CZ" sz="1800" b="0" i="1" u="none" strike="noStrike" baseline="0" dirty="0" err="1">
                <a:solidFill>
                  <a:srgbClr val="000000"/>
                </a:solidFill>
                <a:latin typeface="Times New Roman" panose="02020603050405020304" pitchFamily="18" charset="0"/>
              </a:rPr>
              <a:t>ment</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abete</a:t>
            </a:r>
            <a:r>
              <a:rPr lang="cs-CZ" sz="1800" b="0" i="1" u="none" strike="noStrike" baseline="0" dirty="0">
                <a:solidFill>
                  <a:srgbClr val="000000"/>
                </a:solidFill>
                <a:latin typeface="Times New Roman" panose="02020603050405020304" pitchFamily="18" charset="0"/>
              </a:rPr>
              <a:t> </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sinum</a:t>
            </a:r>
            <a:r>
              <a:rPr lang="cs-CZ" sz="1800" b="0" i="0" u="none" strike="noStrike" baseline="0" dirty="0">
                <a:solidFill>
                  <a:srgbClr val="000000"/>
                </a:solidFill>
                <a:latin typeface="Times New Roman" panose="02020603050405020304" pitchFamily="18" charset="0"/>
              </a:rPr>
              <a:t> in r[</a:t>
            </a:r>
            <a:r>
              <a:rPr lang="cs-CZ" sz="1800" b="0" i="0" u="none" strike="noStrike" baseline="0" dirty="0" err="1">
                <a:solidFill>
                  <a:srgbClr val="000000"/>
                </a:solidFill>
                <a:latin typeface="Times New Roman" panose="02020603050405020304" pitchFamily="18" charset="0"/>
              </a:rPr>
              <a:t>ef</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ri</a:t>
            </a:r>
            <a:r>
              <a:rPr lang="cs-CZ" sz="1800" b="0" i="0" u="none" strike="noStrike" baseline="0" dirty="0">
                <a:solidFill>
                  <a:srgbClr val="000000"/>
                </a:solidFill>
                <a:latin typeface="Times New Roman" panose="02020603050405020304" pitchFamily="18" charset="0"/>
              </a:rPr>
              <a:t>[g]</a:t>
            </a:r>
            <a:r>
              <a:rPr lang="cs-CZ" sz="1800" b="0" i="0" u="none" strike="noStrike" baseline="0" dirty="0" err="1">
                <a:solidFill>
                  <a:srgbClr val="000000"/>
                </a:solidFill>
                <a:latin typeface="Times New Roman" panose="02020603050405020304" pitchFamily="18" charset="0"/>
              </a:rPr>
              <a:t>erium</a:t>
            </a:r>
            <a:r>
              <a:rPr lang="cs-CZ" sz="1800" b="0" i="0" u="none" strike="noStrike" baseline="0" dirty="0">
                <a:solidFill>
                  <a:srgbClr val="000000"/>
                </a:solidFill>
                <a:latin typeface="Times New Roman" panose="02020603050405020304" pitchFamily="18" charset="0"/>
              </a:rPr>
              <a:t>. Petře a Pavle myslete na </a:t>
            </a:r>
            <a:r>
              <a:rPr lang="cs-CZ" sz="1800" b="0" i="0" u="none" strike="noStrike" baseline="0" dirty="0" err="1">
                <a:solidFill>
                  <a:srgbClr val="000000"/>
                </a:solidFill>
                <a:latin typeface="Times New Roman" panose="02020603050405020304" pitchFamily="18" charset="0"/>
              </a:rPr>
              <a:t>hříš-níka</a:t>
            </a:r>
            <a:r>
              <a:rPr lang="cs-CZ" sz="1800" b="0" i="0" u="none" strike="noStrike" baseline="0" dirty="0">
                <a:solidFill>
                  <a:srgbClr val="000000"/>
                </a:solidFill>
                <a:latin typeface="Times New Roman" panose="02020603050405020304" pitchFamily="18" charset="0"/>
              </a:rPr>
              <a:t> během </a:t>
            </a:r>
            <a:r>
              <a:rPr lang="cs-CZ" sz="1800" b="0" i="0" u="none" strike="noStrike" baseline="0" dirty="0" err="1">
                <a:solidFill>
                  <a:srgbClr val="000000"/>
                </a:solidFill>
                <a:latin typeface="Times New Roman" panose="02020603050405020304" pitchFamily="18" charset="0"/>
              </a:rPr>
              <a:t>refrigeria</a:t>
            </a:r>
            <a:r>
              <a:rPr lang="cs-CZ" sz="1800" b="0" i="0" u="none" strike="noStrike" baseline="0" dirty="0">
                <a:solidFill>
                  <a:srgbClr val="000000"/>
                </a:solidFill>
                <a:latin typeface="Times New Roman" panose="02020603050405020304" pitchFamily="18" charset="0"/>
              </a:rPr>
              <a:t>. </a:t>
            </a:r>
          </a:p>
          <a:p>
            <a:pPr marR="0" algn="just"/>
            <a:r>
              <a:rPr lang="cs-CZ" sz="1800" b="0" i="0" u="none" strike="noStrike" baseline="0" dirty="0">
                <a:solidFill>
                  <a:srgbClr val="000000"/>
                </a:solidFill>
                <a:latin typeface="Courier New" panose="02070309020205020404" pitchFamily="49" charset="0"/>
              </a:rPr>
              <a:t>o </a:t>
            </a:r>
            <a:r>
              <a:rPr lang="cs-CZ" sz="1800" b="0" i="0" u="none" strike="noStrike" baseline="0" dirty="0">
                <a:solidFill>
                  <a:srgbClr val="000000"/>
                </a:solidFill>
                <a:latin typeface="Times New Roman" panose="02020603050405020304" pitchFamily="18" charset="0"/>
              </a:rPr>
              <a:t>...</a:t>
            </a:r>
            <a:r>
              <a:rPr lang="cs-CZ" sz="1800" b="0" i="1" u="none" strike="noStrike" baseline="0" dirty="0" err="1">
                <a:solidFill>
                  <a:srgbClr val="000000"/>
                </a:solidFill>
                <a:latin typeface="Times New Roman" panose="02020603050405020304" pitchFamily="18" charset="0"/>
              </a:rPr>
              <a:t>Celeri</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nus</a:t>
            </a:r>
            <a:r>
              <a:rPr lang="cs-CZ" sz="1800" b="0" i="0" u="none" strike="noStrike" baseline="0" dirty="0">
                <a:solidFill>
                  <a:srgbClr val="000000"/>
                </a:solidFill>
                <a:latin typeface="Times New Roman" panose="02020603050405020304" pitchFamily="18" charset="0"/>
              </a:rPr>
              <a:t>] </a:t>
            </a:r>
            <a:r>
              <a:rPr lang="cs-CZ" sz="1800" b="0" i="1" u="none" strike="noStrike" baseline="0" dirty="0">
                <a:solidFill>
                  <a:srgbClr val="000000"/>
                </a:solidFill>
                <a:latin typeface="Times New Roman" panose="02020603050405020304" pitchFamily="18" charset="0"/>
              </a:rPr>
              <a:t>v </a:t>
            </a:r>
            <a:r>
              <a:rPr lang="cs-CZ" sz="1800" b="0" i="1" u="none" strike="noStrike" baseline="0" dirty="0" err="1">
                <a:solidFill>
                  <a:srgbClr val="000000"/>
                </a:solidFill>
                <a:latin typeface="Times New Roman" panose="02020603050405020304" pitchFamily="18" charset="0"/>
              </a:rPr>
              <a:t>idus</a:t>
            </a:r>
            <a:r>
              <a:rPr lang="cs-CZ" sz="1800" b="0" i="1"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Aug</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ustas</a:t>
            </a:r>
            <a:r>
              <a:rPr lang="cs-CZ" sz="1800" b="0" i="0" u="none" strike="noStrike" baseline="0" dirty="0">
                <a:solidFill>
                  <a:srgbClr val="000000"/>
                </a:solidFill>
                <a:latin typeface="Times New Roman" panose="02020603050405020304" pitchFamily="18" charset="0"/>
              </a:rPr>
              <a:t>] </a:t>
            </a:r>
            <a:r>
              <a:rPr lang="cs-CZ" sz="1800" b="0" i="1" u="none" strike="noStrike" baseline="0" dirty="0" err="1">
                <a:solidFill>
                  <a:srgbClr val="000000"/>
                </a:solidFill>
                <a:latin typeface="Times New Roman" panose="02020603050405020304" pitchFamily="18" charset="0"/>
              </a:rPr>
              <a:t>Saecul</a:t>
            </a:r>
            <a:r>
              <a:rPr lang="cs-CZ" sz="1800" b="0" i="0" u="none" strike="noStrike" baseline="0" dirty="0">
                <a:solidFill>
                  <a:srgbClr val="000000"/>
                </a:solidFill>
                <a:latin typeface="Times New Roman" panose="02020603050405020304" pitchFamily="18" charset="0"/>
              </a:rPr>
              <a:t>[</a:t>
            </a:r>
            <a:r>
              <a:rPr lang="cs-CZ" sz="1800" b="0" i="0" u="none" strike="noStrike" baseline="0" dirty="0" err="1">
                <a:solidFill>
                  <a:srgbClr val="000000"/>
                </a:solidFill>
                <a:latin typeface="Times New Roman" panose="02020603050405020304" pitchFamily="18" charset="0"/>
              </a:rPr>
              <a:t>ari</a:t>
            </a:r>
            <a:r>
              <a:rPr lang="cs-CZ" sz="1800" b="0" i="0" u="none" strike="noStrike" baseline="0" dirty="0">
                <a:solidFill>
                  <a:srgbClr val="000000"/>
                </a:solidFill>
                <a:latin typeface="Times New Roman" panose="02020603050405020304" pitchFamily="18" charset="0"/>
              </a:rPr>
              <a:t> II] </a:t>
            </a:r>
            <a:r>
              <a:rPr lang="cs-CZ" sz="1800" b="0" i="1" u="none" strike="noStrike" baseline="0" dirty="0">
                <a:solidFill>
                  <a:srgbClr val="000000"/>
                </a:solidFill>
                <a:latin typeface="Times New Roman" panose="02020603050405020304" pitchFamily="18" charset="0"/>
              </a:rPr>
              <a:t>et </a:t>
            </a:r>
            <a:r>
              <a:rPr lang="cs-CZ" sz="1800" b="0" i="1" u="none" strike="noStrike" baseline="0" dirty="0" err="1">
                <a:solidFill>
                  <a:srgbClr val="000000"/>
                </a:solidFill>
                <a:latin typeface="Times New Roman" panose="02020603050405020304" pitchFamily="18" charset="0"/>
              </a:rPr>
              <a:t>Donat</a:t>
            </a:r>
            <a:r>
              <a:rPr lang="cs-CZ" sz="1800" b="0" i="0" u="none" strike="noStrike" baseline="0" dirty="0">
                <a:solidFill>
                  <a:srgbClr val="000000"/>
                </a:solidFill>
                <a:latin typeface="Times New Roman" panose="02020603050405020304" pitchFamily="18" charset="0"/>
              </a:rPr>
              <a:t>[o II Cos]. </a:t>
            </a:r>
            <a:r>
              <a:rPr lang="cs-CZ" sz="1800" b="0" i="0" u="none" strike="noStrike" baseline="0" dirty="0" err="1">
                <a:solidFill>
                  <a:srgbClr val="000000"/>
                </a:solidFill>
                <a:latin typeface="Times New Roman" panose="02020603050405020304" pitchFamily="18" charset="0"/>
              </a:rPr>
              <a:t>Celerinus</a:t>
            </a:r>
            <a:r>
              <a:rPr lang="cs-CZ" sz="1800" b="0" i="0" u="none" strike="noStrike" baseline="0" dirty="0">
                <a:solidFill>
                  <a:srgbClr val="000000"/>
                </a:solidFill>
                <a:latin typeface="Times New Roman" panose="02020603050405020304" pitchFamily="18" charset="0"/>
              </a:rPr>
              <a:t> 9. srpna 260. (Umožnil přesnější určení doby používání </a:t>
            </a:r>
            <a:r>
              <a:rPr lang="cs-CZ" sz="1800" b="0" i="0" u="none" strike="noStrike" baseline="0" dirty="0" err="1">
                <a:solidFill>
                  <a:srgbClr val="000000"/>
                </a:solidFill>
                <a:latin typeface="Times New Roman" panose="02020603050405020304" pitchFamily="18" charset="0"/>
              </a:rPr>
              <a:t>traclia</a:t>
            </a:r>
            <a:r>
              <a:rPr lang="cs-CZ" sz="1800" b="0" i="0" u="none" strike="noStrike" baseline="0" dirty="0">
                <a:solidFill>
                  <a:srgbClr val="000000"/>
                </a:solidFill>
                <a:latin typeface="Times New Roman" panose="02020603050405020304" pitchFamily="18" charset="0"/>
              </a:rPr>
              <a:t> jako martyria). </a:t>
            </a:r>
          </a:p>
          <a:p>
            <a:endParaRPr lang="cs-CZ" sz="1800" b="0" i="0" u="none" strike="noStrike" baseline="0" dirty="0">
              <a:solidFill>
                <a:srgbClr val="000000"/>
              </a:solidFill>
              <a:latin typeface="Times New Roman" panose="02020603050405020304" pitchFamily="18" charset="0"/>
            </a:endParaRPr>
          </a:p>
          <a:p>
            <a:pPr marR="0" algn="l"/>
            <a:endParaRPr lang="cs-CZ" sz="1400" b="0" i="0" u="none" strike="noStrike" baseline="0" dirty="0" err="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5788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E9A1E7-6640-4854-9307-9D48392B5A40}"/>
              </a:ext>
            </a:extLst>
          </p:cNvPr>
          <p:cNvSpPr>
            <a:spLocks noGrp="1"/>
          </p:cNvSpPr>
          <p:nvPr>
            <p:ph type="title"/>
          </p:nvPr>
        </p:nvSpPr>
        <p:spPr/>
        <p:txBody>
          <a:bodyPr>
            <a:normAutofit/>
          </a:bodyPr>
          <a:lstStyle/>
          <a:p>
            <a:r>
              <a:rPr lang="cs-CZ" sz="2800" dirty="0">
                <a:latin typeface="Times New Roman" panose="02020603050405020304" pitchFamily="18" charset="0"/>
                <a:cs typeface="Times New Roman" panose="02020603050405020304" pitchFamily="18" charset="0"/>
              </a:rPr>
              <a:t>Proměny rituálního stolování - mše</a:t>
            </a:r>
          </a:p>
        </p:txBody>
      </p:sp>
      <p:sp>
        <p:nvSpPr>
          <p:cNvPr id="3" name="Zástupný obsah 2">
            <a:extLst>
              <a:ext uri="{FF2B5EF4-FFF2-40B4-BE49-F238E27FC236}">
                <a16:creationId xmlns:a16="http://schemas.microsoft.com/office/drawing/2014/main" id="{F8F64F3E-AD07-4397-B9E6-6B6144290950}"/>
              </a:ext>
            </a:extLst>
          </p:cNvPr>
          <p:cNvSpPr>
            <a:spLocks noGrp="1"/>
          </p:cNvSpPr>
          <p:nvPr>
            <p:ph idx="1"/>
          </p:nvPr>
        </p:nvSpPr>
        <p:spPr/>
        <p:txBody>
          <a:bodyPr>
            <a:normAutofit fontScale="85000" lnSpcReduction="10000"/>
          </a:bodyPr>
          <a:lstStyle/>
          <a:p>
            <a:r>
              <a:rPr lang="cs-CZ" sz="1800" dirty="0">
                <a:latin typeface="Times New Roman" panose="02020603050405020304" pitchFamily="18" charset="0"/>
                <a:cs typeface="Times New Roman" panose="02020603050405020304" pitchFamily="18" charset="0"/>
              </a:rPr>
              <a:t>Společná shromáždění – kdy, za jakým účelem</a:t>
            </a:r>
          </a:p>
          <a:p>
            <a:r>
              <a:rPr lang="cs-CZ" sz="1800" dirty="0">
                <a:latin typeface="Times New Roman" panose="02020603050405020304" pitchFamily="18" charset="0"/>
                <a:cs typeface="Times New Roman" panose="02020603050405020304" pitchFamily="18" charset="0"/>
              </a:rPr>
              <a:t>Role jídla při formování raně křesťanských obcí</a:t>
            </a:r>
          </a:p>
          <a:p>
            <a:r>
              <a:rPr lang="cs-CZ" sz="1800" dirty="0">
                <a:latin typeface="Times New Roman" panose="02020603050405020304" pitchFamily="18" charset="0"/>
                <a:cs typeface="Times New Roman" panose="02020603050405020304" pitchFamily="18" charset="0"/>
              </a:rPr>
              <a:t>Od 2. století vývoj k ritualizaci a formalizaci</a:t>
            </a:r>
          </a:p>
          <a:p>
            <a:r>
              <a:rPr lang="cs-CZ" sz="1800" dirty="0" err="1">
                <a:latin typeface="Times New Roman" panose="02020603050405020304" pitchFamily="18" charset="0"/>
                <a:cs typeface="Times New Roman" panose="02020603050405020304" pitchFamily="18" charset="0"/>
              </a:rPr>
              <a:t>Ignatios</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Antiochejský</a:t>
            </a:r>
            <a:r>
              <a:rPr lang="cs-CZ" sz="1800" dirty="0">
                <a:latin typeface="Times New Roman" panose="02020603050405020304" pitchFamily="18" charset="0"/>
                <a:cs typeface="Times New Roman" panose="02020603050405020304" pitchFamily="18" charset="0"/>
              </a:rPr>
              <a:t>, </a:t>
            </a:r>
            <a:r>
              <a:rPr lang="cs-CZ" sz="1800" i="1" dirty="0">
                <a:latin typeface="Times New Roman" panose="02020603050405020304" pitchFamily="18" charset="0"/>
                <a:cs typeface="Times New Roman" panose="02020603050405020304" pitchFamily="18" charset="0"/>
              </a:rPr>
              <a:t>List Smyrenským, </a:t>
            </a:r>
            <a:r>
              <a:rPr lang="cs-CZ" sz="1800" dirty="0">
                <a:latin typeface="Times New Roman" panose="02020603050405020304" pitchFamily="18" charset="0"/>
                <a:cs typeface="Times New Roman" panose="02020603050405020304" pitchFamily="18" charset="0"/>
              </a:rPr>
              <a:t>Justin </a:t>
            </a:r>
            <a:r>
              <a:rPr lang="cs-CZ" sz="1800" dirty="0" err="1">
                <a:latin typeface="Times New Roman" panose="02020603050405020304" pitchFamily="18" charset="0"/>
                <a:cs typeface="Times New Roman" panose="02020603050405020304" pitchFamily="18" charset="0"/>
              </a:rPr>
              <a:t>Martyr</a:t>
            </a:r>
            <a:r>
              <a:rPr lang="cs-CZ" sz="1800" dirty="0">
                <a:latin typeface="Times New Roman" panose="02020603050405020304" pitchFamily="18" charset="0"/>
                <a:cs typeface="Times New Roman" panose="02020603050405020304" pitchFamily="18" charset="0"/>
              </a:rPr>
              <a:t> (obětní charakter eucharistie, kněží)</a:t>
            </a:r>
          </a:p>
          <a:p>
            <a:r>
              <a:rPr lang="cs-CZ" sz="1800" dirty="0">
                <a:latin typeface="Times New Roman" panose="02020603050405020304" pitchFamily="18" charset="0"/>
                <a:cs typeface="Times New Roman" panose="02020603050405020304" pitchFamily="18" charset="0"/>
              </a:rPr>
              <a:t>Paralelní </a:t>
            </a:r>
            <a:r>
              <a:rPr lang="cs-CZ" sz="1800" i="1" dirty="0">
                <a:latin typeface="Times New Roman" panose="02020603050405020304" pitchFamily="18" charset="0"/>
                <a:cs typeface="Times New Roman" panose="02020603050405020304" pitchFamily="18" charset="0"/>
              </a:rPr>
              <a:t>agapé</a:t>
            </a:r>
            <a:r>
              <a:rPr lang="cs-CZ" sz="1800" dirty="0">
                <a:latin typeface="Times New Roman" panose="02020603050405020304" pitchFamily="18" charset="0"/>
                <a:cs typeface="Times New Roman" panose="02020603050405020304" pitchFamily="18" charset="0"/>
              </a:rPr>
              <a:t> a eucharistie: Hippolytos Římský, </a:t>
            </a:r>
            <a:r>
              <a:rPr lang="cs-CZ" sz="1800" i="1" dirty="0">
                <a:latin typeface="Times New Roman" panose="02020603050405020304" pitchFamily="18" charset="0"/>
                <a:cs typeface="Times New Roman" panose="02020603050405020304" pitchFamily="18" charset="0"/>
              </a:rPr>
              <a:t>Apoštolská tradice </a:t>
            </a:r>
            <a:r>
              <a:rPr lang="cs-CZ" sz="1800" dirty="0">
                <a:latin typeface="Times New Roman" panose="02020603050405020304" pitchFamily="18" charset="0"/>
                <a:cs typeface="Times New Roman" panose="02020603050405020304" pitchFamily="18" charset="0"/>
              </a:rPr>
              <a:t>(210-215)</a:t>
            </a:r>
          </a:p>
          <a:p>
            <a:pPr lvl="1">
              <a:buFont typeface="Courier New" panose="02070309020205020404" pitchFamily="49" charset="0"/>
              <a:buChar char="o"/>
            </a:pPr>
            <a:r>
              <a:rPr lang="cs-CZ" sz="1400" i="1" dirty="0">
                <a:latin typeface="Times New Roman" panose="02020603050405020304" pitchFamily="18" charset="0"/>
                <a:cs typeface="Times New Roman" panose="02020603050405020304" pitchFamily="18" charset="0"/>
              </a:rPr>
              <a:t>Eucharistická modlitba: </a:t>
            </a:r>
          </a:p>
          <a:p>
            <a:pPr lvl="1">
              <a:buFont typeface="Courier New" panose="02070309020205020404" pitchFamily="49" charset="0"/>
              <a:buChar char="o"/>
            </a:pPr>
            <a:r>
              <a:rPr lang="cs-CZ" sz="1200" b="0" i="0" dirty="0">
                <a:solidFill>
                  <a:srgbClr val="202122"/>
                </a:solidFill>
                <a:effectLst/>
                <a:latin typeface="Arial" panose="020B0604020202020204" pitchFamily="34" charset="0"/>
              </a:rPr>
              <a:t>Pán s vámi!</a:t>
            </a:r>
            <a:br>
              <a:rPr lang="cs-CZ" sz="1200" dirty="0"/>
            </a:br>
            <a:r>
              <a:rPr lang="cs-CZ" sz="1200" b="0" i="0" dirty="0">
                <a:solidFill>
                  <a:srgbClr val="202122"/>
                </a:solidFill>
                <a:effectLst/>
                <a:latin typeface="Arial" panose="020B0604020202020204" pitchFamily="34" charset="0"/>
              </a:rPr>
              <a:t>I s tebou.</a:t>
            </a:r>
            <a:br>
              <a:rPr lang="cs-CZ" sz="1200" dirty="0"/>
            </a:br>
            <a:r>
              <a:rPr lang="cs-CZ" sz="1200" b="0" i="0" dirty="0">
                <a:solidFill>
                  <a:srgbClr val="202122"/>
                </a:solidFill>
                <a:effectLst/>
                <a:latin typeface="Arial" panose="020B0604020202020204" pitchFamily="34" charset="0"/>
              </a:rPr>
              <a:t>Vzhůru srdce!</a:t>
            </a:r>
            <a:br>
              <a:rPr lang="cs-CZ" sz="1200" dirty="0"/>
            </a:br>
            <a:r>
              <a:rPr lang="cs-CZ" sz="1200" b="0" i="0" dirty="0">
                <a:solidFill>
                  <a:srgbClr val="202122"/>
                </a:solidFill>
                <a:effectLst/>
                <a:latin typeface="Arial" panose="020B0604020202020204" pitchFamily="34" charset="0"/>
              </a:rPr>
              <a:t>Máme je u Pána.</a:t>
            </a:r>
            <a:br>
              <a:rPr lang="cs-CZ" sz="1200" dirty="0"/>
            </a:br>
            <a:r>
              <a:rPr lang="cs-CZ" sz="1200" b="0" i="0" dirty="0">
                <a:solidFill>
                  <a:srgbClr val="202122"/>
                </a:solidFill>
                <a:effectLst/>
                <a:latin typeface="Arial" panose="020B0604020202020204" pitchFamily="34" charset="0"/>
              </a:rPr>
              <a:t>Vzdávejme díky Bohu, našemu Otci.</a:t>
            </a:r>
            <a:br>
              <a:rPr lang="cs-CZ" sz="1200" dirty="0"/>
            </a:br>
            <a:r>
              <a:rPr lang="cs-CZ" sz="1200" b="0" i="0" dirty="0">
                <a:solidFill>
                  <a:srgbClr val="202122"/>
                </a:solidFill>
                <a:effectLst/>
                <a:latin typeface="Arial" panose="020B0604020202020204" pitchFamily="34" charset="0"/>
              </a:rPr>
              <a:t>Je to důstojné a spravedlivé.</a:t>
            </a:r>
            <a:endParaRPr lang="cs-CZ" sz="1400" i="1" dirty="0">
              <a:latin typeface="Times New Roman" panose="02020603050405020304" pitchFamily="18" charset="0"/>
              <a:cs typeface="Times New Roman" panose="02020603050405020304" pitchFamily="18" charset="0"/>
            </a:endParaRPr>
          </a:p>
          <a:p>
            <a:r>
              <a:rPr lang="cs-CZ" sz="1800" dirty="0">
                <a:latin typeface="Times New Roman" panose="02020603050405020304" pitchFamily="18" charset="0"/>
                <a:cs typeface="Times New Roman" panose="02020603050405020304" pitchFamily="18" charset="0"/>
              </a:rPr>
              <a:t>Symbolické chápání eucharistie: Ambrosius</a:t>
            </a:r>
          </a:p>
          <a:p>
            <a:r>
              <a:rPr lang="cs-CZ" sz="1800" dirty="0">
                <a:latin typeface="Times New Roman" panose="02020603050405020304" pitchFamily="18" charset="0"/>
                <a:cs typeface="Times New Roman" panose="02020603050405020304" pitchFamily="18" charset="0"/>
              </a:rPr>
              <a:t>Augustinus (reálná přítomnost)</a:t>
            </a:r>
          </a:p>
        </p:txBody>
      </p:sp>
    </p:spTree>
    <p:extLst>
      <p:ext uri="{BB962C8B-B14F-4D97-AF65-F5344CB8AC3E}">
        <p14:creationId xmlns:p14="http://schemas.microsoft.com/office/powerpoint/2010/main" val="341235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3DFAFE-9D19-434E-9ED6-3F286680FFA8}"/>
              </a:ext>
            </a:extLst>
          </p:cNvPr>
          <p:cNvSpPr>
            <a:spLocks noGrp="1"/>
          </p:cNvSpPr>
          <p:nvPr>
            <p:ph type="title"/>
          </p:nvPr>
        </p:nvSpPr>
        <p:spPr/>
        <p:txBody>
          <a:bodyPr>
            <a:noAutofit/>
          </a:bodyPr>
          <a:lstStyle/>
          <a:p>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Transsubstanciační teologie a pojetí eucharistie: normativní a žité křesťanství</a:t>
            </a:r>
            <a:b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Svátost těla a krve Kristovy ve </a:t>
            </a:r>
            <a:r>
              <a:rPr lang="cs-CZ" sz="2000" i="1" dirty="0">
                <a:effectLst/>
                <a:latin typeface="Times New Roman" panose="02020603050405020304" pitchFamily="18" charset="0"/>
                <a:ea typeface="Times New Roman" panose="02020603050405020304" pitchFamily="18" charset="0"/>
                <a:cs typeface="Times New Roman" panose="02020603050405020304" pitchFamily="18" charset="0"/>
              </a:rPr>
              <a:t>Vyprávění o zázracích </a:t>
            </a:r>
            <a:r>
              <a:rPr lang="cs-CZ" sz="2000" dirty="0" err="1">
                <a:effectLst/>
                <a:latin typeface="Times New Roman" panose="02020603050405020304" pitchFamily="18" charset="0"/>
                <a:ea typeface="Times New Roman" panose="02020603050405020304" pitchFamily="18" charset="0"/>
                <a:cs typeface="Times New Roman" panose="02020603050405020304" pitchFamily="18" charset="0"/>
              </a:rPr>
              <a:t>Caesasria</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z Heisterbachu</a:t>
            </a:r>
            <a:br>
              <a:rPr lang="cs-CZ"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cs-CZ" sz="2000" dirty="0"/>
          </a:p>
        </p:txBody>
      </p:sp>
      <p:sp>
        <p:nvSpPr>
          <p:cNvPr id="3" name="Zástupný obsah 2">
            <a:extLst>
              <a:ext uri="{FF2B5EF4-FFF2-40B4-BE49-F238E27FC236}">
                <a16:creationId xmlns:a16="http://schemas.microsoft.com/office/drawing/2014/main" id="{442B09A3-9E2C-4AEF-A6F5-BD97569F9E9B}"/>
              </a:ext>
            </a:extLst>
          </p:cNvPr>
          <p:cNvSpPr>
            <a:spLocks noGrp="1"/>
          </p:cNvSpPr>
          <p:nvPr>
            <p:ph idx="1"/>
          </p:nvPr>
        </p:nvSpPr>
        <p:spPr/>
        <p:txBody>
          <a:bodyPr>
            <a:normAutofit fontScale="92500" lnSpcReduction="10000"/>
          </a:bodyPr>
          <a:lstStyle/>
          <a:p>
            <a:r>
              <a:rPr lang="cs-CZ" dirty="0" err="1">
                <a:latin typeface="Times New Roman" panose="02020603050405020304" pitchFamily="18" charset="0"/>
                <a:cs typeface="Times New Roman" panose="02020603050405020304" pitchFamily="18" charset="0"/>
              </a:rPr>
              <a:t>Transubstanciace</a:t>
            </a:r>
            <a:endParaRPr lang="cs-CZ"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Termín od 12. století: Hugo ze Svatého Viktora, Petr Lombardský</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Oficiálním učením církve vyhlášena transsubstanciační doktrína 1215 na čtvrtém lateránském koncilu:</a:t>
            </a:r>
          </a:p>
          <a:p>
            <a:pPr marL="457200" lvl="1" indent="0">
              <a:buNone/>
            </a:pPr>
            <a:r>
              <a:rPr lang="cs-CZ" sz="1500" b="0" dirty="0">
                <a:solidFill>
                  <a:srgbClr val="202122"/>
                </a:solidFill>
                <a:effectLst/>
                <a:latin typeface="Arial" panose="020B0604020202020204" pitchFamily="34" charset="0"/>
                <a:cs typeface="Arial" panose="020B0604020202020204" pitchFamily="34" charset="0"/>
              </a:rPr>
              <a:t> „</a:t>
            </a:r>
            <a:r>
              <a:rPr lang="cs-CZ" sz="1500" b="0" i="1" dirty="0">
                <a:solidFill>
                  <a:srgbClr val="202122"/>
                </a:solidFill>
                <a:effectLst/>
                <a:latin typeface="Arial" panose="020B0604020202020204" pitchFamily="34" charset="0"/>
                <a:cs typeface="Arial" panose="020B0604020202020204" pitchFamily="34" charset="0"/>
              </a:rPr>
              <a:t>tělo a krev jsou skutečně obsaženy ve svátosti oltářní pod způsoby chleba a vína, Boží mocí proměněnými co do podstaty (aby bylo dosaženo tajemství jednoty)</a:t>
            </a:r>
            <a:r>
              <a:rPr lang="cs-CZ" sz="1500" b="0" dirty="0">
                <a:solidFill>
                  <a:srgbClr val="202122"/>
                </a:solidFill>
                <a:effectLst/>
                <a:latin typeface="Arial" panose="020B0604020202020204" pitchFamily="34" charset="0"/>
                <a:cs typeface="Arial" panose="020B0604020202020204" pitchFamily="34" charset="0"/>
              </a:rPr>
              <a:t>“</a:t>
            </a:r>
          </a:p>
          <a:p>
            <a:pPr lvl="1">
              <a:buFont typeface="Wingdings" panose="05000000000000000000" pitchFamily="2" charset="2"/>
              <a:buChar char="Ø"/>
            </a:pPr>
            <a:r>
              <a:rPr lang="cs-CZ" dirty="0">
                <a:solidFill>
                  <a:srgbClr val="202122"/>
                </a:solidFill>
                <a:latin typeface="Times New Roman" panose="02020603050405020304" pitchFamily="18" charset="0"/>
                <a:cs typeface="Times New Roman" panose="02020603050405020304" pitchFamily="18" charset="0"/>
              </a:rPr>
              <a:t>Spory pokračují: např. John Viklef</a:t>
            </a:r>
          </a:p>
          <a:p>
            <a:pPr lvl="1">
              <a:buFont typeface="Wingdings" panose="05000000000000000000" pitchFamily="2" charset="2"/>
              <a:buChar char="Ø"/>
            </a:pPr>
            <a:r>
              <a:rPr lang="cs-CZ" dirty="0">
                <a:solidFill>
                  <a:srgbClr val="202122"/>
                </a:solidFill>
                <a:latin typeface="Times New Roman" panose="02020603050405020304" pitchFamily="18" charset="0"/>
                <a:cs typeface="Times New Roman" panose="02020603050405020304" pitchFamily="18" charset="0"/>
              </a:rPr>
              <a:t>Znovu potvrzeno na Tridentském koncilu (1545-1563, 1551):</a:t>
            </a:r>
          </a:p>
          <a:p>
            <a:pPr marL="457200" lvl="1" indent="0">
              <a:buNone/>
            </a:pPr>
            <a:r>
              <a:rPr lang="cs-CZ" sz="1600" b="0" i="1" dirty="0">
                <a:solidFill>
                  <a:srgbClr val="202122"/>
                </a:solidFill>
                <a:effectLst/>
                <a:latin typeface="Arial" panose="020B0604020202020204" pitchFamily="34" charset="0"/>
              </a:rPr>
              <a:t>Jestliže někdo řekne, že v posvátné a svaté svátosti Eucharistie zůstává podstata chleba a vína sjednoceně s tělem a krví Krista a odmítá zázračnou a prostou změnu celé podstaty chleba v tělo a celé podstaty vína v krev, kdy zůstávají pouze podoby chleba a vína, kteroužto změnu Církev katolická příhodně nazývá </a:t>
            </a:r>
            <a:r>
              <a:rPr lang="cs-CZ" sz="1600" b="1" i="1" dirty="0">
                <a:solidFill>
                  <a:srgbClr val="202122"/>
                </a:solidFill>
                <a:effectLst/>
                <a:latin typeface="Arial" panose="020B0604020202020204" pitchFamily="34" charset="0"/>
              </a:rPr>
              <a:t>transsubstanciací</a:t>
            </a:r>
            <a:r>
              <a:rPr lang="cs-CZ" sz="1600" b="0" i="1" dirty="0">
                <a:solidFill>
                  <a:srgbClr val="202122"/>
                </a:solidFill>
                <a:effectLst/>
                <a:latin typeface="Arial" panose="020B0604020202020204" pitchFamily="34" charset="0"/>
              </a:rPr>
              <a:t>, budiž proklet!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570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61DC6-007B-4F36-9A4B-C33CBE9C31E3}"/>
              </a:ext>
            </a:extLst>
          </p:cNvPr>
          <p:cNvSpPr>
            <a:spLocks noGrp="1"/>
          </p:cNvSpPr>
          <p:nvPr>
            <p:ph type="title"/>
          </p:nvPr>
        </p:nvSpPr>
        <p:spPr/>
        <p:txBody>
          <a:bodyPr>
            <a:normAutofit/>
          </a:bodyPr>
          <a:lstStyle/>
          <a:p>
            <a:r>
              <a:rPr lang="cs-CZ" sz="2400" dirty="0">
                <a:latin typeface="Times New Roman" panose="02020603050405020304" pitchFamily="18" charset="0"/>
                <a:cs typeface="Times New Roman" panose="02020603050405020304" pitchFamily="18" charset="0"/>
              </a:rPr>
              <a:t>Základem výklad Tomáše Akvinského</a:t>
            </a:r>
          </a:p>
        </p:txBody>
      </p:sp>
      <p:sp>
        <p:nvSpPr>
          <p:cNvPr id="3" name="Zástupný obsah 2">
            <a:extLst>
              <a:ext uri="{FF2B5EF4-FFF2-40B4-BE49-F238E27FC236}">
                <a16:creationId xmlns:a16="http://schemas.microsoft.com/office/drawing/2014/main" id="{C5D6C015-4A9B-43C1-9703-DA40FCF9CC79}"/>
              </a:ext>
            </a:extLst>
          </p:cNvPr>
          <p:cNvSpPr>
            <a:spLocks noGrp="1"/>
          </p:cNvSpPr>
          <p:nvPr>
            <p:ph idx="1"/>
          </p:nvPr>
        </p:nvSpPr>
        <p:spPr/>
        <p:txBody>
          <a:bodyPr>
            <a:normAutofit/>
          </a:bodyPr>
          <a:lstStyle/>
          <a:p>
            <a:r>
              <a:rPr lang="cs-CZ" b="0" i="0" dirty="0">
                <a:solidFill>
                  <a:srgbClr val="202122"/>
                </a:solidFill>
                <a:effectLst/>
                <a:latin typeface="Times New Roman" panose="02020603050405020304" pitchFamily="18" charset="0"/>
                <a:cs typeface="Times New Roman" panose="02020603050405020304" pitchFamily="18" charset="0"/>
              </a:rPr>
              <a:t>V římskokatolické církvi obecně nejpřijímanějším výkladem transsubstanciace je podání Tomáše Akvinského (1225-1274):</a:t>
            </a:r>
          </a:p>
          <a:p>
            <a:r>
              <a:rPr lang="cs-CZ" sz="2000" b="0" i="0" dirty="0">
                <a:solidFill>
                  <a:srgbClr val="202122"/>
                </a:solidFill>
                <a:effectLst/>
                <a:latin typeface="Times New Roman" panose="02020603050405020304" pitchFamily="18" charset="0"/>
                <a:cs typeface="Times New Roman" panose="02020603050405020304" pitchFamily="18" charset="0"/>
              </a:rPr>
              <a:t>Chléb se při konsekraci mění v tělo Kristovo a víno v Kristovu krev takovým způsobem, kdy zůstávají pouhé případky (</a:t>
            </a:r>
            <a:r>
              <a:rPr lang="cs-CZ" sz="2000" b="0" i="1" dirty="0" err="1">
                <a:solidFill>
                  <a:srgbClr val="202122"/>
                </a:solidFill>
                <a:effectLst/>
                <a:latin typeface="Times New Roman" panose="02020603050405020304" pitchFamily="18" charset="0"/>
                <a:cs typeface="Times New Roman" panose="02020603050405020304" pitchFamily="18" charset="0"/>
              </a:rPr>
              <a:t>accidentia</a:t>
            </a:r>
            <a:r>
              <a:rPr lang="cs-CZ" sz="2000" b="0" i="0" dirty="0">
                <a:solidFill>
                  <a:srgbClr val="202122"/>
                </a:solidFill>
                <a:effectLst/>
                <a:latin typeface="Times New Roman" panose="02020603050405020304" pitchFamily="18" charset="0"/>
                <a:cs typeface="Times New Roman" panose="02020603050405020304" pitchFamily="18" charset="0"/>
              </a:rPr>
              <a:t>), tedy vnímatelné vlastnosti chleba a vína (tvar, chuť, vůně, barva apod.), ale podstata (</a:t>
            </a:r>
            <a:r>
              <a:rPr lang="cs-CZ" sz="2000" b="0" i="1" dirty="0" err="1">
                <a:solidFill>
                  <a:srgbClr val="202122"/>
                </a:solidFill>
                <a:effectLst/>
                <a:latin typeface="Times New Roman" panose="02020603050405020304" pitchFamily="18" charset="0"/>
                <a:cs typeface="Times New Roman" panose="02020603050405020304" pitchFamily="18" charset="0"/>
              </a:rPr>
              <a:t>substantia</a:t>
            </a:r>
            <a:r>
              <a:rPr lang="cs-CZ" sz="2000" b="0" i="0" dirty="0">
                <a:solidFill>
                  <a:srgbClr val="202122"/>
                </a:solidFill>
                <a:effectLst/>
                <a:latin typeface="Times New Roman" panose="02020603050405020304" pitchFamily="18" charset="0"/>
                <a:cs typeface="Times New Roman" panose="02020603050405020304" pitchFamily="18" charset="0"/>
              </a:rPr>
              <a:t>) obou živlů (podle slov tridentského Římského katechismu) „nepokračuje v existenci“ a je nahrazena podstatou těla a krve Kristovy.</a:t>
            </a:r>
          </a:p>
          <a:p>
            <a:r>
              <a:rPr lang="cs-CZ" sz="1600" b="0" i="0" dirty="0">
                <a:solidFill>
                  <a:srgbClr val="202122"/>
                </a:solidFill>
                <a:effectLst/>
                <a:latin typeface="Times New Roman" panose="02020603050405020304" pitchFamily="18" charset="0"/>
                <a:cs typeface="Times New Roman" panose="02020603050405020304" pitchFamily="18" charset="0"/>
              </a:rPr>
              <a:t>Dochází ke změně podstaty při zachování případků – transsubstanciace, nikoliv změnou formy – transformace</a:t>
            </a:r>
          </a:p>
          <a:p>
            <a:r>
              <a:rPr lang="cs-CZ" sz="1600" b="0" i="0" dirty="0">
                <a:solidFill>
                  <a:srgbClr val="202122"/>
                </a:solidFill>
                <a:effectLst/>
                <a:latin typeface="Times New Roman" panose="02020603050405020304" pitchFamily="18" charset="0"/>
                <a:cs typeface="Times New Roman" panose="02020603050405020304" pitchFamily="18" charset="0"/>
              </a:rPr>
              <a:t>Pro podepření svého spekulativního vývodu se obrací k latinskému znění slov ustanovení – pokud by měla trvat v Eucharistii podstata chleba, užil by prý Ježíš slov </a:t>
            </a:r>
            <a:r>
              <a:rPr lang="cs-CZ" sz="1600" b="0" i="1" dirty="0">
                <a:solidFill>
                  <a:srgbClr val="202122"/>
                </a:solidFill>
                <a:effectLst/>
                <a:latin typeface="Times New Roman" panose="02020603050405020304" pitchFamily="18" charset="0"/>
                <a:cs typeface="Times New Roman" panose="02020603050405020304" pitchFamily="18" charset="0"/>
              </a:rPr>
              <a:t>„HIC </a:t>
            </a:r>
            <a:r>
              <a:rPr lang="cs-CZ" sz="1600" b="0" i="1" dirty="0" err="1">
                <a:solidFill>
                  <a:srgbClr val="202122"/>
                </a:solidFill>
                <a:effectLst/>
                <a:latin typeface="Times New Roman" panose="02020603050405020304" pitchFamily="18" charset="0"/>
                <a:cs typeface="Times New Roman" panose="02020603050405020304" pitchFamily="18" charset="0"/>
              </a:rPr>
              <a:t>est</a:t>
            </a:r>
            <a:r>
              <a:rPr lang="cs-CZ" sz="1600" b="0" i="1" dirty="0">
                <a:solidFill>
                  <a:srgbClr val="202122"/>
                </a:solidFill>
                <a:effectLst/>
                <a:latin typeface="Times New Roman" panose="02020603050405020304" pitchFamily="18" charset="0"/>
                <a:cs typeface="Times New Roman" panose="02020603050405020304" pitchFamily="18" charset="0"/>
              </a:rPr>
              <a:t> corpus </a:t>
            </a:r>
            <a:r>
              <a:rPr lang="cs-CZ" sz="1600" b="0" i="1" dirty="0" err="1">
                <a:solidFill>
                  <a:srgbClr val="202122"/>
                </a:solidFill>
                <a:effectLst/>
                <a:latin typeface="Times New Roman" panose="02020603050405020304" pitchFamily="18" charset="0"/>
                <a:cs typeface="Times New Roman" panose="02020603050405020304" pitchFamily="18" charset="0"/>
              </a:rPr>
              <a:t>meum</a:t>
            </a:r>
            <a:r>
              <a:rPr lang="cs-CZ" sz="1600" b="0" i="1" dirty="0">
                <a:solidFill>
                  <a:srgbClr val="202122"/>
                </a:solidFill>
                <a:effectLst/>
                <a:latin typeface="Times New Roman" panose="02020603050405020304" pitchFamily="18" charset="0"/>
                <a:cs typeface="Times New Roman" panose="02020603050405020304" pitchFamily="18" charset="0"/>
              </a:rPr>
              <a:t>“</a:t>
            </a:r>
            <a:r>
              <a:rPr lang="cs-CZ" sz="1600" b="0" i="0" dirty="0">
                <a:solidFill>
                  <a:srgbClr val="202122"/>
                </a:solidFill>
                <a:effectLst/>
                <a:latin typeface="Times New Roman" panose="02020603050405020304" pitchFamily="18" charset="0"/>
                <a:cs typeface="Times New Roman" panose="02020603050405020304" pitchFamily="18" charset="0"/>
              </a:rPr>
              <a:t> (</a:t>
            </a:r>
            <a:r>
              <a:rPr lang="cs-CZ" sz="1600" b="0" i="1" dirty="0">
                <a:solidFill>
                  <a:srgbClr val="202122"/>
                </a:solidFill>
                <a:effectLst/>
                <a:latin typeface="Times New Roman" panose="02020603050405020304" pitchFamily="18" charset="0"/>
                <a:cs typeface="Times New Roman" panose="02020603050405020304" pitchFamily="18" charset="0"/>
              </a:rPr>
              <a:t>zde</a:t>
            </a:r>
            <a:r>
              <a:rPr lang="cs-CZ" sz="1600" b="0" i="0" dirty="0">
                <a:solidFill>
                  <a:srgbClr val="202122"/>
                </a:solidFill>
                <a:effectLst/>
                <a:latin typeface="Times New Roman" panose="02020603050405020304" pitchFamily="18" charset="0"/>
                <a:cs typeface="Times New Roman" panose="02020603050405020304" pitchFamily="18" charset="0"/>
              </a:rPr>
              <a:t> je tělo mé) místo </a:t>
            </a:r>
            <a:r>
              <a:rPr lang="cs-CZ" sz="1600" b="0" i="1" dirty="0">
                <a:solidFill>
                  <a:srgbClr val="202122"/>
                </a:solidFill>
                <a:effectLst/>
                <a:latin typeface="Times New Roman" panose="02020603050405020304" pitchFamily="18" charset="0"/>
                <a:cs typeface="Times New Roman" panose="02020603050405020304" pitchFamily="18" charset="0"/>
              </a:rPr>
              <a:t>„HOC </a:t>
            </a:r>
            <a:r>
              <a:rPr lang="cs-CZ" sz="1600" b="0" i="1" dirty="0" err="1">
                <a:solidFill>
                  <a:srgbClr val="202122"/>
                </a:solidFill>
                <a:effectLst/>
                <a:latin typeface="Times New Roman" panose="02020603050405020304" pitchFamily="18" charset="0"/>
                <a:cs typeface="Times New Roman" panose="02020603050405020304" pitchFamily="18" charset="0"/>
              </a:rPr>
              <a:t>est</a:t>
            </a:r>
            <a:r>
              <a:rPr lang="cs-CZ" sz="1600" b="0" i="1" dirty="0">
                <a:solidFill>
                  <a:srgbClr val="202122"/>
                </a:solidFill>
                <a:effectLst/>
                <a:latin typeface="Times New Roman" panose="02020603050405020304" pitchFamily="18" charset="0"/>
                <a:cs typeface="Times New Roman" panose="02020603050405020304" pitchFamily="18" charset="0"/>
              </a:rPr>
              <a:t> corpus </a:t>
            </a:r>
            <a:r>
              <a:rPr lang="cs-CZ" sz="1600" b="0" i="1" dirty="0" err="1">
                <a:solidFill>
                  <a:srgbClr val="202122"/>
                </a:solidFill>
                <a:effectLst/>
                <a:latin typeface="Times New Roman" panose="02020603050405020304" pitchFamily="18" charset="0"/>
                <a:cs typeface="Times New Roman" panose="02020603050405020304" pitchFamily="18" charset="0"/>
              </a:rPr>
              <a:t>meum</a:t>
            </a:r>
            <a:r>
              <a:rPr lang="cs-CZ" sz="1600" b="0" i="1" dirty="0">
                <a:solidFill>
                  <a:srgbClr val="202122"/>
                </a:solidFill>
                <a:effectLst/>
                <a:latin typeface="Times New Roman" panose="02020603050405020304" pitchFamily="18" charset="0"/>
                <a:cs typeface="Times New Roman" panose="02020603050405020304" pitchFamily="18" charset="0"/>
              </a:rPr>
              <a:t>“</a:t>
            </a:r>
            <a:r>
              <a:rPr lang="cs-CZ" sz="1600" b="0" i="0" dirty="0">
                <a:solidFill>
                  <a:srgbClr val="202122"/>
                </a:solidFill>
                <a:effectLst/>
                <a:latin typeface="Times New Roman" panose="02020603050405020304" pitchFamily="18" charset="0"/>
                <a:cs typeface="Times New Roman" panose="02020603050405020304" pitchFamily="18" charset="0"/>
              </a:rPr>
              <a:t> (</a:t>
            </a:r>
            <a:r>
              <a:rPr lang="cs-CZ" sz="1600" b="0" i="1" dirty="0">
                <a:solidFill>
                  <a:srgbClr val="202122"/>
                </a:solidFill>
                <a:effectLst/>
                <a:latin typeface="Times New Roman" panose="02020603050405020304" pitchFamily="18" charset="0"/>
                <a:cs typeface="Times New Roman" panose="02020603050405020304" pitchFamily="18" charset="0"/>
              </a:rPr>
              <a:t>toto</a:t>
            </a:r>
            <a:r>
              <a:rPr lang="cs-CZ" sz="1600" b="0" i="0" dirty="0">
                <a:solidFill>
                  <a:srgbClr val="202122"/>
                </a:solidFill>
                <a:effectLst/>
                <a:latin typeface="Times New Roman" panose="02020603050405020304" pitchFamily="18" charset="0"/>
                <a:cs typeface="Times New Roman" panose="02020603050405020304" pitchFamily="18" charset="0"/>
              </a:rPr>
              <a:t> je tělo mé). </a:t>
            </a:r>
            <a:r>
              <a:rPr lang="cs-CZ" sz="1600" b="0" i="1" dirty="0" err="1">
                <a:solidFill>
                  <a:srgbClr val="202122"/>
                </a:solidFill>
                <a:effectLst/>
                <a:latin typeface="Times New Roman" panose="02020603050405020304" pitchFamily="18" charset="0"/>
                <a:cs typeface="Times New Roman" panose="02020603050405020304" pitchFamily="18" charset="0"/>
              </a:rPr>
              <a:t>Summa</a:t>
            </a:r>
            <a:r>
              <a:rPr lang="cs-CZ" sz="1600" b="0" i="1" dirty="0">
                <a:solidFill>
                  <a:srgbClr val="202122"/>
                </a:solidFill>
                <a:effectLst/>
                <a:latin typeface="Times New Roman" panose="02020603050405020304" pitchFamily="18" charset="0"/>
                <a:cs typeface="Times New Roman" panose="02020603050405020304" pitchFamily="18" charset="0"/>
              </a:rPr>
              <a:t> </a:t>
            </a:r>
            <a:r>
              <a:rPr lang="cs-CZ" sz="1600" b="0" i="1" dirty="0" err="1">
                <a:solidFill>
                  <a:srgbClr val="202122"/>
                </a:solidFill>
                <a:effectLst/>
                <a:latin typeface="Times New Roman" panose="02020603050405020304" pitchFamily="18" charset="0"/>
                <a:cs typeface="Times New Roman" panose="02020603050405020304" pitchFamily="18" charset="0"/>
              </a:rPr>
              <a:t>theologiae</a:t>
            </a:r>
            <a:r>
              <a:rPr lang="cs-CZ" sz="1600" i="1" dirty="0">
                <a:solidFill>
                  <a:srgbClr val="202122"/>
                </a:solidFill>
                <a:latin typeface="Times New Roman" panose="02020603050405020304" pitchFamily="18" charset="0"/>
                <a:cs typeface="Times New Roman" panose="02020603050405020304" pitchFamily="18" charset="0"/>
              </a:rPr>
              <a:t> </a:t>
            </a:r>
            <a:r>
              <a:rPr lang="cs-CZ" sz="1600" dirty="0">
                <a:solidFill>
                  <a:srgbClr val="202122"/>
                </a:solidFill>
                <a:latin typeface="Times New Roman" panose="02020603050405020304" pitchFamily="18" charset="0"/>
                <a:cs typeface="Times New Roman" panose="02020603050405020304" pitchFamily="18" charset="0"/>
              </a:rPr>
              <a:t>III, q. 75</a:t>
            </a:r>
            <a:endParaRPr lang="cs-CZ"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70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E766FC-43BC-4118-8641-F19FE00230DB}"/>
              </a:ext>
            </a:extLst>
          </p:cNvPr>
          <p:cNvSpPr>
            <a:spLocks noGrp="1"/>
          </p:cNvSpPr>
          <p:nvPr>
            <p:ph type="title"/>
          </p:nvPr>
        </p:nvSpPr>
        <p:spPr/>
        <p:txBody>
          <a:bodyPr>
            <a:normAutofit/>
          </a:bodyPr>
          <a:lstStyle/>
          <a:p>
            <a:r>
              <a:rPr lang="cs-CZ" sz="2800" dirty="0">
                <a:latin typeface="Times New Roman" panose="02020603050405020304" pitchFamily="18" charset="0"/>
                <a:cs typeface="Times New Roman" panose="02020603050405020304" pitchFamily="18" charset="0"/>
              </a:rPr>
              <a:t>Eucharistie ve středověku</a:t>
            </a:r>
          </a:p>
        </p:txBody>
      </p:sp>
      <p:sp>
        <p:nvSpPr>
          <p:cNvPr id="3" name="Zástupný obsah 2">
            <a:extLst>
              <a:ext uri="{FF2B5EF4-FFF2-40B4-BE49-F238E27FC236}">
                <a16:creationId xmlns:a16="http://schemas.microsoft.com/office/drawing/2014/main" id="{803A7FA9-19A0-4850-9FE2-6A3953F39880}"/>
              </a:ext>
            </a:extLst>
          </p:cNvPr>
          <p:cNvSpPr>
            <a:spLocks noGrp="1"/>
          </p:cNvSpPr>
          <p:nvPr>
            <p:ph idx="1"/>
          </p:nvPr>
        </p:nvSpPr>
        <p:spPr/>
        <p:txBody>
          <a:bodyPr>
            <a:normAutofit fontScale="92500" lnSpcReduction="10000"/>
          </a:bodyPr>
          <a:lstStyle/>
          <a:p>
            <a:r>
              <a:rPr lang="cs-CZ" sz="1900" dirty="0">
                <a:latin typeface="Times New Roman" panose="02020603050405020304" pitchFamily="18" charset="0"/>
                <a:cs typeface="Times New Roman" panose="02020603050405020304" pitchFamily="18" charset="0"/>
              </a:rPr>
              <a:t>Klesá četnost přijímání laiky – stanovena 1x ročně, zaniká přijímání „pod obojí“ - spory</a:t>
            </a:r>
          </a:p>
          <a:p>
            <a:r>
              <a:rPr lang="cs-CZ" sz="1900" dirty="0">
                <a:latin typeface="Times New Roman" panose="02020603050405020304" pitchFamily="18" charset="0"/>
                <a:cs typeface="Times New Roman" panose="02020603050405020304" pitchFamily="18" charset="0"/>
              </a:rPr>
              <a:t>Postupně se přidávají další rituální úkony vázané na zacházení, uchovávání a úctu ke svátostným předmětům</a:t>
            </a:r>
          </a:p>
          <a:p>
            <a:r>
              <a:rPr lang="cs-CZ" sz="1900" dirty="0">
                <a:latin typeface="Times New Roman" panose="02020603050405020304" pitchFamily="18" charset="0"/>
                <a:cs typeface="Times New Roman" panose="02020603050405020304" pitchFamily="18" charset="0"/>
              </a:rPr>
              <a:t>Eucharistická modlitba (</a:t>
            </a:r>
            <a:r>
              <a:rPr lang="cs-CZ" sz="1900" i="1" dirty="0">
                <a:latin typeface="Times New Roman" panose="02020603050405020304" pitchFamily="18" charset="0"/>
                <a:cs typeface="Times New Roman" panose="02020603050405020304" pitchFamily="18" charset="0"/>
              </a:rPr>
              <a:t>anafora</a:t>
            </a:r>
            <a:r>
              <a:rPr lang="cs-CZ" sz="1900" dirty="0">
                <a:latin typeface="Times New Roman" panose="02020603050405020304" pitchFamily="18" charset="0"/>
                <a:cs typeface="Times New Roman" panose="02020603050405020304" pitchFamily="18" charset="0"/>
              </a:rPr>
              <a:t>), zpěv (</a:t>
            </a:r>
            <a:r>
              <a:rPr lang="cs-CZ" sz="1900" i="1" dirty="0" err="1">
                <a:latin typeface="Times New Roman" panose="02020603050405020304" pitchFamily="18" charset="0"/>
                <a:cs typeface="Times New Roman" panose="02020603050405020304" pitchFamily="18" charset="0"/>
              </a:rPr>
              <a:t>Santcus</a:t>
            </a:r>
            <a:r>
              <a:rPr lang="cs-CZ" sz="1900" dirty="0">
                <a:latin typeface="Times New Roman" panose="02020603050405020304" pitchFamily="18" charset="0"/>
                <a:cs typeface="Times New Roman" panose="02020603050405020304" pitchFamily="18" charset="0"/>
              </a:rPr>
              <a:t>), </a:t>
            </a:r>
            <a:r>
              <a:rPr lang="cs-CZ" sz="1900" i="1" dirty="0" err="1">
                <a:latin typeface="Times New Roman" panose="02020603050405020304" pitchFamily="18" charset="0"/>
                <a:cs typeface="Times New Roman" panose="02020603050405020304" pitchFamily="18" charset="0"/>
              </a:rPr>
              <a:t>narratio</a:t>
            </a:r>
            <a:r>
              <a:rPr lang="cs-CZ" sz="1900" i="1" dirty="0">
                <a:latin typeface="Times New Roman" panose="02020603050405020304" pitchFamily="18" charset="0"/>
                <a:cs typeface="Times New Roman" panose="02020603050405020304" pitchFamily="18" charset="0"/>
              </a:rPr>
              <a:t> </a:t>
            </a:r>
            <a:r>
              <a:rPr lang="cs-CZ" sz="1900" i="1" dirty="0" err="1">
                <a:latin typeface="Times New Roman" panose="02020603050405020304" pitchFamily="18" charset="0"/>
                <a:cs typeface="Times New Roman" panose="02020603050405020304" pitchFamily="18" charset="0"/>
              </a:rPr>
              <a:t>institutionis</a:t>
            </a:r>
            <a:r>
              <a:rPr lang="cs-CZ" sz="1900" i="1" dirty="0">
                <a:latin typeface="Times New Roman" panose="02020603050405020304" pitchFamily="18" charset="0"/>
                <a:cs typeface="Times New Roman" panose="02020603050405020304" pitchFamily="18" charset="0"/>
              </a:rPr>
              <a:t>, </a:t>
            </a:r>
            <a:r>
              <a:rPr lang="cs-CZ" sz="1900" dirty="0">
                <a:latin typeface="Times New Roman" panose="02020603050405020304" pitchFamily="18" charset="0"/>
                <a:cs typeface="Times New Roman" panose="02020603050405020304" pitchFamily="18" charset="0"/>
              </a:rPr>
              <a:t>vzývání </a:t>
            </a:r>
            <a:r>
              <a:rPr lang="cs-CZ" sz="1900" i="1" dirty="0">
                <a:latin typeface="Times New Roman" panose="02020603050405020304" pitchFamily="18" charset="0"/>
                <a:cs typeface="Times New Roman" panose="02020603050405020304" pitchFamily="18" charset="0"/>
              </a:rPr>
              <a:t>Ducha svatého </a:t>
            </a:r>
            <a:r>
              <a:rPr lang="cs-CZ" sz="1900" dirty="0">
                <a:latin typeface="Times New Roman" panose="02020603050405020304" pitchFamily="18" charset="0"/>
                <a:cs typeface="Times New Roman" panose="02020603050405020304" pitchFamily="18" charset="0"/>
              </a:rPr>
              <a:t>(</a:t>
            </a:r>
            <a:r>
              <a:rPr lang="cs-CZ" sz="1900" i="1" dirty="0" err="1">
                <a:latin typeface="Times New Roman" panose="02020603050405020304" pitchFamily="18" charset="0"/>
                <a:cs typeface="Times New Roman" panose="02020603050405020304" pitchFamily="18" charset="0"/>
              </a:rPr>
              <a:t>epikleze</a:t>
            </a:r>
            <a:r>
              <a:rPr lang="cs-CZ" sz="1900" dirty="0">
                <a:latin typeface="Times New Roman" panose="02020603050405020304" pitchFamily="18" charset="0"/>
                <a:cs typeface="Times New Roman" panose="02020603050405020304" pitchFamily="18" charset="0"/>
              </a:rPr>
              <a:t>), chvalořečení (</a:t>
            </a:r>
            <a:r>
              <a:rPr lang="cs-CZ" sz="1900" i="1" dirty="0">
                <a:latin typeface="Times New Roman" panose="02020603050405020304" pitchFamily="18" charset="0"/>
                <a:cs typeface="Times New Roman" panose="02020603050405020304" pitchFamily="18" charset="0"/>
              </a:rPr>
              <a:t>doxologie</a:t>
            </a:r>
            <a:r>
              <a:rPr lang="cs-CZ" sz="1900" dirty="0">
                <a:latin typeface="Times New Roman" panose="02020603050405020304" pitchFamily="18" charset="0"/>
                <a:cs typeface="Times New Roman" panose="02020603050405020304" pitchFamily="18" charset="0"/>
              </a:rPr>
              <a:t>), končí </a:t>
            </a:r>
            <a:r>
              <a:rPr lang="cs-CZ" sz="1900" i="1" dirty="0">
                <a:latin typeface="Times New Roman" panose="02020603050405020304" pitchFamily="18" charset="0"/>
                <a:cs typeface="Times New Roman" panose="02020603050405020304" pitchFamily="18" charset="0"/>
              </a:rPr>
              <a:t>amen </a:t>
            </a:r>
          </a:p>
          <a:p>
            <a:r>
              <a:rPr lang="cs-CZ" sz="1900" dirty="0">
                <a:latin typeface="Times New Roman" panose="02020603050405020304" pitchFamily="18" charset="0"/>
                <a:cs typeface="Times New Roman" panose="02020603050405020304" pitchFamily="18" charset="0"/>
              </a:rPr>
              <a:t>Chléb nekvašený, kvašený, </a:t>
            </a:r>
            <a:r>
              <a:rPr lang="cs-CZ" sz="1900" i="1" dirty="0">
                <a:latin typeface="Times New Roman" panose="02020603050405020304" pitchFamily="18" charset="0"/>
                <a:cs typeface="Times New Roman" panose="02020603050405020304" pitchFamily="18" charset="0"/>
              </a:rPr>
              <a:t>hostie</a:t>
            </a:r>
          </a:p>
          <a:p>
            <a:r>
              <a:rPr lang="cs-CZ" sz="1900" dirty="0">
                <a:latin typeface="Times New Roman" panose="02020603050405020304" pitchFamily="18" charset="0"/>
                <a:cs typeface="Times New Roman" panose="02020603050405020304" pitchFamily="18" charset="0"/>
              </a:rPr>
              <a:t>Schránky na uchování svátosti</a:t>
            </a:r>
          </a:p>
          <a:p>
            <a:r>
              <a:rPr lang="cs-CZ" sz="1900" dirty="0">
                <a:latin typeface="Times New Roman" panose="02020603050405020304" pitchFamily="18" charset="0"/>
                <a:cs typeface="Times New Roman" panose="02020603050405020304" pitchFamily="18" charset="0"/>
              </a:rPr>
              <a:t>Klanění Tělu Kristovu (František z </a:t>
            </a:r>
            <a:r>
              <a:rPr lang="cs-CZ" sz="1900" dirty="0" err="1">
                <a:latin typeface="Times New Roman" panose="02020603050405020304" pitchFamily="18" charset="0"/>
                <a:cs typeface="Times New Roman" panose="02020603050405020304" pitchFamily="18" charset="0"/>
              </a:rPr>
              <a:t>Assissi</a:t>
            </a:r>
            <a:r>
              <a:rPr lang="cs-CZ" sz="1900" dirty="0">
                <a:latin typeface="Times New Roman" panose="02020603050405020304" pitchFamily="18" charset="0"/>
                <a:cs typeface="Times New Roman" panose="02020603050405020304" pitchFamily="18" charset="0"/>
              </a:rPr>
              <a:t>)</a:t>
            </a:r>
          </a:p>
          <a:p>
            <a:r>
              <a:rPr lang="cs-CZ" sz="1900" dirty="0">
                <a:latin typeface="Times New Roman" panose="02020603050405020304" pitchFamily="18" charset="0"/>
                <a:cs typeface="Times New Roman" panose="02020603050405020304" pitchFamily="18" charset="0"/>
              </a:rPr>
              <a:t>od 13. století rozvoj kultu:</a:t>
            </a:r>
          </a:p>
          <a:p>
            <a:pPr lvl="1">
              <a:buFont typeface="Wingdings" panose="05000000000000000000" pitchFamily="2" charset="2"/>
              <a:buChar char="Ø"/>
            </a:pPr>
            <a:r>
              <a:rPr lang="cs-CZ" sz="1900" dirty="0">
                <a:latin typeface="Times New Roman" panose="02020603050405020304" pitchFamily="18" charset="0"/>
                <a:cs typeface="Times New Roman" panose="02020603050405020304" pitchFamily="18" charset="0"/>
              </a:rPr>
              <a:t>Adorace, procesí - Slavnost Těla a Krve Páně (Boží tělo – pohyblivé datum) - (katolické křesťanství) </a:t>
            </a:r>
            <a:endParaRPr lang="cs-CZ" dirty="0"/>
          </a:p>
          <a:p>
            <a:endParaRPr lang="cs-CZ" dirty="0"/>
          </a:p>
          <a:p>
            <a:endParaRPr lang="cs-CZ" dirty="0"/>
          </a:p>
        </p:txBody>
      </p:sp>
    </p:spTree>
    <p:extLst>
      <p:ext uri="{BB962C8B-B14F-4D97-AF65-F5344CB8AC3E}">
        <p14:creationId xmlns:p14="http://schemas.microsoft.com/office/powerpoint/2010/main" val="2671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1B2FDC1-B81C-4F3F-A81F-BB8AF46A3D55}"/>
              </a:ext>
            </a:extLst>
          </p:cNvPr>
          <p:cNvSpPr>
            <a:spLocks noGrp="1"/>
          </p:cNvSpPr>
          <p:nvPr>
            <p:ph type="title"/>
          </p:nvPr>
        </p:nvSpPr>
        <p:spPr>
          <a:xfrm>
            <a:off x="5359510" y="978619"/>
            <a:ext cx="5991244" cy="1106424"/>
          </a:xfrm>
        </p:spPr>
        <p:txBody>
          <a:bodyPr>
            <a:normAutofit/>
          </a:bodyPr>
          <a:lstStyle/>
          <a:p>
            <a:r>
              <a:rPr lang="cs-CZ" sz="1800" dirty="0">
                <a:effectLst/>
                <a:latin typeface="Times New Roman" panose="02020603050405020304" pitchFamily="18" charset="0"/>
                <a:ea typeface="Calibri" panose="020F0502020204030204" pitchFamily="34" charset="0"/>
              </a:rPr>
              <a:t>Teologická preciznost – lidová zbožnost</a:t>
            </a:r>
            <a:br>
              <a:rPr lang="cs-CZ" sz="1800" dirty="0">
                <a:effectLst/>
                <a:latin typeface="Times New Roman" panose="02020603050405020304" pitchFamily="18" charset="0"/>
                <a:ea typeface="Calibri" panose="020F0502020204030204" pitchFamily="34" charset="0"/>
              </a:rPr>
            </a:br>
            <a:r>
              <a:rPr lang="cs-CZ" sz="1800" dirty="0">
                <a:effectLst/>
                <a:latin typeface="Times New Roman" panose="02020603050405020304" pitchFamily="18" charset="0"/>
                <a:ea typeface="Calibri" panose="020F0502020204030204" pitchFamily="34" charset="0"/>
              </a:rPr>
              <a:t>Caesarius z Heisterbachu, </a:t>
            </a:r>
            <a:br>
              <a:rPr lang="cs-CZ" sz="1800" dirty="0">
                <a:effectLst/>
                <a:latin typeface="Times New Roman" panose="02020603050405020304" pitchFamily="18" charset="0"/>
                <a:ea typeface="Calibri" panose="020F0502020204030204" pitchFamily="34" charset="0"/>
              </a:rPr>
            </a:br>
            <a:br>
              <a:rPr lang="cs-CZ" sz="1800" dirty="0">
                <a:effectLst/>
                <a:latin typeface="Times New Roman" panose="02020603050405020304" pitchFamily="18" charset="0"/>
                <a:ea typeface="Calibri" panose="020F0502020204030204" pitchFamily="34" charset="0"/>
              </a:rPr>
            </a:br>
            <a:r>
              <a:rPr lang="cs-CZ" sz="1800" i="1" dirty="0">
                <a:effectLst/>
                <a:latin typeface="Times New Roman" panose="02020603050405020304" pitchFamily="18" charset="0"/>
                <a:ea typeface="Calibri" panose="020F0502020204030204" pitchFamily="34" charset="0"/>
              </a:rPr>
              <a:t>Vyprávění o zázracích. Středověký život v zrcadle exempel</a:t>
            </a:r>
            <a:endParaRPr lang="cs-CZ" sz="3200" dirty="0"/>
          </a:p>
        </p:txBody>
      </p:sp>
      <p:pic>
        <p:nvPicPr>
          <p:cNvPr id="1026" name="Picture 2">
            <a:extLst>
              <a:ext uri="{FF2B5EF4-FFF2-40B4-BE49-F238E27FC236}">
                <a16:creationId xmlns:a16="http://schemas.microsoft.com/office/drawing/2014/main" id="{EA30F29E-D148-47C4-BDCF-8CC7745FAE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478" y="630936"/>
            <a:ext cx="4011747" cy="549554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D3501841-C26B-44E0-8984-90A25FF7BD7A}"/>
              </a:ext>
            </a:extLst>
          </p:cNvPr>
          <p:cNvSpPr>
            <a:spLocks noGrp="1"/>
          </p:cNvSpPr>
          <p:nvPr>
            <p:ph idx="1"/>
          </p:nvPr>
        </p:nvSpPr>
        <p:spPr>
          <a:xfrm>
            <a:off x="5356861" y="2252870"/>
            <a:ext cx="5993892" cy="3560251"/>
          </a:xfrm>
        </p:spPr>
        <p:txBody>
          <a:bodyPr>
            <a:normAutofit fontScale="62500" lnSpcReduction="20000"/>
          </a:bodyPr>
          <a:lstStyle/>
          <a:p>
            <a:endParaRPr lang="cs-CZ" sz="1800" dirty="0"/>
          </a:p>
          <a:p>
            <a:r>
              <a:rPr lang="cs-CZ" sz="2600" dirty="0">
                <a:latin typeface="Times New Roman" panose="02020603050405020304" pitchFamily="18" charset="0"/>
                <a:cs typeface="Times New Roman" panose="02020603050405020304" pitchFamily="18" charset="0"/>
              </a:rPr>
              <a:t>Svátost těla a krve Kristovy</a:t>
            </a:r>
          </a:p>
          <a:p>
            <a:pPr lvl="1">
              <a:buFont typeface="Wingdings" panose="05000000000000000000" pitchFamily="2" charset="2"/>
              <a:buChar char="§"/>
            </a:pPr>
            <a:r>
              <a:rPr lang="cs-CZ" sz="2600" dirty="0">
                <a:latin typeface="Times New Roman" panose="02020603050405020304" pitchFamily="18" charset="0"/>
                <a:cs typeface="Times New Roman" panose="02020603050405020304" pitchFamily="18" charset="0"/>
              </a:rPr>
              <a:t>Jak kněz, který si nechal hostii v ústech, aby s ní čaroval, nemohl vyjít z kostela</a:t>
            </a:r>
          </a:p>
          <a:p>
            <a:pPr lvl="1">
              <a:buFont typeface="Wingdings" panose="05000000000000000000" pitchFamily="2" charset="2"/>
              <a:buChar char="§"/>
            </a:pPr>
            <a:r>
              <a:rPr lang="cs-CZ" sz="2600" dirty="0">
                <a:latin typeface="Times New Roman" panose="02020603050405020304" pitchFamily="18" charset="0"/>
                <a:cs typeface="Times New Roman" panose="02020603050405020304" pitchFamily="18" charset="0"/>
              </a:rPr>
              <a:t>Jak volci prozradili, že je na poli ukryto Tělo Páně ukradené v kostele</a:t>
            </a:r>
          </a:p>
          <a:p>
            <a:pPr lvl="1">
              <a:buFont typeface="Wingdings" panose="05000000000000000000" pitchFamily="2" charset="2"/>
              <a:buChar char="§"/>
            </a:pPr>
            <a:r>
              <a:rPr lang="cs-CZ" sz="2600" dirty="0">
                <a:latin typeface="Times New Roman" panose="02020603050405020304" pitchFamily="18" charset="0"/>
                <a:cs typeface="Times New Roman" panose="02020603050405020304" pitchFamily="18" charset="0"/>
              </a:rPr>
              <a:t>Jak byla jedna žena potrestána ochrnutím za to, že sypala Tělo Páně na zeleninu</a:t>
            </a:r>
          </a:p>
          <a:p>
            <a:pPr lvl="1">
              <a:buFont typeface="Wingdings" panose="05000000000000000000" pitchFamily="2" charset="2"/>
              <a:buChar char="§"/>
            </a:pPr>
            <a:r>
              <a:rPr lang="cs-CZ" sz="2600" dirty="0">
                <a:latin typeface="Times New Roman" panose="02020603050405020304" pitchFamily="18" charset="0"/>
                <a:cs typeface="Times New Roman" panose="02020603050405020304" pitchFamily="18" charset="0"/>
              </a:rPr>
              <a:t>O ženě, která žila jenom z Těla Kristova</a:t>
            </a:r>
          </a:p>
          <a:p>
            <a:pPr lvl="1">
              <a:buFont typeface="Wingdings" panose="05000000000000000000" pitchFamily="2" charset="2"/>
              <a:buChar char="§"/>
            </a:pPr>
            <a:r>
              <a:rPr lang="cs-CZ" sz="2600" dirty="0">
                <a:latin typeface="Times New Roman" panose="02020603050405020304" pitchFamily="18" charset="0"/>
                <a:cs typeface="Times New Roman" panose="02020603050405020304" pitchFamily="18" charset="0"/>
              </a:rPr>
              <a:t>Jak rytíř díky moci svatého přijímání zvítězil v souboji</a:t>
            </a:r>
          </a:p>
          <a:p>
            <a:r>
              <a:rPr lang="cs-CZ" sz="1800" dirty="0">
                <a:effectLst/>
                <a:latin typeface="Times New Roman" panose="02020603050405020304" pitchFamily="18" charset="0"/>
                <a:ea typeface="Calibri" panose="020F0502020204030204" pitchFamily="34" charset="0"/>
              </a:rPr>
              <a:t>Caesarius z Heisterbachu, </a:t>
            </a:r>
            <a:r>
              <a:rPr lang="cs-CZ" sz="1800" i="1" dirty="0">
                <a:effectLst/>
                <a:latin typeface="Times New Roman" panose="02020603050405020304" pitchFamily="18" charset="0"/>
                <a:ea typeface="Calibri" panose="020F0502020204030204" pitchFamily="34" charset="0"/>
              </a:rPr>
              <a:t>Vyprávění o zázracích. Středověký život v zrcadle exempel, 221-236</a:t>
            </a:r>
            <a:endParaRPr lang="cs-CZ" sz="1400" b="0" i="0" dirty="0">
              <a:solidFill>
                <a:srgbClr val="202122"/>
              </a:solidFill>
              <a:effectLst/>
              <a:latin typeface="Arial" panose="020B0604020202020204" pitchFamily="34" charset="0"/>
            </a:endParaRPr>
          </a:p>
          <a:p>
            <a:r>
              <a:rPr lang="cs-CZ" sz="1400" b="0" i="0" dirty="0">
                <a:solidFill>
                  <a:srgbClr val="202122"/>
                </a:solidFill>
                <a:effectLst/>
                <a:latin typeface="Arial" panose="020B0604020202020204" pitchFamily="34" charset="0"/>
              </a:rPr>
              <a:t>Benedikt z  </a:t>
            </a:r>
            <a:r>
              <a:rPr lang="cs-CZ" sz="1400" b="0" i="0" dirty="0" err="1">
                <a:solidFill>
                  <a:srgbClr val="202122"/>
                </a:solidFill>
                <a:effectLst/>
                <a:latin typeface="Arial" panose="020B0604020202020204" pitchFamily="34" charset="0"/>
              </a:rPr>
              <a:t>Nursie</a:t>
            </a:r>
            <a:r>
              <a:rPr lang="cs-CZ" sz="1400" b="0" i="0" dirty="0">
                <a:solidFill>
                  <a:srgbClr val="202122"/>
                </a:solidFill>
                <a:effectLst/>
                <a:latin typeface="Arial" panose="020B0604020202020204" pitchFamily="34" charset="0"/>
              </a:rPr>
              <a:t> (vlevo) a Caesarius z Heisterbachu (vpravo), </a:t>
            </a:r>
            <a:r>
              <a:rPr lang="cs-CZ" sz="1400" b="0" i="1" dirty="0" err="1">
                <a:solidFill>
                  <a:srgbClr val="202122"/>
                </a:solidFill>
                <a:effectLst/>
                <a:latin typeface="Arial" panose="020B0604020202020204" pitchFamily="34" charset="0"/>
              </a:rPr>
              <a:t>Dialogus</a:t>
            </a:r>
            <a:r>
              <a:rPr lang="cs-CZ" sz="1400" b="0" i="1" dirty="0">
                <a:solidFill>
                  <a:srgbClr val="202122"/>
                </a:solidFill>
                <a:effectLst/>
                <a:latin typeface="Arial" panose="020B0604020202020204" pitchFamily="34" charset="0"/>
              </a:rPr>
              <a:t> </a:t>
            </a:r>
            <a:r>
              <a:rPr lang="cs-CZ" sz="1400" b="0" i="1" dirty="0" err="1">
                <a:solidFill>
                  <a:srgbClr val="202122"/>
                </a:solidFill>
                <a:effectLst/>
                <a:latin typeface="Arial" panose="020B0604020202020204" pitchFamily="34" charset="0"/>
              </a:rPr>
              <a:t>Miraculorum</a:t>
            </a:r>
            <a:r>
              <a:rPr lang="cs-CZ" sz="1400" b="0" i="1" dirty="0">
                <a:solidFill>
                  <a:srgbClr val="202122"/>
                </a:solidFill>
                <a:effectLst/>
                <a:latin typeface="Arial" panose="020B0604020202020204" pitchFamily="34" charset="0"/>
              </a:rPr>
              <a:t>, rukopis</a:t>
            </a:r>
            <a:r>
              <a:rPr lang="cs-CZ" sz="1400" b="0" i="0" dirty="0">
                <a:solidFill>
                  <a:srgbClr val="202122"/>
                </a:solidFill>
                <a:effectLst/>
                <a:latin typeface="Arial" panose="020B0604020202020204" pitchFamily="34" charset="0"/>
              </a:rPr>
              <a:t> </a:t>
            </a:r>
            <a:r>
              <a:rPr lang="cs-CZ" sz="1400" b="0" i="0" dirty="0" err="1">
                <a:solidFill>
                  <a:srgbClr val="202122"/>
                </a:solidFill>
                <a:effectLst/>
                <a:latin typeface="Arial" panose="020B0604020202020204" pitchFamily="34" charset="0"/>
              </a:rPr>
              <a:t>Ms</a:t>
            </a:r>
            <a:r>
              <a:rPr lang="cs-CZ" sz="1400" b="0" i="0" dirty="0">
                <a:solidFill>
                  <a:srgbClr val="202122"/>
                </a:solidFill>
                <a:effectLst/>
                <a:latin typeface="Arial" panose="020B0604020202020204" pitchFamily="34" charset="0"/>
              </a:rPr>
              <a:t>. C 27, </a:t>
            </a:r>
            <a:r>
              <a:rPr lang="cs-CZ" sz="1400" b="0" i="0" dirty="0" err="1">
                <a:solidFill>
                  <a:srgbClr val="202122"/>
                </a:solidFill>
                <a:effectLst/>
                <a:latin typeface="Arial" panose="020B0604020202020204" pitchFamily="34" charset="0"/>
              </a:rPr>
              <a:t>fol</a:t>
            </a:r>
            <a:r>
              <a:rPr lang="cs-CZ" sz="1400" b="0" i="0" dirty="0">
                <a:solidFill>
                  <a:srgbClr val="202122"/>
                </a:solidFill>
                <a:effectLst/>
                <a:latin typeface="Arial" panose="020B0604020202020204" pitchFamily="34" charset="0"/>
              </a:rPr>
              <a:t> 2 r, </a:t>
            </a:r>
            <a:r>
              <a:rPr lang="cs-CZ" sz="1400" b="0" i="0" dirty="0" err="1">
                <a:solidFill>
                  <a:srgbClr val="202122"/>
                </a:solidFill>
                <a:effectLst/>
                <a:latin typeface="Arial" panose="020B0604020202020204" pitchFamily="34" charset="0"/>
              </a:rPr>
              <a:t>Universitäts</a:t>
            </a:r>
            <a:r>
              <a:rPr lang="cs-CZ" sz="1400" b="0" i="0" dirty="0">
                <a:solidFill>
                  <a:srgbClr val="202122"/>
                </a:solidFill>
                <a:effectLst/>
                <a:latin typeface="Arial" panose="020B0604020202020204" pitchFamily="34" charset="0"/>
              </a:rPr>
              <a:t>- </a:t>
            </a:r>
            <a:r>
              <a:rPr lang="cs-CZ" sz="1400" b="0" i="0" dirty="0" err="1">
                <a:solidFill>
                  <a:srgbClr val="202122"/>
                </a:solidFill>
                <a:effectLst/>
                <a:latin typeface="Arial" panose="020B0604020202020204" pitchFamily="34" charset="0"/>
              </a:rPr>
              <a:t>und</a:t>
            </a:r>
            <a:r>
              <a:rPr lang="cs-CZ" sz="1400" b="0" i="0" dirty="0">
                <a:solidFill>
                  <a:srgbClr val="202122"/>
                </a:solidFill>
                <a:effectLst/>
                <a:latin typeface="Arial" panose="020B0604020202020204" pitchFamily="34" charset="0"/>
              </a:rPr>
              <a:t> </a:t>
            </a:r>
            <a:r>
              <a:rPr lang="cs-CZ" sz="1400" b="0" i="0" dirty="0" err="1">
                <a:solidFill>
                  <a:srgbClr val="202122"/>
                </a:solidFill>
                <a:effectLst/>
                <a:latin typeface="Arial" panose="020B0604020202020204" pitchFamily="34" charset="0"/>
              </a:rPr>
              <a:t>Landesbibliothek</a:t>
            </a:r>
            <a:r>
              <a:rPr lang="cs-CZ" sz="1400" b="0" i="0" dirty="0">
                <a:solidFill>
                  <a:srgbClr val="202122"/>
                </a:solidFill>
                <a:effectLst/>
                <a:latin typeface="Arial" panose="020B0604020202020204" pitchFamily="34" charset="0"/>
              </a:rPr>
              <a:t> Düsseldorf, počátek 14. století </a:t>
            </a:r>
          </a:p>
          <a:p>
            <a:endParaRPr lang="en-US" sz="1800" dirty="0"/>
          </a:p>
        </p:txBody>
      </p:sp>
    </p:spTree>
    <p:extLst>
      <p:ext uri="{BB962C8B-B14F-4D97-AF65-F5344CB8AC3E}">
        <p14:creationId xmlns:p14="http://schemas.microsoft.com/office/powerpoint/2010/main" val="32234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Rectangle 1034">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C74DA8D-2F1A-9B29-3737-C67DF6DEA6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67"/>
          <a:stretch/>
        </p:blipFill>
        <p:spPr bwMode="auto">
          <a:xfrm>
            <a:off x="-2"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9D41773-6675-1C00-20AA-BF8395629D28}"/>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2600">
                <a:solidFill>
                  <a:schemeClr val="bg1"/>
                </a:solidFill>
              </a:rPr>
              <a:t>Eucharistie jako pokrm zvláštního druhu</a:t>
            </a:r>
          </a:p>
        </p:txBody>
      </p:sp>
      <p:sp>
        <p:nvSpPr>
          <p:cNvPr id="1039" name="Rectangle 103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Rectangle 104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61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8" name="Freeform: Shape 2067">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0" name="Freeform: Shape 2069">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0F7A660-977F-C8AC-B644-1F11EB93012D}"/>
              </a:ext>
            </a:extLst>
          </p:cNvPr>
          <p:cNvSpPr>
            <a:spLocks noGrp="1"/>
          </p:cNvSpPr>
          <p:nvPr>
            <p:ph type="title"/>
          </p:nvPr>
        </p:nvSpPr>
        <p:spPr>
          <a:xfrm>
            <a:off x="438913" y="859536"/>
            <a:ext cx="4832802" cy="1243584"/>
          </a:xfrm>
        </p:spPr>
        <p:txBody>
          <a:bodyPr>
            <a:normAutofit/>
          </a:bodyPr>
          <a:lstStyle/>
          <a:p>
            <a:r>
              <a:rPr lang="cs-CZ" sz="3400">
                <a:latin typeface="Times New Roman" panose="02020603050405020304" pitchFamily="18" charset="0"/>
                <a:cs typeface="Times New Roman" panose="02020603050405020304" pitchFamily="18" charset="0"/>
              </a:rPr>
              <a:t>Eucharistie jako pokrm zvláštního druhu</a:t>
            </a:r>
          </a:p>
        </p:txBody>
      </p:sp>
      <p:sp>
        <p:nvSpPr>
          <p:cNvPr id="2072" name="Rectangle 207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4" name="Rectangle 207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362DD561-A325-7AFD-E412-EF59D76E0037}"/>
              </a:ext>
            </a:extLst>
          </p:cNvPr>
          <p:cNvSpPr>
            <a:spLocks noGrp="1"/>
          </p:cNvSpPr>
          <p:nvPr>
            <p:ph idx="1"/>
          </p:nvPr>
        </p:nvSpPr>
        <p:spPr>
          <a:xfrm>
            <a:off x="438912" y="2512611"/>
            <a:ext cx="4832803" cy="3664351"/>
          </a:xfrm>
        </p:spPr>
        <p:txBody>
          <a:bodyPr>
            <a:normAutofit/>
          </a:bodyPr>
          <a:lstStyle/>
          <a:p>
            <a:r>
              <a:rPr lang="cs-CZ" sz="1800" dirty="0">
                <a:latin typeface="Times New Roman" panose="02020603050405020304" pitchFamily="18" charset="0"/>
                <a:cs typeface="Times New Roman" panose="02020603050405020304" pitchFamily="18" charset="0"/>
              </a:rPr>
              <a:t>Mystické chápání eucharistie – </a:t>
            </a:r>
            <a:r>
              <a:rPr lang="cs-CZ" sz="1800" i="1" dirty="0" err="1">
                <a:latin typeface="Times New Roman" panose="02020603050405020304" pitchFamily="18" charset="0"/>
                <a:cs typeface="Times New Roman" panose="02020603050405020304" pitchFamily="18" charset="0"/>
              </a:rPr>
              <a:t>unio</a:t>
            </a:r>
            <a:r>
              <a:rPr lang="cs-CZ" sz="1800" i="1" dirty="0">
                <a:latin typeface="Times New Roman" panose="02020603050405020304" pitchFamily="18" charset="0"/>
                <a:cs typeface="Times New Roman" panose="02020603050405020304" pitchFamily="18" charset="0"/>
              </a:rPr>
              <a:t> </a:t>
            </a:r>
            <a:r>
              <a:rPr lang="cs-CZ" sz="1800" i="1" dirty="0" err="1">
                <a:latin typeface="Times New Roman" panose="02020603050405020304" pitchFamily="18" charset="0"/>
                <a:cs typeface="Times New Roman" panose="02020603050405020304" pitchFamily="18" charset="0"/>
              </a:rPr>
              <a:t>mystica</a:t>
            </a:r>
            <a:r>
              <a:rPr lang="cs-CZ" sz="1800" i="1" dirty="0">
                <a:latin typeface="Times New Roman" panose="02020603050405020304" pitchFamily="18" charset="0"/>
                <a:cs typeface="Times New Roman" panose="02020603050405020304" pitchFamily="18" charset="0"/>
              </a:rPr>
              <a:t> – </a:t>
            </a:r>
            <a:r>
              <a:rPr lang="cs-CZ" sz="1800" i="1" dirty="0" err="1">
                <a:latin typeface="Times New Roman" panose="02020603050405020304" pitchFamily="18" charset="0"/>
                <a:cs typeface="Times New Roman" panose="02020603050405020304" pitchFamily="18" charset="0"/>
              </a:rPr>
              <a:t>unio</a:t>
            </a:r>
            <a:r>
              <a:rPr lang="cs-CZ" sz="1800" i="1" dirty="0">
                <a:latin typeface="Times New Roman" panose="02020603050405020304" pitchFamily="18" charset="0"/>
                <a:cs typeface="Times New Roman" panose="02020603050405020304" pitchFamily="18" charset="0"/>
              </a:rPr>
              <a:t> </a:t>
            </a:r>
            <a:r>
              <a:rPr lang="cs-CZ" sz="1800" i="1" dirty="0" err="1">
                <a:latin typeface="Times New Roman" panose="02020603050405020304" pitchFamily="18" charset="0"/>
                <a:cs typeface="Times New Roman" panose="02020603050405020304" pitchFamily="18" charset="0"/>
              </a:rPr>
              <a:t>cum</a:t>
            </a:r>
            <a:r>
              <a:rPr lang="cs-CZ" sz="1800" i="1" dirty="0">
                <a:latin typeface="Times New Roman" panose="02020603050405020304" pitchFamily="18" charset="0"/>
                <a:cs typeface="Times New Roman" panose="02020603050405020304" pitchFamily="18" charset="0"/>
              </a:rPr>
              <a:t> Christo</a:t>
            </a:r>
            <a:endParaRPr lang="cs-CZ" sz="1800" dirty="0">
              <a:latin typeface="Times New Roman" panose="02020603050405020304" pitchFamily="18" charset="0"/>
              <a:cs typeface="Times New Roman" panose="02020603050405020304" pitchFamily="18" charset="0"/>
            </a:endParaRPr>
          </a:p>
          <a:p>
            <a:r>
              <a:rPr lang="cs-CZ" sz="1800" dirty="0">
                <a:latin typeface="Times New Roman" panose="02020603050405020304" pitchFamily="18" charset="0"/>
                <a:cs typeface="Times New Roman" panose="02020603050405020304" pitchFamily="18" charset="0"/>
              </a:rPr>
              <a:t>Symbolizace jídla </a:t>
            </a:r>
          </a:p>
          <a:p>
            <a:pPr lvl="1">
              <a:buFont typeface="Courier New" panose="02070309020205020404" pitchFamily="49" charset="0"/>
              <a:buChar char="o"/>
            </a:pPr>
            <a:r>
              <a:rPr lang="cs-CZ" sz="1800" dirty="0">
                <a:latin typeface="Times New Roman" panose="02020603050405020304" pitchFamily="18" charset="0"/>
                <a:cs typeface="Times New Roman" panose="02020603050405020304" pitchFamily="18" charset="0"/>
              </a:rPr>
              <a:t>Bernard z Clairvaux (+1153)</a:t>
            </a:r>
          </a:p>
          <a:p>
            <a:pPr lvl="1">
              <a:buFont typeface="Courier New" panose="02070309020205020404" pitchFamily="49" charset="0"/>
              <a:buChar char="o"/>
            </a:pPr>
            <a:r>
              <a:rPr lang="cs-CZ" sz="1800" dirty="0">
                <a:latin typeface="Times New Roman" panose="02020603050405020304" pitchFamily="18" charset="0"/>
                <a:cs typeface="Times New Roman" panose="02020603050405020304" pitchFamily="18" charset="0"/>
              </a:rPr>
              <a:t>Role eucharistického jídla v mysticismu a asketismu středověkých žen:</a:t>
            </a:r>
          </a:p>
          <a:p>
            <a:pPr lvl="2"/>
            <a:r>
              <a:rPr lang="cs-CZ" dirty="0">
                <a:latin typeface="Times New Roman" panose="02020603050405020304" pitchFamily="18" charset="0"/>
                <a:cs typeface="Times New Roman" panose="02020603050405020304" pitchFamily="18" charset="0"/>
              </a:rPr>
              <a:t>Angela z </a:t>
            </a:r>
            <a:r>
              <a:rPr lang="cs-CZ" dirty="0" err="1">
                <a:latin typeface="Times New Roman" panose="02020603050405020304" pitchFamily="18" charset="0"/>
                <a:cs typeface="Times New Roman" panose="02020603050405020304" pitchFamily="18" charset="0"/>
              </a:rPr>
              <a:t>Foligna</a:t>
            </a:r>
            <a:r>
              <a:rPr lang="cs-CZ" dirty="0">
                <a:latin typeface="Times New Roman" panose="02020603050405020304" pitchFamily="18" charset="0"/>
                <a:cs typeface="Times New Roman" panose="02020603050405020304" pitchFamily="18" charset="0"/>
              </a:rPr>
              <a:t> (+1309)</a:t>
            </a:r>
          </a:p>
          <a:p>
            <a:pPr lvl="2"/>
            <a:r>
              <a:rPr lang="cs-CZ" dirty="0">
                <a:latin typeface="Times New Roman" panose="02020603050405020304" pitchFamily="18" charset="0"/>
                <a:cs typeface="Times New Roman" panose="02020603050405020304" pitchFamily="18" charset="0"/>
              </a:rPr>
              <a:t>Kateřina Sienská (+1380)</a:t>
            </a:r>
          </a:p>
        </p:txBody>
      </p:sp>
      <p:pic>
        <p:nvPicPr>
          <p:cNvPr id="2050" name="Picture 2">
            <a:extLst>
              <a:ext uri="{FF2B5EF4-FFF2-40B4-BE49-F238E27FC236}">
                <a16:creationId xmlns:a16="http://schemas.microsoft.com/office/drawing/2014/main" id="{1180CFD2-24EB-4EE2-1F04-16FA6E788E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2559" y="517600"/>
            <a:ext cx="154533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D9CDBD3-5DD4-6609-0270-9CFA9EDFDB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6217" y="3429000"/>
            <a:ext cx="21980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25218E-F376-48BF-BFA3-FC4820737734}"/>
              </a:ext>
            </a:extLst>
          </p:cNvPr>
          <p:cNvSpPr>
            <a:spLocks noGrp="1"/>
          </p:cNvSpPr>
          <p:nvPr>
            <p:ph type="title"/>
          </p:nvPr>
        </p:nvSpPr>
        <p:spPr/>
        <p:txBody>
          <a:bodyPr>
            <a:normAutofit/>
          </a:bodyPr>
          <a:lstStyle/>
          <a:p>
            <a:r>
              <a:rPr lang="cs-CZ" sz="2800" dirty="0">
                <a:latin typeface="Times New Roman" panose="02020603050405020304" pitchFamily="18" charset="0"/>
                <a:cs typeface="Times New Roman" panose="02020603050405020304" pitchFamily="18" charset="0"/>
              </a:rPr>
              <a:t>Transsubstanciace, eucharistie</a:t>
            </a:r>
          </a:p>
        </p:txBody>
      </p:sp>
      <p:sp>
        <p:nvSpPr>
          <p:cNvPr id="3" name="Zástupný obsah 2">
            <a:extLst>
              <a:ext uri="{FF2B5EF4-FFF2-40B4-BE49-F238E27FC236}">
                <a16:creationId xmlns:a16="http://schemas.microsoft.com/office/drawing/2014/main" id="{43CF9E4E-6C7F-4306-9306-74B013377D82}"/>
              </a:ext>
            </a:extLst>
          </p:cNvPr>
          <p:cNvSpPr>
            <a:spLocks noGrp="1"/>
          </p:cNvSpPr>
          <p:nvPr>
            <p:ph idx="1"/>
          </p:nvPr>
        </p:nvSpPr>
        <p:spPr/>
        <p:txBody>
          <a:bodyPr/>
          <a:lstStyle/>
          <a:p>
            <a:endParaRPr lang="cs-CZ" dirty="0"/>
          </a:p>
          <a:p>
            <a:r>
              <a:rPr lang="cs-CZ" dirty="0">
                <a:latin typeface="Times New Roman" panose="02020603050405020304" pitchFamily="18" charset="0"/>
                <a:cs typeface="Times New Roman" panose="02020603050405020304" pitchFamily="18" charset="0"/>
              </a:rPr>
              <a:t>Pravoslaví:</a:t>
            </a:r>
          </a:p>
          <a:p>
            <a:pPr lvl="1"/>
            <a:r>
              <a:rPr lang="cs-CZ" b="0" i="0" dirty="0">
                <a:solidFill>
                  <a:srgbClr val="202122"/>
                </a:solidFill>
                <a:effectLst/>
                <a:latin typeface="Times New Roman" panose="02020603050405020304" pitchFamily="18" charset="0"/>
                <a:cs typeface="Times New Roman" panose="02020603050405020304" pitchFamily="18" charset="0"/>
              </a:rPr>
              <a:t>Jeruzalémský synod r. 1672: </a:t>
            </a:r>
            <a:r>
              <a:rPr lang="cs-CZ" b="0" i="1" dirty="0" err="1">
                <a:solidFill>
                  <a:srgbClr val="202122"/>
                </a:solidFill>
                <a:effectLst/>
                <a:latin typeface="Times New Roman" panose="02020603050405020304" pitchFamily="18" charset="0"/>
                <a:cs typeface="Times New Roman" panose="02020603050405020304" pitchFamily="18" charset="0"/>
              </a:rPr>
              <a:t>metúsiosis</a:t>
            </a:r>
            <a:r>
              <a:rPr lang="cs-CZ" b="0" i="1" dirty="0">
                <a:solidFill>
                  <a:srgbClr val="202122"/>
                </a:solidFill>
                <a:effectLst/>
                <a:latin typeface="Times New Roman" panose="02020603050405020304" pitchFamily="18" charset="0"/>
                <a:cs typeface="Times New Roman" panose="02020603050405020304" pitchFamily="18" charset="0"/>
              </a:rPr>
              <a:t>, </a:t>
            </a:r>
            <a:r>
              <a:rPr lang="cs-CZ" dirty="0">
                <a:solidFill>
                  <a:srgbClr val="202122"/>
                </a:solidFill>
                <a:latin typeface="Times New Roman" panose="02020603050405020304" pitchFamily="18" charset="0"/>
                <a:cs typeface="Times New Roman" panose="02020603050405020304" pitchFamily="18" charset="0"/>
              </a:rPr>
              <a:t>c</a:t>
            </a:r>
            <a:r>
              <a:rPr lang="cs-CZ" b="0" i="0" dirty="0">
                <a:solidFill>
                  <a:srgbClr val="202122"/>
                </a:solidFill>
                <a:effectLst/>
                <a:latin typeface="Times New Roman" panose="02020603050405020304" pitchFamily="18" charset="0"/>
                <a:cs typeface="Times New Roman" panose="02020603050405020304" pitchFamily="18" charset="0"/>
              </a:rPr>
              <a:t>hléb je totožný s pravým tělem Kristovým a víno s pravou Kristovou krví</a:t>
            </a:r>
            <a:endParaRPr lang="cs-CZ" dirty="0">
              <a:latin typeface="Times New Roman" panose="02020603050405020304" pitchFamily="18" charset="0"/>
              <a:cs typeface="Times New Roman" panose="02020603050405020304" pitchFamily="18" charset="0"/>
            </a:endParaRPr>
          </a:p>
          <a:p>
            <a:r>
              <a:rPr lang="cs-CZ" dirty="0">
                <a:latin typeface="Times New Roman" panose="02020603050405020304" pitchFamily="18" charset="0"/>
                <a:cs typeface="Times New Roman" panose="02020603050405020304" pitchFamily="18" charset="0"/>
              </a:rPr>
              <a:t>Reformace:</a:t>
            </a:r>
          </a:p>
          <a:p>
            <a:pPr lvl="1"/>
            <a:r>
              <a:rPr lang="cs-CZ" dirty="0">
                <a:latin typeface="Times New Roman" panose="02020603050405020304" pitchFamily="18" charset="0"/>
                <a:cs typeface="Times New Roman" panose="02020603050405020304" pitchFamily="18" charset="0"/>
              </a:rPr>
              <a:t>Kritika, diskuze, odmítnutí</a:t>
            </a:r>
          </a:p>
          <a:p>
            <a:pPr lvl="1"/>
            <a:r>
              <a:rPr lang="cs-CZ" dirty="0">
                <a:latin typeface="Times New Roman" panose="02020603050405020304" pitchFamily="18" charset="0"/>
                <a:cs typeface="Times New Roman" panose="02020603050405020304" pitchFamily="18" charset="0"/>
              </a:rPr>
              <a:t>Večeře Páně</a:t>
            </a:r>
          </a:p>
          <a:p>
            <a:pPr lvl="1"/>
            <a:endParaRPr lang="cs-CZ" dirty="0"/>
          </a:p>
        </p:txBody>
      </p:sp>
    </p:spTree>
    <p:extLst>
      <p:ext uri="{BB962C8B-B14F-4D97-AF65-F5344CB8AC3E}">
        <p14:creationId xmlns:p14="http://schemas.microsoft.com/office/powerpoint/2010/main" val="15653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2D4ABBE-AF95-4784-9331-6EB56FE5A46B}"/>
              </a:ext>
            </a:extLst>
          </p:cNvPr>
          <p:cNvSpPr>
            <a:spLocks noGrp="1"/>
          </p:cNvSpPr>
          <p:nvPr>
            <p:ph type="title"/>
          </p:nvPr>
        </p:nvSpPr>
        <p:spPr>
          <a:xfrm>
            <a:off x="838200" y="253397"/>
            <a:ext cx="10515600" cy="1273233"/>
          </a:xfrm>
        </p:spPr>
        <p:txBody>
          <a:bodyPr>
            <a:normAutofit/>
          </a:bodyPr>
          <a:lstStyle/>
          <a:p>
            <a:r>
              <a:rPr lang="cs-CZ">
                <a:latin typeface="Times New Roman" panose="02020603050405020304" pitchFamily="18" charset="0"/>
                <a:cs typeface="Times New Roman" panose="02020603050405020304" pitchFamily="18" charset="0"/>
              </a:rPr>
              <a:t>Eucharistie v současné katolické církvi</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E06551E3-64C2-4394-9E41-D7F539648557}"/>
              </a:ext>
            </a:extLst>
          </p:cNvPr>
          <p:cNvSpPr>
            <a:spLocks noGrp="1"/>
          </p:cNvSpPr>
          <p:nvPr>
            <p:ph idx="1"/>
          </p:nvPr>
        </p:nvSpPr>
        <p:spPr>
          <a:xfrm>
            <a:off x="838200" y="2478024"/>
            <a:ext cx="10515600" cy="3694176"/>
          </a:xfrm>
        </p:spPr>
        <p:txBody>
          <a:bodyPr>
            <a:normAutofit/>
          </a:bodyPr>
          <a:lstStyle/>
          <a:p>
            <a:r>
              <a:rPr lang="cs-CZ" sz="2200" dirty="0">
                <a:latin typeface="Times New Roman" panose="02020603050405020304" pitchFamily="18" charset="0"/>
                <a:cs typeface="Times New Roman" panose="02020603050405020304" pitchFamily="18" charset="0"/>
              </a:rPr>
              <a:t>Současná podoba </a:t>
            </a:r>
            <a:r>
              <a:rPr lang="cs-CZ" sz="2200" i="1" dirty="0">
                <a:latin typeface="Times New Roman" panose="02020603050405020304" pitchFamily="18" charset="0"/>
                <a:cs typeface="Times New Roman" panose="02020603050405020304" pitchFamily="18" charset="0"/>
              </a:rPr>
              <a:t>římský ritus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pokoncilní</a:t>
            </a:r>
            <a:r>
              <a:rPr lang="cs-CZ" sz="2200" dirty="0">
                <a:latin typeface="Times New Roman" panose="02020603050405020304" pitchFamily="18" charset="0"/>
                <a:cs typeface="Times New Roman" panose="02020603050405020304" pitchFamily="18" charset="0"/>
              </a:rPr>
              <a:t>): </a:t>
            </a:r>
            <a:r>
              <a:rPr lang="cs-CZ" sz="2200" i="1" dirty="0">
                <a:latin typeface="Times New Roman" panose="02020603050405020304" pitchFamily="18" charset="0"/>
                <a:cs typeface="Times New Roman" panose="02020603050405020304" pitchFamily="18" charset="0"/>
              </a:rPr>
              <a:t>Misál Pavla VI.</a:t>
            </a:r>
            <a:r>
              <a:rPr lang="cs-CZ" sz="2200" dirty="0">
                <a:latin typeface="Times New Roman" panose="02020603050405020304" pitchFamily="18" charset="0"/>
                <a:cs typeface="Times New Roman" panose="02020603050405020304" pitchFamily="18" charset="0"/>
              </a:rPr>
              <a:t> a jeho úpravy Janem Pavlem II.</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Tradicionalisté slouží „tridentskou mši“</a:t>
            </a:r>
          </a:p>
          <a:p>
            <a:pPr lvl="1"/>
            <a:r>
              <a:rPr lang="cs-CZ" sz="2200" dirty="0">
                <a:latin typeface="Times New Roman" panose="02020603050405020304" pitchFamily="18" charset="0"/>
                <a:cs typeface="Times New Roman" panose="02020603050405020304" pitchFamily="18" charset="0"/>
                <a:hlinkClick r:id="rId2"/>
              </a:rPr>
              <a:t>https://www.youtube.com/watch?v=Sou8QrFHDdM</a:t>
            </a:r>
            <a:endParaRPr lang="cs-CZ" sz="2200" dirty="0">
              <a:latin typeface="Times New Roman" panose="02020603050405020304" pitchFamily="18" charset="0"/>
              <a:cs typeface="Times New Roman" panose="02020603050405020304" pitchFamily="18" charset="0"/>
            </a:endParaRPr>
          </a:p>
          <a:p>
            <a:pPr lvl="1"/>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81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EE204-91B5-4361-BA34-428373F37A02}"/>
              </a:ext>
            </a:extLst>
          </p:cNvPr>
          <p:cNvSpPr>
            <a:spLocks noGrp="1"/>
          </p:cNvSpPr>
          <p:nvPr>
            <p:ph type="title"/>
          </p:nvPr>
        </p:nvSpPr>
        <p:spPr/>
        <p:txBody>
          <a:bodyPr>
            <a:normAutofit/>
          </a:bodyPr>
          <a:lstStyle/>
          <a:p>
            <a:pPr algn="ctr"/>
            <a:r>
              <a:rPr lang="cs-CZ" sz="3100" b="0" i="0" u="none" strike="noStrike" baseline="0" dirty="0">
                <a:solidFill>
                  <a:srgbClr val="000000"/>
                </a:solidFill>
                <a:latin typeface="Times New Roman" panose="02020603050405020304" pitchFamily="18" charset="0"/>
              </a:rPr>
              <a:t>RITUÁLNÍ FORMY RANÉHO KŘESŤANSTVÍ </a:t>
            </a:r>
            <a:br>
              <a:rPr lang="cs-CZ" sz="4000" b="0" i="0" u="none" strike="noStrike" baseline="0" dirty="0">
                <a:solidFill>
                  <a:srgbClr val="000000"/>
                </a:solidFill>
                <a:latin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01108170-060A-4E23-8278-0A1433457379}"/>
              </a:ext>
            </a:extLst>
          </p:cNvPr>
          <p:cNvSpPr>
            <a:spLocks noGrp="1"/>
          </p:cNvSpPr>
          <p:nvPr>
            <p:ph idx="1"/>
          </p:nvPr>
        </p:nvSpPr>
        <p:spPr/>
        <p:txBody>
          <a:bodyPr>
            <a:normAutofit fontScale="92500" lnSpcReduction="20000"/>
          </a:bodyPr>
          <a:lstStyle/>
          <a:p>
            <a:pPr marR="0" algn="just"/>
            <a:endParaRPr lang="cs-CZ" sz="1800" b="0" i="0" u="none" strike="noStrike" baseline="0" dirty="0">
              <a:solidFill>
                <a:srgbClr val="000000"/>
              </a:solidFill>
              <a:latin typeface="Times New Roman" panose="02020603050405020304" pitchFamily="18" charset="0"/>
            </a:endParaRPr>
          </a:p>
          <a:p>
            <a:pPr algn="just"/>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Data/prameny, které jsou k dispozici – metoda, s jejíž pomocí data interpretujeme (sociálně antropologický přístup)</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r>
              <a:rPr lang="cs-CZ" sz="1800" b="0" i="0" u="none" strike="noStrike" baseline="0" dirty="0">
                <a:solidFill>
                  <a:srgbClr val="000000"/>
                </a:solidFill>
                <a:latin typeface="Times New Roman" panose="02020603050405020304" pitchFamily="18" charset="0"/>
              </a:rPr>
              <a:t>doloženy torzovitě archeologickými výzkumy a ikonografií raně křesťanského umění </a:t>
            </a:r>
          </a:p>
          <a:p>
            <a:pPr marR="0" algn="just"/>
            <a:r>
              <a:rPr lang="cs-CZ" sz="1800" b="0" i="0" u="none" strike="noStrike" baseline="0" dirty="0">
                <a:solidFill>
                  <a:srgbClr val="000000"/>
                </a:solidFill>
                <a:latin typeface="Times New Roman" panose="02020603050405020304" pitchFamily="18" charset="0"/>
              </a:rPr>
              <a:t>průkazná identifikace křesťanské ikonografie po roce 180 </a:t>
            </a:r>
          </a:p>
          <a:p>
            <a:pPr marR="0" algn="just"/>
            <a:r>
              <a:rPr lang="cs-CZ" sz="1800" b="0" i="0" u="none" strike="noStrike" baseline="0" dirty="0">
                <a:solidFill>
                  <a:srgbClr val="000000"/>
                </a:solidFill>
                <a:latin typeface="Times New Roman" panose="02020603050405020304" pitchFamily="18" charset="0"/>
              </a:rPr>
              <a:t>využití oblíbených motivů a dobových symbolů </a:t>
            </a:r>
          </a:p>
          <a:p>
            <a:pPr marR="0" algn="just"/>
            <a:r>
              <a:rPr lang="cs-CZ" sz="1800" b="0" i="0" u="none" strike="noStrike" baseline="0" dirty="0">
                <a:solidFill>
                  <a:srgbClr val="000000"/>
                </a:solidFill>
                <a:latin typeface="Times New Roman" panose="02020603050405020304" pitchFamily="18" charset="0"/>
              </a:rPr>
              <a:t>metodologický problém: interpretace ikonografie a její vazby na raně křesťanskou literaturu a její obsah </a:t>
            </a:r>
          </a:p>
          <a:p>
            <a:pPr marR="0" algn="just"/>
            <a:r>
              <a:rPr lang="pt-BR" sz="1800" b="0" i="0" u="none" strike="noStrike" baseline="0" dirty="0">
                <a:solidFill>
                  <a:srgbClr val="000000"/>
                </a:solidFill>
                <a:latin typeface="Times New Roman" panose="02020603050405020304" pitchFamily="18" charset="0"/>
              </a:rPr>
              <a:t>místa shromáždění a vyobrazení komunity </a:t>
            </a:r>
          </a:p>
          <a:p>
            <a:pPr marR="0" algn="just"/>
            <a:r>
              <a:rPr lang="cs-CZ" sz="1800" b="0" i="0" u="none" strike="noStrike" baseline="0" dirty="0">
                <a:solidFill>
                  <a:srgbClr val="000000"/>
                </a:solidFill>
                <a:latin typeface="Times New Roman" panose="02020603050405020304" pitchFamily="18" charset="0"/>
              </a:rPr>
              <a:t>zobrazení boha a jeho symbolizace, symbolizace obsahu nového náboženství v kontextu helénistické kultury </a:t>
            </a:r>
          </a:p>
          <a:p>
            <a:pPr marR="0" algn="just"/>
            <a:r>
              <a:rPr lang="cs-CZ" sz="1800" dirty="0">
                <a:solidFill>
                  <a:srgbClr val="000000"/>
                </a:solidFill>
                <a:latin typeface="Times New Roman" panose="02020603050405020304" pitchFamily="18" charset="0"/>
              </a:rPr>
              <a:t>RITUÁL – MÝTUS – </a:t>
            </a:r>
            <a:r>
              <a:rPr lang="cs-CZ" sz="1800" dirty="0" err="1">
                <a:solidFill>
                  <a:srgbClr val="000000"/>
                </a:solidFill>
                <a:latin typeface="Times New Roman" panose="02020603050405020304" pitchFamily="18" charset="0"/>
              </a:rPr>
              <a:t>aitiologie</a:t>
            </a:r>
            <a:endParaRPr lang="cs-CZ" sz="1800" b="0" i="0" u="none" strike="noStrike" baseline="0" dirty="0">
              <a:solidFill>
                <a:srgbClr val="000000"/>
              </a:solidFill>
              <a:latin typeface="Times New Roman" panose="02020603050405020304" pitchFamily="18" charset="0"/>
            </a:endParaRPr>
          </a:p>
          <a:p>
            <a:endParaRPr lang="cs-CZ" dirty="0"/>
          </a:p>
        </p:txBody>
      </p:sp>
    </p:spTree>
    <p:extLst>
      <p:ext uri="{BB962C8B-B14F-4D97-AF65-F5344CB8AC3E}">
        <p14:creationId xmlns:p14="http://schemas.microsoft.com/office/powerpoint/2010/main" val="399797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EE7203-D50C-E0B5-FB3D-99024EEF3101}"/>
              </a:ext>
            </a:extLst>
          </p:cNvPr>
          <p:cNvSpPr>
            <a:spLocks noGrp="1"/>
          </p:cNvSpPr>
          <p:nvPr>
            <p:ph type="title"/>
          </p:nvPr>
        </p:nvSpPr>
        <p:spPr/>
        <p:txBody>
          <a:bodyPr>
            <a:normAutofit/>
          </a:bodyPr>
          <a:lstStyle/>
          <a:p>
            <a:r>
              <a:rPr lang="cs-CZ" sz="2800" dirty="0">
                <a:latin typeface="Times New Roman" panose="02020603050405020304" pitchFamily="18" charset="0"/>
                <a:cs typeface="Times New Roman" panose="02020603050405020304" pitchFamily="18" charset="0"/>
              </a:rPr>
              <a:t>Eucharistie – komplexní liturgie</a:t>
            </a:r>
          </a:p>
        </p:txBody>
      </p:sp>
      <p:sp>
        <p:nvSpPr>
          <p:cNvPr id="3" name="Zástupný obsah 2">
            <a:extLst>
              <a:ext uri="{FF2B5EF4-FFF2-40B4-BE49-F238E27FC236}">
                <a16:creationId xmlns:a16="http://schemas.microsoft.com/office/drawing/2014/main" id="{CE4227BD-EFCA-FCE4-FB57-684F86310748}"/>
              </a:ext>
            </a:extLst>
          </p:cNvPr>
          <p:cNvSpPr>
            <a:spLocks noGrp="1"/>
          </p:cNvSpPr>
          <p:nvPr>
            <p:ph idx="1"/>
          </p:nvPr>
        </p:nvSpPr>
        <p:spPr/>
        <p:txBody>
          <a:bodyPr>
            <a:normAutofit fontScale="92500"/>
          </a:bodyPr>
          <a:lstStyle/>
          <a:p>
            <a:r>
              <a:rPr lang="cs-CZ" dirty="0">
                <a:latin typeface="Times New Roman" panose="02020603050405020304" pitchFamily="18" charset="0"/>
                <a:cs typeface="Times New Roman" panose="02020603050405020304" pitchFamily="18" charset="0"/>
              </a:rPr>
              <a:t>Množství variant a odlišností v závislosti na jednotlivých církvích a denominacích</a:t>
            </a:r>
          </a:p>
          <a:p>
            <a:r>
              <a:rPr lang="cs-CZ" dirty="0">
                <a:latin typeface="Times New Roman" panose="02020603050405020304" pitchFamily="18" charset="0"/>
                <a:cs typeface="Times New Roman" panose="02020603050405020304" pitchFamily="18" charset="0"/>
              </a:rPr>
              <a:t>V katolickém křesťanství diferenciace, propracovaná struktura a zapojení všech smyslů</a:t>
            </a:r>
          </a:p>
          <a:p>
            <a:pPr lvl="1">
              <a:buFont typeface="Courier New" panose="02070309020205020404" pitchFamily="49" charset="0"/>
              <a:buChar char="o"/>
            </a:pPr>
            <a:r>
              <a:rPr lang="cs-CZ" dirty="0" err="1">
                <a:latin typeface="Times New Roman" panose="02020603050405020304" pitchFamily="18" charset="0"/>
                <a:cs typeface="Times New Roman" panose="02020603050405020304" pitchFamily="18" charset="0"/>
              </a:rPr>
              <a:t>Sanctus</a:t>
            </a:r>
            <a:endParaRPr lang="cs-CZ"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cs-CZ"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hlinkClick r:id="rId2"/>
              </a:rPr>
              <a:t>https://commons.wikimedia.org/wiki/File:PMLP02751-S002-10-Mozart_Requiem_Mass.ogg</a:t>
            </a:r>
            <a:endParaRPr lang="cs-CZ"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cs-CZ" dirty="0">
                <a:latin typeface="Times New Roman" panose="02020603050405020304" pitchFamily="18" charset="0"/>
                <a:cs typeface="Times New Roman" panose="02020603050405020304" pitchFamily="18" charset="0"/>
              </a:rPr>
              <a:t>Agnus dei</a:t>
            </a:r>
          </a:p>
          <a:p>
            <a:pPr lvl="1">
              <a:buFont typeface="Courier New" panose="02070309020205020404" pitchFamily="49" charset="0"/>
              <a:buChar char="o"/>
            </a:pPr>
            <a:r>
              <a:rPr lang="cs-CZ" dirty="0">
                <a:latin typeface="Times New Roman" panose="02020603050405020304" pitchFamily="18" charset="0"/>
                <a:cs typeface="Times New Roman" panose="02020603050405020304" pitchFamily="18" charset="0"/>
                <a:hlinkClick r:id="rId3"/>
              </a:rPr>
              <a:t>https://commons.wikimedia.org/wiki/File:PMLP02751-S002-12-Mozart_Requiem_Mass.ogg</a:t>
            </a:r>
            <a:endParaRPr lang="cs-CZ" dirty="0">
              <a:latin typeface="Times New Roman" panose="02020603050405020304" pitchFamily="18"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4165400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10773-A8C0-4606-BFC7-528E323870C0}"/>
              </a:ext>
            </a:extLst>
          </p:cNvPr>
          <p:cNvSpPr>
            <a:spLocks noGrp="1"/>
          </p:cNvSpPr>
          <p:nvPr>
            <p:ph type="title"/>
          </p:nvPr>
        </p:nvSpPr>
        <p:spPr/>
        <p:txBody>
          <a:bodyPr>
            <a:normAutofit/>
          </a:bodyPr>
          <a:lstStyle/>
          <a:p>
            <a:r>
              <a:rPr lang="cs-CZ" sz="3100" dirty="0">
                <a:effectLst/>
                <a:latin typeface="Times New Roman" panose="02020603050405020304" pitchFamily="18" charset="0"/>
                <a:ea typeface="Times New Roman" panose="02020603050405020304" pitchFamily="18" charset="0"/>
                <a:cs typeface="Times New Roman" panose="02020603050405020304" pitchFamily="18" charset="0"/>
              </a:rPr>
              <a:t>Literatura:</a:t>
            </a:r>
            <a:br>
              <a:rPr lang="cs-CZ" sz="4000" dirty="0">
                <a:effectLst/>
                <a:latin typeface="Times New Roman" panose="02020603050405020304" pitchFamily="18"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D68381FC-1594-4C9D-94A0-3EFEB9A5230D}"/>
              </a:ext>
            </a:extLst>
          </p:cNvPr>
          <p:cNvSpPr>
            <a:spLocks noGrp="1"/>
          </p:cNvSpPr>
          <p:nvPr>
            <p:ph idx="1"/>
          </p:nvPr>
        </p:nvSpPr>
        <p:spPr/>
        <p:txBody>
          <a:bodyPr>
            <a:normAutofit fontScale="40000" lnSpcReduction="20000"/>
          </a:bodyPr>
          <a:lstStyle/>
          <a:p>
            <a:pPr marL="342900" lvl="0" indent="-342900">
              <a:spcAft>
                <a:spcPts val="300"/>
              </a:spcAft>
              <a:buFont typeface="Symbol" panose="05050102010706020507" pitchFamily="18" charset="2"/>
              <a:buChar char=""/>
              <a:tabLst>
                <a:tab pos="228600" algn="l"/>
              </a:tabLst>
            </a:pPr>
            <a:r>
              <a:rPr lang="en-GB" sz="1800" dirty="0" err="1">
                <a:effectLst/>
                <a:latin typeface="Times New Roman" panose="02020603050405020304" pitchFamily="18" charset="0"/>
                <a:ea typeface="Times New Roman" panose="02020603050405020304" pitchFamily="18" charset="0"/>
              </a:rPr>
              <a:t>Brashaw</a:t>
            </a:r>
            <a:r>
              <a:rPr lang="en-GB" sz="1800" dirty="0">
                <a:effectLst/>
                <a:latin typeface="Times New Roman" panose="02020603050405020304" pitchFamily="18" charset="0"/>
                <a:ea typeface="Times New Roman" panose="02020603050405020304" pitchFamily="18" charset="0"/>
              </a:rPr>
              <a:t>, Paul F., „Ten Principles for </a:t>
            </a:r>
            <a:r>
              <a:rPr lang="en-GB" sz="1800" dirty="0" err="1">
                <a:effectLst/>
                <a:latin typeface="Times New Roman" panose="02020603050405020304" pitchFamily="18" charset="0"/>
                <a:ea typeface="Times New Roman" panose="02020603050405020304" pitchFamily="18" charset="0"/>
              </a:rPr>
              <a:t>Intepreting</a:t>
            </a:r>
            <a:r>
              <a:rPr lang="en-GB" sz="1800" dirty="0">
                <a:effectLst/>
                <a:latin typeface="Times New Roman" panose="02020603050405020304" pitchFamily="18" charset="0"/>
                <a:ea typeface="Times New Roman" panose="02020603050405020304" pitchFamily="18" charset="0"/>
              </a:rPr>
              <a:t> Early Christian Liturgical Evidence “, in: </a:t>
            </a:r>
            <a:r>
              <a:rPr lang="en-GB" sz="1800" dirty="0" err="1">
                <a:effectLst/>
                <a:latin typeface="Times New Roman" panose="02020603050405020304" pitchFamily="18" charset="0"/>
                <a:ea typeface="Times New Roman" panose="02020603050405020304" pitchFamily="18" charset="0"/>
              </a:rPr>
              <a:t>Brashaw</a:t>
            </a:r>
            <a:r>
              <a:rPr lang="en-GB" sz="1800" dirty="0">
                <a:effectLst/>
                <a:latin typeface="Times New Roman" panose="02020603050405020304" pitchFamily="18" charset="0"/>
                <a:ea typeface="Times New Roman" panose="02020603050405020304" pitchFamily="18" charset="0"/>
              </a:rPr>
              <a:t>, Paul F. - Lawrence A. Hoffman (eds.), </a:t>
            </a:r>
            <a:r>
              <a:rPr lang="en-GB" sz="1800" i="1" dirty="0">
                <a:effectLst/>
                <a:latin typeface="Times New Roman" panose="02020603050405020304" pitchFamily="18" charset="0"/>
                <a:ea typeface="Times New Roman" panose="02020603050405020304" pitchFamily="18" charset="0"/>
              </a:rPr>
              <a:t>The Making of Jewish and Christian Worship</a:t>
            </a:r>
            <a:r>
              <a:rPr lang="en-GB" sz="1800" dirty="0">
                <a:effectLst/>
                <a:latin typeface="Times New Roman" panose="02020603050405020304" pitchFamily="18" charset="0"/>
                <a:ea typeface="Times New Roman" panose="02020603050405020304" pitchFamily="18" charset="0"/>
              </a:rPr>
              <a:t>, Notre Dame: University of Notre Dame Press, 1988, 3-21.</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Bradshaw, Paul, </a:t>
            </a:r>
            <a:r>
              <a:rPr lang="en-GB" sz="1800" i="1" dirty="0">
                <a:effectLst/>
                <a:latin typeface="Times New Roman" panose="02020603050405020304" pitchFamily="18" charset="0"/>
                <a:ea typeface="Times New Roman" panose="02020603050405020304" pitchFamily="18" charset="0"/>
              </a:rPr>
              <a:t>Eucharistic Origins</a:t>
            </a:r>
            <a:r>
              <a:rPr lang="en-GB" sz="1800" dirty="0">
                <a:effectLst/>
                <a:latin typeface="Times New Roman" panose="02020603050405020304" pitchFamily="18" charset="0"/>
                <a:ea typeface="Times New Roman" panose="02020603050405020304" pitchFamily="18" charset="0"/>
              </a:rPr>
              <a:t>, Oxford University Press, 2004.</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Bynum</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Caroline Walker</a:t>
            </a:r>
            <a:r>
              <a:rPr lang="cs-CZ"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Holy Feast and Holy Fast : The Religious Significance of Food to Medieval Women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University of California Press 1987</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Douglas, Mar</a:t>
            </a:r>
            <a:r>
              <a:rPr lang="cs-CZ" sz="1800" dirty="0">
                <a:effectLst/>
                <a:latin typeface="Times New Roman" panose="02020603050405020304" pitchFamily="18" charset="0"/>
                <a:ea typeface="Times New Roman" panose="02020603050405020304" pitchFamily="18" charset="0"/>
              </a:rPr>
              <a:t>y</a:t>
            </a:r>
            <a:r>
              <a:rPr lang="en-GB" sz="1800" dirty="0">
                <a:effectLst/>
                <a:latin typeface="Times New Roman" panose="02020603050405020304" pitchFamily="18" charset="0"/>
                <a:ea typeface="Times New Roman" panose="02020603050405020304" pitchFamily="18" charset="0"/>
              </a:rPr>
              <a:t>, „Deciphering a Meal.” In: </a:t>
            </a:r>
            <a:r>
              <a:rPr lang="en-GB" sz="1800" dirty="0" err="1">
                <a:effectLst/>
                <a:latin typeface="Times New Roman" panose="02020603050405020304" pitchFamily="18" charset="0"/>
                <a:ea typeface="Times New Roman" panose="02020603050405020304" pitchFamily="18" charset="0"/>
              </a:rPr>
              <a:t>Counihan</a:t>
            </a:r>
            <a:r>
              <a:rPr lang="en-GB" sz="1800" dirty="0">
                <a:effectLst/>
                <a:latin typeface="Times New Roman" panose="02020603050405020304" pitchFamily="18" charset="0"/>
                <a:ea typeface="Times New Roman" panose="02020603050405020304" pitchFamily="18" charset="0"/>
              </a:rPr>
              <a:t>, C. (ed.), </a:t>
            </a:r>
            <a:r>
              <a:rPr lang="en-GB" sz="1800" i="1" dirty="0">
                <a:effectLst/>
                <a:latin typeface="Times New Roman" panose="02020603050405020304" pitchFamily="18" charset="0"/>
                <a:ea typeface="Times New Roman" panose="02020603050405020304" pitchFamily="18" charset="0"/>
              </a:rPr>
              <a:t>Food and Culture: Reader</a:t>
            </a:r>
            <a:r>
              <a:rPr lang="en-GB" sz="1800" dirty="0">
                <a:effectLst/>
                <a:latin typeface="Times New Roman" panose="02020603050405020304" pitchFamily="18" charset="0"/>
                <a:ea typeface="Times New Roman" panose="02020603050405020304" pitchFamily="18" charset="0"/>
              </a:rPr>
              <a:t>. Routledge: New York, 1997, 36–54. </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Hoffman, Lawrence A., „Reconstructing Ritual as Identity and Culture“, in: </a:t>
            </a:r>
            <a:r>
              <a:rPr lang="en-GB" sz="1800" dirty="0" err="1">
                <a:effectLst/>
                <a:latin typeface="Times New Roman" panose="02020603050405020304" pitchFamily="18" charset="0"/>
                <a:ea typeface="Times New Roman" panose="02020603050405020304" pitchFamily="18" charset="0"/>
              </a:rPr>
              <a:t>Brashaw</a:t>
            </a:r>
            <a:r>
              <a:rPr lang="en-GB" sz="1800" dirty="0">
                <a:effectLst/>
                <a:latin typeface="Times New Roman" panose="02020603050405020304" pitchFamily="18" charset="0"/>
                <a:ea typeface="Times New Roman" panose="02020603050405020304" pitchFamily="18" charset="0"/>
              </a:rPr>
              <a:t>, Paul F. - Lawrence A. Hoffman (eds.), </a:t>
            </a:r>
            <a:r>
              <a:rPr lang="en-GB" sz="1800" i="1" dirty="0">
                <a:effectLst/>
                <a:latin typeface="Times New Roman" panose="02020603050405020304" pitchFamily="18" charset="0"/>
                <a:ea typeface="Times New Roman" panose="02020603050405020304" pitchFamily="18" charset="0"/>
              </a:rPr>
              <a:t>The Making of Jewish and Christian Worship</a:t>
            </a:r>
            <a:r>
              <a:rPr lang="en-GB" sz="1800" dirty="0">
                <a:effectLst/>
                <a:latin typeface="Times New Roman" panose="02020603050405020304" pitchFamily="18" charset="0"/>
                <a:ea typeface="Times New Roman" panose="02020603050405020304" pitchFamily="18" charset="0"/>
              </a:rPr>
              <a:t>, Notre Dame: University of Notre Dame Press, 1988, 22-41.</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Jensen, Robin M., </a:t>
            </a:r>
            <a:r>
              <a:rPr lang="en-GB" sz="1800" i="1" dirty="0">
                <a:effectLst/>
                <a:latin typeface="Times New Roman" panose="02020603050405020304" pitchFamily="18" charset="0"/>
                <a:ea typeface="Times New Roman" panose="02020603050405020304" pitchFamily="18" charset="0"/>
              </a:rPr>
              <a:t>Understanding Early Christian Art</a:t>
            </a:r>
            <a:r>
              <a:rPr lang="en-GB" sz="1800" dirty="0">
                <a:effectLst/>
                <a:latin typeface="Times New Roman" panose="02020603050405020304" pitchFamily="18" charset="0"/>
                <a:ea typeface="Times New Roman" panose="02020603050405020304" pitchFamily="18" charset="0"/>
              </a:rPr>
              <a:t>, London: Routledge 2000. &lt; https://is.muni.cz/www/216168/Understanding_Early_Christian_Art.pdf&gt;</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err="1">
                <a:effectLst/>
                <a:latin typeface="Times New Roman" panose="02020603050405020304" pitchFamily="18" charset="0"/>
                <a:ea typeface="Times New Roman" panose="02020603050405020304" pitchFamily="18" charset="0"/>
              </a:rPr>
              <a:t>Kaše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Vojtěch</a:t>
            </a:r>
            <a:r>
              <a:rPr lang="en-GB" sz="1800" dirty="0">
                <a:effectLst/>
                <a:latin typeface="Times New Roman" panose="02020603050405020304" pitchFamily="18" charset="0"/>
                <a:ea typeface="Times New Roman" panose="02020603050405020304" pitchFamily="18" charset="0"/>
              </a:rPr>
              <a:t>, “Meal Practices”, in: </a:t>
            </a:r>
            <a:r>
              <a:rPr lang="en-GB" sz="1800" dirty="0" err="1">
                <a:effectLst/>
                <a:latin typeface="Times New Roman" panose="02020603050405020304" pitchFamily="18" charset="0"/>
                <a:ea typeface="Times New Roman" panose="02020603050405020304" pitchFamily="18" charset="0"/>
              </a:rPr>
              <a:t>Uro</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Risto</a:t>
            </a:r>
            <a:r>
              <a:rPr lang="en-GB" sz="1800" dirty="0">
                <a:effectLst/>
                <a:latin typeface="Times New Roman" panose="02020603050405020304" pitchFamily="18" charset="0"/>
                <a:ea typeface="Times New Roman" panose="02020603050405020304" pitchFamily="18" charset="0"/>
              </a:rPr>
              <a:t> - R. E. </a:t>
            </a:r>
            <a:r>
              <a:rPr lang="en-GB" sz="1800" dirty="0" err="1">
                <a:effectLst/>
                <a:latin typeface="Times New Roman" panose="02020603050405020304" pitchFamily="18" charset="0"/>
                <a:ea typeface="Times New Roman" panose="02020603050405020304" pitchFamily="18" charset="0"/>
              </a:rPr>
              <a:t>Demaris</a:t>
            </a:r>
            <a:r>
              <a:rPr lang="en-GB" sz="1800" dirty="0">
                <a:effectLst/>
                <a:latin typeface="Times New Roman" panose="02020603050405020304" pitchFamily="18" charset="0"/>
                <a:ea typeface="Times New Roman" panose="02020603050405020304" pitchFamily="18" charset="0"/>
              </a:rPr>
              <a:t>, J. Day - R. </a:t>
            </a:r>
            <a:r>
              <a:rPr lang="en-GB" sz="1800" dirty="0" err="1">
                <a:effectLst/>
                <a:latin typeface="Times New Roman" panose="02020603050405020304" pitchFamily="18" charset="0"/>
                <a:ea typeface="Times New Roman" panose="02020603050405020304" pitchFamily="18" charset="0"/>
              </a:rPr>
              <a:t>Roitto</a:t>
            </a:r>
            <a:r>
              <a:rPr lang="en-GB" sz="1800" dirty="0">
                <a:effectLst/>
                <a:latin typeface="Times New Roman" panose="02020603050405020304" pitchFamily="18" charset="0"/>
                <a:ea typeface="Times New Roman" panose="02020603050405020304" pitchFamily="18" charset="0"/>
              </a:rPr>
              <a:t> (Eds.), </a:t>
            </a:r>
            <a:r>
              <a:rPr lang="en-GB" sz="1800" i="1" dirty="0">
                <a:effectLst/>
                <a:latin typeface="Times New Roman" panose="02020603050405020304" pitchFamily="18" charset="0"/>
                <a:ea typeface="Times New Roman" panose="02020603050405020304" pitchFamily="18" charset="0"/>
              </a:rPr>
              <a:t>Oxford Handbook of Early Christian Ritual</a:t>
            </a:r>
            <a:r>
              <a:rPr lang="en-GB" sz="1800" dirty="0">
                <a:effectLst/>
                <a:latin typeface="Times New Roman" panose="02020603050405020304" pitchFamily="18" charset="0"/>
                <a:ea typeface="Times New Roman" panose="02020603050405020304" pitchFamily="18" charset="0"/>
              </a:rPr>
              <a:t> (pp. 409–425). Oxford: Oxford University Press 2018, 409-425. [</a:t>
            </a:r>
            <a:r>
              <a:rPr lang="cs-CZ" sz="1800" u="none" strike="noStrike" dirty="0">
                <a:solidFill>
                  <a:srgbClr val="0563C1"/>
                </a:solidFill>
                <a:effectLst/>
                <a:latin typeface="Times New Roman" panose="02020603050405020304" pitchFamily="18" charset="0"/>
                <a:ea typeface="Times New Roman" panose="02020603050405020304" pitchFamily="18" charset="0"/>
                <a:hlinkClick r:id="rId2"/>
              </a:rPr>
              <a:t>link</a:t>
            </a:r>
            <a:r>
              <a:rPr lang="cs-CZ" sz="1800" dirty="0">
                <a:effectLst/>
                <a:latin typeface="Times New Roman" panose="02020603050405020304" pitchFamily="18" charset="0"/>
                <a:ea typeface="Times New Roman" panose="02020603050405020304" pitchFamily="18" charset="0"/>
              </a:rPr>
              <a:t>]</a:t>
            </a:r>
          </a:p>
          <a:p>
            <a:pPr marL="342900" lvl="0" indent="-342900">
              <a:spcAft>
                <a:spcPts val="300"/>
              </a:spcAft>
              <a:buFont typeface="Symbol" panose="05050102010706020507" pitchFamily="18" charset="2"/>
              <a:buChar char=""/>
              <a:tabLst>
                <a:tab pos="228600" algn="l"/>
              </a:tabLst>
            </a:pPr>
            <a:r>
              <a:rPr lang="en-GB" sz="1800" dirty="0" err="1">
                <a:effectLst/>
                <a:latin typeface="Times New Roman" panose="02020603050405020304" pitchFamily="18" charset="0"/>
                <a:ea typeface="Times New Roman" panose="02020603050405020304" pitchFamily="18" charset="0"/>
              </a:rPr>
              <a:t>Kaše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Vojtěch</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Didaché</a:t>
            </a:r>
            <a:r>
              <a:rPr lang="en-GB" sz="1800" dirty="0">
                <a:effectLst/>
                <a:latin typeface="Times New Roman" panose="02020603050405020304" pitchFamily="18" charset="0"/>
                <a:ea typeface="Times New Roman" panose="02020603050405020304" pitchFamily="18" charset="0"/>
              </a:rPr>
              <a:t> 9-10: </a:t>
            </a:r>
            <a:r>
              <a:rPr lang="en-GB" sz="1800" dirty="0" err="1">
                <a:effectLst/>
                <a:latin typeface="Times New Roman" panose="02020603050405020304" pitchFamily="18" charset="0"/>
                <a:ea typeface="Times New Roman" panose="02020603050405020304" pitchFamily="18" charset="0"/>
              </a:rPr>
              <a:t>Problémy</a:t>
            </a:r>
            <a:r>
              <a:rPr lang="en-GB" sz="1800" dirty="0">
                <a:effectLst/>
                <a:latin typeface="Times New Roman" panose="02020603050405020304" pitchFamily="18" charset="0"/>
                <a:ea typeface="Times New Roman" panose="02020603050405020304" pitchFamily="18" charset="0"/>
              </a:rPr>
              <a:t> a </a:t>
            </a:r>
            <a:r>
              <a:rPr lang="en-GB" sz="1800" dirty="0" err="1">
                <a:effectLst/>
                <a:latin typeface="Times New Roman" panose="02020603050405020304" pitchFamily="18" charset="0"/>
                <a:ea typeface="Times New Roman" panose="02020603050405020304" pitchFamily="18" charset="0"/>
              </a:rPr>
              <a:t>perspektivy</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současného</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bádání</a:t>
            </a:r>
            <a:r>
              <a:rPr lang="en-GB" sz="1800" dirty="0">
                <a:effectLst/>
                <a:latin typeface="Times New Roman" panose="02020603050405020304" pitchFamily="18" charset="0"/>
                <a:ea typeface="Times New Roman" panose="02020603050405020304" pitchFamily="18" charset="0"/>
              </a:rPr>
              <a:t>”, </a:t>
            </a:r>
            <a:r>
              <a:rPr lang="en-GB" sz="1800" i="1" dirty="0" err="1">
                <a:effectLst/>
                <a:latin typeface="Times New Roman" panose="02020603050405020304" pitchFamily="18" charset="0"/>
                <a:ea typeface="Times New Roman" panose="02020603050405020304" pitchFamily="18" charset="0"/>
              </a:rPr>
              <a:t>Religio</a:t>
            </a:r>
            <a:r>
              <a:rPr lang="en-GB" sz="1800" i="1" dirty="0">
                <a:effectLst/>
                <a:latin typeface="Times New Roman" panose="02020603050405020304" pitchFamily="18" charset="0"/>
                <a:ea typeface="Times New Roman" panose="02020603050405020304" pitchFamily="18" charset="0"/>
              </a:rPr>
              <a:t>: Revue pro </a:t>
            </a:r>
            <a:r>
              <a:rPr lang="en-GB" sz="1800" i="1" dirty="0" err="1">
                <a:effectLst/>
                <a:latin typeface="Times New Roman" panose="02020603050405020304" pitchFamily="18" charset="0"/>
                <a:ea typeface="Times New Roman" panose="02020603050405020304" pitchFamily="18" charset="0"/>
              </a:rPr>
              <a:t>religionistiku</a:t>
            </a:r>
            <a:r>
              <a:rPr lang="en-GB" sz="1800" i="1" dirty="0">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 21(1), 2013, 73–94. </a:t>
            </a:r>
            <a:r>
              <a:rPr lang="cs-CZ" sz="1800" dirty="0">
                <a:effectLst/>
                <a:latin typeface="Times New Roman" panose="02020603050405020304" pitchFamily="18" charset="0"/>
                <a:ea typeface="Times New Roman" panose="02020603050405020304" pitchFamily="18" charset="0"/>
              </a:rPr>
              <a:t> [</a:t>
            </a:r>
            <a:r>
              <a:rPr lang="cs-CZ" sz="1800" u="none" strike="noStrike" dirty="0">
                <a:solidFill>
                  <a:srgbClr val="0563C1"/>
                </a:solidFill>
                <a:effectLst/>
                <a:latin typeface="Times New Roman" panose="02020603050405020304" pitchFamily="18" charset="0"/>
                <a:ea typeface="Times New Roman" panose="02020603050405020304" pitchFamily="18" charset="0"/>
                <a:hlinkClick r:id="rId3"/>
              </a:rPr>
              <a:t>link</a:t>
            </a:r>
            <a:r>
              <a:rPr lang="cs-CZ" sz="1800" dirty="0">
                <a:effectLst/>
                <a:latin typeface="Times New Roman" panose="02020603050405020304" pitchFamily="18" charset="0"/>
                <a:ea typeface="Times New Roman" panose="02020603050405020304" pitchFamily="18" charset="0"/>
              </a:rPr>
              <a:t> ]</a:t>
            </a: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Mack, B. L., „Social Formation. “In: Braun, Willi – McCutcheon, R. T. (eds.), Guide to the Study Religion. London: Cassell 2000, 283–296. </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cs-CZ" sz="1800" dirty="0">
                <a:effectLst/>
                <a:latin typeface="Times New Roman" panose="02020603050405020304" pitchFamily="18" charset="0"/>
                <a:ea typeface="Times New Roman" panose="02020603050405020304" pitchFamily="18" charset="0"/>
              </a:rPr>
              <a:t>Mudra, Aleš (ed.), </a:t>
            </a:r>
            <a:r>
              <a:rPr lang="cs-CZ" sz="1800" i="1" dirty="0">
                <a:effectLst/>
                <a:latin typeface="Times New Roman" panose="02020603050405020304" pitchFamily="18" charset="0"/>
                <a:ea typeface="Times New Roman" panose="02020603050405020304" pitchFamily="18" charset="0"/>
              </a:rPr>
              <a:t>V oplatce jsi všecek tajně. </a:t>
            </a:r>
            <a:r>
              <a:rPr lang="cs-CZ" sz="1800" i="1" dirty="0" err="1">
                <a:effectLst/>
                <a:latin typeface="Times New Roman" panose="02020603050405020304" pitchFamily="18" charset="0"/>
                <a:ea typeface="Times New Roman" panose="02020603050405020304" pitchFamily="18" charset="0"/>
              </a:rPr>
              <a:t>Eucharisitie</a:t>
            </a:r>
            <a:r>
              <a:rPr lang="cs-CZ" sz="1800" i="1" dirty="0">
                <a:effectLst/>
                <a:latin typeface="Times New Roman" panose="02020603050405020304" pitchFamily="18" charset="0"/>
                <a:ea typeface="Times New Roman" panose="02020603050405020304" pitchFamily="18" charset="0"/>
              </a:rPr>
              <a:t> v náboženské a vizuální kultuře Českých zemí do roku 1620</a:t>
            </a:r>
            <a:r>
              <a:rPr lang="cs-CZ" sz="1800" dirty="0">
                <a:effectLst/>
                <a:latin typeface="Times New Roman" panose="02020603050405020304" pitchFamily="18" charset="0"/>
                <a:ea typeface="Times New Roman" panose="02020603050405020304" pitchFamily="18" charset="0"/>
              </a:rPr>
              <a:t>, Praha: Památkový ústav 2017.</a:t>
            </a:r>
          </a:p>
          <a:p>
            <a:pPr marL="342900" lvl="0" indent="-342900">
              <a:spcAft>
                <a:spcPts val="300"/>
              </a:spcAft>
              <a:buFont typeface="Symbol" panose="05050102010706020507" pitchFamily="18" charset="2"/>
              <a:buChar char=""/>
              <a:tabLst>
                <a:tab pos="228600" algn="l"/>
              </a:tabLst>
            </a:pPr>
            <a:r>
              <a:rPr lang="cs-CZ" sz="1800" dirty="0">
                <a:effectLst/>
                <a:latin typeface="Times New Roman" panose="02020603050405020304" pitchFamily="18" charset="0"/>
                <a:ea typeface="Times New Roman" panose="02020603050405020304" pitchFamily="18" charset="0"/>
              </a:rPr>
              <a:t>Papoušek, Dalibor, „Večeře Páně v </a:t>
            </a:r>
            <a:r>
              <a:rPr lang="cs-CZ" sz="1800" dirty="0" err="1">
                <a:effectLst/>
                <a:latin typeface="Times New Roman" panose="02020603050405020304" pitchFamily="18" charset="0"/>
                <a:ea typeface="Times New Roman" panose="02020603050405020304" pitchFamily="18" charset="0"/>
              </a:rPr>
              <a:t>Korintu</a:t>
            </a:r>
            <a:r>
              <a:rPr lang="cs-CZ" sz="1800" dirty="0">
                <a:effectLst/>
                <a:latin typeface="Times New Roman" panose="02020603050405020304" pitchFamily="18" charset="0"/>
                <a:ea typeface="Times New Roman" panose="02020603050405020304" pitchFamily="18" charset="0"/>
              </a:rPr>
              <a:t>: K archeologii sociálního konfliktu“, </a:t>
            </a:r>
            <a:r>
              <a:rPr lang="cs-CZ" sz="1800" i="1" dirty="0" err="1">
                <a:effectLst/>
                <a:latin typeface="Times New Roman" panose="02020603050405020304" pitchFamily="18" charset="0"/>
                <a:ea typeface="Times New Roman" panose="02020603050405020304" pitchFamily="18" charset="0"/>
              </a:rPr>
              <a:t>Religio</a:t>
            </a:r>
            <a:r>
              <a:rPr lang="cs-CZ" sz="1800" i="1" dirty="0">
                <a:effectLst/>
                <a:latin typeface="Times New Roman" panose="02020603050405020304" pitchFamily="18" charset="0"/>
                <a:ea typeface="Times New Roman" panose="02020603050405020304" pitchFamily="18" charset="0"/>
              </a:rPr>
              <a:t>: Revue pro religionistiku </a:t>
            </a:r>
            <a:r>
              <a:rPr lang="cs-CZ" sz="1800" dirty="0">
                <a:effectLst/>
                <a:latin typeface="Times New Roman" panose="02020603050405020304" pitchFamily="18" charset="0"/>
                <a:ea typeface="Times New Roman" panose="02020603050405020304" pitchFamily="18" charset="0"/>
              </a:rPr>
              <a:t>14/2, 2006, s. 207–224.</a:t>
            </a: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Snyder, Graydon, </a:t>
            </a:r>
            <a:r>
              <a:rPr lang="en-GB" sz="1800" i="1" dirty="0">
                <a:effectLst/>
                <a:latin typeface="Times New Roman" panose="02020603050405020304" pitchFamily="18" charset="0"/>
                <a:ea typeface="Times New Roman" panose="02020603050405020304" pitchFamily="18" charset="0"/>
              </a:rPr>
              <a:t>Ante </a:t>
            </a:r>
            <a:r>
              <a:rPr lang="en-GB" sz="1800" i="1" dirty="0" err="1">
                <a:effectLst/>
                <a:latin typeface="Times New Roman" panose="02020603050405020304" pitchFamily="18" charset="0"/>
                <a:ea typeface="Times New Roman" panose="02020603050405020304" pitchFamily="18" charset="0"/>
              </a:rPr>
              <a:t>Pacem</a:t>
            </a:r>
            <a:r>
              <a:rPr lang="en-GB" sz="1800" i="1" dirty="0">
                <a:effectLst/>
                <a:latin typeface="Times New Roman" panose="02020603050405020304" pitchFamily="18" charset="0"/>
                <a:ea typeface="Times New Roman" panose="02020603050405020304" pitchFamily="18" charset="0"/>
              </a:rPr>
              <a:t>. Archaeological Evidence of Church Life Before Con­stantine</a:t>
            </a:r>
            <a:r>
              <a:rPr lang="en-GB" sz="1800" dirty="0">
                <a:effectLst/>
                <a:latin typeface="Times New Roman" panose="02020603050405020304" pitchFamily="18" charset="0"/>
                <a:ea typeface="Times New Roman" panose="02020603050405020304" pitchFamily="18" charset="0"/>
              </a:rPr>
              <a:t>, Mercer University Press, 1985.</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en-GB" sz="1800" dirty="0">
                <a:effectLst/>
                <a:latin typeface="Times New Roman" panose="02020603050405020304" pitchFamily="18" charset="0"/>
                <a:ea typeface="Times New Roman" panose="02020603050405020304" pitchFamily="18" charset="0"/>
              </a:rPr>
              <a:t>Taussig, Hall, In</a:t>
            </a:r>
            <a:r>
              <a:rPr lang="en-GB" sz="1800" i="1" dirty="0">
                <a:effectLst/>
                <a:latin typeface="Times New Roman" panose="02020603050405020304" pitchFamily="18" charset="0"/>
                <a:ea typeface="Times New Roman" panose="02020603050405020304" pitchFamily="18" charset="0"/>
              </a:rPr>
              <a:t> the Beginning was the Meal: </a:t>
            </a:r>
            <a:r>
              <a:rPr lang="cs-CZ" sz="1800"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Social</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Experimentation</a:t>
            </a:r>
            <a:r>
              <a:rPr lang="cs-CZ" sz="1800" i="1" dirty="0">
                <a:effectLst/>
                <a:latin typeface="Times New Roman" panose="02020603050405020304" pitchFamily="18" charset="0"/>
                <a:ea typeface="Times New Roman" panose="02020603050405020304" pitchFamily="18" charset="0"/>
              </a:rPr>
              <a:t> and Early Christian Identity</a:t>
            </a:r>
            <a:r>
              <a:rPr lang="en-GB" sz="1800" dirty="0">
                <a:effectLst/>
                <a:latin typeface="Times New Roman" panose="02020603050405020304" pitchFamily="18" charset="0"/>
                <a:ea typeface="Times New Roman" panose="02020603050405020304" pitchFamily="18" charset="0"/>
              </a:rPr>
              <a:t>. Minneapolis: Fortress Press 2009.</a:t>
            </a:r>
            <a:endParaRPr lang="cs-CZ" sz="1800" dirty="0">
              <a:effectLst/>
              <a:latin typeface="Times New Roman" panose="02020603050405020304" pitchFamily="18" charset="0"/>
              <a:ea typeface="Times New Roman" panose="02020603050405020304" pitchFamily="18" charset="0"/>
            </a:endParaRPr>
          </a:p>
          <a:p>
            <a:pPr marL="342900" lvl="0" indent="-342900">
              <a:spcAft>
                <a:spcPts val="300"/>
              </a:spcAft>
              <a:buFont typeface="Symbol" panose="05050102010706020507" pitchFamily="18" charset="2"/>
              <a:buChar char=""/>
              <a:tabLst>
                <a:tab pos="228600" algn="l"/>
              </a:tabLst>
            </a:pPr>
            <a:r>
              <a:rPr lang="cs-CZ" sz="1800" dirty="0" err="1">
                <a:effectLst/>
                <a:latin typeface="Times New Roman" panose="02020603050405020304" pitchFamily="18" charset="0"/>
                <a:ea typeface="Times New Roman" panose="02020603050405020304" pitchFamily="18" charset="0"/>
              </a:rPr>
              <a:t>Uro</a:t>
            </a:r>
            <a:r>
              <a:rPr lang="cs-CZ" sz="1800" dirty="0">
                <a:effectLst/>
                <a:latin typeface="Times New Roman" panose="02020603050405020304" pitchFamily="18" charset="0"/>
                <a:ea typeface="Times New Roman" panose="02020603050405020304" pitchFamily="18" charset="0"/>
              </a:rPr>
              <a:t>, Risto, „</a:t>
            </a:r>
            <a:r>
              <a:rPr lang="cs-CZ" sz="1800" dirty="0" err="1">
                <a:effectLst/>
                <a:latin typeface="Times New Roman" panose="02020603050405020304" pitchFamily="18" charset="0"/>
                <a:ea typeface="Times New Roman" panose="02020603050405020304" pitchFamily="18" charset="0"/>
              </a:rPr>
              <a:t>Ritual</a:t>
            </a:r>
            <a:r>
              <a:rPr lang="cs-CZ" sz="1800" dirty="0">
                <a:effectLst/>
                <a:latin typeface="Times New Roman" panose="02020603050405020304" pitchFamily="18" charset="0"/>
                <a:ea typeface="Times New Roman" panose="02020603050405020304" pitchFamily="18" charset="0"/>
              </a:rPr>
              <a:t> and Christian </a:t>
            </a:r>
            <a:r>
              <a:rPr lang="cs-CZ" sz="1800" dirty="0" err="1">
                <a:effectLst/>
                <a:latin typeface="Times New Roman" panose="02020603050405020304" pitchFamily="18" charset="0"/>
                <a:ea typeface="Times New Roman" panose="02020603050405020304" pitchFamily="18" charset="0"/>
              </a:rPr>
              <a:t>Origins</a:t>
            </a:r>
            <a:r>
              <a:rPr lang="cs-CZ" sz="1800" dirty="0">
                <a:effectLst/>
                <a:latin typeface="Times New Roman" panose="02020603050405020304" pitchFamily="18" charset="0"/>
                <a:ea typeface="Times New Roman" panose="02020603050405020304" pitchFamily="18" charset="0"/>
              </a:rPr>
              <a:t>.“ In: </a:t>
            </a:r>
            <a:r>
              <a:rPr lang="cs-CZ" sz="1800" dirty="0" err="1">
                <a:effectLst/>
                <a:latin typeface="Times New Roman" panose="02020603050405020304" pitchFamily="18" charset="0"/>
                <a:ea typeface="Times New Roman" panose="02020603050405020304" pitchFamily="18" charset="0"/>
              </a:rPr>
              <a:t>Neufeld</a:t>
            </a:r>
            <a:r>
              <a:rPr lang="cs-CZ" sz="1800" dirty="0">
                <a:effectLst/>
                <a:latin typeface="Times New Roman" panose="02020603050405020304" pitchFamily="18" charset="0"/>
                <a:ea typeface="Times New Roman" panose="02020603050405020304" pitchFamily="18" charset="0"/>
              </a:rPr>
              <a:t>, Dietmar – Richard E. </a:t>
            </a:r>
            <a:r>
              <a:rPr lang="cs-CZ" sz="1800" dirty="0" err="1">
                <a:effectLst/>
                <a:latin typeface="Times New Roman" panose="02020603050405020304" pitchFamily="18" charset="0"/>
                <a:ea typeface="Times New Roman" panose="02020603050405020304" pitchFamily="18" charset="0"/>
              </a:rPr>
              <a:t>DeMaris</a:t>
            </a:r>
            <a:r>
              <a:rPr lang="cs-CZ" sz="1800" dirty="0">
                <a:effectLst/>
                <a:latin typeface="Times New Roman" panose="02020603050405020304" pitchFamily="18" charset="0"/>
                <a:ea typeface="Times New Roman" panose="02020603050405020304" pitchFamily="18" charset="0"/>
              </a:rPr>
              <a:t> (</a:t>
            </a:r>
            <a:r>
              <a:rPr lang="cs-CZ" sz="1800" dirty="0" err="1">
                <a:effectLst/>
                <a:latin typeface="Times New Roman" panose="02020603050405020304" pitchFamily="18" charset="0"/>
                <a:ea typeface="Times New Roman" panose="02020603050405020304" pitchFamily="18" charset="0"/>
              </a:rPr>
              <a:t>eds</a:t>
            </a:r>
            <a:r>
              <a:rPr lang="cs-CZ" sz="1800"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Understanding</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the</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Social</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World</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of</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the</a:t>
            </a:r>
            <a:r>
              <a:rPr lang="cs-CZ" sz="1800" i="1" dirty="0">
                <a:effectLst/>
                <a:latin typeface="Times New Roman" panose="02020603050405020304" pitchFamily="18" charset="0"/>
                <a:ea typeface="Times New Roman" panose="02020603050405020304" pitchFamily="18" charset="0"/>
              </a:rPr>
              <a:t> New Testament</a:t>
            </a:r>
            <a:r>
              <a:rPr lang="cs-CZ" sz="1800" dirty="0">
                <a:effectLst/>
                <a:latin typeface="Times New Roman" panose="02020603050405020304" pitchFamily="18" charset="0"/>
                <a:ea typeface="Times New Roman" panose="02020603050405020304" pitchFamily="18" charset="0"/>
              </a:rPr>
              <a:t>. London – New York: </a:t>
            </a:r>
            <a:r>
              <a:rPr lang="cs-CZ" sz="1800" dirty="0" err="1">
                <a:effectLst/>
                <a:latin typeface="Times New Roman" panose="02020603050405020304" pitchFamily="18" charset="0"/>
                <a:ea typeface="Times New Roman" panose="02020603050405020304" pitchFamily="18" charset="0"/>
              </a:rPr>
              <a:t>Routledge</a:t>
            </a:r>
            <a:r>
              <a:rPr lang="cs-CZ" sz="1800" dirty="0">
                <a:effectLst/>
                <a:latin typeface="Times New Roman" panose="02020603050405020304" pitchFamily="18" charset="0"/>
                <a:ea typeface="Times New Roman" panose="02020603050405020304" pitchFamily="18" charset="0"/>
              </a:rPr>
              <a:t> 2010, 220-232.</a:t>
            </a:r>
          </a:p>
          <a:p>
            <a:pPr>
              <a:lnSpc>
                <a:spcPct val="107000"/>
              </a:lnSpc>
              <a:spcAft>
                <a:spcPts val="80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7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40EA6ED-F79B-4ADE-AC3B-379A5B906FC4}"/>
              </a:ext>
            </a:extLst>
          </p:cNvPr>
          <p:cNvSpPr>
            <a:spLocks noGrp="1"/>
          </p:cNvSpPr>
          <p:nvPr>
            <p:ph type="title"/>
          </p:nvPr>
        </p:nvSpPr>
        <p:spPr>
          <a:xfrm>
            <a:off x="841247" y="978619"/>
            <a:ext cx="3410712" cy="1106424"/>
          </a:xfrm>
        </p:spPr>
        <p:txBody>
          <a:bodyPr>
            <a:normAutofit/>
          </a:bodyPr>
          <a:lstStyle/>
          <a:p>
            <a:r>
              <a:rPr lang="cs-CZ" sz="1800" b="0" i="0" u="none" strike="noStrike" baseline="0" dirty="0">
                <a:latin typeface="Times New Roman" panose="02020603050405020304" pitchFamily="18" charset="0"/>
              </a:rPr>
              <a:t>KŘESŤANSKÉ OBCE </a:t>
            </a:r>
            <a:br>
              <a:rPr lang="cs-CZ" sz="1800" b="0" i="0" u="none" strike="noStrike" baseline="0" dirty="0">
                <a:latin typeface="Times New Roman" panose="02020603050405020304" pitchFamily="18" charset="0"/>
              </a:rPr>
            </a:br>
            <a:r>
              <a:rPr lang="cs-CZ" sz="1800" b="0" i="0" u="none" strike="noStrike" baseline="0" dirty="0">
                <a:latin typeface="Times New Roman" panose="02020603050405020304" pitchFamily="18" charset="0"/>
              </a:rPr>
              <a:t>V PROSTŘEDÍ ANTICKÝCH MĚST </a:t>
            </a:r>
            <a:br>
              <a:rPr lang="cs-CZ" sz="1800" b="0" i="0" u="none" strike="noStrike" baseline="0" dirty="0">
                <a:latin typeface="Times New Roman" panose="02020603050405020304" pitchFamily="18" charset="0"/>
              </a:rPr>
            </a:br>
            <a:endParaRPr lang="cs-CZ" sz="1800" dirty="0"/>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AC006537-EC94-4321-AFE9-E5EA2F1222A1}"/>
              </a:ext>
            </a:extLst>
          </p:cNvPr>
          <p:cNvSpPr>
            <a:spLocks noGrp="1"/>
          </p:cNvSpPr>
          <p:nvPr>
            <p:ph idx="1"/>
          </p:nvPr>
        </p:nvSpPr>
        <p:spPr>
          <a:xfrm>
            <a:off x="841248" y="2252870"/>
            <a:ext cx="3412219" cy="3560251"/>
          </a:xfrm>
        </p:spPr>
        <p:txBody>
          <a:bodyPr>
            <a:normAutofit fontScale="70000" lnSpcReduction="20000"/>
          </a:bodyPr>
          <a:lstStyle/>
          <a:p>
            <a:pPr marR="0"/>
            <a:r>
              <a:rPr lang="cs-CZ" sz="1700" b="0" i="0" u="none" strike="noStrike" baseline="0" dirty="0">
                <a:latin typeface="Times New Roman" panose="02020603050405020304" pitchFamily="18" charset="0"/>
              </a:rPr>
              <a:t>křesťanská obec jako rodina v kontextu antické kultury </a:t>
            </a:r>
          </a:p>
          <a:p>
            <a:pPr marR="0"/>
            <a:r>
              <a:rPr lang="cs-CZ" sz="1700" b="0" i="0" u="none" strike="noStrike" baseline="0" dirty="0">
                <a:latin typeface="Times New Roman" panose="02020603050405020304" pitchFamily="18" charset="0"/>
              </a:rPr>
              <a:t>hierarchizace raně křesťanských obcí – princip monarchického episkopátu </a:t>
            </a:r>
          </a:p>
          <a:p>
            <a:pPr marR="0"/>
            <a:r>
              <a:rPr lang="cs-CZ" sz="1700" b="0" i="0" u="none" strike="noStrike" baseline="0" dirty="0">
                <a:latin typeface="Times New Roman" panose="02020603050405020304" pitchFamily="18" charset="0"/>
              </a:rPr>
              <a:t>sociální aspekty raně křesťanské architektury: dům – </a:t>
            </a:r>
            <a:r>
              <a:rPr lang="cs-CZ" sz="1700" b="0" i="0" u="none" strike="noStrike" baseline="0" dirty="0" err="1">
                <a:latin typeface="Times New Roman" panose="02020603050405020304" pitchFamily="18" charset="0"/>
              </a:rPr>
              <a:t>domus</a:t>
            </a:r>
            <a:r>
              <a:rPr lang="cs-CZ" sz="1700" b="0" i="0" u="none" strike="noStrike" baseline="0" dirty="0">
                <a:latin typeface="Times New Roman" panose="02020603050405020304" pitchFamily="18" charset="0"/>
              </a:rPr>
              <a:t> </a:t>
            </a:r>
            <a:r>
              <a:rPr lang="cs-CZ" sz="1700" b="0" i="0" u="none" strike="noStrike" baseline="0" dirty="0" err="1">
                <a:latin typeface="Times New Roman" panose="02020603050405020304" pitchFamily="18" charset="0"/>
              </a:rPr>
              <a:t>ecclesiae</a:t>
            </a:r>
            <a:r>
              <a:rPr lang="cs-CZ" sz="1700" b="0" i="0" u="none" strike="noStrike" baseline="0" dirty="0">
                <a:latin typeface="Times New Roman" panose="02020603050405020304" pitchFamily="18" charset="0"/>
              </a:rPr>
              <a:t>, </a:t>
            </a:r>
            <a:r>
              <a:rPr lang="cs-CZ" sz="1700" b="0" i="0" u="none" strike="noStrike" baseline="0" dirty="0" err="1">
                <a:latin typeface="Times New Roman" panose="02020603050405020304" pitchFamily="18" charset="0"/>
              </a:rPr>
              <a:t>titulus</a:t>
            </a:r>
            <a:r>
              <a:rPr lang="cs-CZ" sz="1700" b="0" i="0" u="none" strike="noStrike" baseline="0" dirty="0">
                <a:latin typeface="Times New Roman" panose="02020603050405020304" pitchFamily="18" charset="0"/>
              </a:rPr>
              <a:t>, katakomby, martyria </a:t>
            </a:r>
          </a:p>
          <a:p>
            <a:pPr marL="0" marR="0" indent="0">
              <a:buNone/>
            </a:pPr>
            <a:endParaRPr lang="cs-CZ" sz="1700" b="0" i="0" u="none" strike="noStrike" baseline="0" dirty="0">
              <a:latin typeface="Times New Roman" panose="02020603050405020304" pitchFamily="18" charset="0"/>
            </a:endParaRPr>
          </a:p>
          <a:p>
            <a:pPr marR="0" algn="ctr">
              <a:buFont typeface="Wingdings" panose="05000000000000000000" pitchFamily="2" charset="2"/>
              <a:buChar char="Ø"/>
            </a:pPr>
            <a:r>
              <a:rPr lang="cs-CZ" sz="1500" b="1" i="0" u="none" strike="noStrike" baseline="0" dirty="0" err="1">
                <a:solidFill>
                  <a:srgbClr val="000000"/>
                </a:solidFill>
                <a:latin typeface="Times New Roman" panose="02020603050405020304" pitchFamily="18" charset="0"/>
              </a:rPr>
              <a:t>Domus</a:t>
            </a:r>
            <a:r>
              <a:rPr lang="cs-CZ" sz="1500" b="1" i="0" u="none" strike="noStrike" baseline="0" dirty="0">
                <a:solidFill>
                  <a:srgbClr val="000000"/>
                </a:solidFill>
                <a:latin typeface="Times New Roman" panose="02020603050405020304" pitchFamily="18" charset="0"/>
              </a:rPr>
              <a:t> </a:t>
            </a:r>
            <a:r>
              <a:rPr lang="cs-CZ" sz="1500" b="1" i="0" u="none" strike="noStrike" baseline="0" dirty="0" err="1">
                <a:solidFill>
                  <a:srgbClr val="000000"/>
                </a:solidFill>
                <a:latin typeface="Times New Roman" panose="02020603050405020304" pitchFamily="18" charset="0"/>
              </a:rPr>
              <a:t>Ecclesiae</a:t>
            </a:r>
            <a:r>
              <a:rPr lang="cs-CZ" sz="1500" b="1" dirty="0">
                <a:solidFill>
                  <a:srgbClr val="000000"/>
                </a:solidFill>
                <a:latin typeface="Times New Roman" panose="02020603050405020304" pitchFamily="18" charset="0"/>
              </a:rPr>
              <a:t>: </a:t>
            </a:r>
            <a:r>
              <a:rPr lang="cs-CZ" sz="1500" b="1" i="0" u="none" strike="noStrike" baseline="0" dirty="0">
                <a:solidFill>
                  <a:srgbClr val="000000"/>
                </a:solidFill>
                <a:latin typeface="Times New Roman" panose="02020603050405020304" pitchFamily="18" charset="0"/>
              </a:rPr>
              <a:t>Vila v </a:t>
            </a:r>
            <a:r>
              <a:rPr lang="cs-CZ" sz="1500" b="1" i="0" u="none" strike="noStrike" baseline="0" dirty="0" err="1">
                <a:solidFill>
                  <a:srgbClr val="000000"/>
                </a:solidFill>
                <a:latin typeface="Times New Roman" panose="02020603050405020304" pitchFamily="18" charset="0"/>
              </a:rPr>
              <a:t>Korintě</a:t>
            </a:r>
            <a:r>
              <a:rPr lang="cs-CZ" sz="1500" b="1" i="0" u="none" strike="noStrike" baseline="0" dirty="0">
                <a:solidFill>
                  <a:srgbClr val="000000"/>
                </a:solidFill>
                <a:latin typeface="Times New Roman" panose="02020603050405020304" pitchFamily="18" charset="0"/>
              </a:rPr>
              <a:t> </a:t>
            </a:r>
            <a:endParaRPr lang="cs-CZ" sz="1500" b="0" i="0" u="none" strike="noStrike" baseline="0" dirty="0">
              <a:solidFill>
                <a:srgbClr val="000000"/>
              </a:solidFill>
              <a:latin typeface="Times New Roman" panose="02020603050405020304" pitchFamily="18" charset="0"/>
            </a:endParaRPr>
          </a:p>
          <a:p>
            <a:pPr marR="0" algn="just"/>
            <a:r>
              <a:rPr lang="cs-CZ" sz="1800" b="0" i="0" u="none" strike="noStrike" baseline="0" dirty="0">
                <a:solidFill>
                  <a:srgbClr val="000000"/>
                </a:solidFill>
                <a:latin typeface="Times New Roman" panose="02020603050405020304" pitchFamily="18" charset="0"/>
              </a:rPr>
              <a:t>Rekonstrukce vily vycházející z archeologického průzkumu. V takovýchto domech se scházeli křesťané, aby naslouchali nově příchozím učitelům nebo ke společnému jídlu. </a:t>
            </a:r>
          </a:p>
          <a:p>
            <a:pPr marR="0" algn="l"/>
            <a:r>
              <a:rPr lang="cs-CZ" sz="1500" b="0" i="0" u="none" strike="noStrike" baseline="0" dirty="0" err="1">
                <a:solidFill>
                  <a:srgbClr val="000000"/>
                </a:solidFill>
                <a:latin typeface="Times New Roman" panose="02020603050405020304" pitchFamily="18" charset="0"/>
              </a:rPr>
              <a:t>Pritchard</a:t>
            </a:r>
            <a:r>
              <a:rPr lang="cs-CZ" sz="1500" b="0" i="0" u="none" strike="noStrike" baseline="0" dirty="0">
                <a:solidFill>
                  <a:srgbClr val="000000"/>
                </a:solidFill>
                <a:latin typeface="Times New Roman" panose="02020603050405020304" pitchFamily="18" charset="0"/>
              </a:rPr>
              <a:t> 1996: 126</a:t>
            </a:r>
            <a:r>
              <a:rPr lang="cs-CZ" sz="1800" b="0" i="0" u="none" strike="noStrike" baseline="0" dirty="0">
                <a:solidFill>
                  <a:srgbClr val="000000"/>
                </a:solidFill>
                <a:latin typeface="Times New Roman" panose="02020603050405020304" pitchFamily="18" charset="0"/>
              </a:rPr>
              <a:t>. </a:t>
            </a:r>
            <a:endParaRPr lang="cs-CZ" sz="1700" b="0" i="0" u="none" strike="noStrike" baseline="0" dirty="0">
              <a:latin typeface="Times New Roman" panose="02020603050405020304" pitchFamily="18" charset="0"/>
            </a:endParaRPr>
          </a:p>
          <a:p>
            <a:pPr marL="0" indent="0">
              <a:buNone/>
            </a:pPr>
            <a:endParaRPr lang="cs-CZ" sz="1700" dirty="0"/>
          </a:p>
        </p:txBody>
      </p:sp>
      <p:pic>
        <p:nvPicPr>
          <p:cNvPr id="5" name="Obrázek 4">
            <a:extLst>
              <a:ext uri="{FF2B5EF4-FFF2-40B4-BE49-F238E27FC236}">
                <a16:creationId xmlns:a16="http://schemas.microsoft.com/office/drawing/2014/main" id="{8DD6B450-6A15-4E8D-A398-C33480240AA3}"/>
              </a:ext>
            </a:extLst>
          </p:cNvPr>
          <p:cNvPicPr>
            <a:picLocks noChangeAspect="1"/>
          </p:cNvPicPr>
          <p:nvPr/>
        </p:nvPicPr>
        <p:blipFill>
          <a:blip r:embed="rId2"/>
          <a:stretch>
            <a:fillRect/>
          </a:stretch>
        </p:blipFill>
        <p:spPr>
          <a:xfrm>
            <a:off x="5156842" y="397295"/>
            <a:ext cx="6656832" cy="5002243"/>
          </a:xfrm>
          <a:prstGeom prst="rect">
            <a:avLst/>
          </a:prstGeom>
        </p:spPr>
      </p:pic>
    </p:spTree>
    <p:extLst>
      <p:ext uri="{BB962C8B-B14F-4D97-AF65-F5344CB8AC3E}">
        <p14:creationId xmlns:p14="http://schemas.microsoft.com/office/powerpoint/2010/main" val="207544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21CD3D9-205A-4676-A49A-B947A2CDFEE3}"/>
              </a:ext>
            </a:extLst>
          </p:cNvPr>
          <p:cNvSpPr>
            <a:spLocks noGrp="1"/>
          </p:cNvSpPr>
          <p:nvPr>
            <p:ph type="title"/>
          </p:nvPr>
        </p:nvSpPr>
        <p:spPr>
          <a:xfrm>
            <a:off x="841246" y="978619"/>
            <a:ext cx="5991244" cy="1106424"/>
          </a:xfrm>
        </p:spPr>
        <p:txBody>
          <a:bodyPr>
            <a:normAutofit/>
          </a:bodyPr>
          <a:lstStyle/>
          <a:p>
            <a:r>
              <a:rPr lang="cs-CZ" sz="3200" b="0" i="1" u="none" strike="noStrike" baseline="0">
                <a:latin typeface="Times New Roman" panose="02020603050405020304" pitchFamily="18" charset="0"/>
              </a:rPr>
              <a:t>Tituli </a:t>
            </a:r>
            <a:endParaRPr lang="cs-CZ" sz="3200"/>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B76876ED-A09B-4840-9D76-C4D75EF73E3B}"/>
              </a:ext>
            </a:extLst>
          </p:cNvPr>
          <p:cNvSpPr>
            <a:spLocks noGrp="1"/>
          </p:cNvSpPr>
          <p:nvPr>
            <p:ph idx="1"/>
          </p:nvPr>
        </p:nvSpPr>
        <p:spPr>
          <a:xfrm>
            <a:off x="841248" y="2252870"/>
            <a:ext cx="5993892" cy="3560251"/>
          </a:xfrm>
        </p:spPr>
        <p:txBody>
          <a:bodyPr>
            <a:normAutofit/>
          </a:bodyPr>
          <a:lstStyle/>
          <a:p>
            <a:pPr marR="0" algn="ctr"/>
            <a:r>
              <a:rPr lang="cs-CZ" sz="1800" b="1" i="0" u="none" strike="noStrike" baseline="0" dirty="0">
                <a:solidFill>
                  <a:srgbClr val="000000"/>
                </a:solidFill>
                <a:latin typeface="Times New Roman" panose="02020603050405020304" pitchFamily="18" charset="0"/>
              </a:rPr>
              <a:t>Mapa kostelů v Římě </a:t>
            </a:r>
            <a:endParaRPr lang="cs-CZ" sz="1800" b="0" i="0" u="none" strike="noStrike" baseline="0" dirty="0">
              <a:solidFill>
                <a:srgbClr val="000000"/>
              </a:solidFill>
              <a:latin typeface="Times New Roman" panose="02020603050405020304" pitchFamily="18" charset="0"/>
            </a:endParaRPr>
          </a:p>
          <a:p>
            <a:pPr marR="0" algn="just"/>
            <a:r>
              <a:rPr lang="cs-CZ" sz="1800" b="0" i="1" u="none" strike="noStrike" baseline="0" dirty="0" err="1">
                <a:solidFill>
                  <a:srgbClr val="000000"/>
                </a:solidFill>
                <a:latin typeface="Times New Roman" panose="02020603050405020304" pitchFamily="18" charset="0"/>
              </a:rPr>
              <a:t>Tituli</a:t>
            </a:r>
            <a:r>
              <a:rPr lang="cs-CZ" sz="1800" b="0" i="0" u="none" strike="noStrike" baseline="0" dirty="0">
                <a:solidFill>
                  <a:srgbClr val="000000"/>
                </a:solidFill>
                <a:latin typeface="Times New Roman" panose="02020603050405020304" pitchFamily="18" charset="0"/>
              </a:rPr>
              <a:t> jsou kostely, které byly původně soukromými stavbami – domy, které nesou titul svého patrona. Dnes nesou jméno svého prvního majitele jako světce. Předkonstantinovské využití pro rituální účely je doloženo u devíti z nich ( </a:t>
            </a:r>
            <a:r>
              <a:rPr lang="cs-CZ" sz="1800" b="0" i="0" u="none" strike="noStrike" baseline="0" dirty="0" err="1">
                <a:solidFill>
                  <a:srgbClr val="000000"/>
                </a:solidFill>
                <a:latin typeface="Times New Roman" panose="02020603050405020304" pitchFamily="18" charset="0"/>
              </a:rPr>
              <a:t>Titulis</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Clementis</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Anastasiae</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Byzantis</a:t>
            </a:r>
            <a:r>
              <a:rPr lang="cs-CZ" sz="1800" b="0" i="0" u="none" strike="noStrike" baseline="0" dirty="0">
                <a:solidFill>
                  <a:srgbClr val="000000"/>
                </a:solidFill>
                <a:latin typeface="Times New Roman" panose="02020603050405020304" pitchFamily="18" charset="0"/>
              </a:rPr>
              <a:t> – SS. Giovanni e Paolo, </a:t>
            </a:r>
            <a:r>
              <a:rPr lang="cs-CZ" sz="1800" b="0" i="0" u="none" strike="noStrike" baseline="0" dirty="0" err="1">
                <a:solidFill>
                  <a:srgbClr val="000000"/>
                </a:solidFill>
                <a:latin typeface="Times New Roman" panose="02020603050405020304" pitchFamily="18" charset="0"/>
              </a:rPr>
              <a:t>Silvestri</a:t>
            </a:r>
            <a:r>
              <a:rPr lang="cs-CZ" sz="1800" b="0" i="0" u="none" strike="noStrike" baseline="0" dirty="0">
                <a:solidFill>
                  <a:srgbClr val="000000"/>
                </a:solidFill>
                <a:latin typeface="Times New Roman" panose="02020603050405020304" pitchFamily="18" charset="0"/>
              </a:rPr>
              <a:t> e Martini, </a:t>
            </a:r>
            <a:r>
              <a:rPr lang="cs-CZ" sz="1800" b="0" i="0" u="none" strike="noStrike" baseline="0" dirty="0" err="1">
                <a:solidFill>
                  <a:srgbClr val="000000"/>
                </a:solidFill>
                <a:latin typeface="Times New Roman" panose="02020603050405020304" pitchFamily="18" charset="0"/>
              </a:rPr>
              <a:t>Chrysogone</a:t>
            </a:r>
            <a:r>
              <a:rPr lang="cs-CZ" sz="1800" b="0" i="0" u="none" strike="noStrike" baseline="0" dirty="0">
                <a:solidFill>
                  <a:srgbClr val="000000"/>
                </a:solidFill>
                <a:latin typeface="Times New Roman" panose="02020603050405020304" pitchFamily="18" charset="0"/>
              </a:rPr>
              <a:t>, Sabina, Susanna, </a:t>
            </a:r>
            <a:r>
              <a:rPr lang="cs-CZ" sz="1800" b="0" i="0" u="none" strike="noStrike" baseline="0" dirty="0" err="1">
                <a:solidFill>
                  <a:srgbClr val="000000"/>
                </a:solidFill>
                <a:latin typeface="Times New Roman" panose="02020603050405020304" pitchFamily="18" charset="0"/>
              </a:rPr>
              <a:t>Sixtus</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Pudentiana</a:t>
            </a:r>
            <a:r>
              <a:rPr lang="cs-CZ" sz="1800" b="0" i="0" u="none" strike="noStrike" baseline="0" dirty="0">
                <a:solidFill>
                  <a:srgbClr val="000000"/>
                </a:solidFill>
                <a:latin typeface="Times New Roman" panose="02020603050405020304" pitchFamily="18" charset="0"/>
              </a:rPr>
              <a:t>). </a:t>
            </a:r>
          </a:p>
          <a:p>
            <a:pPr marR="0" algn="l"/>
            <a:endParaRPr lang="cs-CZ" sz="1200" b="0" i="0" u="none" strike="noStrike" baseline="0" dirty="0">
              <a:solidFill>
                <a:srgbClr val="000000"/>
              </a:solidFill>
              <a:latin typeface="Times New Roman" panose="02020603050405020304" pitchFamily="18" charset="0"/>
            </a:endParaRPr>
          </a:p>
          <a:p>
            <a:pPr marR="0" algn="l"/>
            <a:r>
              <a:rPr lang="cs-CZ" sz="1200" b="0" i="0" u="none" strike="noStrike" baseline="0" dirty="0" err="1">
                <a:solidFill>
                  <a:srgbClr val="000000"/>
                </a:solidFill>
                <a:latin typeface="Times New Roman" panose="02020603050405020304" pitchFamily="18" charset="0"/>
              </a:rPr>
              <a:t>Snyder</a:t>
            </a:r>
            <a:r>
              <a:rPr lang="cs-CZ" sz="1200" b="0" i="0" u="none" strike="noStrike" baseline="0" dirty="0">
                <a:solidFill>
                  <a:srgbClr val="000000"/>
                </a:solidFill>
                <a:latin typeface="Times New Roman" panose="02020603050405020304" pitchFamily="18" charset="0"/>
              </a:rPr>
              <a:t> 2005: 141</a:t>
            </a:r>
            <a:r>
              <a:rPr lang="cs-CZ" sz="1800" b="0" i="0" u="none" strike="noStrike" baseline="0" dirty="0">
                <a:solidFill>
                  <a:srgbClr val="000000"/>
                </a:solidFill>
                <a:latin typeface="Times New Roman" panose="02020603050405020304" pitchFamily="18" charset="0"/>
              </a:rPr>
              <a:t>. </a:t>
            </a:r>
            <a:endParaRPr lang="en-US" sz="1800" dirty="0"/>
          </a:p>
        </p:txBody>
      </p:sp>
      <p:pic>
        <p:nvPicPr>
          <p:cNvPr id="5" name="Zástupný obsah 4">
            <a:extLst>
              <a:ext uri="{FF2B5EF4-FFF2-40B4-BE49-F238E27FC236}">
                <a16:creationId xmlns:a16="http://schemas.microsoft.com/office/drawing/2014/main" id="{446DCF26-B182-4246-8773-CE8BFC343F5B}"/>
              </a:ext>
            </a:extLst>
          </p:cNvPr>
          <p:cNvPicPr>
            <a:picLocks noChangeAspect="1"/>
          </p:cNvPicPr>
          <p:nvPr/>
        </p:nvPicPr>
        <p:blipFill>
          <a:blip r:embed="rId2"/>
          <a:stretch>
            <a:fillRect/>
          </a:stretch>
        </p:blipFill>
        <p:spPr>
          <a:xfrm>
            <a:off x="7679814" y="664567"/>
            <a:ext cx="4097657" cy="5428281"/>
          </a:xfrm>
          <a:prstGeom prst="rect">
            <a:avLst/>
          </a:prstGeom>
        </p:spPr>
      </p:pic>
    </p:spTree>
    <p:extLst>
      <p:ext uri="{BB962C8B-B14F-4D97-AF65-F5344CB8AC3E}">
        <p14:creationId xmlns:p14="http://schemas.microsoft.com/office/powerpoint/2010/main" val="1954454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3EFF5C5-B9F3-4484-8EC9-FC381131176F}"/>
              </a:ext>
            </a:extLst>
          </p:cNvPr>
          <p:cNvSpPr>
            <a:spLocks noGrp="1"/>
          </p:cNvSpPr>
          <p:nvPr>
            <p:ph type="title"/>
          </p:nvPr>
        </p:nvSpPr>
        <p:spPr>
          <a:xfrm>
            <a:off x="841247" y="978619"/>
            <a:ext cx="3410712" cy="1106424"/>
          </a:xfrm>
        </p:spPr>
        <p:txBody>
          <a:bodyPr>
            <a:normAutofit/>
          </a:bodyPr>
          <a:lstStyle/>
          <a:p>
            <a:r>
              <a:rPr lang="cs-CZ" sz="2800" b="1" i="0" u="none" strike="noStrike" baseline="0">
                <a:latin typeface="Times New Roman" panose="02020603050405020304" pitchFamily="18" charset="0"/>
              </a:rPr>
              <a:t>Katakomby </a:t>
            </a:r>
            <a:endParaRPr lang="cs-CZ" sz="2800"/>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1116A325-013C-49B2-8044-6F62B30C5190}"/>
              </a:ext>
            </a:extLst>
          </p:cNvPr>
          <p:cNvSpPr>
            <a:spLocks noGrp="1"/>
          </p:cNvSpPr>
          <p:nvPr>
            <p:ph idx="1"/>
          </p:nvPr>
        </p:nvSpPr>
        <p:spPr>
          <a:xfrm>
            <a:off x="841248" y="2252870"/>
            <a:ext cx="3412219" cy="3560251"/>
          </a:xfrm>
        </p:spPr>
        <p:txBody>
          <a:bodyPr>
            <a:normAutofit fontScale="70000" lnSpcReduction="20000"/>
          </a:bodyPr>
          <a:lstStyle/>
          <a:p>
            <a:pPr marR="0" algn="just"/>
            <a:r>
              <a:rPr lang="cs-CZ" sz="1800" b="0" i="0" u="none" strike="noStrike" baseline="0" dirty="0">
                <a:solidFill>
                  <a:srgbClr val="000000"/>
                </a:solidFill>
                <a:latin typeface="Times New Roman" panose="02020603050405020304" pitchFamily="18" charset="0"/>
              </a:rPr>
              <a:t>Rozsáhlý komplex s bohatou freskovou výzdobou byl objeven 1956. Katakomby byly vybudované jako systém chodeb a galerií s </a:t>
            </a:r>
            <a:r>
              <a:rPr lang="cs-CZ" sz="1800" b="0" i="1" u="none" strike="noStrike" baseline="0" dirty="0" err="1">
                <a:solidFill>
                  <a:srgbClr val="000000"/>
                </a:solidFill>
                <a:latin typeface="Times New Roman" panose="02020603050405020304" pitchFamily="18" charset="0"/>
              </a:rPr>
              <a:t>loculi</a:t>
            </a:r>
            <a:r>
              <a:rPr lang="cs-CZ" sz="1800" b="0" i="0" u="none" strike="noStrike" baseline="0" dirty="0">
                <a:solidFill>
                  <a:srgbClr val="000000"/>
                </a:solidFill>
                <a:latin typeface="Times New Roman" panose="02020603050405020304" pitchFamily="18" charset="0"/>
              </a:rPr>
              <a:t> ve stěnách. Komory (</a:t>
            </a:r>
            <a:r>
              <a:rPr lang="cs-CZ" sz="1800" b="0" i="1" u="none" strike="noStrike" baseline="0" dirty="0" err="1">
                <a:solidFill>
                  <a:srgbClr val="000000"/>
                </a:solidFill>
                <a:latin typeface="Times New Roman" panose="02020603050405020304" pitchFamily="18" charset="0"/>
              </a:rPr>
              <a:t>cubicula</a:t>
            </a:r>
            <a:r>
              <a:rPr lang="cs-CZ" sz="1800" b="0" i="0" u="none" strike="noStrike" baseline="0" dirty="0">
                <a:solidFill>
                  <a:srgbClr val="000000"/>
                </a:solidFill>
                <a:latin typeface="Times New Roman" panose="02020603050405020304" pitchFamily="18" charset="0"/>
              </a:rPr>
              <a:t>) se otvírají z galerií a jsou zde také klenuté výklenky (</a:t>
            </a:r>
            <a:r>
              <a:rPr lang="cs-CZ" sz="1800" b="0" i="1" u="none" strike="noStrike" baseline="0" dirty="0" err="1">
                <a:solidFill>
                  <a:srgbClr val="000000"/>
                </a:solidFill>
                <a:latin typeface="Times New Roman" panose="02020603050405020304" pitchFamily="18" charset="0"/>
              </a:rPr>
              <a:t>arcosolia</a:t>
            </a:r>
            <a:r>
              <a:rPr lang="cs-CZ" sz="1800" b="0" i="0" u="none" strike="noStrike" baseline="0" dirty="0">
                <a:solidFill>
                  <a:srgbClr val="000000"/>
                </a:solidFill>
                <a:latin typeface="Times New Roman" panose="02020603050405020304" pitchFamily="18" charset="0"/>
              </a:rPr>
              <a:t>). Katakomby byly veřejné podzemní hřbitovy často na velmi rozsáhlé a v několika patrech. Většinou byly budovány během 3. a 4. století. Jsou známé v Římě a dalších italských městech, také na Sicílii, Maltě a v severní Africe. </a:t>
            </a:r>
          </a:p>
          <a:p>
            <a:pPr marR="0" algn="just"/>
            <a:r>
              <a:rPr lang="cs-CZ" sz="1800" b="0" i="0" u="none" strike="noStrike" baseline="0" dirty="0">
                <a:solidFill>
                  <a:srgbClr val="000000"/>
                </a:solidFill>
                <a:latin typeface="Times New Roman" panose="02020603050405020304" pitchFamily="18" charset="0"/>
              </a:rPr>
              <a:t>Výzdoba na stěnách, která čerpá především z témat Starého zákona a částečně z evangelií, je datována do druhé poloviny 4. století. Vyskytují se i nekřesťanská témata. </a:t>
            </a:r>
          </a:p>
          <a:p>
            <a:pPr marR="0" algn="just"/>
            <a:r>
              <a:rPr lang="cs-CZ" sz="1700" b="0" i="0" u="none" strike="noStrike" baseline="0" dirty="0" err="1">
                <a:solidFill>
                  <a:srgbClr val="000000"/>
                </a:solidFill>
                <a:latin typeface="Times New Roman" panose="02020603050405020304" pitchFamily="18" charset="0"/>
              </a:rPr>
              <a:t>Adkins</a:t>
            </a:r>
            <a:r>
              <a:rPr lang="cs-CZ" sz="1700" b="0" i="0" u="none" strike="noStrike" baseline="0" dirty="0">
                <a:solidFill>
                  <a:srgbClr val="000000"/>
                </a:solidFill>
                <a:latin typeface="Times New Roman" panose="02020603050405020304" pitchFamily="18" charset="0"/>
              </a:rPr>
              <a:t> – </a:t>
            </a:r>
            <a:r>
              <a:rPr lang="cs-CZ" sz="1700" b="0" i="0" u="none" strike="noStrike" baseline="0" dirty="0" err="1">
                <a:solidFill>
                  <a:srgbClr val="000000"/>
                </a:solidFill>
                <a:latin typeface="Times New Roman" panose="02020603050405020304" pitchFamily="18" charset="0"/>
              </a:rPr>
              <a:t>Adkins</a:t>
            </a:r>
            <a:r>
              <a:rPr lang="cs-CZ" sz="1700" b="0" i="0" u="none" strike="noStrike" baseline="0" dirty="0">
                <a:solidFill>
                  <a:srgbClr val="000000"/>
                </a:solidFill>
                <a:latin typeface="Times New Roman" panose="02020603050405020304" pitchFamily="18" charset="0"/>
              </a:rPr>
              <a:t> 1996: 42-43. </a:t>
            </a:r>
          </a:p>
          <a:p>
            <a:pPr marR="0" algn="just"/>
            <a:endParaRPr lang="en-US" sz="1700" dirty="0"/>
          </a:p>
        </p:txBody>
      </p:sp>
      <p:pic>
        <p:nvPicPr>
          <p:cNvPr id="5" name="Zástupný obsah 4">
            <a:extLst>
              <a:ext uri="{FF2B5EF4-FFF2-40B4-BE49-F238E27FC236}">
                <a16:creationId xmlns:a16="http://schemas.microsoft.com/office/drawing/2014/main" id="{3A56CBD4-D298-48E9-B5F4-C5B168AB9C00}"/>
              </a:ext>
            </a:extLst>
          </p:cNvPr>
          <p:cNvPicPr>
            <a:picLocks noChangeAspect="1"/>
          </p:cNvPicPr>
          <p:nvPr/>
        </p:nvPicPr>
        <p:blipFill>
          <a:blip r:embed="rId2"/>
          <a:stretch>
            <a:fillRect/>
          </a:stretch>
        </p:blipFill>
        <p:spPr>
          <a:xfrm>
            <a:off x="5120640" y="1672513"/>
            <a:ext cx="6656832" cy="3412389"/>
          </a:xfrm>
          <a:prstGeom prst="rect">
            <a:avLst/>
          </a:prstGeom>
        </p:spPr>
      </p:pic>
    </p:spTree>
    <p:extLst>
      <p:ext uri="{BB962C8B-B14F-4D97-AF65-F5344CB8AC3E}">
        <p14:creationId xmlns:p14="http://schemas.microsoft.com/office/powerpoint/2010/main" val="8923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028258E-3CD0-439E-BEE0-3C99807CFE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1" r="10235" b="-2"/>
          <a:stretch/>
        </p:blipFill>
        <p:spPr bwMode="auto">
          <a:xfrm>
            <a:off x="409576" y="633619"/>
            <a:ext cx="6648449" cy="5495925"/>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B9C3F753-BF51-4005-9D6D-5671E8E2FD68}"/>
              </a:ext>
            </a:extLst>
          </p:cNvPr>
          <p:cNvSpPr>
            <a:spLocks noGrp="1"/>
          </p:cNvSpPr>
          <p:nvPr>
            <p:ph type="title"/>
          </p:nvPr>
        </p:nvSpPr>
        <p:spPr>
          <a:xfrm>
            <a:off x="7938533" y="978619"/>
            <a:ext cx="3404594" cy="1106424"/>
          </a:xfrm>
        </p:spPr>
        <p:txBody>
          <a:bodyPr>
            <a:normAutofit/>
          </a:bodyPr>
          <a:lstStyle/>
          <a:p>
            <a:r>
              <a:rPr lang="cs-CZ" sz="2600" dirty="0"/>
              <a:t>Katakomby, Via Latina</a:t>
            </a:r>
          </a:p>
        </p:txBody>
      </p:sp>
      <p:sp>
        <p:nvSpPr>
          <p:cNvPr id="77" name="Rectangle 7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4" name="Content Placeholder 2053">
            <a:extLst>
              <a:ext uri="{FF2B5EF4-FFF2-40B4-BE49-F238E27FC236}">
                <a16:creationId xmlns:a16="http://schemas.microsoft.com/office/drawing/2014/main" id="{AB9C8E0D-2173-4815-84CC-81EC91B63EEA}"/>
              </a:ext>
            </a:extLst>
          </p:cNvPr>
          <p:cNvSpPr>
            <a:spLocks noGrp="1"/>
          </p:cNvSpPr>
          <p:nvPr>
            <p:ph idx="1"/>
          </p:nvPr>
        </p:nvSpPr>
        <p:spPr>
          <a:xfrm>
            <a:off x="7938532" y="2359152"/>
            <a:ext cx="3404594" cy="3429000"/>
          </a:xfrm>
        </p:spPr>
        <p:txBody>
          <a:bodyPr>
            <a:normAutofit/>
          </a:bodyPr>
          <a:lstStyle/>
          <a:p>
            <a:r>
              <a:rPr lang="cs-CZ" sz="1700" dirty="0"/>
              <a:t>Vzkříšení Lazarovo,</a:t>
            </a:r>
            <a:r>
              <a:rPr lang="cs-CZ" sz="1400" b="0" i="0" dirty="0">
                <a:solidFill>
                  <a:srgbClr val="202122"/>
                </a:solidFill>
                <a:effectLst/>
                <a:latin typeface="Arial" panose="020B0604020202020204" pitchFamily="34" charset="0"/>
              </a:rPr>
              <a:t> </a:t>
            </a:r>
          </a:p>
          <a:p>
            <a:pPr lvl="1"/>
            <a:r>
              <a:rPr lang="cs-CZ" sz="1000" b="0" i="0" dirty="0" err="1">
                <a:solidFill>
                  <a:srgbClr val="202122"/>
                </a:solidFill>
                <a:effectLst/>
                <a:latin typeface="Arial" panose="020B0604020202020204" pitchFamily="34" charset="0"/>
              </a:rPr>
              <a:t>Cubiculum</a:t>
            </a:r>
            <a:r>
              <a:rPr lang="cs-CZ" sz="1000" b="0" i="0" dirty="0">
                <a:solidFill>
                  <a:srgbClr val="202122"/>
                </a:solidFill>
                <a:effectLst/>
                <a:latin typeface="Arial" panose="020B0604020202020204" pitchFamily="34" charset="0"/>
              </a:rPr>
              <a:t> O, nástěnná freska, 4. století.</a:t>
            </a:r>
            <a:endParaRPr lang="en-US" sz="1300" dirty="0"/>
          </a:p>
        </p:txBody>
      </p:sp>
    </p:spTree>
    <p:extLst>
      <p:ext uri="{BB962C8B-B14F-4D97-AF65-F5344CB8AC3E}">
        <p14:creationId xmlns:p14="http://schemas.microsoft.com/office/powerpoint/2010/main" val="291028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Rectangle 140">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03AB872-5E95-4C65-A328-DB946A83DE05}"/>
              </a:ext>
            </a:extLst>
          </p:cNvPr>
          <p:cNvSpPr>
            <a:spLocks noGrp="1"/>
          </p:cNvSpPr>
          <p:nvPr>
            <p:ph type="title"/>
          </p:nvPr>
        </p:nvSpPr>
        <p:spPr>
          <a:xfrm>
            <a:off x="1051560" y="4444332"/>
            <a:ext cx="3538728" cy="1645920"/>
          </a:xfrm>
        </p:spPr>
        <p:txBody>
          <a:bodyPr>
            <a:normAutofit/>
          </a:bodyPr>
          <a:lstStyle/>
          <a:p>
            <a:pPr algn="ctr"/>
            <a:r>
              <a:rPr lang="cs-CZ" sz="3200" i="1" dirty="0"/>
              <a:t>Agapé </a:t>
            </a:r>
            <a:r>
              <a:rPr lang="cs-CZ" sz="3200" b="0" dirty="0"/>
              <a:t>(?)</a:t>
            </a:r>
          </a:p>
        </p:txBody>
      </p:sp>
      <p:pic>
        <p:nvPicPr>
          <p:cNvPr id="3074" name="Picture 2" descr="Obsah obrázku text&#10;&#10;Popis byl vytvořen automaticky">
            <a:extLst>
              <a:ext uri="{FF2B5EF4-FFF2-40B4-BE49-F238E27FC236}">
                <a16:creationId xmlns:a16="http://schemas.microsoft.com/office/drawing/2014/main" id="{13722009-CEE4-47F8-BD7F-826CBB012E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59" b="12414"/>
          <a:stretch/>
        </p:blipFill>
        <p:spPr bwMode="auto">
          <a:xfrm>
            <a:off x="1213077" y="374904"/>
            <a:ext cx="9854237" cy="3609664"/>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Content Placeholder 3077">
            <a:extLst>
              <a:ext uri="{FF2B5EF4-FFF2-40B4-BE49-F238E27FC236}">
                <a16:creationId xmlns:a16="http://schemas.microsoft.com/office/drawing/2014/main" id="{133AAF96-78DD-4966-888D-2A1AB172C30A}"/>
              </a:ext>
            </a:extLst>
          </p:cNvPr>
          <p:cNvSpPr>
            <a:spLocks noGrp="1"/>
          </p:cNvSpPr>
          <p:nvPr>
            <p:ph idx="1"/>
          </p:nvPr>
        </p:nvSpPr>
        <p:spPr>
          <a:xfrm>
            <a:off x="5349240" y="4440602"/>
            <a:ext cx="6007608" cy="1645920"/>
          </a:xfrm>
        </p:spPr>
        <p:txBody>
          <a:bodyPr anchor="ctr">
            <a:normAutofit/>
          </a:bodyPr>
          <a:lstStyle/>
          <a:p>
            <a:r>
              <a:rPr lang="cs-CZ" sz="1800" dirty="0"/>
              <a:t>společné jídlo.</a:t>
            </a:r>
          </a:p>
          <a:p>
            <a:r>
              <a:rPr lang="en-US" sz="1800" b="1" i="0" dirty="0">
                <a:effectLst/>
                <a:latin typeface="Arial" panose="020B0604020202020204" pitchFamily="34" charset="0"/>
              </a:rPr>
              <a:t> </a:t>
            </a:r>
            <a:r>
              <a:rPr lang="cs-CZ" sz="1800" i="0" dirty="0">
                <a:effectLst/>
                <a:latin typeface="Arial" panose="020B0604020202020204" pitchFamily="34" charset="0"/>
              </a:rPr>
              <a:t>Nástěnná freska vyobrazující hostinu. Raně křesťanské katakomby svatého Kalista, </a:t>
            </a:r>
            <a:r>
              <a:rPr lang="en-US" sz="1800" b="0" i="0" dirty="0">
                <a:effectLst/>
                <a:latin typeface="Arial" panose="020B0604020202020204" pitchFamily="34" charset="0"/>
              </a:rPr>
              <a:t>3</a:t>
            </a:r>
            <a:r>
              <a:rPr lang="cs-CZ" sz="1800" b="0" i="0" dirty="0">
                <a:effectLst/>
                <a:latin typeface="Arial" panose="020B0604020202020204" pitchFamily="34" charset="0"/>
              </a:rPr>
              <a:t>. století</a:t>
            </a:r>
            <a:r>
              <a:rPr lang="en-US" sz="1800" b="0" i="0" dirty="0">
                <a:effectLst/>
                <a:latin typeface="Arial" panose="020B0604020202020204" pitchFamily="34" charset="0"/>
              </a:rPr>
              <a:t> </a:t>
            </a:r>
            <a:endParaRPr lang="en-US" sz="1800" dirty="0"/>
          </a:p>
        </p:txBody>
      </p:sp>
    </p:spTree>
    <p:extLst>
      <p:ext uri="{BB962C8B-B14F-4D97-AF65-F5344CB8AC3E}">
        <p14:creationId xmlns:p14="http://schemas.microsoft.com/office/powerpoint/2010/main" val="349223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8EE94D8D-BC47-413E-91AB-A2FCCE172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579AE4E-9053-45E1-9244-B8C38062276F}"/>
              </a:ext>
            </a:extLst>
          </p:cNvPr>
          <p:cNvSpPr>
            <a:spLocks noGrp="1"/>
          </p:cNvSpPr>
          <p:nvPr>
            <p:ph type="title"/>
          </p:nvPr>
        </p:nvSpPr>
        <p:spPr>
          <a:xfrm>
            <a:off x="838200" y="4271749"/>
            <a:ext cx="10515600" cy="1092050"/>
          </a:xfrm>
        </p:spPr>
        <p:txBody>
          <a:bodyPr vert="horz" lIns="91440" tIns="45720" rIns="91440" bIns="45720" rtlCol="0" anchor="b">
            <a:normAutofit/>
          </a:bodyPr>
          <a:lstStyle/>
          <a:p>
            <a:pPr algn="ctr"/>
            <a:r>
              <a:rPr lang="cs-CZ" sz="2800" dirty="0"/>
              <a:t>Ryba a chleby</a:t>
            </a:r>
            <a:br>
              <a:rPr lang="cs-CZ" sz="2800" dirty="0"/>
            </a:br>
            <a:r>
              <a:rPr lang="cs-CZ" sz="1600" b="0" dirty="0"/>
              <a:t>Výtvarná zkratka nebo symbol eucharistie?</a:t>
            </a:r>
            <a:br>
              <a:rPr lang="cs-CZ" sz="1600" b="0" dirty="0"/>
            </a:br>
            <a:r>
              <a:rPr lang="cs-CZ" sz="1400" b="0" i="0" dirty="0">
                <a:effectLst/>
                <a:latin typeface="Arial" panose="020B0604020202020204" pitchFamily="34" charset="0"/>
              </a:rPr>
              <a:t>Raně křesťanské katakomby svatého Kalista, </a:t>
            </a:r>
            <a:r>
              <a:rPr lang="en-US" sz="1400" b="0" i="0" dirty="0">
                <a:effectLst/>
                <a:latin typeface="Arial" panose="020B0604020202020204" pitchFamily="34" charset="0"/>
              </a:rPr>
              <a:t>3</a:t>
            </a:r>
            <a:r>
              <a:rPr lang="cs-CZ" sz="1400" b="0" i="0" dirty="0">
                <a:effectLst/>
                <a:latin typeface="Arial" panose="020B0604020202020204" pitchFamily="34" charset="0"/>
              </a:rPr>
              <a:t>. století</a:t>
            </a:r>
            <a:r>
              <a:rPr lang="en-US" sz="1400" b="0" i="0" dirty="0">
                <a:effectLst/>
                <a:latin typeface="Arial" panose="020B0604020202020204" pitchFamily="34" charset="0"/>
              </a:rPr>
              <a:t> </a:t>
            </a:r>
            <a:endParaRPr lang="en-US" sz="1400" b="0" dirty="0"/>
          </a:p>
        </p:txBody>
      </p:sp>
      <p:sp useBgFill="1">
        <p:nvSpPr>
          <p:cNvPr id="82" name="Rectangle 81">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41771"/>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96E6DF83-2E3D-4AD8-97CD-02AA342C064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704" b="1364"/>
          <a:stretch/>
        </p:blipFill>
        <p:spPr bwMode="auto">
          <a:xfrm>
            <a:off x="2647185" y="286602"/>
            <a:ext cx="6897627" cy="3879879"/>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05709"/>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95404"/>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696</TotalTime>
  <Words>4013</Words>
  <Application>Microsoft Office PowerPoint</Application>
  <PresentationFormat>Širokoúhlá obrazovka</PresentationFormat>
  <Paragraphs>187</Paragraphs>
  <Slides>31</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31</vt:i4>
      </vt:variant>
    </vt:vector>
  </HeadingPairs>
  <TitlesOfParts>
    <vt:vector size="40" baseType="lpstr">
      <vt:lpstr>Arial</vt:lpstr>
      <vt:lpstr>Avenir Next LT Pro</vt:lpstr>
      <vt:lpstr>Calibri</vt:lpstr>
      <vt:lpstr>Courier New</vt:lpstr>
      <vt:lpstr>Neue Haas Grotesk Text Pro</vt:lpstr>
      <vt:lpstr>Symbol</vt:lpstr>
      <vt:lpstr>Times New Roman</vt:lpstr>
      <vt:lpstr>Wingdings</vt:lpstr>
      <vt:lpstr>AccentBoxVTI</vt:lpstr>
      <vt:lpstr> Rituální jídlo    </vt:lpstr>
      <vt:lpstr>Na počátku bylo jídlo? Význam společného stolování v procesu formování raně křesťanských komunit  </vt:lpstr>
      <vt:lpstr>RITUÁLNÍ FORMY RANÉHO KŘESŤANSTVÍ  </vt:lpstr>
      <vt:lpstr>KŘESŤANSKÉ OBCE  V PROSTŘEDÍ ANTICKÝCH MĚST  </vt:lpstr>
      <vt:lpstr>Tituli </vt:lpstr>
      <vt:lpstr>Katakomby </vt:lpstr>
      <vt:lpstr>Katakomby, Via Latina</vt:lpstr>
      <vt:lpstr>Agapé (?)</vt:lpstr>
      <vt:lpstr>Ryba a chleby Výtvarná zkratka nebo symbol eucharistie? Raně křesťanské katakomby svatého Kalista, 3. století </vt:lpstr>
      <vt:lpstr>Hostina</vt:lpstr>
      <vt:lpstr>Banket</vt:lpstr>
      <vt:lpstr>Eucharistie v pojetí Pavlových listů Anamnésis, nebo aitiologický mýtus</vt:lpstr>
      <vt:lpstr>Rituální hostina v Učení dvanácti apoštolů (Didaché 9–10) Jiný příběh</vt:lpstr>
      <vt:lpstr>Agapé</vt:lpstr>
      <vt:lpstr>HOSTINA SE ZEMŘELÝMI - refrigerium  </vt:lpstr>
      <vt:lpstr>Agapé – refrigerium  Katakomby Petra a Marcellina, 4. století, Řím</vt:lpstr>
      <vt:lpstr>Mensa pro agapé</vt:lpstr>
      <vt:lpstr>Refrigerium.  S. Sebastiano, od 4. století známý také jako memoria apostolorum  </vt:lpstr>
      <vt:lpstr>Memoria apostolorum</vt:lpstr>
      <vt:lpstr>Refrigerium – graffiti </vt:lpstr>
      <vt:lpstr>Proměny rituálního stolování - mše</vt:lpstr>
      <vt:lpstr>Transsubstanciační teologie a pojetí eucharistie: normativní a žité křesťanství   Svátost těla a krve Kristovy ve Vyprávění o zázracích Caesasria z Heisterbachu </vt:lpstr>
      <vt:lpstr>Základem výklad Tomáše Akvinského</vt:lpstr>
      <vt:lpstr>Eucharistie ve středověku</vt:lpstr>
      <vt:lpstr>Teologická preciznost – lidová zbožnost Caesarius z Heisterbachu,   Vyprávění o zázracích. Středověký život v zrcadle exempel</vt:lpstr>
      <vt:lpstr>Eucharistie jako pokrm zvláštního druhu</vt:lpstr>
      <vt:lpstr>Eucharistie jako pokrm zvláštního druhu</vt:lpstr>
      <vt:lpstr>Transsubstanciace, eucharistie</vt:lpstr>
      <vt:lpstr>Eucharistie v současné katolické církvi</vt:lpstr>
      <vt:lpstr>Eucharistie – komplexní liturgie</vt:lpstr>
      <vt:lpstr>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Rituální jídlo: agapé a eucharistie</dc:title>
  <dc:creator>Iva Doležalová</dc:creator>
  <cp:lastModifiedBy>Iva Doležalová</cp:lastModifiedBy>
  <cp:revision>32</cp:revision>
  <dcterms:created xsi:type="dcterms:W3CDTF">2021-03-16T08:04:46Z</dcterms:created>
  <dcterms:modified xsi:type="dcterms:W3CDTF">2023-03-21T16:46:22Z</dcterms:modified>
</cp:coreProperties>
</file>