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74" r:id="rId3"/>
    <p:sldId id="257" r:id="rId4"/>
    <p:sldId id="264" r:id="rId5"/>
    <p:sldId id="260" r:id="rId6"/>
    <p:sldId id="270" r:id="rId7"/>
    <p:sldId id="265" r:id="rId8"/>
    <p:sldId id="266" r:id="rId9"/>
    <p:sldId id="271" r:id="rId10"/>
    <p:sldId id="267" r:id="rId11"/>
    <p:sldId id="262" r:id="rId12"/>
    <p:sldId id="268" r:id="rId13"/>
    <p:sldId id="26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4DC40D-329D-49BB-925F-01795C6EC271}" v="5" dt="2022-05-08T21:32:28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5307" y="4921234"/>
            <a:ext cx="11742574" cy="1938992"/>
          </a:xfrm>
        </p:spPr>
        <p:txBody>
          <a:bodyPr wrap="square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k-SK" sz="3000" b="1" spc="0" dirty="0">
                <a:effectLst/>
              </a:rPr>
              <a:t>10 </a:t>
            </a:r>
            <a:r>
              <a:rPr lang="sk-SK" sz="3000" b="1" spc="0" dirty="0" err="1">
                <a:effectLst/>
              </a:rPr>
              <a:t>Křesťanství</a:t>
            </a:r>
            <a:r>
              <a:rPr lang="sk-SK" sz="3000" b="1" spc="0" dirty="0">
                <a:effectLst/>
              </a:rPr>
              <a:t> </a:t>
            </a:r>
            <a:r>
              <a:rPr lang="sk-SK" sz="3000" b="1" spc="0" dirty="0" err="1">
                <a:effectLst/>
              </a:rPr>
              <a:t>ve</a:t>
            </a:r>
            <a:r>
              <a:rPr lang="sk-SK" sz="3000" b="1" spc="0" dirty="0">
                <a:effectLst/>
              </a:rPr>
              <a:t> </a:t>
            </a:r>
            <a:r>
              <a:rPr lang="sk-SK" sz="3000" b="1" spc="0" dirty="0" err="1">
                <a:effectLst/>
              </a:rPr>
              <a:t>věku</a:t>
            </a:r>
            <a:r>
              <a:rPr lang="sk-SK" sz="3000" b="1" spc="0" dirty="0">
                <a:effectLst/>
              </a:rPr>
              <a:t> </a:t>
            </a:r>
            <a:r>
              <a:rPr lang="sk-SK" sz="3000" b="1" spc="0" dirty="0" err="1">
                <a:effectLst/>
              </a:rPr>
              <a:t>extrémů</a:t>
            </a:r>
            <a:r>
              <a:rPr lang="sk-SK" sz="3000" b="1" spc="0" dirty="0">
                <a:effectLst/>
              </a:rPr>
              <a:t> I – západní </a:t>
            </a:r>
            <a:r>
              <a:rPr lang="sk-SK" sz="3000" b="1" spc="0" dirty="0" err="1">
                <a:effectLst/>
              </a:rPr>
              <a:t>křesťanství</a:t>
            </a:r>
            <a:r>
              <a:rPr lang="sk-SK" sz="3000" b="1" spc="0" dirty="0">
                <a:effectLst/>
              </a:rPr>
              <a:t> a </a:t>
            </a:r>
            <a:r>
              <a:rPr lang="sk-SK" sz="3000" b="1" spc="0" dirty="0" err="1">
                <a:effectLst/>
              </a:rPr>
              <a:t>krize</a:t>
            </a:r>
            <a:r>
              <a:rPr lang="sk-SK" sz="3000" b="1" spc="0" dirty="0">
                <a:effectLst/>
              </a:rPr>
              <a:t> západní </a:t>
            </a:r>
            <a:r>
              <a:rPr lang="sk-SK" sz="3000" b="1" spc="0" dirty="0" err="1">
                <a:effectLst/>
              </a:rPr>
              <a:t>společnosti</a:t>
            </a:r>
            <a:r>
              <a:rPr lang="sk-SK" sz="3000" b="1" spc="0" dirty="0">
                <a:effectLst/>
              </a:rPr>
              <a:t> v 1.polovině 20. </a:t>
            </a:r>
            <a:r>
              <a:rPr lang="sk-SK" sz="3000" b="1" spc="0" dirty="0" err="1">
                <a:effectLst/>
              </a:rPr>
              <a:t>století</a:t>
            </a:r>
            <a:r>
              <a:rPr lang="sk-SK" sz="3000" b="1" spc="0" dirty="0">
                <a:effectLst/>
              </a:rPr>
              <a:t>, západní </a:t>
            </a:r>
            <a:r>
              <a:rPr lang="sk-SK" sz="3000" b="1" spc="0" dirty="0" err="1">
                <a:effectLst/>
              </a:rPr>
              <a:t>křesťanství</a:t>
            </a:r>
            <a:r>
              <a:rPr lang="sk-SK" sz="3000" b="1" spc="0" dirty="0">
                <a:effectLst/>
              </a:rPr>
              <a:t> a </a:t>
            </a:r>
            <a:r>
              <a:rPr lang="sk-SK" sz="3000" b="1" spc="0" dirty="0" err="1">
                <a:effectLst/>
              </a:rPr>
              <a:t>totalitarismus</a:t>
            </a:r>
            <a:r>
              <a:rPr lang="sk-SK" sz="3000" b="1" spc="0" dirty="0">
                <a:effectLst/>
              </a:rPr>
              <a:t>.</a:t>
            </a:r>
            <a:br>
              <a:rPr lang="sk-SK" sz="3000" spc="0" dirty="0">
                <a:effectLst/>
              </a:rPr>
            </a:br>
            <a:r>
              <a:rPr lang="sk-SK" sz="3000" b="1" spc="0" dirty="0" err="1">
                <a:effectLst/>
              </a:rPr>
              <a:t>Křesťanství</a:t>
            </a:r>
            <a:r>
              <a:rPr lang="sk-SK" sz="3000" b="1" spc="0" dirty="0">
                <a:effectLst/>
              </a:rPr>
              <a:t> </a:t>
            </a:r>
            <a:r>
              <a:rPr lang="sk-SK" sz="3000" b="1" spc="0" dirty="0" err="1">
                <a:effectLst/>
              </a:rPr>
              <a:t>ve</a:t>
            </a:r>
            <a:r>
              <a:rPr lang="sk-SK" sz="3000" b="1" spc="0" dirty="0">
                <a:effectLst/>
              </a:rPr>
              <a:t> </a:t>
            </a:r>
            <a:r>
              <a:rPr lang="sk-SK" sz="3000" b="1" spc="0" dirty="0" err="1">
                <a:effectLst/>
              </a:rPr>
              <a:t>věku</a:t>
            </a:r>
            <a:r>
              <a:rPr lang="sk-SK" sz="3000" b="1" spc="0" dirty="0">
                <a:effectLst/>
              </a:rPr>
              <a:t> </a:t>
            </a:r>
            <a:r>
              <a:rPr lang="sk-SK" sz="3000" b="1" spc="0" dirty="0" err="1">
                <a:effectLst/>
              </a:rPr>
              <a:t>extrémů</a:t>
            </a:r>
            <a:r>
              <a:rPr lang="sk-SK" sz="3000" b="1" spc="0" dirty="0">
                <a:effectLst/>
              </a:rPr>
              <a:t> II – </a:t>
            </a:r>
            <a:r>
              <a:rPr lang="sk-SK" sz="3000" b="1" spc="0" dirty="0" err="1">
                <a:effectLst/>
              </a:rPr>
              <a:t>aggiornamento</a:t>
            </a:r>
            <a:r>
              <a:rPr lang="sk-SK" sz="3000" b="1" spc="0" dirty="0">
                <a:effectLst/>
              </a:rPr>
              <a:t> a II. </a:t>
            </a:r>
            <a:r>
              <a:rPr lang="sk-SK" sz="3000" b="1" spc="0" dirty="0" err="1">
                <a:effectLst/>
              </a:rPr>
              <a:t>vatikánský</a:t>
            </a:r>
            <a:r>
              <a:rPr lang="sk-SK" sz="3000" b="1" spc="0" dirty="0">
                <a:effectLst/>
              </a:rPr>
              <a:t> koncil, </a:t>
            </a:r>
            <a:r>
              <a:rPr lang="sk-SK" sz="3000" b="1" spc="0" dirty="0" err="1">
                <a:effectLst/>
              </a:rPr>
              <a:t>ekumenismus</a:t>
            </a:r>
            <a:r>
              <a:rPr lang="sk-SK" sz="3000" b="1" spc="0" dirty="0">
                <a:effectLst/>
              </a:rPr>
              <a:t>, </a:t>
            </a:r>
            <a:r>
              <a:rPr lang="sk-SK" sz="3000" b="1" spc="0" dirty="0" err="1">
                <a:effectLst/>
              </a:rPr>
              <a:t>globalizace</a:t>
            </a:r>
            <a:r>
              <a:rPr lang="sk-SK" sz="3000" b="1" spc="0" dirty="0">
                <a:effectLst/>
              </a:rPr>
              <a:t> a západní </a:t>
            </a:r>
            <a:r>
              <a:rPr lang="sk-SK" sz="3000" b="1" spc="0" dirty="0" err="1">
                <a:effectLst/>
              </a:rPr>
              <a:t>křesťanství</a:t>
            </a:r>
            <a:r>
              <a:rPr lang="sk-SK" sz="3000" b="1" spc="0" dirty="0">
                <a:effectLst/>
              </a:rPr>
              <a:t>.</a:t>
            </a:r>
            <a:endParaRPr lang="sk-SK" sz="3000" spc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RLA07 </a:t>
            </a:r>
            <a:r>
              <a:rPr lang="sk-SK" dirty="0" err="1"/>
              <a:t>Křesťanství</a:t>
            </a:r>
            <a:r>
              <a:rPr lang="sk-SK" dirty="0"/>
              <a:t> II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847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3"/>
          <p:cNvPicPr>
            <a:picLocks noChangeAspect="1"/>
          </p:cNvPicPr>
          <p:nvPr/>
        </p:nvPicPr>
        <p:blipFill rotWithShape="1">
          <a:blip r:embed="rId2"/>
          <a:srcRect b="1692"/>
          <a:stretch/>
        </p:blipFill>
        <p:spPr>
          <a:xfrm>
            <a:off x="7552944" y="10"/>
            <a:ext cx="4639056" cy="6857990"/>
          </a:xfrm>
          <a:prstGeom prst="rect">
            <a:avLst/>
          </a:prstGeom>
        </p:spPr>
      </p:pic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6361590" cy="1325563"/>
          </a:xfrm>
        </p:spPr>
        <p:txBody>
          <a:bodyPr>
            <a:normAutofit/>
          </a:bodyPr>
          <a:lstStyle/>
          <a:p>
            <a:r>
              <a:rPr lang="sk-SK" dirty="0"/>
              <a:t>Ján XXIII. (1958–1963)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0000" y="1825625"/>
            <a:ext cx="6079791" cy="4351338"/>
          </a:xfrm>
        </p:spPr>
        <p:txBody>
          <a:bodyPr>
            <a:normAutofit lnSpcReduction="10000"/>
          </a:bodyPr>
          <a:lstStyle/>
          <a:p>
            <a:r>
              <a:rPr lang="sk-SK" dirty="0"/>
              <a:t>„provizórny pápež“</a:t>
            </a:r>
          </a:p>
          <a:p>
            <a:r>
              <a:rPr lang="sk-SK" dirty="0"/>
              <a:t>progresívne </a:t>
            </a:r>
            <a:r>
              <a:rPr lang="sk-SK" dirty="0" err="1"/>
              <a:t>vs</a:t>
            </a:r>
            <a:r>
              <a:rPr lang="sk-SK" dirty="0"/>
              <a:t>. konzervatívne krídlo</a:t>
            </a:r>
          </a:p>
          <a:p>
            <a:endParaRPr lang="sk-SK" dirty="0"/>
          </a:p>
          <a:p>
            <a:r>
              <a:rPr lang="sk-SK" dirty="0"/>
              <a:t>„</a:t>
            </a:r>
            <a:r>
              <a:rPr lang="sk-SK" i="1" dirty="0"/>
              <a:t>Mater et magistra</a:t>
            </a:r>
            <a:r>
              <a:rPr lang="sk-SK" dirty="0"/>
              <a:t>“ (1963)</a:t>
            </a:r>
          </a:p>
          <a:p>
            <a:r>
              <a:rPr lang="sk-SK" dirty="0"/>
              <a:t>„</a:t>
            </a:r>
            <a:r>
              <a:rPr lang="sk-SK" i="1" dirty="0" err="1"/>
              <a:t>Pacem</a:t>
            </a:r>
            <a:r>
              <a:rPr lang="sk-SK" i="1" dirty="0"/>
              <a:t> in </a:t>
            </a:r>
            <a:r>
              <a:rPr lang="sk-SK" i="1" dirty="0" err="1"/>
              <a:t>terris</a:t>
            </a:r>
            <a:r>
              <a:rPr lang="sk-SK" dirty="0"/>
              <a:t>“ (1963)</a:t>
            </a:r>
          </a:p>
          <a:p>
            <a:endParaRPr lang="sk-SK" dirty="0"/>
          </a:p>
          <a:p>
            <a:r>
              <a:rPr lang="sk-SK" dirty="0"/>
              <a:t>otvoreniu sa Východu</a:t>
            </a:r>
          </a:p>
          <a:p>
            <a:endParaRPr lang="sk-SK" dirty="0"/>
          </a:p>
          <a:p>
            <a:r>
              <a:rPr lang="sk-SK" dirty="0"/>
              <a:t>pápež Koncilu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005"/>
    </mc:Choice>
    <mc:Fallback xmlns="">
      <p:transition spd="slow" advTm="16800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3"/>
          <p:cNvPicPr>
            <a:picLocks noChangeAspect="1"/>
          </p:cNvPicPr>
          <p:nvPr/>
        </p:nvPicPr>
        <p:blipFill rotWithShape="1">
          <a:blip r:embed="rId2"/>
          <a:srcRect l="11027" r="6340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sk-SK" sz="3700" dirty="0"/>
              <a:t>2. Vatikánsky koncil (1962-1965)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2" y="1825625"/>
            <a:ext cx="3478160" cy="4351338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Ján XXIII - Pavol VI.</a:t>
            </a:r>
          </a:p>
          <a:p>
            <a:endParaRPr lang="sk-SK" dirty="0"/>
          </a:p>
          <a:p>
            <a:r>
              <a:rPr lang="sk-SK" dirty="0" err="1"/>
              <a:t>aggiornamento</a:t>
            </a:r>
            <a:endParaRPr lang="sk-SK" dirty="0"/>
          </a:p>
          <a:p>
            <a:endParaRPr lang="sk-SK" dirty="0"/>
          </a:p>
          <a:p>
            <a:r>
              <a:rPr lang="sk-SK" dirty="0"/>
              <a:t>„</a:t>
            </a:r>
            <a:r>
              <a:rPr lang="sk-SK" i="1" dirty="0" err="1"/>
              <a:t>Sacrosanctum</a:t>
            </a:r>
            <a:r>
              <a:rPr lang="sk-SK" i="1" dirty="0"/>
              <a:t> </a:t>
            </a:r>
            <a:r>
              <a:rPr lang="sk-SK" i="1" dirty="0" err="1"/>
              <a:t>concilium</a:t>
            </a:r>
            <a:r>
              <a:rPr lang="sk-SK" dirty="0"/>
              <a:t>“ – liturgia</a:t>
            </a:r>
          </a:p>
          <a:p>
            <a:r>
              <a:rPr lang="sk-SK" dirty="0"/>
              <a:t>„</a:t>
            </a:r>
            <a:r>
              <a:rPr lang="sk-SK" i="1" dirty="0" err="1"/>
              <a:t>Lumen</a:t>
            </a:r>
            <a:r>
              <a:rPr lang="sk-SK" i="1" dirty="0"/>
              <a:t> </a:t>
            </a:r>
            <a:r>
              <a:rPr lang="sk-SK" i="1" dirty="0" err="1"/>
              <a:t>gentium</a:t>
            </a:r>
            <a:r>
              <a:rPr lang="sk-SK" dirty="0"/>
              <a:t>“</a:t>
            </a:r>
          </a:p>
          <a:p>
            <a:r>
              <a:rPr lang="sk-SK" dirty="0"/>
              <a:t>„</a:t>
            </a:r>
            <a:r>
              <a:rPr lang="sk-SK" i="1" dirty="0"/>
              <a:t>Gaudium et </a:t>
            </a:r>
            <a:r>
              <a:rPr lang="sk-SK" i="1" dirty="0" err="1"/>
              <a:t>Spes</a:t>
            </a:r>
            <a:r>
              <a:rPr lang="sk-SK" dirty="0"/>
              <a:t>“</a:t>
            </a:r>
          </a:p>
          <a:p>
            <a:r>
              <a:rPr lang="sk-SK" dirty="0"/>
              <a:t>„</a:t>
            </a:r>
            <a:r>
              <a:rPr lang="sk-SK" i="1" dirty="0"/>
              <a:t>Nostra </a:t>
            </a:r>
            <a:r>
              <a:rPr lang="sk-SK" i="1" dirty="0" err="1"/>
              <a:t>aetate</a:t>
            </a:r>
            <a:r>
              <a:rPr lang="sk-SK" dirty="0"/>
              <a:t>“ a „</a:t>
            </a:r>
            <a:r>
              <a:rPr lang="sk-SK" i="1" dirty="0" err="1"/>
              <a:t>Unitatis</a:t>
            </a:r>
            <a:r>
              <a:rPr lang="sk-SK" i="1" dirty="0"/>
              <a:t> </a:t>
            </a:r>
            <a:r>
              <a:rPr lang="sk-SK" i="1" dirty="0" err="1"/>
              <a:t>redintegratio</a:t>
            </a:r>
            <a:r>
              <a:rPr lang="sk-SK" dirty="0"/>
              <a:t>“ </a:t>
            </a:r>
          </a:p>
          <a:p>
            <a:endParaRPr lang="sk-SK" dirty="0"/>
          </a:p>
          <a:p>
            <a:r>
              <a:rPr lang="sk-SK" dirty="0" err="1"/>
              <a:t>ekumenismus</a:t>
            </a:r>
            <a:endParaRPr lang="sk-SK" dirty="0"/>
          </a:p>
          <a:p>
            <a:pPr lvl="1"/>
            <a:r>
              <a:rPr lang="sk-SK" dirty="0" err="1"/>
              <a:t>Hans</a:t>
            </a:r>
            <a:r>
              <a:rPr lang="sk-SK" dirty="0"/>
              <a:t> </a:t>
            </a:r>
            <a:r>
              <a:rPr lang="sk-SK" dirty="0" err="1"/>
              <a:t>Küng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3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648"/>
    </mc:Choice>
    <mc:Fallback xmlns="">
      <p:transition spd="slow" advTm="24664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0250" r="6238"/>
          <a:stretch/>
        </p:blipFill>
        <p:spPr>
          <a:xfrm>
            <a:off x="7552944" y="10"/>
            <a:ext cx="4639056" cy="6857990"/>
          </a:xfrm>
          <a:prstGeom prst="rect">
            <a:avLst/>
          </a:prstGeom>
        </p:spPr>
      </p:pic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6361590" cy="1325563"/>
          </a:xfrm>
        </p:spPr>
        <p:txBody>
          <a:bodyPr>
            <a:normAutofit/>
          </a:bodyPr>
          <a:lstStyle/>
          <a:p>
            <a:r>
              <a:rPr lang="sk-SK" dirty="0"/>
              <a:t>Pavol VI. (1963–1978)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0000" y="1825624"/>
            <a:ext cx="6079791" cy="4732491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„</a:t>
            </a:r>
            <a:r>
              <a:rPr lang="sk-SK" i="1" dirty="0" err="1"/>
              <a:t>Dei</a:t>
            </a:r>
            <a:r>
              <a:rPr lang="sk-SK" i="1" dirty="0"/>
              <a:t> </a:t>
            </a:r>
            <a:r>
              <a:rPr lang="sk-SK" i="1" dirty="0" err="1"/>
              <a:t>Verbum</a:t>
            </a:r>
            <a:r>
              <a:rPr lang="sk-SK" dirty="0"/>
              <a:t>“</a:t>
            </a:r>
          </a:p>
          <a:p>
            <a:r>
              <a:rPr lang="sk-SK" dirty="0"/>
              <a:t>náboženská sloboda</a:t>
            </a:r>
          </a:p>
          <a:p>
            <a:r>
              <a:rPr lang="sk-SK" dirty="0"/>
              <a:t>„</a:t>
            </a:r>
            <a:r>
              <a:rPr lang="sk-SK" i="1" dirty="0" err="1"/>
              <a:t>Popolorum</a:t>
            </a:r>
            <a:r>
              <a:rPr lang="sk-SK" i="1" dirty="0"/>
              <a:t> </a:t>
            </a:r>
            <a:r>
              <a:rPr lang="sk-SK" i="1" dirty="0" err="1"/>
              <a:t>progressio</a:t>
            </a:r>
            <a:r>
              <a:rPr lang="sk-SK" dirty="0"/>
              <a:t>“ (1967)</a:t>
            </a:r>
          </a:p>
          <a:p>
            <a:r>
              <a:rPr lang="sk-SK" dirty="0" err="1"/>
              <a:t>ostpolitik</a:t>
            </a:r>
            <a:endParaRPr lang="sk-SK" dirty="0"/>
          </a:p>
          <a:p>
            <a:endParaRPr lang="sk-SK" dirty="0"/>
          </a:p>
          <a:p>
            <a:r>
              <a:rPr lang="sk-SK" dirty="0"/>
              <a:t>zápas s dôsledkami koncilu</a:t>
            </a:r>
          </a:p>
          <a:p>
            <a:pPr lvl="1"/>
            <a:r>
              <a:rPr lang="sk-SK" dirty="0"/>
              <a:t>tradicionalistickí </a:t>
            </a:r>
          </a:p>
          <a:p>
            <a:pPr lvl="2"/>
            <a:r>
              <a:rPr lang="sk-SK" dirty="0"/>
              <a:t>Marcel </a:t>
            </a:r>
            <a:r>
              <a:rPr lang="sk-SK" dirty="0" err="1"/>
              <a:t>Lefebvre</a:t>
            </a:r>
            <a:r>
              <a:rPr lang="sk-SK" dirty="0"/>
              <a:t> - Kňazské bratstvo svätého </a:t>
            </a:r>
            <a:r>
              <a:rPr lang="sk-SK" dirty="0" err="1"/>
              <a:t>Pia</a:t>
            </a:r>
            <a:r>
              <a:rPr lang="sk-SK" dirty="0"/>
              <a:t> X.</a:t>
            </a:r>
          </a:p>
          <a:p>
            <a:pPr lvl="1"/>
            <a:r>
              <a:rPr lang="sk-SK" dirty="0"/>
              <a:t>progresívni</a:t>
            </a:r>
          </a:p>
          <a:p>
            <a:pPr lvl="1"/>
            <a:endParaRPr lang="sk-SK" dirty="0"/>
          </a:p>
          <a:p>
            <a:r>
              <a:rPr lang="sk-SK" dirty="0"/>
              <a:t>„</a:t>
            </a:r>
            <a:r>
              <a:rPr lang="sk-SK" dirty="0" err="1"/>
              <a:t>Sacerdotalis</a:t>
            </a:r>
            <a:r>
              <a:rPr lang="sk-SK" dirty="0"/>
              <a:t> </a:t>
            </a:r>
            <a:r>
              <a:rPr lang="sk-SK" dirty="0" err="1"/>
              <a:t>caelibatus</a:t>
            </a:r>
            <a:r>
              <a:rPr lang="sk-SK" dirty="0"/>
              <a:t>“ (1967)</a:t>
            </a:r>
          </a:p>
          <a:p>
            <a:r>
              <a:rPr lang="sk-SK" dirty="0"/>
              <a:t>„</a:t>
            </a:r>
            <a:r>
              <a:rPr lang="sk-SK" dirty="0" err="1"/>
              <a:t>Humanae</a:t>
            </a:r>
            <a:r>
              <a:rPr lang="sk-SK" dirty="0"/>
              <a:t> vitae“ (1968)</a:t>
            </a:r>
          </a:p>
          <a:p>
            <a:r>
              <a:rPr lang="sk-SK" dirty="0"/>
              <a:t>„</a:t>
            </a:r>
            <a:r>
              <a:rPr lang="sk-SK" dirty="0" err="1"/>
              <a:t>Personae</a:t>
            </a:r>
            <a:r>
              <a:rPr lang="sk-SK" dirty="0"/>
              <a:t> </a:t>
            </a:r>
            <a:r>
              <a:rPr lang="sk-SK" dirty="0" err="1"/>
              <a:t>humanae</a:t>
            </a:r>
            <a:r>
              <a:rPr lang="sk-SK" dirty="0"/>
              <a:t>“ (1975)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6328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5C3FD5B-F587-4944-B03C-CEC67E99D2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F35E2AC-A97F-44B3-969E-3AF82F6BA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8" r="16687" b="-1"/>
          <a:stretch/>
        </p:blipFill>
        <p:spPr>
          <a:xfrm>
            <a:off x="6587120" y="484632"/>
            <a:ext cx="2725903" cy="3511644"/>
          </a:xfrm>
          <a:prstGeom prst="rect">
            <a:avLst/>
          </a:prstGeom>
        </p:spPr>
      </p:pic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1BD42CCB-B811-4BCC-B7D7-ACBDADDE35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75" r="1315" b="1"/>
          <a:stretch/>
        </p:blipFill>
        <p:spPr>
          <a:xfrm>
            <a:off x="9465700" y="2661434"/>
            <a:ext cx="2241661" cy="37175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8CBB47A-C2B5-48FE-BC41-C72AF04044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700" y="484632"/>
            <a:ext cx="2241661" cy="2022476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9A9528-35E2-4029-8E16-8B435BB318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6819" y="4164379"/>
            <a:ext cx="2726204" cy="220898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symbol pro obsah 3"/>
          <p:cNvPicPr>
            <a:picLocks noChangeAspect="1"/>
          </p:cNvPicPr>
          <p:nvPr/>
        </p:nvPicPr>
        <p:blipFill rotWithShape="1">
          <a:blip r:embed="rId5"/>
          <a:srcRect t="642" r="-5" b="32139"/>
          <a:stretch/>
        </p:blipFill>
        <p:spPr>
          <a:xfrm>
            <a:off x="9465700" y="484632"/>
            <a:ext cx="2241661" cy="202247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1782" y="727587"/>
            <a:ext cx="5211096" cy="5869858"/>
          </a:xfrm>
        </p:spPr>
        <p:txBody>
          <a:bodyPr>
            <a:normAutofit/>
          </a:bodyPr>
          <a:lstStyle/>
          <a:p>
            <a:r>
              <a:rPr lang="sk-SK" dirty="0"/>
              <a:t>Ján Pavol II. (1978–2005)</a:t>
            </a:r>
          </a:p>
          <a:p>
            <a:pPr lvl="1"/>
            <a:r>
              <a:rPr lang="sk-SK" dirty="0"/>
              <a:t>„</a:t>
            </a:r>
            <a:r>
              <a:rPr lang="sk-SK" i="1" dirty="0" err="1"/>
              <a:t>Ordinatio</a:t>
            </a:r>
            <a:r>
              <a:rPr lang="sk-SK" i="1" dirty="0"/>
              <a:t> </a:t>
            </a:r>
            <a:r>
              <a:rPr lang="sk-SK" i="1" dirty="0" err="1"/>
              <a:t>sacerdotalis</a:t>
            </a:r>
            <a:r>
              <a:rPr lang="sk-SK" dirty="0"/>
              <a:t>“ (1994)</a:t>
            </a:r>
          </a:p>
          <a:p>
            <a:pPr lvl="1"/>
            <a:r>
              <a:rPr lang="sk-SK" dirty="0"/>
              <a:t>„</a:t>
            </a:r>
            <a:r>
              <a:rPr lang="sk-SK" i="1" dirty="0" err="1"/>
              <a:t>Veritatis</a:t>
            </a:r>
            <a:r>
              <a:rPr lang="sk-SK" i="1" dirty="0"/>
              <a:t> </a:t>
            </a:r>
            <a:r>
              <a:rPr lang="sk-SK" i="1" dirty="0" err="1"/>
              <a:t>splendor</a:t>
            </a:r>
            <a:r>
              <a:rPr lang="sk-SK" dirty="0"/>
              <a:t>“ (1993)</a:t>
            </a:r>
          </a:p>
          <a:p>
            <a:pPr lvl="1"/>
            <a:endParaRPr lang="sk-SK" dirty="0"/>
          </a:p>
          <a:p>
            <a:r>
              <a:rPr lang="sk-SK" dirty="0"/>
              <a:t>Benedikt XVI. (2005 – 2013)</a:t>
            </a:r>
          </a:p>
          <a:p>
            <a:pPr lvl="1"/>
            <a:r>
              <a:rPr lang="sk-SK" dirty="0"/>
              <a:t>reformný, neskôr konzervatívny</a:t>
            </a:r>
          </a:p>
          <a:p>
            <a:pPr lvl="1"/>
            <a:endParaRPr lang="sk-SK" dirty="0"/>
          </a:p>
          <a:p>
            <a:r>
              <a:rPr lang="sk-SK" dirty="0"/>
              <a:t>František I. (2013 – )</a:t>
            </a:r>
          </a:p>
          <a:p>
            <a:pPr lvl="1"/>
            <a:r>
              <a:rPr lang="sk-SK" dirty="0"/>
              <a:t>jezuita</a:t>
            </a:r>
          </a:p>
          <a:p>
            <a:pPr lvl="1"/>
            <a:r>
              <a:rPr lang="sk-SK" dirty="0"/>
              <a:t>vplyv teológie oslobodenia</a:t>
            </a:r>
          </a:p>
          <a:p>
            <a:pPr lvl="1"/>
            <a:r>
              <a:rPr lang="sk-SK" dirty="0"/>
              <a:t>dôraz na sociálnu pomoc</a:t>
            </a:r>
          </a:p>
          <a:p>
            <a:pPr lvl="1"/>
            <a:r>
              <a:rPr lang="sk-SK" dirty="0"/>
              <a:t>ekumenizmus</a:t>
            </a:r>
          </a:p>
          <a:p>
            <a:pPr lvl="1"/>
            <a:r>
              <a:rPr lang="sk-SK" dirty="0"/>
              <a:t>kritika kapitalizmu</a:t>
            </a:r>
          </a:p>
          <a:p>
            <a:pPr lvl="1"/>
            <a:endParaRPr lang="sk-SK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135"/>
    </mc:Choice>
    <mc:Fallback xmlns="">
      <p:transition spd="slow" advTm="21313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Postmoderné k</a:t>
            </a:r>
            <a:r>
              <a:rPr lang="en-US" dirty="0"/>
              <a:t>r</a:t>
            </a:r>
            <a:r>
              <a:rPr lang="sk-SK" dirty="0" err="1"/>
              <a:t>esťanstvo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spoločenstvo</a:t>
            </a:r>
          </a:p>
          <a:p>
            <a:endParaRPr lang="sk-SK" dirty="0"/>
          </a:p>
          <a:p>
            <a:r>
              <a:rPr lang="sk-SK" dirty="0"/>
              <a:t>racionalita </a:t>
            </a:r>
          </a:p>
          <a:p>
            <a:endParaRPr lang="sk-SK" dirty="0"/>
          </a:p>
          <a:p>
            <a:r>
              <a:rPr lang="sk-SK" dirty="0"/>
              <a:t>absolútna objektivita vedy</a:t>
            </a:r>
          </a:p>
          <a:p>
            <a:endParaRPr lang="sk-SK" dirty="0"/>
          </a:p>
          <a:p>
            <a:r>
              <a:rPr lang="sk-SK" dirty="0"/>
              <a:t>rozvoj poznania a pokrok</a:t>
            </a:r>
          </a:p>
        </p:txBody>
      </p:sp>
    </p:spTree>
    <p:extLst>
      <p:ext uri="{BB962C8B-B14F-4D97-AF65-F5344CB8AC3E}">
        <p14:creationId xmlns:p14="http://schemas.microsoft.com/office/powerpoint/2010/main" val="413311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53"/>
    </mc:Choice>
    <mc:Fallback xmlns="">
      <p:transition spd="slow" advTm="5025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2A46B-A90C-4855-9ED2-8A3256F1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Pápežstvo na začiatku 20. storočia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D451C8-C9D9-4080-853E-EFCC06D6F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pápežstvo a </a:t>
            </a:r>
            <a:r>
              <a:rPr lang="sk-SK" dirty="0" err="1"/>
              <a:t>modernita</a:t>
            </a:r>
            <a:endParaRPr lang="sk-SK" dirty="0"/>
          </a:p>
          <a:p>
            <a:r>
              <a:rPr lang="sk-SK" dirty="0"/>
              <a:t>kult pápeža</a:t>
            </a:r>
          </a:p>
          <a:p>
            <a:r>
              <a:rPr lang="sk-SK" dirty="0"/>
              <a:t>pápež ako nadnárodný diplomat a „</a:t>
            </a:r>
            <a:r>
              <a:rPr lang="sk-SK" dirty="0" err="1"/>
              <a:t>peacemaker</a:t>
            </a:r>
            <a:r>
              <a:rPr lang="sk-SK" dirty="0"/>
              <a:t>“</a:t>
            </a:r>
          </a:p>
          <a:p>
            <a:r>
              <a:rPr lang="sk-SK" dirty="0" err="1"/>
              <a:t>romanizácia</a:t>
            </a:r>
            <a:endParaRPr lang="sk-SK" dirty="0"/>
          </a:p>
          <a:p>
            <a:r>
              <a:rPr lang="sk-SK" dirty="0"/>
              <a:t>sociálny aspekt</a:t>
            </a:r>
          </a:p>
          <a:p>
            <a:r>
              <a:rPr lang="sk-SK" dirty="0"/>
              <a:t>Katolícka akcia a zapojenie laikov</a:t>
            </a:r>
          </a:p>
          <a:p>
            <a:r>
              <a:rPr lang="sk-SK" dirty="0"/>
              <a:t>rozvoj teologického myslenia</a:t>
            </a:r>
          </a:p>
          <a:p>
            <a:r>
              <a:rPr lang="sk-SK" dirty="0"/>
              <a:t>ekumenické hnutie</a:t>
            </a:r>
          </a:p>
          <a:p>
            <a:r>
              <a:rPr lang="sk-SK" dirty="0"/>
              <a:t>mariánske hnutie</a:t>
            </a:r>
          </a:p>
        </p:txBody>
      </p:sp>
    </p:spTree>
    <p:extLst>
      <p:ext uri="{BB962C8B-B14F-4D97-AF65-F5344CB8AC3E}">
        <p14:creationId xmlns:p14="http://schemas.microsoft.com/office/powerpoint/2010/main" val="293425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713"/>
    </mc:Choice>
    <mc:Fallback xmlns="">
      <p:transition spd="slow" advTm="16371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3"/>
          <p:cNvPicPr>
            <a:picLocks noChangeAspect="1"/>
          </p:cNvPicPr>
          <p:nvPr/>
        </p:nvPicPr>
        <p:blipFill rotWithShape="1">
          <a:blip r:embed="rId2"/>
          <a:srcRect l="8212"/>
          <a:stretch/>
        </p:blipFill>
        <p:spPr>
          <a:xfrm>
            <a:off x="7848600" y="10"/>
            <a:ext cx="434340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sk-SK" b="1" dirty="0" err="1"/>
              <a:t>Pius</a:t>
            </a:r>
            <a:r>
              <a:rPr lang="sk-SK" b="1" dirty="0"/>
              <a:t> X. (1903–1914)</a:t>
            </a:r>
            <a:endParaRPr lang="sk-SK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0000" y="1825625"/>
            <a:ext cx="6184314" cy="4351338"/>
          </a:xfrm>
        </p:spPr>
        <p:txBody>
          <a:bodyPr>
            <a:normAutofit/>
          </a:bodyPr>
          <a:lstStyle/>
          <a:p>
            <a:r>
              <a:rPr lang="sk-SK" b="1" dirty="0"/>
              <a:t>1903 </a:t>
            </a:r>
            <a:r>
              <a:rPr lang="sk-SK" dirty="0"/>
              <a:t>– „</a:t>
            </a:r>
            <a:r>
              <a:rPr lang="sk-SK" i="1" dirty="0"/>
              <a:t>E </a:t>
            </a:r>
            <a:r>
              <a:rPr lang="sk-SK" i="1" dirty="0" err="1"/>
              <a:t>Supremi</a:t>
            </a:r>
            <a:r>
              <a:rPr lang="sk-SK" dirty="0"/>
              <a:t>“ </a:t>
            </a:r>
          </a:p>
          <a:p>
            <a:r>
              <a:rPr lang="sk-SK" b="1" dirty="0"/>
              <a:t>1907</a:t>
            </a:r>
            <a:r>
              <a:rPr lang="sk-SK" dirty="0"/>
              <a:t> – „</a:t>
            </a:r>
            <a:r>
              <a:rPr lang="sk-SK" i="1" dirty="0" err="1"/>
              <a:t>Lamentabili</a:t>
            </a:r>
            <a:r>
              <a:rPr lang="sk-SK" i="1" dirty="0"/>
              <a:t> Sane Exitu</a:t>
            </a:r>
            <a:r>
              <a:rPr lang="sk-SK" dirty="0"/>
              <a:t>“</a:t>
            </a:r>
          </a:p>
          <a:p>
            <a:r>
              <a:rPr lang="sk-SK" b="1" dirty="0"/>
              <a:t>1907</a:t>
            </a:r>
            <a:r>
              <a:rPr lang="sk-SK" dirty="0"/>
              <a:t> – „</a:t>
            </a:r>
            <a:r>
              <a:rPr lang="sk-SK" i="1" dirty="0" err="1"/>
              <a:t>Pascendi</a:t>
            </a:r>
            <a:r>
              <a:rPr lang="sk-SK" i="1" dirty="0"/>
              <a:t> </a:t>
            </a:r>
            <a:r>
              <a:rPr lang="sk-SK" i="1" dirty="0" err="1"/>
              <a:t>Dominici</a:t>
            </a:r>
            <a:r>
              <a:rPr lang="sk-SK" i="1" dirty="0"/>
              <a:t> </a:t>
            </a:r>
            <a:r>
              <a:rPr lang="sk-SK" i="1" dirty="0" err="1"/>
              <a:t>Gregis</a:t>
            </a:r>
            <a:r>
              <a:rPr lang="sk-SK" i="1" dirty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3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40"/>
    </mc:Choice>
    <mc:Fallback xmlns="">
      <p:transition spd="slow" advTm="7664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3"/>
          <p:cNvPicPr>
            <a:picLocks noChangeAspect="1"/>
          </p:cNvPicPr>
          <p:nvPr/>
        </p:nvPicPr>
        <p:blipFill rotWithShape="1">
          <a:blip r:embed="rId2"/>
          <a:srcRect r="2" b="215"/>
          <a:stretch/>
        </p:blipFill>
        <p:spPr>
          <a:xfrm>
            <a:off x="7552944" y="10"/>
            <a:ext cx="4639056" cy="6857990"/>
          </a:xfrm>
          <a:prstGeom prst="rect">
            <a:avLst/>
          </a:prstGeom>
        </p:spPr>
      </p:pic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636159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5000"/>
              <a:t>Benedikt XV. (</a:t>
            </a:r>
            <a:r>
              <a:rPr lang="sk-SK" sz="5000"/>
              <a:t>1914 – 1922)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0000" y="1825625"/>
            <a:ext cx="6079791" cy="4351338"/>
          </a:xfrm>
        </p:spPr>
        <p:txBody>
          <a:bodyPr>
            <a:normAutofit lnSpcReduction="10000"/>
          </a:bodyPr>
          <a:lstStyle/>
          <a:p>
            <a:r>
              <a:rPr lang="sk-SK" dirty="0"/>
              <a:t>1. svetová vojna</a:t>
            </a:r>
          </a:p>
          <a:p>
            <a:r>
              <a:rPr lang="sk-SK" dirty="0"/>
              <a:t>sekretár </a:t>
            </a:r>
            <a:r>
              <a:rPr lang="sk-SK" dirty="0" err="1"/>
              <a:t>Pietro</a:t>
            </a:r>
            <a:r>
              <a:rPr lang="sk-SK" dirty="0"/>
              <a:t> </a:t>
            </a:r>
            <a:r>
              <a:rPr lang="sk-SK" dirty="0" err="1"/>
              <a:t>Gasparri</a:t>
            </a:r>
            <a:endParaRPr lang="sk-SK" dirty="0"/>
          </a:p>
          <a:p>
            <a:endParaRPr lang="sk-SK" dirty="0"/>
          </a:p>
          <a:p>
            <a:r>
              <a:rPr lang="sk-SK" dirty="0"/>
              <a:t>Kódex kanonického práva (1917)</a:t>
            </a:r>
          </a:p>
          <a:p>
            <a:r>
              <a:rPr lang="en-US" dirty="0" err="1"/>
              <a:t>Katechizmus</a:t>
            </a:r>
            <a:r>
              <a:rPr lang="en-US" dirty="0"/>
              <a:t> </a:t>
            </a:r>
            <a:r>
              <a:rPr lang="en-US" dirty="0" err="1"/>
              <a:t>katolíckej</a:t>
            </a:r>
            <a:r>
              <a:rPr lang="en-US" dirty="0"/>
              <a:t> </a:t>
            </a:r>
            <a:r>
              <a:rPr lang="en-US" dirty="0" err="1"/>
              <a:t>cirkvi</a:t>
            </a:r>
            <a:r>
              <a:rPr lang="en-US" dirty="0"/>
              <a:t> </a:t>
            </a:r>
            <a:r>
              <a:rPr lang="sk-SK" dirty="0"/>
              <a:t>(</a:t>
            </a:r>
            <a:r>
              <a:rPr lang="en-US" dirty="0"/>
              <a:t>1921</a:t>
            </a:r>
            <a:r>
              <a:rPr lang="sk-SK" dirty="0"/>
              <a:t>)</a:t>
            </a:r>
          </a:p>
          <a:p>
            <a:r>
              <a:rPr lang="sk-SK" dirty="0"/>
              <a:t>ortodoxné východné cirkvi</a:t>
            </a:r>
          </a:p>
          <a:p>
            <a:r>
              <a:rPr lang="sk-SK" dirty="0"/>
              <a:t>rozhovory v </a:t>
            </a:r>
            <a:r>
              <a:rPr lang="sk-SK" dirty="0" err="1"/>
              <a:t>Malines</a:t>
            </a:r>
            <a:endParaRPr lang="sk-SK" dirty="0"/>
          </a:p>
          <a:p>
            <a:endParaRPr lang="sk-SK" dirty="0"/>
          </a:p>
          <a:p>
            <a:r>
              <a:rPr lang="sk-SK" i="1" dirty="0"/>
              <a:t>„Maximum </a:t>
            </a:r>
            <a:r>
              <a:rPr lang="sk-SK" i="1" dirty="0" err="1"/>
              <a:t>illud</a:t>
            </a:r>
            <a:r>
              <a:rPr lang="sk-SK" i="1" dirty="0"/>
              <a:t>“ (1921)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2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722"/>
    </mc:Choice>
    <mc:Fallback xmlns="">
      <p:transition spd="slow" advTm="23472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Medzi vojnami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b="1" dirty="0"/>
              <a:t>Rudolf Otto</a:t>
            </a:r>
            <a:r>
              <a:rPr lang="sk-SK" dirty="0"/>
              <a:t> (1869–1937)</a:t>
            </a:r>
          </a:p>
          <a:p>
            <a:r>
              <a:rPr lang="sk-SK" b="1" dirty="0" err="1"/>
              <a:t>Karl</a:t>
            </a:r>
            <a:r>
              <a:rPr lang="sk-SK" b="1" dirty="0"/>
              <a:t> </a:t>
            </a:r>
            <a:r>
              <a:rPr lang="sk-SK" b="1" dirty="0" err="1"/>
              <a:t>Holl</a:t>
            </a:r>
            <a:r>
              <a:rPr lang="sk-SK" dirty="0"/>
              <a:t> (1866–1926) </a:t>
            </a:r>
          </a:p>
          <a:p>
            <a:endParaRPr lang="sk-SK" dirty="0"/>
          </a:p>
          <a:p>
            <a:r>
              <a:rPr lang="sk-SK" b="1" dirty="0" err="1"/>
              <a:t>Karl</a:t>
            </a:r>
            <a:r>
              <a:rPr lang="sk-SK" b="1" dirty="0"/>
              <a:t> </a:t>
            </a:r>
            <a:r>
              <a:rPr lang="sk-SK" b="1" dirty="0" err="1"/>
              <a:t>Barth</a:t>
            </a:r>
            <a:r>
              <a:rPr lang="sk-SK" b="1" dirty="0"/>
              <a:t> </a:t>
            </a:r>
            <a:r>
              <a:rPr lang="sk-SK" dirty="0"/>
              <a:t>(1886–1968) </a:t>
            </a:r>
          </a:p>
          <a:p>
            <a:pPr lvl="1"/>
            <a:r>
              <a:rPr lang="sk-SK" dirty="0"/>
              <a:t>teológia krízy </a:t>
            </a:r>
            <a:r>
              <a:rPr lang="sk-SK" dirty="0" err="1"/>
              <a:t>vs</a:t>
            </a:r>
            <a:r>
              <a:rPr lang="sk-SK" dirty="0"/>
              <a:t>. kultúrny protestantizmus</a:t>
            </a:r>
          </a:p>
          <a:p>
            <a:endParaRPr lang="sk-SK" dirty="0"/>
          </a:p>
          <a:p>
            <a:r>
              <a:rPr lang="sk-SK" b="1" dirty="0"/>
              <a:t>Rudolf </a:t>
            </a:r>
            <a:r>
              <a:rPr lang="sk-SK" b="1" dirty="0" err="1"/>
              <a:t>Bultmann</a:t>
            </a:r>
            <a:r>
              <a:rPr lang="sk-SK" b="1" dirty="0"/>
              <a:t> (1884–1976)</a:t>
            </a:r>
          </a:p>
          <a:p>
            <a:pPr lvl="1"/>
            <a:r>
              <a:rPr lang="sk-SK" dirty="0" err="1"/>
              <a:t>demytologizácia</a:t>
            </a:r>
            <a:endParaRPr lang="sk-SK" dirty="0"/>
          </a:p>
          <a:p>
            <a:pPr lvl="1"/>
            <a:r>
              <a:rPr lang="sk-SK" dirty="0" err="1"/>
              <a:t>Formgeschichte</a:t>
            </a:r>
            <a:endParaRPr lang="sk-SK" dirty="0"/>
          </a:p>
          <a:p>
            <a:pPr lvl="1"/>
            <a:r>
              <a:rPr lang="sk-SK" i="1" dirty="0" err="1"/>
              <a:t>Sitz</a:t>
            </a:r>
            <a:r>
              <a:rPr lang="sk-SK" i="1" dirty="0"/>
              <a:t> im </a:t>
            </a:r>
            <a:r>
              <a:rPr lang="sk-SK" i="1" dirty="0" err="1"/>
              <a:t>Leben</a:t>
            </a:r>
            <a:endParaRPr lang="sk-SK" dirty="0"/>
          </a:p>
          <a:p>
            <a:r>
              <a:rPr lang="sk-SK" b="1" dirty="0"/>
              <a:t>Paul </a:t>
            </a:r>
            <a:r>
              <a:rPr lang="sk-SK" b="1" dirty="0" err="1"/>
              <a:t>Tillich</a:t>
            </a:r>
            <a:r>
              <a:rPr lang="sk-SK" b="1" dirty="0"/>
              <a:t> (1886–1965)</a:t>
            </a:r>
          </a:p>
          <a:p>
            <a:pPr lvl="1"/>
            <a:r>
              <a:rPr lang="sk-SK" dirty="0"/>
              <a:t>„tretia cesta“ (medzi dialektickou a liberálnou teológiou)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743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427"/>
    </mc:Choice>
    <mc:Fallback xmlns="">
      <p:transition spd="slow" advTm="37542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Situácia v nacistickom Nemecku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hnutie „Nemeckí kresťania“</a:t>
            </a:r>
          </a:p>
          <a:p>
            <a:r>
              <a:rPr lang="sk-SK" dirty="0"/>
              <a:t>1933 „árijská klauzula“</a:t>
            </a:r>
          </a:p>
          <a:p>
            <a:r>
              <a:rPr lang="sk-SK" dirty="0" err="1"/>
              <a:t>Reinhold</a:t>
            </a:r>
            <a:r>
              <a:rPr lang="sk-SK" dirty="0"/>
              <a:t> </a:t>
            </a:r>
            <a:r>
              <a:rPr lang="sk-SK" dirty="0" err="1"/>
              <a:t>Krause</a:t>
            </a:r>
            <a:r>
              <a:rPr lang="sk-SK" dirty="0"/>
              <a:t> (1893–1980)  a podpora nacizmu</a:t>
            </a:r>
          </a:p>
          <a:p>
            <a:endParaRPr lang="en-US" dirty="0"/>
          </a:p>
          <a:p>
            <a:endParaRPr lang="en-US" dirty="0"/>
          </a:p>
          <a:p>
            <a:r>
              <a:rPr lang="sk-SK" dirty="0" err="1"/>
              <a:t>Dietrich</a:t>
            </a:r>
            <a:r>
              <a:rPr lang="sk-SK" dirty="0"/>
              <a:t> von </a:t>
            </a:r>
            <a:r>
              <a:rPr lang="sk-SK" dirty="0" err="1"/>
              <a:t>Hildebrand</a:t>
            </a:r>
            <a:r>
              <a:rPr lang="sk-SK" dirty="0"/>
              <a:t> (1889–1977) </a:t>
            </a:r>
          </a:p>
          <a:p>
            <a:r>
              <a:rPr lang="cs-CZ" dirty="0"/>
              <a:t>Dietrich </a:t>
            </a:r>
            <a:r>
              <a:rPr lang="cs-CZ" dirty="0" err="1"/>
              <a:t>Bonhoeffer</a:t>
            </a:r>
            <a:r>
              <a:rPr lang="cs-CZ" dirty="0"/>
              <a:t> (1906-1945)</a:t>
            </a:r>
          </a:p>
          <a:p>
            <a:pPr lvl="1"/>
            <a:r>
              <a:rPr lang="cs-CZ" dirty="0" err="1"/>
              <a:t>kirchenkampf</a:t>
            </a:r>
            <a:endParaRPr lang="cs-CZ" dirty="0"/>
          </a:p>
          <a:p>
            <a:pPr lvl="1"/>
            <a:r>
              <a:rPr lang="cs-CZ" dirty="0"/>
              <a:t>1934 </a:t>
            </a:r>
            <a:r>
              <a:rPr lang="cs-CZ" dirty="0" err="1"/>
              <a:t>Vyznávajúca</a:t>
            </a:r>
            <a:r>
              <a:rPr lang="cs-CZ" dirty="0"/>
              <a:t> </a:t>
            </a:r>
            <a:r>
              <a:rPr lang="cs-CZ" dirty="0" err="1"/>
              <a:t>cirkev</a:t>
            </a:r>
            <a:endParaRPr lang="cs-CZ" dirty="0"/>
          </a:p>
          <a:p>
            <a:pPr marL="0" indent="0">
              <a:buNone/>
            </a:pP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51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163"/>
    </mc:Choice>
    <mc:Fallback xmlns="">
      <p:transition spd="slow" advTm="57316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3"/>
          <p:cNvPicPr>
            <a:picLocks noChangeAspect="1"/>
          </p:cNvPicPr>
          <p:nvPr/>
        </p:nvPicPr>
        <p:blipFill rotWithShape="1">
          <a:blip r:embed="rId2"/>
          <a:srcRect l="6172" r="2106"/>
          <a:stretch/>
        </p:blipFill>
        <p:spPr>
          <a:xfrm>
            <a:off x="7552944" y="10"/>
            <a:ext cx="4639056" cy="6857990"/>
          </a:xfrm>
          <a:prstGeom prst="rect">
            <a:avLst/>
          </a:prstGeom>
        </p:spPr>
      </p:pic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6361590" cy="1325563"/>
          </a:xfrm>
        </p:spPr>
        <p:txBody>
          <a:bodyPr>
            <a:normAutofit/>
          </a:bodyPr>
          <a:lstStyle/>
          <a:p>
            <a:r>
              <a:rPr lang="sk-SK" dirty="0" err="1"/>
              <a:t>Pius</a:t>
            </a:r>
            <a:r>
              <a:rPr lang="sk-SK" dirty="0"/>
              <a:t> XI. (1922-39)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0000" y="1825625"/>
            <a:ext cx="6079791" cy="4351338"/>
          </a:xfrm>
        </p:spPr>
        <p:txBody>
          <a:bodyPr>
            <a:normAutofit/>
          </a:bodyPr>
          <a:lstStyle/>
          <a:p>
            <a:r>
              <a:rPr lang="sk-SK" dirty="0"/>
              <a:t>fašistické hnutie a „rímska otázka“</a:t>
            </a:r>
          </a:p>
          <a:p>
            <a:pPr lvl="1"/>
            <a:r>
              <a:rPr lang="sk-SK" dirty="0"/>
              <a:t>lateránske zmluvy (1929)</a:t>
            </a:r>
          </a:p>
          <a:p>
            <a:pPr lvl="1"/>
            <a:endParaRPr lang="sk-SK" dirty="0"/>
          </a:p>
          <a:p>
            <a:r>
              <a:rPr lang="sk-SK" dirty="0" err="1"/>
              <a:t>Reichskonkordat</a:t>
            </a:r>
            <a:r>
              <a:rPr lang="sk-SK" dirty="0"/>
              <a:t> (1933)</a:t>
            </a:r>
          </a:p>
          <a:p>
            <a:r>
              <a:rPr lang="sk-SK" i="1" dirty="0"/>
              <a:t>„</a:t>
            </a:r>
            <a:r>
              <a:rPr lang="sk-SK" i="1" dirty="0" err="1"/>
              <a:t>Mit</a:t>
            </a:r>
            <a:r>
              <a:rPr lang="sk-SK" i="1" dirty="0"/>
              <a:t> </a:t>
            </a:r>
            <a:r>
              <a:rPr lang="sk-SK" i="1" dirty="0" err="1"/>
              <a:t>brennender</a:t>
            </a:r>
            <a:r>
              <a:rPr lang="sk-SK" i="1" dirty="0"/>
              <a:t> </a:t>
            </a:r>
            <a:r>
              <a:rPr lang="sk-SK" i="1" dirty="0" err="1"/>
              <a:t>Sorge</a:t>
            </a:r>
            <a:r>
              <a:rPr lang="sk-SK" i="1" dirty="0"/>
              <a:t>“ </a:t>
            </a:r>
            <a:r>
              <a:rPr lang="sk-SK" dirty="0"/>
              <a:t>(1937)</a:t>
            </a:r>
          </a:p>
          <a:p>
            <a:r>
              <a:rPr lang="sk-SK" dirty="0"/>
              <a:t>„</a:t>
            </a:r>
            <a:r>
              <a:rPr lang="sk-SK" i="1" dirty="0" err="1"/>
              <a:t>Humani</a:t>
            </a:r>
            <a:r>
              <a:rPr lang="sk-SK" i="1" dirty="0"/>
              <a:t> </a:t>
            </a:r>
            <a:r>
              <a:rPr lang="sk-SK" i="1" dirty="0" err="1"/>
              <a:t>generis</a:t>
            </a:r>
            <a:r>
              <a:rPr lang="sk-SK" i="1" dirty="0"/>
              <a:t> </a:t>
            </a:r>
            <a:r>
              <a:rPr lang="sk-SK" i="1" dirty="0" err="1"/>
              <a:t>unitas</a:t>
            </a:r>
            <a:r>
              <a:rPr lang="sk-SK" dirty="0"/>
              <a:t>“ (1938)</a:t>
            </a:r>
          </a:p>
          <a:p>
            <a:endParaRPr lang="sk-SK" dirty="0"/>
          </a:p>
          <a:p>
            <a:r>
              <a:rPr lang="sk-SK" dirty="0"/>
              <a:t>„</a:t>
            </a:r>
            <a:r>
              <a:rPr lang="sk-SK" i="1" dirty="0" err="1"/>
              <a:t>Casti</a:t>
            </a:r>
            <a:r>
              <a:rPr lang="sk-SK" i="1" dirty="0"/>
              <a:t> </a:t>
            </a:r>
            <a:r>
              <a:rPr lang="sk-SK" i="1" dirty="0" err="1"/>
              <a:t>connubi</a:t>
            </a:r>
            <a:r>
              <a:rPr lang="sk-SK" dirty="0"/>
              <a:t>“ (1930)</a:t>
            </a:r>
          </a:p>
          <a:p>
            <a:r>
              <a:rPr lang="sk-SK" dirty="0"/>
              <a:t>„</a:t>
            </a:r>
            <a:r>
              <a:rPr lang="sk-SK" i="1" dirty="0" err="1"/>
              <a:t>Quadragesimo</a:t>
            </a:r>
            <a:r>
              <a:rPr lang="sk-SK" i="1" dirty="0"/>
              <a:t> </a:t>
            </a:r>
            <a:r>
              <a:rPr lang="sk-SK" i="1" dirty="0" err="1"/>
              <a:t>anno</a:t>
            </a:r>
            <a:r>
              <a:rPr lang="sk-SK" dirty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3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873"/>
    </mc:Choice>
    <mc:Fallback xmlns="">
      <p:transition spd="slow" advTm="60687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792" r="2226"/>
          <a:stretch/>
        </p:blipFill>
        <p:spPr>
          <a:xfrm>
            <a:off x="7552944" y="10"/>
            <a:ext cx="4639056" cy="6857990"/>
          </a:xfrm>
          <a:prstGeom prst="rect">
            <a:avLst/>
          </a:prstGeom>
        </p:spPr>
      </p:pic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6361590" cy="1325563"/>
          </a:xfrm>
        </p:spPr>
        <p:txBody>
          <a:bodyPr>
            <a:normAutofit/>
          </a:bodyPr>
          <a:lstStyle/>
          <a:p>
            <a:r>
              <a:rPr lang="sk-SK" dirty="0" err="1"/>
              <a:t>Pius</a:t>
            </a:r>
            <a:r>
              <a:rPr lang="sk-SK" dirty="0"/>
              <a:t> XII. (1939–1958)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0000" y="1825625"/>
            <a:ext cx="6079791" cy="4351338"/>
          </a:xfrm>
        </p:spPr>
        <p:txBody>
          <a:bodyPr>
            <a:normAutofit/>
          </a:bodyPr>
          <a:lstStyle/>
          <a:p>
            <a:r>
              <a:rPr lang="sk-SK" dirty="0"/>
              <a:t>2. svetová vojna</a:t>
            </a:r>
          </a:p>
          <a:p>
            <a:pPr lvl="1"/>
            <a:r>
              <a:rPr lang="sk-SK" dirty="0"/>
              <a:t>1940 plán „päťbodového mieru“</a:t>
            </a:r>
          </a:p>
          <a:p>
            <a:pPr lvl="1"/>
            <a:r>
              <a:rPr lang="sk-SK" dirty="0"/>
              <a:t>holokaust</a:t>
            </a:r>
          </a:p>
          <a:p>
            <a:r>
              <a:rPr lang="sk-SK" dirty="0"/>
              <a:t>vzťahy s USA</a:t>
            </a:r>
          </a:p>
          <a:p>
            <a:r>
              <a:rPr lang="sk-SK" dirty="0"/>
              <a:t>studená vojna</a:t>
            </a:r>
          </a:p>
          <a:p>
            <a:endParaRPr lang="sk-SK" dirty="0"/>
          </a:p>
          <a:p>
            <a:r>
              <a:rPr lang="sk-SK" dirty="0"/>
              <a:t>„</a:t>
            </a:r>
            <a:r>
              <a:rPr lang="sk-SK" i="1" dirty="0" err="1"/>
              <a:t>Munificentissimus</a:t>
            </a:r>
            <a:r>
              <a:rPr lang="sk-SK" i="1" dirty="0"/>
              <a:t> Deus</a:t>
            </a:r>
            <a:r>
              <a:rPr lang="sk-SK" dirty="0"/>
              <a:t>“ (1950)</a:t>
            </a:r>
          </a:p>
          <a:p>
            <a:r>
              <a:rPr lang="sk-SK" i="1" dirty="0"/>
              <a:t>„</a:t>
            </a:r>
            <a:r>
              <a:rPr lang="sk-SK" i="1" dirty="0" err="1"/>
              <a:t>Humani</a:t>
            </a:r>
            <a:r>
              <a:rPr lang="sk-SK" i="1" dirty="0"/>
              <a:t> </a:t>
            </a:r>
            <a:r>
              <a:rPr lang="sk-SK" i="1" dirty="0" err="1"/>
              <a:t>generis</a:t>
            </a:r>
            <a:r>
              <a:rPr lang="sk-SK" dirty="0"/>
              <a:t>“ (1950)</a:t>
            </a:r>
          </a:p>
          <a:p>
            <a:r>
              <a:rPr lang="sk-SK" dirty="0"/>
              <a:t>„</a:t>
            </a:r>
            <a:r>
              <a:rPr lang="sk-SK" i="1" dirty="0" err="1"/>
              <a:t>Divino</a:t>
            </a:r>
            <a:r>
              <a:rPr lang="sk-SK" i="1" dirty="0"/>
              <a:t> </a:t>
            </a:r>
            <a:r>
              <a:rPr lang="sk-SK" i="1" dirty="0" err="1"/>
              <a:t>afflante</a:t>
            </a:r>
            <a:r>
              <a:rPr lang="sk-SK" i="1" dirty="0"/>
              <a:t> </a:t>
            </a:r>
            <a:r>
              <a:rPr lang="sk-SK" i="1" dirty="0" err="1"/>
              <a:t>spiritu</a:t>
            </a:r>
            <a:r>
              <a:rPr lang="sk-SK" dirty="0"/>
              <a:t>“ (1943)</a:t>
            </a:r>
          </a:p>
        </p:txBody>
      </p:sp>
    </p:spTree>
    <p:extLst>
      <p:ext uri="{BB962C8B-B14F-4D97-AF65-F5344CB8AC3E}">
        <p14:creationId xmlns:p14="http://schemas.microsoft.com/office/powerpoint/2010/main" val="170888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982"/>
    </mc:Choice>
    <mc:Fallback xmlns="">
      <p:transition spd="slow" advTm="40198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 2. svetovej vojne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err="1"/>
              <a:t>Nouvelle</a:t>
            </a:r>
            <a:r>
              <a:rPr lang="sk-SK" i="1" dirty="0"/>
              <a:t> </a:t>
            </a:r>
            <a:r>
              <a:rPr lang="sk-SK" i="1" dirty="0" err="1"/>
              <a:t>Théologie</a:t>
            </a:r>
            <a:endParaRPr lang="sk-SK" i="1" dirty="0"/>
          </a:p>
          <a:p>
            <a:pPr lvl="1"/>
            <a:r>
              <a:rPr lang="sk-SK" dirty="0" err="1"/>
              <a:t>Joseph</a:t>
            </a:r>
            <a:r>
              <a:rPr lang="sk-SK" dirty="0"/>
              <a:t> Ratzinger</a:t>
            </a:r>
          </a:p>
          <a:p>
            <a:endParaRPr lang="sk-SK" dirty="0"/>
          </a:p>
          <a:p>
            <a:r>
              <a:rPr lang="sk-SK" dirty="0"/>
              <a:t>teológia oslobodenia </a:t>
            </a:r>
          </a:p>
          <a:p>
            <a:pPr lvl="1"/>
            <a:r>
              <a:rPr lang="sk-SK" dirty="0" err="1"/>
              <a:t>Gustavo</a:t>
            </a:r>
            <a:r>
              <a:rPr lang="sk-SK" dirty="0"/>
              <a:t> </a:t>
            </a:r>
            <a:r>
              <a:rPr lang="sk-SK" dirty="0" err="1"/>
              <a:t>Guttierez</a:t>
            </a:r>
            <a:endParaRPr lang="sk-SK" dirty="0"/>
          </a:p>
          <a:p>
            <a:pPr lvl="1"/>
            <a:r>
              <a:rPr lang="sk-SK" dirty="0"/>
              <a:t>Leonardo </a:t>
            </a:r>
            <a:r>
              <a:rPr lang="sk-SK" dirty="0" err="1"/>
              <a:t>Boff</a:t>
            </a:r>
            <a:endParaRPr lang="sk-SK" dirty="0"/>
          </a:p>
          <a:p>
            <a:pPr lvl="1"/>
            <a:endParaRPr lang="sk-SK" dirty="0"/>
          </a:p>
          <a:p>
            <a:r>
              <a:rPr lang="sk-SK" dirty="0"/>
              <a:t>feministická </a:t>
            </a:r>
            <a:r>
              <a:rPr lang="sk-SK" dirty="0" err="1"/>
              <a:t>teologie</a:t>
            </a:r>
            <a:r>
              <a:rPr lang="sk-SK" dirty="0"/>
              <a:t> </a:t>
            </a:r>
            <a:r>
              <a:rPr lang="sk-SK" dirty="0" err="1"/>
              <a:t>osvobození</a:t>
            </a:r>
            <a:endParaRPr lang="sk-SK" dirty="0"/>
          </a:p>
          <a:p>
            <a:pPr lvl="1"/>
            <a:r>
              <a:rPr lang="sk-SK" dirty="0" err="1"/>
              <a:t>Carter</a:t>
            </a:r>
            <a:r>
              <a:rPr lang="sk-SK" dirty="0"/>
              <a:t> </a:t>
            </a:r>
            <a:r>
              <a:rPr lang="sk-SK" dirty="0" err="1"/>
              <a:t>Heyward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913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93"/>
    </mc:Choice>
    <mc:Fallback xmlns="">
      <p:transition spd="slow" advTm="180293"/>
    </mc:Fallback>
  </mc:AlternateContent>
</p:sld>
</file>

<file path=ppt/theme/theme1.xml><?xml version="1.0" encoding="utf-8"?>
<a:theme xmlns:a="http://schemas.openxmlformats.org/drawingml/2006/main" name="Hloubka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TM04033923[[fn=Hloubka]]</Template>
  <TotalTime>1056</TotalTime>
  <Words>547</Words>
  <Application>Microsoft Office PowerPoint</Application>
  <PresentationFormat>Widescreen</PresentationFormat>
  <Paragraphs>137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Corbel</vt:lpstr>
      <vt:lpstr>Hloubka</vt:lpstr>
      <vt:lpstr>10 Křesťanství ve věku extrémů I – západní křesťanství a krize západní společnosti v 1.polovině 20. století, západní křesťanství a totalitarismus. Křesťanství ve věku extrémů II – aggiornamento a II. vatikánský koncil, ekumenismus, globalizace a západní křesťanství.</vt:lpstr>
      <vt:lpstr>Pápežstvo na začiatku 20. storočia</vt:lpstr>
      <vt:lpstr>Pius X. (1903–1914)</vt:lpstr>
      <vt:lpstr>Benedikt XV. (1914 – 1922)</vt:lpstr>
      <vt:lpstr>Medzi vojnami</vt:lpstr>
      <vt:lpstr>Situácia v nacistickom Nemecku</vt:lpstr>
      <vt:lpstr>Pius XI. (1922-39)</vt:lpstr>
      <vt:lpstr>Pius XII. (1939–1958)</vt:lpstr>
      <vt:lpstr>Po 2. svetovej vojne</vt:lpstr>
      <vt:lpstr>Ján XXIII. (1958–1963)</vt:lpstr>
      <vt:lpstr>2. Vatikánsky koncil (1962-1965)</vt:lpstr>
      <vt:lpstr>Pavol VI. (1963–1978)</vt:lpstr>
      <vt:lpstr>PowerPoint Presentation</vt:lpstr>
      <vt:lpstr>Postmoderné kresťanstvo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Cigán</dc:creator>
  <cp:lastModifiedBy>Jakub Cigán</cp:lastModifiedBy>
  <cp:revision>31</cp:revision>
  <dcterms:created xsi:type="dcterms:W3CDTF">2017-05-10T05:57:57Z</dcterms:created>
  <dcterms:modified xsi:type="dcterms:W3CDTF">2022-05-08T21:32:50Z</dcterms:modified>
</cp:coreProperties>
</file>