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5"/>
  </p:notesMasterIdLst>
  <p:sldIdLst>
    <p:sldId id="256" r:id="rId2"/>
    <p:sldId id="264" r:id="rId3"/>
    <p:sldId id="285" r:id="rId4"/>
    <p:sldId id="283" r:id="rId5"/>
    <p:sldId id="287" r:id="rId6"/>
    <p:sldId id="286" r:id="rId7"/>
    <p:sldId id="284" r:id="rId8"/>
    <p:sldId id="288" r:id="rId9"/>
    <p:sldId id="294" r:id="rId10"/>
    <p:sldId id="289" r:id="rId11"/>
    <p:sldId id="293" r:id="rId12"/>
    <p:sldId id="292" r:id="rId13"/>
    <p:sldId id="295" r:id="rId14"/>
    <p:sldId id="296" r:id="rId15"/>
    <p:sldId id="297" r:id="rId16"/>
    <p:sldId id="265" r:id="rId17"/>
    <p:sldId id="268" r:id="rId18"/>
    <p:sldId id="269" r:id="rId19"/>
    <p:sldId id="270" r:id="rId20"/>
    <p:sldId id="271" r:id="rId21"/>
    <p:sldId id="272" r:id="rId22"/>
    <p:sldId id="259" r:id="rId23"/>
    <p:sldId id="279" r:id="rId24"/>
    <p:sldId id="308" r:id="rId25"/>
    <p:sldId id="309" r:id="rId26"/>
    <p:sldId id="302" r:id="rId27"/>
    <p:sldId id="300" r:id="rId28"/>
    <p:sldId id="317" r:id="rId29"/>
    <p:sldId id="298" r:id="rId30"/>
    <p:sldId id="299" r:id="rId31"/>
    <p:sldId id="301" r:id="rId32"/>
    <p:sldId id="318" r:id="rId33"/>
    <p:sldId id="304" r:id="rId34"/>
    <p:sldId id="305" r:id="rId35"/>
    <p:sldId id="306" r:id="rId36"/>
    <p:sldId id="307" r:id="rId37"/>
    <p:sldId id="310" r:id="rId38"/>
    <p:sldId id="311" r:id="rId39"/>
    <p:sldId id="313" r:id="rId40"/>
    <p:sldId id="315" r:id="rId41"/>
    <p:sldId id="312" r:id="rId42"/>
    <p:sldId id="314" r:id="rId43"/>
    <p:sldId id="316" r:id="rId44"/>
  </p:sldIdLst>
  <p:sldSz cx="10826750" cy="8120063" type="B4ISO"/>
  <p:notesSz cx="6858000" cy="9144000"/>
  <p:defaultTextStyle>
    <a:defPPr>
      <a:defRPr lang="cs-CZ"/>
    </a:defPPr>
    <a:lvl1pPr algn="l" defTabSz="102235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11175" indent="-53975" algn="l" defTabSz="102235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022350" indent="-107950" algn="l" defTabSz="102235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533525" indent="-161925" algn="l" defTabSz="102235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044700" indent="-215900" algn="l" defTabSz="102235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8">
          <p15:clr>
            <a:srgbClr val="A4A3A4"/>
          </p15:clr>
        </p15:guide>
        <p15:guide id="2" pos="34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1" autoAdjust="0"/>
    <p:restoredTop sz="94611" autoAdjust="0"/>
  </p:normalViewPr>
  <p:slideViewPr>
    <p:cSldViewPr>
      <p:cViewPr varScale="1">
        <p:scale>
          <a:sx n="91" d="100"/>
          <a:sy n="91" d="100"/>
        </p:scale>
        <p:origin x="1344" y="96"/>
      </p:cViewPr>
      <p:guideLst>
        <p:guide orient="horz" pos="2558"/>
        <p:guide pos="34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2F18E0C-D4BA-449F-B853-2FF177E841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2256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EA79437-5A57-498B-A7ED-A9DCC5D1B5F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2256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B04BA47-D7A7-4B0D-A2F9-7E15B58B7092}" type="datetimeFigureOut">
              <a:rPr lang="cs-CZ"/>
              <a:pPr>
                <a:defRPr/>
              </a:pPr>
              <a:t>07.04.2021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B9828ABB-08D4-485D-B51B-54A6DD431F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56F48F7E-DA9C-4293-A555-4885F5636E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13607A-DC78-4CCD-B9A4-4AD633B0E71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2256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0A9629-95F4-48B0-8AA2-1508CD0B9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DBB2C4B-E7CE-4D81-AE13-EA62369AD60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02235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11175" algn="l" defTabSz="102235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22350" algn="l" defTabSz="102235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33525" algn="l" defTabSz="102235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44700" algn="l" defTabSz="102235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56404" algn="l" defTabSz="10225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67684" algn="l" defTabSz="10225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78965" algn="l" defTabSz="10225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0246" algn="l" defTabSz="102256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>
            <a:extLst>
              <a:ext uri="{FF2B5EF4-FFF2-40B4-BE49-F238E27FC236}">
                <a16:creationId xmlns:a16="http://schemas.microsoft.com/office/drawing/2014/main" id="{A8184A46-A619-4C54-B815-A464B40CD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Zástupný symbol pro poznámky 2">
            <a:extLst>
              <a:ext uri="{FF2B5EF4-FFF2-40B4-BE49-F238E27FC236}">
                <a16:creationId xmlns:a16="http://schemas.microsoft.com/office/drawing/2014/main" id="{8817FA40-A736-40D8-8233-6723EF00A6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5604" name="Zástupný symbol pro číslo snímku 3">
            <a:extLst>
              <a:ext uri="{FF2B5EF4-FFF2-40B4-BE49-F238E27FC236}">
                <a16:creationId xmlns:a16="http://schemas.microsoft.com/office/drawing/2014/main" id="{703F36B2-8D2A-4138-B4D8-5542A6DEC7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28712C-6874-477D-ABF7-83B2896E481E}" type="slidenum">
              <a:rPr lang="cs-CZ" altLang="cs-CZ" sz="1200">
                <a:latin typeface="Calibri" panose="020F0502020204030204" pitchFamily="34" charset="0"/>
              </a:rPr>
              <a:pPr eaLnBrk="1" hangingPunct="1"/>
              <a:t>1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>
            <a:extLst>
              <a:ext uri="{FF2B5EF4-FFF2-40B4-BE49-F238E27FC236}">
                <a16:creationId xmlns:a16="http://schemas.microsoft.com/office/drawing/2014/main" id="{5333B937-56C1-42F2-9900-25B0A6C7B8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>
            <a:extLst>
              <a:ext uri="{FF2B5EF4-FFF2-40B4-BE49-F238E27FC236}">
                <a16:creationId xmlns:a16="http://schemas.microsoft.com/office/drawing/2014/main" id="{48230527-E8C3-4DD2-8C8D-A953229E08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6628" name="Zástupný symbol pro číslo snímku 3">
            <a:extLst>
              <a:ext uri="{FF2B5EF4-FFF2-40B4-BE49-F238E27FC236}">
                <a16:creationId xmlns:a16="http://schemas.microsoft.com/office/drawing/2014/main" id="{B397F128-CAF7-4020-8F14-4072582EC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7553B23-495B-4CF4-A746-E8F96DA92D1D}" type="slidenum">
              <a:rPr lang="cs-CZ" altLang="cs-CZ" sz="1200">
                <a:latin typeface="Calibri" panose="020F0502020204030204" pitchFamily="34" charset="0"/>
              </a:rPr>
              <a:pPr eaLnBrk="1" hangingPunct="1"/>
              <a:t>22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B2C4B-E7CE-4D81-AE13-EA62369AD604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4125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12008" y="2522490"/>
            <a:ext cx="9202737" cy="174054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24013" y="4601369"/>
            <a:ext cx="7578726" cy="207512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0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E7EF74-8A55-4DA8-A5C1-8FFC35EFD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89C09-0D5C-4209-9044-9FD69CDC5CCB}" type="datetimeFigureOut">
              <a:rPr lang="cs-CZ"/>
              <a:pPr>
                <a:defRPr/>
              </a:pPr>
              <a:t>07.04.2021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E88A34-9F06-4447-A3CB-9B662561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6A542D-5D13-48DF-8B25-D5BF43FBA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DC6706-6618-4CF5-B0D7-D2D17BD63B1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9795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05C920-2AA1-4CE6-A76A-8E52D71D7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AF149-EBE3-471F-A5A6-EBDC101FB643}" type="datetimeFigureOut">
              <a:rPr lang="cs-CZ"/>
              <a:pPr>
                <a:defRPr/>
              </a:pPr>
              <a:t>07.04.2021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354127-8EF4-40AF-B910-49595013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036A4A-859D-4B87-9F8E-A6A45C82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F9222-20F5-4885-9E95-F5159B55D26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6670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849395" y="325189"/>
            <a:ext cx="2436018" cy="6928366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41339" y="325189"/>
            <a:ext cx="7127610" cy="6928366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A47540-5BAC-4D6D-BF57-BBD59A7AE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2E4D6-D2DB-49C0-9052-90B90EE85D53}" type="datetimeFigureOut">
              <a:rPr lang="cs-CZ"/>
              <a:pPr>
                <a:defRPr/>
              </a:pPr>
              <a:t>07.04.2021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ACD8AD-BCAC-44C4-A5AE-3A573F71F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D3F071-91CB-4380-B905-EBB75E1C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351EC-486B-4CE5-9D03-3C8071F79D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0711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7E7CE9-6CD6-496C-9B10-6773FA330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54818-46FF-4D68-874E-8CA4AC52B04F}" type="datetimeFigureOut">
              <a:rPr lang="cs-CZ"/>
              <a:pPr>
                <a:defRPr/>
              </a:pPr>
              <a:t>07.04.2021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73BD42-BF11-4EEC-AF3E-34EBA828A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F43D67-4963-44D4-BDCF-A1DDE15E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806DD-4D7D-4509-A6C9-A157E70949D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203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5239" y="5217896"/>
            <a:ext cx="9202737" cy="16127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55239" y="3441636"/>
            <a:ext cx="9202737" cy="177626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8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225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533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5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4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6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0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DE1E13-6A3D-4FBB-8CC5-93686829C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EDFF9-910D-4615-BF5D-9711143EC51A}" type="datetimeFigureOut">
              <a:rPr lang="cs-CZ"/>
              <a:pPr>
                <a:defRPr/>
              </a:pPr>
              <a:t>07.04.2021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12EF7C-439A-427E-958E-95591176D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8C020F-4DAA-4F24-9CEB-66B3F4665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D84C1-A9C2-4FC6-9562-2AE78DA320B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08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41338" y="1894682"/>
            <a:ext cx="4781815" cy="5358869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2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503598" y="1894682"/>
            <a:ext cx="4781815" cy="5358869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2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C66F359B-A9B9-4747-87AD-841B3978D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2724F-0AC9-42E9-B687-3280BB7D2822}" type="datetimeFigureOut">
              <a:rPr lang="cs-CZ"/>
              <a:pPr>
                <a:defRPr/>
              </a:pPr>
              <a:t>07.04.2021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8CF318B-543A-43A2-BDF8-87DCD5070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34668CE4-D981-4354-95A3-C46551960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26D613-C8CF-42F7-81CB-3F4F7B6778E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1725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41339" y="1817619"/>
            <a:ext cx="4783695" cy="75750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81" indent="0">
              <a:buNone/>
              <a:defRPr sz="2200" b="1"/>
            </a:lvl2pPr>
            <a:lvl3pPr marL="1022561" indent="0">
              <a:buNone/>
              <a:defRPr sz="2100" b="1"/>
            </a:lvl3pPr>
            <a:lvl4pPr marL="1533842" indent="0">
              <a:buNone/>
              <a:defRPr sz="1700" b="1"/>
            </a:lvl4pPr>
            <a:lvl5pPr marL="2045124" indent="0">
              <a:buNone/>
              <a:defRPr sz="1700" b="1"/>
            </a:lvl5pPr>
            <a:lvl6pPr marL="2556404" indent="0">
              <a:buNone/>
              <a:defRPr sz="1700" b="1"/>
            </a:lvl6pPr>
            <a:lvl7pPr marL="3067684" indent="0">
              <a:buNone/>
              <a:defRPr sz="1700" b="1"/>
            </a:lvl7pPr>
            <a:lvl8pPr marL="3578965" indent="0">
              <a:buNone/>
              <a:defRPr sz="1700" b="1"/>
            </a:lvl8pPr>
            <a:lvl9pPr marL="4090246" indent="0">
              <a:buNone/>
              <a:defRPr sz="17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1339" y="2575119"/>
            <a:ext cx="4783695" cy="467843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99839" y="1817619"/>
            <a:ext cx="4785574" cy="75750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81" indent="0">
              <a:buNone/>
              <a:defRPr sz="2200" b="1"/>
            </a:lvl2pPr>
            <a:lvl3pPr marL="1022561" indent="0">
              <a:buNone/>
              <a:defRPr sz="2100" b="1"/>
            </a:lvl3pPr>
            <a:lvl4pPr marL="1533842" indent="0">
              <a:buNone/>
              <a:defRPr sz="1700" b="1"/>
            </a:lvl4pPr>
            <a:lvl5pPr marL="2045124" indent="0">
              <a:buNone/>
              <a:defRPr sz="1700" b="1"/>
            </a:lvl5pPr>
            <a:lvl6pPr marL="2556404" indent="0">
              <a:buNone/>
              <a:defRPr sz="1700" b="1"/>
            </a:lvl6pPr>
            <a:lvl7pPr marL="3067684" indent="0">
              <a:buNone/>
              <a:defRPr sz="1700" b="1"/>
            </a:lvl7pPr>
            <a:lvl8pPr marL="3578965" indent="0">
              <a:buNone/>
              <a:defRPr sz="1700" b="1"/>
            </a:lvl8pPr>
            <a:lvl9pPr marL="4090246" indent="0">
              <a:buNone/>
              <a:defRPr sz="17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99839" y="2575119"/>
            <a:ext cx="4785574" cy="467843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5ABCFF6E-7483-48CB-99EE-622345FAB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3E22B-A533-48C5-A6CA-0A617286FDAC}" type="datetimeFigureOut">
              <a:rPr lang="cs-CZ"/>
              <a:pPr>
                <a:defRPr/>
              </a:pPr>
              <a:t>07.04.2021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E7163983-80BB-4D9B-B72A-58277E55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691D2CCE-BC2B-4AAB-8707-EFDEACBFB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E55F7-EFDD-4DD0-B8AA-93BEB29D540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306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2AC6B078-5B1D-4BF9-81EE-9E676981C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CD565-2F28-4A87-9A48-8D07DF8AB6A9}" type="datetimeFigureOut">
              <a:rPr lang="cs-CZ"/>
              <a:pPr>
                <a:defRPr/>
              </a:pPr>
              <a:t>07.04.2021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946A7F15-FCD6-4F5E-B98D-F5B975B12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9C727D78-64E3-4D5D-A806-2752C508D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689416-47B6-4E18-B6C6-A79974A054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987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2A2C6020-83D8-4B55-A19D-0E54B301E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40FB1-35AC-4A7E-9570-C7FF67C10099}" type="datetimeFigureOut">
              <a:rPr lang="cs-CZ"/>
              <a:pPr>
                <a:defRPr/>
              </a:pPr>
              <a:t>07.04.2021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591674C8-C69F-4696-8A7F-59746EE93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ED1AE8A7-9979-49B5-9A57-A1C23EF48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74EC7-A8DD-4D03-83D8-B39F4678140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0196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1338" y="323302"/>
            <a:ext cx="3561926" cy="137590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32961" y="323306"/>
            <a:ext cx="6052454" cy="6930249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41338" y="1699206"/>
            <a:ext cx="3561926" cy="5554349"/>
          </a:xfrm>
        </p:spPr>
        <p:txBody>
          <a:bodyPr/>
          <a:lstStyle>
            <a:lvl1pPr marL="0" indent="0">
              <a:buNone/>
              <a:defRPr sz="1600"/>
            </a:lvl1pPr>
            <a:lvl2pPr marL="511281" indent="0">
              <a:buNone/>
              <a:defRPr sz="1300"/>
            </a:lvl2pPr>
            <a:lvl3pPr marL="1022561" indent="0">
              <a:buNone/>
              <a:defRPr sz="1100"/>
            </a:lvl3pPr>
            <a:lvl4pPr marL="1533842" indent="0">
              <a:buNone/>
              <a:defRPr sz="1000"/>
            </a:lvl4pPr>
            <a:lvl5pPr marL="2045124" indent="0">
              <a:buNone/>
              <a:defRPr sz="1000"/>
            </a:lvl5pPr>
            <a:lvl6pPr marL="2556404" indent="0">
              <a:buNone/>
              <a:defRPr sz="1000"/>
            </a:lvl6pPr>
            <a:lvl7pPr marL="3067684" indent="0">
              <a:buNone/>
              <a:defRPr sz="1000"/>
            </a:lvl7pPr>
            <a:lvl8pPr marL="3578965" indent="0">
              <a:buNone/>
              <a:defRPr sz="1000"/>
            </a:lvl8pPr>
            <a:lvl9pPr marL="4090246" indent="0">
              <a:buNone/>
              <a:defRPr sz="10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7464EABA-F827-4B0A-8A6B-71C07F114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68135-E6E4-4823-B3AB-172A87AEFE40}" type="datetimeFigureOut">
              <a:rPr lang="cs-CZ"/>
              <a:pPr>
                <a:defRPr/>
              </a:pPr>
              <a:t>07.04.2021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D727597-E602-4241-BEDB-AD879CAD6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17D60E35-BEF0-40C6-BB5A-D46422512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6D863-C331-40F2-986D-04FF803464A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0258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2120" y="5684049"/>
            <a:ext cx="6496050" cy="67103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122120" y="725540"/>
            <a:ext cx="6496050" cy="4872038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1281" indent="0">
              <a:buNone/>
              <a:defRPr sz="3000"/>
            </a:lvl2pPr>
            <a:lvl3pPr marL="1022561" indent="0">
              <a:buNone/>
              <a:defRPr sz="2700"/>
            </a:lvl3pPr>
            <a:lvl4pPr marL="1533842" indent="0">
              <a:buNone/>
              <a:defRPr sz="2200"/>
            </a:lvl4pPr>
            <a:lvl5pPr marL="2045124" indent="0">
              <a:buNone/>
              <a:defRPr sz="2200"/>
            </a:lvl5pPr>
            <a:lvl6pPr marL="2556404" indent="0">
              <a:buNone/>
              <a:defRPr sz="2200"/>
            </a:lvl6pPr>
            <a:lvl7pPr marL="3067684" indent="0">
              <a:buNone/>
              <a:defRPr sz="2200"/>
            </a:lvl7pPr>
            <a:lvl8pPr marL="3578965" indent="0">
              <a:buNone/>
              <a:defRPr sz="2200"/>
            </a:lvl8pPr>
            <a:lvl9pPr marL="4090246" indent="0">
              <a:buNone/>
              <a:defRPr sz="22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122120" y="6355082"/>
            <a:ext cx="6496050" cy="952980"/>
          </a:xfrm>
        </p:spPr>
        <p:txBody>
          <a:bodyPr/>
          <a:lstStyle>
            <a:lvl1pPr marL="0" indent="0">
              <a:buNone/>
              <a:defRPr sz="1600"/>
            </a:lvl1pPr>
            <a:lvl2pPr marL="511281" indent="0">
              <a:buNone/>
              <a:defRPr sz="1300"/>
            </a:lvl2pPr>
            <a:lvl3pPr marL="1022561" indent="0">
              <a:buNone/>
              <a:defRPr sz="1100"/>
            </a:lvl3pPr>
            <a:lvl4pPr marL="1533842" indent="0">
              <a:buNone/>
              <a:defRPr sz="1000"/>
            </a:lvl4pPr>
            <a:lvl5pPr marL="2045124" indent="0">
              <a:buNone/>
              <a:defRPr sz="1000"/>
            </a:lvl5pPr>
            <a:lvl6pPr marL="2556404" indent="0">
              <a:buNone/>
              <a:defRPr sz="1000"/>
            </a:lvl6pPr>
            <a:lvl7pPr marL="3067684" indent="0">
              <a:buNone/>
              <a:defRPr sz="1000"/>
            </a:lvl7pPr>
            <a:lvl8pPr marL="3578965" indent="0">
              <a:buNone/>
              <a:defRPr sz="1000"/>
            </a:lvl8pPr>
            <a:lvl9pPr marL="4090246" indent="0">
              <a:buNone/>
              <a:defRPr sz="10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3B7BF79E-5CD9-43EE-854E-17E1BD6F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78F1C-AC53-438E-8919-826FBF2B93D4}" type="datetimeFigureOut">
              <a:rPr lang="cs-CZ"/>
              <a:pPr>
                <a:defRPr/>
              </a:pPr>
              <a:t>07.04.2021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D18BC01-3506-47B2-9803-7EC9BEF8B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FE02963-B002-4B0F-8A79-A89E072C4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E3BA0-2654-46D7-9482-3AF6B709BA0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8637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A96FC331-951A-473B-B4A1-FC1B73F36CC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41338" y="325438"/>
            <a:ext cx="974407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257" tIns="51128" rIns="102257" bIns="51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A03F03AE-BE14-46DE-863C-6AFDC6F04E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41338" y="1895475"/>
            <a:ext cx="9744075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257" tIns="51128" rIns="102257" bIns="51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02BBFB-524E-4ACA-BC3C-A099929D2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7526338"/>
            <a:ext cx="2525712" cy="431800"/>
          </a:xfrm>
          <a:prstGeom prst="rect">
            <a:avLst/>
          </a:prstGeom>
        </p:spPr>
        <p:txBody>
          <a:bodyPr vert="horz" lIns="102257" tIns="51128" rIns="102257" bIns="51128" rtlCol="0" anchor="ctr"/>
          <a:lstStyle>
            <a:lvl1pPr algn="l" defTabSz="1022561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7269E3-8C30-4B55-8D54-8CD8BCEC20FF}" type="datetimeFigureOut">
              <a:rPr lang="cs-CZ"/>
              <a:pPr>
                <a:defRPr/>
              </a:pPr>
              <a:t>07.04.2021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A64B47-F311-4DEF-BF01-F6A862579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8875" y="7526338"/>
            <a:ext cx="3429000" cy="431800"/>
          </a:xfrm>
          <a:prstGeom prst="rect">
            <a:avLst/>
          </a:prstGeom>
        </p:spPr>
        <p:txBody>
          <a:bodyPr vert="horz" lIns="102257" tIns="51128" rIns="102257" bIns="51128" rtlCol="0" anchor="ctr"/>
          <a:lstStyle>
            <a:lvl1pPr algn="ctr" defTabSz="1022561" fontAlgn="auto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AA10ED-0211-4EDA-9FDB-179327C7DF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59700" y="7526338"/>
            <a:ext cx="2525713" cy="431800"/>
          </a:xfrm>
          <a:prstGeom prst="rect">
            <a:avLst/>
          </a:prstGeom>
        </p:spPr>
        <p:txBody>
          <a:bodyPr vert="horz" wrap="square" lIns="102257" tIns="51128" rIns="102257" bIns="51128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2C0EEB9-7BD9-43F8-A6BA-7EE3DA1E806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022350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2235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9144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3716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828800" algn="ctr" defTabSz="102235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82588" indent="-382588" algn="l" defTabSz="10223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263" indent="-319088" algn="l" defTabSz="10223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938" indent="-255588" algn="l" defTabSz="10223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113" indent="-255588" algn="l" defTabSz="10223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288" indent="-255588" algn="l" defTabSz="10223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2043" indent="-255641" algn="l" defTabSz="102256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326" indent="-255641" algn="l" defTabSz="102256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606" indent="-255641" algn="l" defTabSz="102256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887" indent="-255641" algn="l" defTabSz="102256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225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81" algn="l" defTabSz="10225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561" algn="l" defTabSz="10225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842" algn="l" defTabSz="10225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124" algn="l" defTabSz="10225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404" algn="l" defTabSz="10225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684" algn="l" defTabSz="10225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965" algn="l" defTabSz="10225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90246" algn="l" defTabSz="102256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3A35C5-9849-49C8-84AF-1AF4DF20E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800" y="2522538"/>
            <a:ext cx="9202738" cy="17399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defTabSz="1022561" eaLnBrk="1" fontAlgn="auto" hangingPunct="1">
              <a:spcAft>
                <a:spcPts val="0"/>
              </a:spcAft>
              <a:defRPr/>
            </a:pPr>
            <a:r>
              <a:rPr lang="cs-CZ" dirty="0"/>
              <a:t>Řecké náboženství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46317AE-E9AC-494A-B52A-99183B9CB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4013" y="4602163"/>
            <a:ext cx="7578725" cy="2074862"/>
          </a:xfrm>
        </p:spPr>
        <p:txBody>
          <a:bodyPr rtlCol="0">
            <a:normAutofit/>
          </a:bodyPr>
          <a:lstStyle/>
          <a:p>
            <a:pPr defTabSz="1022561" eaLnBrk="1" fontAlgn="auto" hangingPunct="1">
              <a:spcAft>
                <a:spcPts val="0"/>
              </a:spcAft>
              <a:defRPr/>
            </a:pPr>
            <a:r>
              <a:rPr lang="cs-CZ" dirty="0"/>
              <a:t> </a:t>
            </a:r>
          </a:p>
          <a:p>
            <a:pPr defTabSz="1022561" eaLnBrk="1" fontAlgn="auto" hangingPunct="1">
              <a:spcAft>
                <a:spcPts val="0"/>
              </a:spcAft>
              <a:defRPr/>
            </a:pPr>
            <a:r>
              <a:rPr lang="cs-CZ" dirty="0"/>
              <a:t>Archaická a klasická doba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A9ED6320-A88A-40A7-A444-BE853D07B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Chronologické vymezení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B7257471-60FE-4EDD-B3B1-A1CAB704E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Temné období (1 200-800 př. n. l.)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Označení doby po pádu mykénské civilizace pod náporem tzv. mořských národů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Pro toto období je k dispozici velmi málo pramenů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090591EF-7866-425A-8ED9-69688085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Chronologické vymezení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CE00DB23-4455-49DB-9031-A606ADA1A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Archaická doba (800-500 př. n. l.)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Budování základů autonomních řeckých městských států (</a:t>
            </a:r>
            <a:r>
              <a:rPr lang="cs-CZ" altLang="cs-CZ" i="1"/>
              <a:t>polis</a:t>
            </a:r>
            <a:r>
              <a:rPr lang="cs-CZ" altLang="cs-CZ"/>
              <a:t>), vzestup Sparty a Athén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endParaRPr lang="cs-CZ" altLang="cs-CZ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Kolonizace Středomoří – šíření řecké kultury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cs-CZ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Vytváření základů řecké kultury, vznik homérských eposů, počátky olympijských her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5F12AFE1-92C2-44C5-A485-AF4C8AAE5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Chronologické vymezení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8B1D2A73-83F6-409C-9B7D-9FF1AFE70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Klasická doba (480-323 př. n. l.)</a:t>
            </a:r>
          </a:p>
          <a:p>
            <a:pPr eaLnBrk="1" hangingPunct="1"/>
            <a:endParaRPr lang="cs-CZ" altLang="cs-CZ" dirty="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Vrchol řecké kultury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Dominance Athén (Periklés, +420 př.n.l.), peloponéská válka a soupeření Sparty s Thébami o hegemonii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Athény dominují i v rozmachu kultury – umění, literatury, dramatu, architektury, filosofie, vědy – základ řecké civilizace a řeckého kulturního dědictví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529923EC-11AD-45C7-AA96-018639346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B2894F96-8607-48AF-903F-D79E426D7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63" y="7207250"/>
            <a:ext cx="9696450" cy="669925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cs-CZ" altLang="cs-CZ" sz="1200" b="1"/>
              <a:t>Akropole v Athénách, 5. století př. n. l.: n</a:t>
            </a:r>
            <a:r>
              <a:rPr lang="cs-CZ" altLang="cs-CZ" sz="1200"/>
              <a:t>ahoře: plán Akropole, dole: rekonstrukce.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cs-CZ" altLang="cs-CZ" sz="1200"/>
              <a:t>Zdroj: Gates 2003: 244.</a:t>
            </a:r>
          </a:p>
          <a:p>
            <a:pPr eaLnBrk="1" hangingPunct="1"/>
            <a:endParaRPr lang="cs-CZ" altLang="cs-CZ"/>
          </a:p>
        </p:txBody>
      </p:sp>
      <p:pic>
        <p:nvPicPr>
          <p:cNvPr id="14340" name="Picture 2" descr="Akropole">
            <a:extLst>
              <a:ext uri="{FF2B5EF4-FFF2-40B4-BE49-F238E27FC236}">
                <a16:creationId xmlns:a16="http://schemas.microsoft.com/office/drawing/2014/main" id="{F96F13E9-04C7-4A6A-BF64-F62F33EE3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171450"/>
            <a:ext cx="6111875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DC3690C7-6955-4D62-B764-B54F0F61E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Chronologické vymezení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97F09E04-6D6F-4CFE-A0BA-29660E662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Helénistická doba (336 – konec starověku)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endParaRPr lang="cs-CZ" altLang="cs-CZ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V důsledku výbojů Alexandra Makedonského/Velikého dochází k zásadním změnám mapy světa: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cs-CZ" altLang="cs-CZ"/>
              <a:t> politickým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cs-CZ" altLang="cs-CZ"/>
              <a:t>mocenským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cs-CZ" altLang="cs-CZ"/>
              <a:t>kulturním a náboženským změnám (včetně přesunu center helénistické kultury a vzdělanosti – např. do Alexandrie)</a:t>
            </a:r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cs-CZ" altLang="cs-CZ"/>
              <a:t>specifikům helénistického náboženského systému bude věnováno samostatné téma kurzu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endParaRPr lang="cs-CZ" altLang="cs-CZ"/>
          </a:p>
          <a:p>
            <a:pPr lvl="1" eaLnBrk="1" hangingPunct="1">
              <a:buFont typeface="Wingdings" panose="05000000000000000000" pitchFamily="2" charset="2"/>
              <a:buChar char="Ø"/>
            </a:pPr>
            <a:endParaRPr lang="cs-CZ" alt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04CF7F39-D5C2-4C95-9799-931E849F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800"/>
              <a:t>Řecké náboženství = homérské náboženství ?</a:t>
            </a:r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00BB1D-99FC-4138-9E79-EE9905B49A0B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marL="383460" indent="-383460" defTabSz="1022561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3200" dirty="0"/>
          </a:p>
          <a:p>
            <a:pPr marL="383460" indent="-383460" defTabSz="1022561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sz="3200" dirty="0"/>
              <a:t>Ve druhé polovině 5. století př. n. l. napsal Hérodotos:</a:t>
            </a:r>
          </a:p>
          <a:p>
            <a:pPr marL="383460" indent="-383460" defTabSz="1022561" eaLnBrk="1" fontAlgn="auto" hangingPunct="1">
              <a:spcAft>
                <a:spcPts val="0"/>
              </a:spcAft>
              <a:defRPr/>
            </a:pPr>
            <a:endParaRPr lang="cs-CZ" sz="3200" dirty="0"/>
          </a:p>
          <a:p>
            <a:pPr marL="383460" indent="-383460" defTabSz="1022561" eaLnBrk="1" fontAlgn="auto" hangingPunct="1">
              <a:spcAft>
                <a:spcPts val="0"/>
              </a:spcAft>
              <a:defRPr/>
            </a:pPr>
            <a:r>
              <a:rPr lang="cs-CZ" sz="3200" dirty="0"/>
              <a:t>„Myslím, že Homér a </a:t>
            </a:r>
            <a:r>
              <a:rPr lang="cs-CZ" sz="3200" dirty="0" err="1"/>
              <a:t>Hésiodos</a:t>
            </a:r>
            <a:r>
              <a:rPr lang="cs-CZ" sz="3200" dirty="0"/>
              <a:t> byli starší než já o čtyři sta let, ne víc, a že to byli oni, kdo vytvořili pro Řeky božskou genealogii, dali epiteta bohům, rozdělili jejich úřady a schopnosti a popsali jejich vnější podobu.“</a:t>
            </a:r>
          </a:p>
          <a:p>
            <a:pPr lvl="8">
              <a:defRPr/>
            </a:pPr>
            <a:endParaRPr lang="cs-CZ" dirty="0"/>
          </a:p>
          <a:p>
            <a:pPr lvl="8">
              <a:defRPr/>
            </a:pPr>
            <a:endParaRPr lang="cs-CZ" dirty="0"/>
          </a:p>
          <a:p>
            <a:pPr lvl="8">
              <a:defRPr/>
            </a:pPr>
            <a:r>
              <a:rPr lang="cs-CZ" dirty="0"/>
              <a:t>Hérodotos, </a:t>
            </a:r>
            <a:r>
              <a:rPr lang="cs-CZ" i="1" dirty="0"/>
              <a:t>Dějiny 2.53</a:t>
            </a: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501BDEA2-4C2A-4A12-87D5-9DC6DDD8E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800"/>
              <a:t>Prameny ke studiu řeckého náboženství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0677EAA1-DD38-4F86-817F-3A48C69B4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Nejznámější texty napsali Homér a Hésiodos</a:t>
            </a:r>
          </a:p>
          <a:p>
            <a:pPr eaLnBrk="1" hangingPunct="1"/>
            <a:r>
              <a:rPr lang="cs-CZ" altLang="cs-CZ"/>
              <a:t>Základ vzdělávání, ale nikoli závazné:</a:t>
            </a:r>
          </a:p>
          <a:p>
            <a:pPr lvl="2"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 žádná pevně stanovená doktrína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endParaRPr lang="cs-CZ" altLang="cs-CZ" sz="2000"/>
          </a:p>
          <a:p>
            <a:pPr eaLnBrk="1" hangingPunct="1"/>
            <a:r>
              <a:rPr lang="cs-CZ" altLang="cs-CZ"/>
              <a:t>Oporou náboženství není nauka, nýbrž síť lokálních kultů, které se obec od obce lišily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/>
              <a:t>Autorita textu dána oblibou, kterou si získal, a tím, jak běžné Řeky oslovoval (Homér převyšoval ostatní)</a:t>
            </a:r>
          </a:p>
        </p:txBody>
      </p:sp>
    </p:spTree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E395804A-204D-46F3-90D3-F97B41BAA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800"/>
              <a:t>Prameny ke studiu řeckého náboženství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BA34D632-4475-4B3D-876C-DCCED3E81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Mýtus a jeho role v řecké kultuře</a:t>
            </a:r>
          </a:p>
          <a:p>
            <a:pPr eaLnBrk="1" hangingPunct="1"/>
            <a:endParaRPr lang="cs-CZ" altLang="cs-CZ" sz="200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800"/>
              <a:t>mýtus – historie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800"/>
              <a:t>mýtus – filosofie (mýtus x logos)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800"/>
              <a:t>mýtus – legenda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Různé formy zachycení: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800"/>
              <a:t>mytografická díla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800"/>
              <a:t>literární díla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800"/>
              <a:t>teologická díla</a:t>
            </a:r>
          </a:p>
        </p:txBody>
      </p:sp>
    </p:spTree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A4AC61F9-1C0C-4BC3-95C1-3295BBB21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800"/>
              <a:t>Prameny ke studiu řeckého náboženství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34DB8A46-C9B5-402A-872C-300CC0B07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 b="1"/>
              <a:t>Mýtus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400" b="1"/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800"/>
              <a:t>mýtus/příběh – jeho specifičnost je dána způsobem jeho používání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800"/>
              <a:t>odkazem k něčemu, co je pro kolektiv významné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800"/>
              <a:t>„posvátný příběh“: o počátcích </a:t>
            </a:r>
            <a:r>
              <a:rPr lang="cs-CZ" altLang="cs-CZ" sz="1800" i="1"/>
              <a:t>– </a:t>
            </a:r>
            <a:r>
              <a:rPr lang="cs-CZ" altLang="cs-CZ" sz="1800"/>
              <a:t>Řekové mnohé mýty situovali do epochy, kterou sami považovali za historickou (Trójská válka a několik předcházejících generací)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800"/>
              <a:t>společnými aktéry jsou lidé i nadlidské bytosti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800"/>
              <a:t>závažnost mýtu spočívá v jeho aplikaci: jevy/události, které mají kolektivní význam, jsou verbalizovány v tradičních příbězích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1800"/>
              <a:t>mýtus je vázán na sociální život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0AE18875-0EF7-4FE1-994E-9E57D8694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800"/>
              <a:t>Prameny ke studiu řeckého náboženství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67710E-E226-4059-B5C5-A77C40421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83460" indent="-383460" defTabSz="1022561" eaLnBrk="1" fontAlgn="auto" hangingPunct="1">
              <a:spcAft>
                <a:spcPts val="0"/>
              </a:spcAft>
              <a:defRPr/>
            </a:pPr>
            <a:endParaRPr lang="cs-CZ" sz="1800" dirty="0"/>
          </a:p>
          <a:p>
            <a:pPr marL="383460" indent="-383460" defTabSz="1022561"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cs-CZ" sz="2400" dirty="0"/>
              <a:t>Mýtus – četba/poslech, vizuální reprezentace</a:t>
            </a:r>
          </a:p>
          <a:p>
            <a:pPr marL="831135" lvl="1" indent="-383460" defTabSz="102256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sz="2800" dirty="0"/>
              <a:t>vyjádření systému kolektivní reprezentace</a:t>
            </a:r>
          </a:p>
          <a:p>
            <a:pPr marL="831135" lvl="1" indent="-383460" defTabSz="1022561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800" dirty="0"/>
          </a:p>
          <a:p>
            <a:pPr marL="830832" lvl="1" indent="-319550" defTabSz="102256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sz="2800" dirty="0"/>
              <a:t>spojuje dohromady heterogenní příběhy a sociální jevy</a:t>
            </a:r>
          </a:p>
          <a:p>
            <a:pPr marL="1278202" lvl="2" indent="-255641" defTabSz="1022561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sz="2800" dirty="0"/>
              <a:t>kosmogonie a theogonie</a:t>
            </a:r>
          </a:p>
          <a:p>
            <a:pPr marL="1278202" lvl="2" indent="-255641" defTabSz="1022561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sz="2800" dirty="0"/>
              <a:t>antropogonie</a:t>
            </a:r>
          </a:p>
          <a:p>
            <a:pPr marL="1278202" lvl="2" indent="-255641" defTabSz="1022561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sz="2800" dirty="0"/>
              <a:t>rituál oběti a otázka zabití</a:t>
            </a:r>
          </a:p>
          <a:p>
            <a:pPr marL="1278202" lvl="2" indent="-255641" defTabSz="1022561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800" dirty="0"/>
          </a:p>
          <a:p>
            <a:pPr marL="830832" lvl="1" indent="-319550" defTabSz="102256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sz="2800" dirty="0"/>
              <a:t>rituální reprezentace – vztah mýtu a rituálu je v náboženství antického Řecka silně rozvolněný</a:t>
            </a:r>
          </a:p>
          <a:p>
            <a:pPr marL="1278202" lvl="2" indent="-255641" defTabSz="102256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cs-CZ" sz="1500" dirty="0"/>
          </a:p>
          <a:p>
            <a:pPr marL="1278202" lvl="2" indent="-255641" defTabSz="102256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cs-CZ" sz="1500" dirty="0"/>
          </a:p>
        </p:txBody>
      </p:sp>
    </p:spTree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FD522BBE-F976-4536-B2E9-7EF0AE6C3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Základní charakteristika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434A6B-714B-4A05-9F96-8BEAC3BAD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383460" indent="-383460" defTabSz="1022561" eaLnBrk="1" fontAlgn="auto" hangingPunct="1">
              <a:spcAft>
                <a:spcPts val="0"/>
              </a:spcAft>
              <a:defRPr/>
            </a:pPr>
            <a:r>
              <a:rPr lang="cs-CZ" dirty="0"/>
              <a:t>Panteon zahrnuje stovky božstev mnoha odlišných typů</a:t>
            </a:r>
          </a:p>
          <a:p>
            <a:pPr marL="383460" indent="-383460" defTabSz="1022561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dirty="0"/>
          </a:p>
          <a:p>
            <a:pPr marL="383460" indent="-383460" defTabSz="1022561" eaLnBrk="1" fontAlgn="auto" hangingPunct="1">
              <a:spcAft>
                <a:spcPts val="0"/>
              </a:spcAft>
              <a:defRPr/>
            </a:pPr>
            <a:r>
              <a:rPr lang="cs-CZ" dirty="0"/>
              <a:t>Bohové a bohyně, mýty a rituály i formy náboženských představ se lišily více nebo méně od města k městu, století od století</a:t>
            </a:r>
          </a:p>
          <a:p>
            <a:pPr marL="383460" indent="-383460" defTabSz="1022561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dirty="0"/>
          </a:p>
          <a:p>
            <a:pPr marL="383460" indent="-383460" defTabSz="1022561" eaLnBrk="1" fontAlgn="auto" hangingPunct="1">
              <a:spcAft>
                <a:spcPts val="0"/>
              </a:spcAft>
              <a:defRPr/>
            </a:pPr>
            <a:r>
              <a:rPr lang="cs-CZ" dirty="0"/>
              <a:t>Náboženský partikularismus je podmíněný partikularismem politickým klasického Řecka (jednotný stát až 323 př. n. l.)</a:t>
            </a:r>
          </a:p>
          <a:p>
            <a:pPr marL="383460" indent="-383460" defTabSz="1022561"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5DF50043-5EE5-460A-8E2D-DF085D802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488" y="5684838"/>
            <a:ext cx="6496050" cy="669925"/>
          </a:xfrm>
        </p:spPr>
        <p:txBody>
          <a:bodyPr/>
          <a:lstStyle/>
          <a:p>
            <a:pPr eaLnBrk="1" hangingPunct="1"/>
            <a:endParaRPr lang="cs-CZ" altLang="cs-CZ" sz="4800"/>
          </a:p>
        </p:txBody>
      </p:sp>
      <p:sp>
        <p:nvSpPr>
          <p:cNvPr id="21507" name="Zástupný symbol pro text 8">
            <a:extLst>
              <a:ext uri="{FF2B5EF4-FFF2-40B4-BE49-F238E27FC236}">
                <a16:creationId xmlns:a16="http://schemas.microsoft.com/office/drawing/2014/main" id="{1EB2EF84-36A1-476C-B4A7-81AFCB257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2488" y="6354763"/>
            <a:ext cx="6496050" cy="954087"/>
          </a:xfrm>
        </p:spPr>
        <p:txBody>
          <a:bodyPr/>
          <a:lstStyle/>
          <a:p>
            <a:pPr algn="ctr" eaLnBrk="1" hangingPunct="1"/>
            <a:endParaRPr lang="cs-CZ" altLang="cs-CZ"/>
          </a:p>
          <a:p>
            <a:pPr algn="ctr" eaLnBrk="1" hangingPunct="1"/>
            <a:r>
              <a:rPr lang="cs-CZ" altLang="cs-CZ"/>
              <a:t>Odysseovo bloudění: mýtus vepsaný do mapy Středomoří</a:t>
            </a:r>
          </a:p>
        </p:txBody>
      </p:sp>
      <p:pic>
        <p:nvPicPr>
          <p:cNvPr id="21508" name="Picture 4" descr="Mapa005">
            <a:extLst>
              <a:ext uri="{FF2B5EF4-FFF2-40B4-BE49-F238E27FC236}">
                <a16:creationId xmlns:a16="http://schemas.microsoft.com/office/drawing/2014/main" id="{4796CCA9-C923-4C00-8781-924D9965F8E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6" r="-1096"/>
          <a:stretch>
            <a:fillRect/>
          </a:stretch>
        </p:blipFill>
        <p:spPr>
          <a:xfrm>
            <a:off x="-112713" y="1250950"/>
            <a:ext cx="10939463" cy="5127625"/>
          </a:xfrm>
          <a:noFill/>
        </p:spPr>
      </p:pic>
    </p:spTree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43DB4518-B8B7-4B8D-AA66-E57E317D2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Prameny ke studiu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C913A07E-E9F1-4684-9197-02DD6E927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Archeologické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400"/>
              <a:t>Vizuální reprezentace postav a především témat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sochy, reliéfy, mozaiky apod.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sakrální předměty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předměty každodenní potřeby</a:t>
            </a:r>
          </a:p>
          <a:p>
            <a:pPr lvl="2" eaLnBrk="1" hangingPunct="1">
              <a:buFont typeface="Wingdings" panose="05000000000000000000" pitchFamily="2" charset="2"/>
              <a:buChar char="Ø"/>
            </a:pPr>
            <a:endParaRPr lang="cs-CZ" altLang="cs-CZ" sz="1200"/>
          </a:p>
          <a:p>
            <a:pPr eaLnBrk="1" hangingPunct="1"/>
            <a:r>
              <a:rPr lang="cs-CZ" altLang="cs-CZ"/>
              <a:t>Písemné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2400"/>
              <a:t>Díla literární: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básnická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filosofická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historická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geografická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dramatická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sah 2">
            <a:extLst>
              <a:ext uri="{FF2B5EF4-FFF2-40B4-BE49-F238E27FC236}">
                <a16:creationId xmlns:a16="http://schemas.microsoft.com/office/drawing/2014/main" id="{D0DED68C-F149-455E-94D6-955AB112E4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95475"/>
            <a:ext cx="9744075" cy="535781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/>
              <a:t> </a:t>
            </a: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16A50475-8BDE-45FA-940A-717082A10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50"/>
            <a:ext cx="2063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2257" tIns="51128" rIns="102257" bIns="51128" anchor="ctr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cs typeface="Arial" panose="020B0604020202020204" pitchFamily="34" charset="0"/>
            </a:endParaRPr>
          </a:p>
        </p:txBody>
      </p:sp>
      <p:pic>
        <p:nvPicPr>
          <p:cNvPr id="3073" name="Picture 1" descr="Mapa004">
            <a:extLst>
              <a:ext uri="{FF2B5EF4-FFF2-40B4-BE49-F238E27FC236}">
                <a16:creationId xmlns:a16="http://schemas.microsoft.com/office/drawing/2014/main" id="{D7D1796D-16EA-49C8-BE0B-B82AF1BC2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2749079" y="603647"/>
            <a:ext cx="5345708" cy="6845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3CA3D19-2A6D-44FF-A81C-29B007C3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MYTOLOGICKY A NÁBOŽENSKY VÝZNAMNÁ MÍSTA</a:t>
            </a:r>
          </a:p>
        </p:txBody>
      </p:sp>
    </p:spTree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BBEBB144-6B41-478F-AF1E-177210E7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z="3600" dirty="0"/>
              <a:t>Řecký panteon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608E3EE6-7653-4828-822F-CFE560ED2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 dirty="0"/>
              <a:t>Řecké kmeny přicházejí v několika vlnách, hlavní koncem 12. století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dirty="0"/>
              <a:t>Héra, Démétér, Afrodíté, Hermés, Poseidón, Dionýsos - božstva, s nimiž se po příchodu seznamují a přejímají do svého panteonu</a:t>
            </a:r>
          </a:p>
          <a:p>
            <a:pPr eaLnBrk="1" hangingPunct="1"/>
            <a:r>
              <a:rPr lang="cs-CZ" altLang="cs-CZ" sz="2400" dirty="0"/>
              <a:t>Boha, kterého si přinášejí s sebou, postavili do čela svého panteonu</a:t>
            </a:r>
          </a:p>
          <a:p>
            <a:pPr eaLnBrk="1" hangingPunct="1"/>
            <a:r>
              <a:rPr lang="cs-CZ" altLang="cs-CZ" sz="2400" dirty="0"/>
              <a:t>Zeus – gen. </a:t>
            </a:r>
            <a:r>
              <a:rPr lang="cs-CZ" altLang="cs-CZ" sz="2400" i="1" dirty="0"/>
              <a:t>Dia</a:t>
            </a:r>
            <a:r>
              <a:rPr lang="cs-CZ" altLang="cs-CZ" sz="2400" dirty="0"/>
              <a:t> – indoevropský bůh, původně jasného nebe (</a:t>
            </a:r>
            <a:r>
              <a:rPr lang="cs-CZ" altLang="cs-CZ" sz="2400" i="1" dirty="0"/>
              <a:t>div</a:t>
            </a:r>
            <a:r>
              <a:rPr lang="cs-CZ" altLang="cs-CZ" sz="2400" dirty="0"/>
              <a:t>)</a:t>
            </a:r>
          </a:p>
          <a:p>
            <a:pPr eaLnBrk="1" hangingPunct="1"/>
            <a:r>
              <a:rPr lang="cs-CZ" altLang="cs-CZ" sz="2400" dirty="0"/>
              <a:t>Při příchodu do různých měst získává často nové atributy</a:t>
            </a:r>
          </a:p>
          <a:p>
            <a:pPr eaLnBrk="1" hangingPunct="1"/>
            <a:r>
              <a:rPr lang="cs-CZ" altLang="cs-CZ" sz="2400" dirty="0"/>
              <a:t>Problematické množství bohyň – spojení s nimi hierogamií („Diova </a:t>
            </a:r>
            <a:r>
              <a:rPr lang="cs-CZ" altLang="cs-CZ" sz="2400" dirty="0" err="1"/>
              <a:t>úranická</a:t>
            </a:r>
            <a:r>
              <a:rPr lang="cs-CZ" altLang="cs-CZ" sz="2400" dirty="0"/>
              <a:t> povaha“) – proces interkulturní komunikace (nově příchozí s kulturou, s níž se setkávají)</a:t>
            </a:r>
          </a:p>
          <a:p>
            <a:pPr eaLnBrk="1" hangingPunct="1"/>
            <a:r>
              <a:rPr lang="cs-CZ" altLang="cs-CZ" sz="2400" dirty="0"/>
              <a:t>Nejvyšší bůh řeckého panteonu - Zeus – své místo si vydobyl v tvrdých bojích</a:t>
            </a:r>
          </a:p>
          <a:p>
            <a:pPr eaLnBrk="1" hangingPunct="1"/>
            <a:r>
              <a:rPr lang="cs-CZ" altLang="cs-CZ" sz="2400" dirty="0"/>
              <a:t>Není ani stvořitelem, ani nepatří ke generaci nejstarších božstev</a:t>
            </a:r>
          </a:p>
        </p:txBody>
      </p:sp>
    </p:spTree>
  </p:cSld>
  <p:clrMapOvr>
    <a:masterClrMapping/>
  </p:clrMapOvr>
  <p:transition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781F97FC-DD61-40D8-8FB2-E362A707F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Řecký panteon</a:t>
            </a:r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9F7131A1-AB6A-4CB1-81F2-F045EECC2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Božstva mají antropomorfní podobu</a:t>
            </a:r>
          </a:p>
          <a:p>
            <a:endParaRPr lang="cs-CZ" altLang="cs-CZ" sz="200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/>
              <a:t>mužské a ženské postavy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/>
              <a:t>vypadají jako lidé, jednají jako lidé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/>
              <a:t>mají vlastnosti jako lidé – v odlišné míře (kvantitativní odlišnost)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/>
              <a:t>zásadně se liší kvalitativně – jsou: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800"/>
              <a:t>nesmrtelní (živí se </a:t>
            </a:r>
            <a:r>
              <a:rPr lang="cs-CZ" altLang="cs-CZ" sz="1800" i="1"/>
              <a:t>ambrosií</a:t>
            </a:r>
            <a:r>
              <a:rPr lang="cs-CZ" altLang="cs-CZ" sz="1800"/>
              <a:t> a pijí </a:t>
            </a:r>
            <a:r>
              <a:rPr lang="cs-CZ" altLang="cs-CZ" sz="1800" i="1"/>
              <a:t>nektar</a:t>
            </a:r>
            <a:r>
              <a:rPr lang="cs-CZ" altLang="cs-CZ" sz="1800"/>
              <a:t>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800"/>
              <a:t>mají zvláštní krev </a:t>
            </a:r>
            <a:r>
              <a:rPr lang="cs-CZ" altLang="cs-CZ" sz="1800" i="1"/>
              <a:t>íchór </a:t>
            </a:r>
            <a:r>
              <a:rPr lang="cs-CZ" altLang="cs-CZ" sz="1800"/>
              <a:t>(mohou být i zranění) </a:t>
            </a:r>
          </a:p>
          <a:p>
            <a:pPr lvl="2">
              <a:buFont typeface="Arial" panose="020B0604020202020204" pitchFamily="34" charset="0"/>
              <a:buNone/>
            </a:pPr>
            <a:endParaRPr lang="cs-CZ" altLang="cs-CZ" sz="180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/>
              <a:t>sídlí na Olympu (severní Thesalie)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800"/>
              <a:t>mají tam své paláce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800"/>
              <a:t>scházejí se na sněmy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800"/>
              <a:t>pořádají hostiny</a:t>
            </a:r>
          </a:p>
          <a:p>
            <a:pPr lvl="1">
              <a:buFont typeface="Arial" panose="020B0604020202020204" pitchFamily="34" charset="0"/>
              <a:buNone/>
            </a:pPr>
            <a:endParaRPr lang="cs-CZ" altLang="cs-CZ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3458F17B-3A93-4A3A-885B-EA05A49E6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Řecký panteon</a:t>
            </a:r>
            <a:br>
              <a:rPr lang="cs-CZ" altLang="cs-CZ"/>
            </a:br>
            <a:r>
              <a:rPr lang="cs-CZ" altLang="cs-CZ"/>
              <a:t>Vztah bohů a lidí</a:t>
            </a:r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23ED843F-B641-4F34-A2DE-78DCCDF78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božstva jsou těsně spjata se světem lidí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000" dirty="0"/>
              <a:t>řídí jejich osudy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000" dirty="0"/>
              <a:t>přímo zasahují do dějů událostí</a:t>
            </a:r>
          </a:p>
          <a:p>
            <a:r>
              <a:rPr lang="cs-CZ" altLang="cs-CZ" sz="2000" dirty="0"/>
              <a:t>komunikace mezi lidmi a božstvy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000" dirty="0"/>
              <a:t>není příliš obtížná: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2000" dirty="0"/>
              <a:t>modlitby – nejsou v zásadě formalizované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2000" dirty="0"/>
              <a:t>sliby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2000" dirty="0"/>
              <a:t>především oběti a obětní rituály (základní povinností člověka je osvědčovat úctu – </a:t>
            </a:r>
            <a:r>
              <a:rPr lang="cs-CZ" altLang="cs-CZ" sz="2000" i="1" dirty="0" err="1"/>
              <a:t>timé</a:t>
            </a:r>
            <a:r>
              <a:rPr lang="cs-CZ" altLang="cs-CZ" sz="2000" i="1" dirty="0"/>
              <a:t> </a:t>
            </a:r>
            <a:r>
              <a:rPr lang="cs-CZ" altLang="cs-CZ" sz="2000" dirty="0"/>
              <a:t> - především prostřednictvím oběti)</a:t>
            </a:r>
          </a:p>
          <a:p>
            <a:pPr lvl="2">
              <a:buFont typeface="Arial" panose="020B0604020202020204" pitchFamily="34" charset="0"/>
              <a:buNone/>
            </a:pPr>
            <a:endParaRPr lang="cs-CZ" altLang="cs-CZ" sz="2000" dirty="0"/>
          </a:p>
          <a:p>
            <a:r>
              <a:rPr lang="cs-CZ" altLang="cs-CZ" sz="2000" dirty="0"/>
              <a:t>Správný postoj lidí k božstvům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000" b="1" i="1" dirty="0" err="1"/>
              <a:t>theosebeia</a:t>
            </a:r>
            <a:r>
              <a:rPr lang="cs-CZ" altLang="cs-CZ" sz="2000" dirty="0"/>
              <a:t> – bohabojnost, zbožnost – úcta k bohům (pečlivé zachovávání všeho, co souvisí s uctíváním bohů)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000" b="1" i="1" dirty="0" err="1"/>
              <a:t>Hybris</a:t>
            </a:r>
            <a:r>
              <a:rPr lang="cs-CZ" altLang="cs-CZ" sz="2000" dirty="0"/>
              <a:t> – zpupnost – chování překračující hranice – vyvolává trest bohů (mytologické příklady Tantalos, </a:t>
            </a:r>
            <a:r>
              <a:rPr lang="cs-CZ" altLang="cs-CZ" sz="2000" dirty="0" err="1"/>
              <a:t>Niobé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Sýsifos</a:t>
            </a:r>
            <a:r>
              <a:rPr lang="cs-CZ" altLang="cs-CZ" sz="2000" dirty="0"/>
              <a:t> aj.)</a:t>
            </a:r>
            <a:endParaRPr lang="cs-CZ" altLang="cs-CZ" sz="2000" b="1" i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BEE0D1C2-4D05-4F8C-898F-D73C5CC9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488" y="5684838"/>
            <a:ext cx="6496050" cy="669925"/>
          </a:xfrm>
        </p:spPr>
        <p:txBody>
          <a:bodyPr/>
          <a:lstStyle/>
          <a:p>
            <a:endParaRPr lang="cs-CZ" altLang="cs-CZ"/>
          </a:p>
        </p:txBody>
      </p:sp>
      <p:sp>
        <p:nvSpPr>
          <p:cNvPr id="35843" name="Zástupný symbol pro text 3">
            <a:extLst>
              <a:ext uri="{FF2B5EF4-FFF2-40B4-BE49-F238E27FC236}">
                <a16:creationId xmlns:a16="http://schemas.microsoft.com/office/drawing/2014/main" id="{67E85A0D-B858-48AD-86F2-357CCC026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28825" y="6796088"/>
            <a:ext cx="6496050" cy="952500"/>
          </a:xfrm>
        </p:spPr>
        <p:txBody>
          <a:bodyPr/>
          <a:lstStyle/>
          <a:p>
            <a:pPr algn="ctr"/>
            <a:r>
              <a:rPr lang="cs-CZ" altLang="cs-CZ" i="1"/>
              <a:t>Hybris</a:t>
            </a:r>
            <a:r>
              <a:rPr lang="cs-CZ" altLang="cs-CZ"/>
              <a:t> – trest, který stihl Niobé.</a:t>
            </a:r>
          </a:p>
          <a:p>
            <a:pPr algn="ctr"/>
            <a:r>
              <a:rPr lang="cs-CZ" altLang="cs-CZ" b="1"/>
              <a:t>Apollón a Artemis zabíjejí Niobiny děti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1200"/>
              <a:t>Zdroj: Simon 1981.</a:t>
            </a:r>
          </a:p>
          <a:p>
            <a:pPr algn="ctr"/>
            <a:endParaRPr lang="cs-CZ" altLang="cs-CZ" i="1"/>
          </a:p>
        </p:txBody>
      </p:sp>
      <p:pic>
        <p:nvPicPr>
          <p:cNvPr id="35844" name="Picture 2" descr="193">
            <a:extLst>
              <a:ext uri="{FF2B5EF4-FFF2-40B4-BE49-F238E27FC236}">
                <a16:creationId xmlns:a16="http://schemas.microsoft.com/office/drawing/2014/main" id="{50679465-589B-4262-83EF-7C0D015412B5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6" b="10786"/>
          <a:stretch>
            <a:fillRect/>
          </a:stretch>
        </p:blipFill>
        <p:spPr>
          <a:xfrm>
            <a:off x="2749550" y="922338"/>
            <a:ext cx="5562600" cy="5680075"/>
          </a:xfrm>
          <a:noFill/>
        </p:spPr>
      </p:pic>
    </p:spTree>
    <p:extLst>
      <p:ext uri="{BB962C8B-B14F-4D97-AF65-F5344CB8AC3E}">
        <p14:creationId xmlns:p14="http://schemas.microsoft.com/office/powerpoint/2010/main" val="1194042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F19820D1-7065-4286-8D6E-7B24D371B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Theogonie</a:t>
            </a: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F33D4A6D-CE1E-4D69-A222-3BC4592D7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25" y="7011988"/>
            <a:ext cx="9671050" cy="865187"/>
          </a:xfrm>
        </p:spPr>
        <p:txBody>
          <a:bodyPr/>
          <a:lstStyle/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Kosmogonie </a:t>
            </a:r>
            <a:r>
              <a:rPr lang="cs-CZ" altLang="cs-CZ" sz="1200" b="1"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cs-CZ" altLang="cs-CZ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theogonie podle H</a:t>
            </a:r>
            <a:r>
              <a:rPr lang="cs-CZ" altLang="cs-CZ" sz="1200" b="1">
                <a:latin typeface="Arial" panose="020B0604020202020204" pitchFamily="34" charset="0"/>
                <a:cs typeface="Times New Roman" panose="02020603050405020304" pitchFamily="18" charset="0"/>
              </a:rPr>
              <a:t>é</a:t>
            </a:r>
            <a:r>
              <a:rPr lang="cs-CZ" altLang="cs-CZ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sioda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Schéma sleduje Hésiodův výklad utváření kosmu – světa. V jeho pojetí je kosmogonie současně postupným rozením jednotlivých generací bohů a bohyní.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Zdroj: Martin 1993: 181</a:t>
            </a:r>
            <a:r>
              <a:rPr lang="cs-CZ" altLang="cs-CZ" sz="12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id="{E6B14CAC-C462-424A-9747-730DAC5C2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826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bIns="76176" anchor="ctr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200">
                <a:latin typeface="Times New Roman" panose="02020603050405020304" pitchFamily="18" charset="0"/>
                <a:cs typeface="Arial" panose="020B0604020202020204" pitchFamily="34" charset="0"/>
              </a:rPr>
              <a:t>Theogonie </a:t>
            </a:r>
            <a:r>
              <a:rPr lang="cs-CZ" altLang="cs-CZ" sz="1200">
                <a:cs typeface="Arial" panose="020B0604020202020204" pitchFamily="34" charset="0"/>
              </a:rPr>
              <a:t>–</a:t>
            </a:r>
            <a:r>
              <a:rPr lang="cs-CZ" altLang="cs-CZ" sz="1200">
                <a:latin typeface="Times New Roman" panose="02020603050405020304" pitchFamily="18" charset="0"/>
                <a:cs typeface="Arial" panose="020B0604020202020204" pitchFamily="34" charset="0"/>
              </a:rPr>
              <a:t> kosmogonie</a:t>
            </a:r>
          </a:p>
          <a:p>
            <a:endParaRPr lang="cs-CZ" altLang="cs-CZ"/>
          </a:p>
        </p:txBody>
      </p:sp>
      <p:pic>
        <p:nvPicPr>
          <p:cNvPr id="27653" name="Picture 1" descr="Theogonie">
            <a:extLst>
              <a:ext uri="{FF2B5EF4-FFF2-40B4-BE49-F238E27FC236}">
                <a16:creationId xmlns:a16="http://schemas.microsoft.com/office/drawing/2014/main" id="{986FD738-A98E-4D95-B0D4-21CC48F2E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395413"/>
            <a:ext cx="6708775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E55EB-B2D1-4F86-9746-D7BEC5939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325438"/>
            <a:ext cx="9744075" cy="135255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500" err="1"/>
              <a:t>Hésiodos</a:t>
            </a:r>
            <a:br>
              <a:rPr lang="cs-CZ" sz="4500"/>
            </a:br>
            <a:endParaRPr lang="cs-CZ" sz="45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819871-8F08-4EB6-9CA9-404EB312A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1338" y="1894682"/>
            <a:ext cx="4781815" cy="5358869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400" b="0" i="0" dirty="0" err="1">
                <a:effectLst/>
              </a:rPr>
              <a:t>Hésiodos</a:t>
            </a:r>
            <a:r>
              <a:rPr lang="cs-CZ" sz="2400" b="0" i="0" dirty="0">
                <a:effectLst/>
              </a:rPr>
              <a:t> z </a:t>
            </a:r>
            <a:r>
              <a:rPr lang="cs-CZ" sz="2400" b="0" i="0" dirty="0" err="1">
                <a:effectLst/>
              </a:rPr>
              <a:t>Asker</a:t>
            </a:r>
            <a:r>
              <a:rPr lang="cs-CZ" sz="2400" b="0" i="0" dirty="0">
                <a:effectLst/>
              </a:rPr>
              <a:t> v </a:t>
            </a:r>
            <a:r>
              <a:rPr lang="cs-CZ" sz="2400" b="0" i="0" dirty="0" err="1">
                <a:effectLst/>
              </a:rPr>
              <a:t>Boiótii</a:t>
            </a:r>
            <a:r>
              <a:rPr lang="cs-CZ" sz="2400" b="0" i="0" dirty="0">
                <a:effectLst/>
              </a:rPr>
              <a:t>, epik, </a:t>
            </a:r>
            <a:r>
              <a:rPr lang="cs-CZ" sz="2400" b="0" i="0" dirty="0" err="1">
                <a:effectLst/>
              </a:rPr>
              <a:t>mytholog</a:t>
            </a:r>
            <a:r>
              <a:rPr lang="cs-CZ" sz="2400" b="0" i="0" dirty="0">
                <a:effectLst/>
              </a:rPr>
              <a:t>/ </a:t>
            </a:r>
            <a:r>
              <a:rPr lang="cs-CZ" sz="2400" b="0" i="0" dirty="0" err="1">
                <a:effectLst/>
              </a:rPr>
              <a:t>mythograf</a:t>
            </a:r>
            <a:r>
              <a:rPr lang="cs-CZ" sz="2400" b="0" i="0" dirty="0">
                <a:effectLst/>
              </a:rPr>
              <a:t>, psal kolem roku 700 nebo v raném 7. st. př.n.l.</a:t>
            </a:r>
          </a:p>
          <a:p>
            <a:pPr>
              <a:lnSpc>
                <a:spcPct val="90000"/>
              </a:lnSpc>
            </a:pPr>
            <a:r>
              <a:rPr lang="cs-CZ" sz="2200" b="0" i="0" dirty="0">
                <a:effectLst/>
              </a:rPr>
              <a:t>Autor koncepce </a:t>
            </a:r>
            <a:r>
              <a:rPr lang="cs-CZ" sz="2200" b="1" i="0" dirty="0">
                <a:effectLst/>
              </a:rPr>
              <a:t>tří generací bohů: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sz="1800" b="0" i="0" dirty="0" err="1">
                <a:effectLst/>
              </a:rPr>
              <a:t>Úranova</a:t>
            </a:r>
            <a:endParaRPr lang="cs-CZ" sz="1800" b="0" i="0" dirty="0">
              <a:effectLst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sz="1800" b="0" i="0" dirty="0">
                <a:effectLst/>
              </a:rPr>
              <a:t>Kronova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sz="1800" b="0" i="0" dirty="0">
                <a:effectLst/>
              </a:rPr>
              <a:t>Diova </a:t>
            </a:r>
            <a:endParaRPr lang="cs-CZ" sz="1800" dirty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2400" b="1" i="0" dirty="0">
                <a:effectLst/>
              </a:rPr>
              <a:t>pěti "věků" lidských pokolení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sz="2000" b="0" i="0" dirty="0">
                <a:effectLst/>
              </a:rPr>
              <a:t>zlatý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s</a:t>
            </a:r>
            <a:r>
              <a:rPr lang="cs-CZ" sz="2000" b="0" i="0" dirty="0">
                <a:effectLst/>
              </a:rPr>
              <a:t>tříbrný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m</a:t>
            </a:r>
            <a:r>
              <a:rPr lang="cs-CZ" sz="2000" b="0" i="0" dirty="0">
                <a:effectLst/>
              </a:rPr>
              <a:t>ěděný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h</a:t>
            </a:r>
            <a:r>
              <a:rPr lang="cs-CZ" sz="2000" b="0" i="0" dirty="0">
                <a:effectLst/>
              </a:rPr>
              <a:t>érójský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sz="2000" b="0" i="0" dirty="0">
                <a:effectLst/>
              </a:rPr>
              <a:t>železný</a:t>
            </a:r>
            <a:endParaRPr lang="cs-CZ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0EC633-0AF8-48ED-BF20-8F4331706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6085" y="1894690"/>
            <a:ext cx="3202534" cy="48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575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D4C1AC23-13B1-438E-A75B-686E2D90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Panteon</a:t>
            </a:r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092AB98F-0C12-4CC4-ADD5-E4AC0C746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38" y="6508750"/>
            <a:ext cx="9744075" cy="744538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cs-CZ" altLang="cs-CZ" sz="1200" b="1" dirty="0"/>
              <a:t>Shromáždění bohů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1200" dirty="0"/>
              <a:t>Zleva doprava: </a:t>
            </a:r>
            <a:r>
              <a:rPr lang="cs-CZ" altLang="cs-CZ" sz="1200" dirty="0" err="1"/>
              <a:t>Hébé</a:t>
            </a:r>
            <a:r>
              <a:rPr lang="cs-CZ" altLang="cs-CZ" sz="1200" dirty="0"/>
              <a:t>, Hermés, Athéna, Zeus, Ganymédes, </a:t>
            </a:r>
            <a:r>
              <a:rPr lang="cs-CZ" altLang="cs-CZ" sz="1200" dirty="0" err="1"/>
              <a:t>Hestia</a:t>
            </a:r>
            <a:r>
              <a:rPr lang="cs-CZ" altLang="cs-CZ" sz="1200" dirty="0"/>
              <a:t>, Afrodíté, </a:t>
            </a:r>
            <a:r>
              <a:rPr lang="cs-CZ" altLang="cs-CZ" sz="1200" dirty="0" err="1"/>
              <a:t>Arés</a:t>
            </a:r>
            <a:r>
              <a:rPr lang="cs-CZ" altLang="cs-CZ" sz="1200" dirty="0"/>
              <a:t>.</a:t>
            </a:r>
          </a:p>
          <a:p>
            <a:r>
              <a:rPr lang="cs-CZ" altLang="cs-CZ" sz="1200" dirty="0"/>
              <a:t>Zdroj: </a:t>
            </a:r>
            <a:r>
              <a:rPr lang="cs-CZ" altLang="cs-CZ" sz="1200" dirty="0" err="1"/>
              <a:t>Zaidman</a:t>
            </a:r>
            <a:r>
              <a:rPr lang="cs-CZ" altLang="cs-CZ" sz="1200" dirty="0"/>
              <a:t> - </a:t>
            </a:r>
            <a:r>
              <a:rPr lang="cs-CZ" altLang="cs-CZ" sz="1200" dirty="0" err="1"/>
              <a:t>Schmitt</a:t>
            </a:r>
            <a:r>
              <a:rPr lang="cs-CZ" altLang="cs-CZ" sz="1200" dirty="0"/>
              <a:t> </a:t>
            </a:r>
            <a:r>
              <a:rPr lang="cs-CZ" altLang="cs-CZ" sz="1200" dirty="0" err="1"/>
              <a:t>Pantel</a:t>
            </a:r>
            <a:r>
              <a:rPr lang="cs-CZ" altLang="cs-CZ" sz="1200" dirty="0"/>
              <a:t> 2005: 218.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28676" name="Picture 4" descr="Ant004">
            <a:extLst>
              <a:ext uri="{FF2B5EF4-FFF2-40B4-BE49-F238E27FC236}">
                <a16:creationId xmlns:a16="http://schemas.microsoft.com/office/drawing/2014/main" id="{927564A6-FEDC-4679-ADAE-827017943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0950"/>
            <a:ext cx="10844213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741BD5D7-E021-42FD-95A0-34CAAA9D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Časový a geografický rámec</a:t>
            </a:r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BE9EDE67-109E-4188-86D9-461021820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Historie náboženství antického Řecka založená na uctívání množství bohů a bohyní přesahuje 2 000 let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Odehrávala se v mnoha řeckých městských státech a v řeckých koloniích středomořské oblasti v době zhruba od 2. tisíciletí př. n. l. až do 4. - 6. století n. l.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90DE1B47-C762-49D1-926D-99BF18BAD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Panteon</a:t>
            </a:r>
            <a:br>
              <a:rPr lang="cs-CZ" altLang="cs-CZ" dirty="0"/>
            </a:br>
            <a:r>
              <a:rPr lang="cs-CZ" altLang="cs-CZ" sz="2400" dirty="0"/>
              <a:t>Dvanáctka olympských božstev – </a:t>
            </a:r>
            <a:r>
              <a:rPr lang="cs-CZ" altLang="cs-CZ" sz="2400" i="1" dirty="0" err="1"/>
              <a:t>dódeka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theon</a:t>
            </a:r>
            <a:endParaRPr lang="cs-CZ" altLang="cs-CZ" sz="2400" i="1" dirty="0"/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F27D2B89-B659-43C4-97AD-C07532304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25" y="6651625"/>
            <a:ext cx="9744075" cy="1152525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cs-CZ" altLang="cs-CZ" sz="1200" b="1" dirty="0"/>
              <a:t>Rekonstrukce oltáře na athénské agoře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1200" dirty="0"/>
              <a:t>Oltář postavený mladým </a:t>
            </a:r>
            <a:r>
              <a:rPr lang="cs-CZ" altLang="cs-CZ" sz="1200" dirty="0" err="1"/>
              <a:t>Peisistratem</a:t>
            </a:r>
            <a:r>
              <a:rPr lang="cs-CZ" altLang="cs-CZ" sz="1200" dirty="0"/>
              <a:t> v roce 520 př. n. l. byl považován za východisko, odkud byly odměřovány všechny vzdálenosti v </a:t>
            </a:r>
            <a:r>
              <a:rPr lang="cs-CZ" altLang="cs-CZ" sz="1200" dirty="0" err="1"/>
              <a:t>Attice</a:t>
            </a:r>
            <a:r>
              <a:rPr lang="cs-CZ" altLang="cs-CZ" sz="1200" dirty="0"/>
              <a:t>. Dvanáct bohů představuje panhelénská božstva, uctívaná všemi Řeky. Jsou to členové rodiny, kterou </a:t>
            </a:r>
            <a:r>
              <a:rPr lang="cs-CZ" altLang="cs-CZ" sz="1200" b="1" dirty="0"/>
              <a:t>tvoří Zeus, Héra, Athéna, Apollon, Poseidón, Afrodíté, Hermés, </a:t>
            </a:r>
            <a:r>
              <a:rPr lang="cs-CZ" altLang="cs-CZ" sz="1200" b="1" dirty="0" err="1"/>
              <a:t>Héfaistos</a:t>
            </a:r>
            <a:r>
              <a:rPr lang="cs-CZ" altLang="cs-CZ" sz="1200" b="1" dirty="0"/>
              <a:t>, </a:t>
            </a:r>
            <a:r>
              <a:rPr lang="cs-CZ" altLang="cs-CZ" sz="1200" b="1" dirty="0" err="1"/>
              <a:t>Arés</a:t>
            </a:r>
            <a:r>
              <a:rPr lang="cs-CZ" altLang="cs-CZ" sz="1200" b="1" dirty="0"/>
              <a:t>, </a:t>
            </a:r>
            <a:r>
              <a:rPr lang="cs-CZ" altLang="cs-CZ" sz="1200" b="1" dirty="0" err="1"/>
              <a:t>Hestiá</a:t>
            </a:r>
            <a:r>
              <a:rPr lang="cs-CZ" altLang="cs-CZ" sz="1200" b="1" dirty="0"/>
              <a:t>, </a:t>
            </a:r>
            <a:r>
              <a:rPr lang="cs-CZ" altLang="cs-CZ" sz="1200" b="1" dirty="0" err="1"/>
              <a:t>Déméter</a:t>
            </a:r>
            <a:r>
              <a:rPr lang="cs-CZ" altLang="cs-CZ" sz="1200" b="1" dirty="0"/>
              <a:t> a Dionýsos</a:t>
            </a:r>
            <a:r>
              <a:rPr lang="cs-CZ" altLang="cs-CZ" sz="1200" dirty="0"/>
              <a:t>. Jejich počet se ustálil v 5. století př. n. l.  Byli mezi sebou spřízněni a žili na Olympu.</a:t>
            </a:r>
          </a:p>
          <a:p>
            <a:r>
              <a:rPr lang="cs-CZ" altLang="cs-CZ" sz="1200" dirty="0"/>
              <a:t>Zdroj: </a:t>
            </a:r>
            <a:r>
              <a:rPr lang="cs-CZ" altLang="cs-CZ" sz="1200" dirty="0" err="1"/>
              <a:t>Zaidman</a:t>
            </a:r>
            <a:r>
              <a:rPr lang="cs-CZ" altLang="cs-CZ" sz="1200" dirty="0"/>
              <a:t> - </a:t>
            </a:r>
            <a:r>
              <a:rPr lang="cs-CZ" altLang="cs-CZ" sz="1200" dirty="0" err="1"/>
              <a:t>Schmitt</a:t>
            </a:r>
            <a:r>
              <a:rPr lang="cs-CZ" altLang="cs-CZ" sz="1200" dirty="0"/>
              <a:t> </a:t>
            </a:r>
            <a:r>
              <a:rPr lang="cs-CZ" altLang="cs-CZ" sz="1200" dirty="0" err="1"/>
              <a:t>Pantel</a:t>
            </a:r>
            <a:r>
              <a:rPr lang="cs-CZ" altLang="cs-CZ" sz="1200" dirty="0"/>
              <a:t> 2005: 98.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dirty="0"/>
          </a:p>
        </p:txBody>
      </p:sp>
      <p:pic>
        <p:nvPicPr>
          <p:cNvPr id="29700" name="Picture 1" descr="Ant003">
            <a:extLst>
              <a:ext uri="{FF2B5EF4-FFF2-40B4-BE49-F238E27FC236}">
                <a16:creationId xmlns:a16="http://schemas.microsoft.com/office/drawing/2014/main" id="{AE68AB3A-E7C1-41AA-B335-61879DECB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870075"/>
            <a:ext cx="10082213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4">
            <a:extLst>
              <a:ext uri="{FF2B5EF4-FFF2-40B4-BE49-F238E27FC236}">
                <a16:creationId xmlns:a16="http://schemas.microsoft.com/office/drawing/2014/main" id="{8D2E9BD5-A797-4C7E-88B0-106C94C88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488" y="5684838"/>
            <a:ext cx="6496050" cy="669925"/>
          </a:xfrm>
        </p:spPr>
        <p:txBody>
          <a:bodyPr/>
          <a:lstStyle/>
          <a:p>
            <a:endParaRPr lang="cs-CZ" altLang="cs-CZ"/>
          </a:p>
        </p:txBody>
      </p:sp>
      <p:sp>
        <p:nvSpPr>
          <p:cNvPr id="30723" name="Zástupný symbol pro obrázek 5">
            <a:extLst>
              <a:ext uri="{FF2B5EF4-FFF2-40B4-BE49-F238E27FC236}">
                <a16:creationId xmlns:a16="http://schemas.microsoft.com/office/drawing/2014/main" id="{D1895720-426A-433E-A7A7-87B467C41FBA}"/>
              </a:ext>
            </a:extLst>
          </p:cNvPr>
          <p:cNvSpPr>
            <a:spLocks noGrp="1" noTextEdit="1"/>
          </p:cNvSpPr>
          <p:nvPr>
            <p:ph type="pic" idx="1"/>
          </p:nvPr>
        </p:nvSpPr>
        <p:spPr>
          <a:xfrm>
            <a:off x="2122488" y="725488"/>
            <a:ext cx="6496050" cy="4872037"/>
          </a:xfrm>
        </p:spPr>
      </p:sp>
      <p:sp>
        <p:nvSpPr>
          <p:cNvPr id="30724" name="Zástupný symbol pro text 6">
            <a:extLst>
              <a:ext uri="{FF2B5EF4-FFF2-40B4-BE49-F238E27FC236}">
                <a16:creationId xmlns:a16="http://schemas.microsoft.com/office/drawing/2014/main" id="{701E201B-8BCC-4C7A-BCF4-C9EE6506E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2488" y="6354763"/>
            <a:ext cx="6496050" cy="954087"/>
          </a:xfrm>
        </p:spPr>
        <p:txBody>
          <a:bodyPr/>
          <a:lstStyle/>
          <a:p>
            <a:pPr algn="ctr"/>
            <a:endParaRPr lang="cs-CZ" altLang="cs-CZ"/>
          </a:p>
          <a:p>
            <a:pPr algn="ctr"/>
            <a:r>
              <a:rPr lang="cs-CZ" altLang="cs-CZ"/>
              <a:t>Athéna Parthenos</a:t>
            </a:r>
          </a:p>
        </p:txBody>
      </p:sp>
      <p:pic>
        <p:nvPicPr>
          <p:cNvPr id="30725" name="Picture 2" descr="031-Parthenos">
            <a:extLst>
              <a:ext uri="{FF2B5EF4-FFF2-40B4-BE49-F238E27FC236}">
                <a16:creationId xmlns:a16="http://schemas.microsoft.com/office/drawing/2014/main" id="{C30BA3EB-43BD-4B47-8677-A16384573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819150"/>
            <a:ext cx="464661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80DAD-1B0D-4B1E-A2C9-FF41EFAEC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Akropolis, Athény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695532A-28E8-452F-B212-A6F5C70DA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Akropole v Athénách - památník staré architektury. Akropole v Athénách -  posvátné centrum starověkého města">
            <a:extLst>
              <a:ext uri="{FF2B5EF4-FFF2-40B4-BE49-F238E27FC236}">
                <a16:creationId xmlns:a16="http://schemas.microsoft.com/office/drawing/2014/main" id="{FEAAEA86-DF28-4FB9-B048-D8960D98D31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7" b="24607"/>
          <a:stretch>
            <a:fillRect/>
          </a:stretch>
        </p:blipFill>
        <p:spPr bwMode="auto">
          <a:xfrm>
            <a:off x="2105899" y="812337"/>
            <a:ext cx="6496050" cy="487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278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241DDAD7-D9D4-4C94-9E76-4560E52D5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5716588"/>
            <a:ext cx="6496050" cy="536575"/>
          </a:xfrm>
        </p:spPr>
        <p:txBody>
          <a:bodyPr/>
          <a:lstStyle/>
          <a:p>
            <a:pPr algn="ctr"/>
            <a:r>
              <a:rPr lang="cs-CZ" altLang="cs-CZ" sz="1800"/>
              <a:t>PODSVĚTÍ: Chthonická božstva v říši Hádově</a:t>
            </a:r>
            <a:br>
              <a:rPr lang="cs-CZ" altLang="cs-CZ" sz="1800"/>
            </a:br>
            <a:endParaRPr lang="cs-CZ" altLang="cs-CZ" sz="1800"/>
          </a:p>
        </p:txBody>
      </p:sp>
      <p:sp>
        <p:nvSpPr>
          <p:cNvPr id="31747" name="Zástupný symbol pro text 3">
            <a:extLst>
              <a:ext uri="{FF2B5EF4-FFF2-40B4-BE49-F238E27FC236}">
                <a16:creationId xmlns:a16="http://schemas.microsoft.com/office/drawing/2014/main" id="{AD21FA9E-7159-42B8-BF48-71D036466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2488" y="6148388"/>
            <a:ext cx="6496050" cy="1655762"/>
          </a:xfrm>
        </p:spPr>
        <p:txBody>
          <a:bodyPr/>
          <a:lstStyle/>
          <a:p>
            <a:r>
              <a:rPr lang="cs-CZ" altLang="cs-CZ" sz="1200" dirty="0"/>
              <a:t>Jiná božstva žijí pod zemí, vládne jim </a:t>
            </a:r>
            <a:r>
              <a:rPr lang="cs-CZ" altLang="cs-CZ" sz="1200" dirty="0" err="1"/>
              <a:t>Hádés</a:t>
            </a:r>
            <a:r>
              <a:rPr lang="cs-CZ" altLang="cs-CZ" sz="1200" dirty="0"/>
              <a:t>/</a:t>
            </a:r>
            <a:r>
              <a:rPr lang="cs-CZ" altLang="cs-CZ" sz="1200" dirty="0" err="1"/>
              <a:t>Plúto</a:t>
            </a:r>
            <a:r>
              <a:rPr lang="cs-CZ" altLang="cs-CZ" sz="1200" dirty="0"/>
              <a:t> se svojí manželkou </a:t>
            </a:r>
            <a:r>
              <a:rPr lang="cs-CZ" altLang="cs-CZ" sz="1200" dirty="0" err="1"/>
              <a:t>Persefoné</a:t>
            </a:r>
            <a:r>
              <a:rPr lang="cs-CZ" altLang="cs-CZ" sz="1200" dirty="0"/>
              <a:t> (ve středu). Vedle nich stojí </a:t>
            </a:r>
            <a:r>
              <a:rPr lang="cs-CZ" altLang="cs-CZ" sz="1200" dirty="0" err="1"/>
              <a:t>Hekaté</a:t>
            </a:r>
            <a:r>
              <a:rPr lang="cs-CZ" altLang="cs-CZ" sz="1200" dirty="0"/>
              <a:t> nesoucí dvě pochodně a obrací se k Orfeovi, který v podsvětí hledá svoji manželku </a:t>
            </a:r>
            <a:r>
              <a:rPr lang="cs-CZ" altLang="cs-CZ" sz="1200" dirty="0" err="1"/>
              <a:t>Euridiké</a:t>
            </a:r>
            <a:r>
              <a:rPr lang="cs-CZ" altLang="cs-CZ" sz="1200" dirty="0"/>
              <a:t>. V horním levém rohu je </a:t>
            </a:r>
            <a:r>
              <a:rPr lang="cs-CZ" altLang="cs-CZ" sz="1200" dirty="0" err="1"/>
              <a:t>Megara</a:t>
            </a:r>
            <a:r>
              <a:rPr lang="cs-CZ" altLang="cs-CZ" sz="1200" dirty="0"/>
              <a:t> se dvěma </a:t>
            </a:r>
            <a:r>
              <a:rPr lang="cs-CZ" altLang="cs-CZ" sz="1200" dirty="0" err="1"/>
              <a:t>Heraklidy</a:t>
            </a:r>
            <a:r>
              <a:rPr lang="cs-CZ" altLang="cs-CZ" sz="1200" dirty="0"/>
              <a:t>, v pravém horním rohu </a:t>
            </a:r>
            <a:r>
              <a:rPr lang="cs-CZ" altLang="cs-CZ" sz="1200" dirty="0" err="1"/>
              <a:t>Peirithoos</a:t>
            </a:r>
            <a:r>
              <a:rPr lang="cs-CZ" altLang="cs-CZ" sz="1200" dirty="0"/>
              <a:t> a Théseus. Pod nimi jsou dvě Danaovny a mladík mezi nimi je zřejmě </a:t>
            </a:r>
            <a:r>
              <a:rPr lang="cs-CZ" altLang="cs-CZ" sz="1200" dirty="0" err="1"/>
              <a:t>Protesilaus</a:t>
            </a:r>
            <a:r>
              <a:rPr lang="cs-CZ" altLang="cs-CZ" sz="1200" dirty="0"/>
              <a:t>, který se vrací na zem. Za Orfeem jsou dvě </a:t>
            </a:r>
            <a:r>
              <a:rPr lang="cs-CZ" altLang="cs-CZ" sz="1200" dirty="0" err="1"/>
              <a:t>Fúrie</a:t>
            </a:r>
            <a:r>
              <a:rPr lang="cs-CZ" altLang="cs-CZ" sz="1200" dirty="0"/>
              <a:t> ve svých charakteristických botách, jedna sedí na kůži pantera, druhá je okřídlená. Dole je </a:t>
            </a:r>
            <a:r>
              <a:rPr lang="cs-CZ" altLang="cs-CZ" sz="1200" dirty="0" err="1"/>
              <a:t>Heraklés</a:t>
            </a:r>
            <a:r>
              <a:rPr lang="cs-CZ" altLang="cs-CZ" sz="1200" dirty="0"/>
              <a:t> táhnoucí Kerbera a Hermés, který mu ukazuje cestu. Zcela vlevo je </a:t>
            </a:r>
            <a:r>
              <a:rPr lang="cs-CZ" altLang="cs-CZ" sz="1200" dirty="0" err="1"/>
              <a:t>Sýsifos</a:t>
            </a:r>
            <a:r>
              <a:rPr lang="cs-CZ" altLang="cs-CZ" sz="1200" dirty="0"/>
              <a:t> vpravo ještě jednou </a:t>
            </a:r>
            <a:r>
              <a:rPr lang="cs-CZ" altLang="cs-CZ" sz="1200" dirty="0" err="1"/>
              <a:t>Hekaté</a:t>
            </a:r>
            <a:r>
              <a:rPr lang="cs-CZ" altLang="cs-CZ" sz="1200" dirty="0"/>
              <a:t> a další Danaovna.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1200" dirty="0"/>
              <a:t>Zdroj: </a:t>
            </a:r>
            <a:r>
              <a:rPr lang="cs-CZ" altLang="cs-CZ" sz="1200" dirty="0" err="1"/>
              <a:t>Bianchi</a:t>
            </a:r>
            <a:r>
              <a:rPr lang="cs-CZ" altLang="cs-CZ" sz="1200" dirty="0"/>
              <a:t> 1976: obr. 70.</a:t>
            </a:r>
          </a:p>
          <a:p>
            <a:endParaRPr lang="cs-CZ" altLang="cs-CZ" dirty="0"/>
          </a:p>
        </p:txBody>
      </p:sp>
      <p:pic>
        <p:nvPicPr>
          <p:cNvPr id="31748" name="Picture 2" descr="Ant21">
            <a:extLst>
              <a:ext uri="{FF2B5EF4-FFF2-40B4-BE49-F238E27FC236}">
                <a16:creationId xmlns:a16="http://schemas.microsoft.com/office/drawing/2014/main" id="{3CD89662-B63E-4EE3-AD1C-72AA66981CE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" r="1985"/>
          <a:stretch>
            <a:fillRect/>
          </a:stretch>
        </p:blipFill>
        <p:spPr>
          <a:xfrm>
            <a:off x="2122488" y="725488"/>
            <a:ext cx="6496050" cy="4872037"/>
          </a:xfr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4">
            <a:extLst>
              <a:ext uri="{FF2B5EF4-FFF2-40B4-BE49-F238E27FC236}">
                <a16:creationId xmlns:a16="http://schemas.microsoft.com/office/drawing/2014/main" id="{D2B2CBA5-B132-464C-BD62-647E63950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Panteon</a:t>
            </a:r>
          </a:p>
        </p:txBody>
      </p:sp>
      <p:sp>
        <p:nvSpPr>
          <p:cNvPr id="32771" name="Zástupný symbol pro obsah 5">
            <a:extLst>
              <a:ext uri="{FF2B5EF4-FFF2-40B4-BE49-F238E27FC236}">
                <a16:creationId xmlns:a16="http://schemas.microsoft.com/office/drawing/2014/main" id="{97524882-9DC8-41AC-8C3A-2FBD75855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Další významní bohové a bohyně: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/>
              <a:t>Hádés, Hélios, Hypnos, Thanatos, Asklepios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/>
              <a:t>Selené, Hébé, Hekaté, Iris, Nemesis, Themis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/>
              <a:t>Skupinová božstva: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/>
              <a:t>Músy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/>
              <a:t>Moiry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/>
              <a:t>Hóry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/>
              <a:t>Charitky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/>
              <a:t>Erynie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/>
              <a:t>Satyrové, mainady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4">
            <a:extLst>
              <a:ext uri="{FF2B5EF4-FFF2-40B4-BE49-F238E27FC236}">
                <a16:creationId xmlns:a16="http://schemas.microsoft.com/office/drawing/2014/main" id="{BE274EBF-22CE-4665-9281-DECF04A4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Héroové</a:t>
            </a:r>
          </a:p>
        </p:txBody>
      </p:sp>
      <p:sp>
        <p:nvSpPr>
          <p:cNvPr id="33795" name="Zástupný symbol pro obsah 5">
            <a:extLst>
              <a:ext uri="{FF2B5EF4-FFF2-40B4-BE49-F238E27FC236}">
                <a16:creationId xmlns:a16="http://schemas.microsoft.com/office/drawing/2014/main" id="{02F12A56-7ECA-4D6E-9568-B6B512CA4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Významná skupina postav řecké mytologie propojující svět bohů a lidí: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400"/>
              <a:t>Obvykle potomci boha (často Dia) a smrtelnice, nejsou nesmrtelní (mohou být „uvedeni na Olymp“, např. Héraklés)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400"/>
              <a:t>Bohové a bohyně, s nimiž jsou spříznění jim pomáhají,   nebo jim mohou škodit na základě antipatií (např. Héra Hérakleovi)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/>
              <a:t>Héraklés: </a:t>
            </a:r>
            <a:r>
              <a:rPr lang="cs-CZ" altLang="cs-CZ" sz="1200" i="1"/>
              <a:t>hérós</a:t>
            </a:r>
            <a:r>
              <a:rPr lang="cs-CZ" altLang="cs-CZ" sz="1200"/>
              <a:t> mimořádné síly. Héraklés je příkladem </a:t>
            </a:r>
            <a:r>
              <a:rPr lang="cs-CZ" altLang="cs-CZ" sz="1200" i="1"/>
              <a:t>héróa</a:t>
            </a:r>
            <a:r>
              <a:rPr lang="cs-CZ" altLang="cs-CZ" sz="1200"/>
              <a:t> celořeckého významu. Mýty vyprávějící o jeho životě a činech tvoří rozsáhlý soubor. Jejich analýza dokládá dlouhodobý proces vytváření a proměny Hérakla samotného ve vyprávěních různých období.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2400"/>
              <a:t>Perseus, Oidipús, Odysseus, Pelops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/>
              <a:t>Théseus: </a:t>
            </a:r>
            <a:r>
              <a:rPr lang="cs-CZ" altLang="cs-CZ" sz="1200" i="1"/>
              <a:t>hérós </a:t>
            </a:r>
            <a:r>
              <a:rPr lang="cs-CZ" altLang="cs-CZ" sz="1200"/>
              <a:t>srovnáván s Héralkem – vázán na oblast Athén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/>
              <a:t>Kadmos: </a:t>
            </a:r>
            <a:r>
              <a:rPr lang="cs-CZ" altLang="cs-CZ" sz="1200"/>
              <a:t>mýtický zakladatel Théb</a:t>
            </a:r>
            <a:endParaRPr lang="cs-CZ" altLang="cs-CZ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87EB25C8-1EC8-43E1-9314-6F8AA212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488" y="5684838"/>
            <a:ext cx="6496050" cy="669925"/>
          </a:xfrm>
        </p:spPr>
        <p:txBody>
          <a:bodyPr/>
          <a:lstStyle/>
          <a:p>
            <a:pPr algn="ctr"/>
            <a:endParaRPr lang="cs-CZ" altLang="cs-CZ"/>
          </a:p>
        </p:txBody>
      </p:sp>
      <p:sp>
        <p:nvSpPr>
          <p:cNvPr id="34819" name="Zástupný symbol pro text 3">
            <a:extLst>
              <a:ext uri="{FF2B5EF4-FFF2-40B4-BE49-F238E27FC236}">
                <a16:creationId xmlns:a16="http://schemas.microsoft.com/office/drawing/2014/main" id="{20AEBE77-61F3-4BD8-B73B-1ECCF7477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2488" y="6354763"/>
            <a:ext cx="6496050" cy="954087"/>
          </a:xfrm>
        </p:spPr>
        <p:txBody>
          <a:bodyPr/>
          <a:lstStyle/>
          <a:p>
            <a:pPr algn="ctr"/>
            <a:r>
              <a:rPr lang="cs-CZ" altLang="cs-CZ" b="1"/>
              <a:t>Héraklés a Kerberos</a:t>
            </a:r>
          </a:p>
          <a:p>
            <a:pPr algn="ctr"/>
            <a:endParaRPr lang="cs-CZ" altLang="cs-CZ"/>
          </a:p>
        </p:txBody>
      </p:sp>
      <p:pic>
        <p:nvPicPr>
          <p:cNvPr id="34820" name="Picture 2" descr="031-Héraklés a Kerberos">
            <a:extLst>
              <a:ext uri="{FF2B5EF4-FFF2-40B4-BE49-F238E27FC236}">
                <a16:creationId xmlns:a16="http://schemas.microsoft.com/office/drawing/2014/main" id="{1936EB05-6C19-4BE3-BF8D-05AA2EE3A5D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7" b="20197"/>
          <a:stretch>
            <a:fillRect/>
          </a:stretch>
        </p:blipFill>
        <p:spPr>
          <a:xfrm>
            <a:off x="2122488" y="725488"/>
            <a:ext cx="6496050" cy="4872037"/>
          </a:xfr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4">
            <a:extLst>
              <a:ext uri="{FF2B5EF4-FFF2-40B4-BE49-F238E27FC236}">
                <a16:creationId xmlns:a16="http://schemas.microsoft.com/office/drawing/2014/main" id="{2366E8B4-3EF1-408D-95AE-ED209A19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Rituál v řeckém náboženství</a:t>
            </a:r>
          </a:p>
        </p:txBody>
      </p:sp>
      <p:sp>
        <p:nvSpPr>
          <p:cNvPr id="36867" name="Zástupný symbol pro obsah 5">
            <a:extLst>
              <a:ext uri="{FF2B5EF4-FFF2-40B4-BE49-F238E27FC236}">
                <a16:creationId xmlns:a16="http://schemas.microsoft.com/office/drawing/2014/main" id="{317E48D4-BDB0-4CC6-B7D8-8F993534D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/>
              <a:t>Rituály – prostředek k dosažení cílů</a:t>
            </a:r>
          </a:p>
          <a:p>
            <a:r>
              <a:rPr lang="cs-CZ" altLang="cs-CZ" sz="2000"/>
              <a:t>Základním cílem je předvídatelný život ve fungujícím (a poznatelném) kosmu ovládaném božstvy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/>
              <a:t>nástroj komunikace lidí s bohy a bohyněmi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/>
              <a:t>nejčastěji zahrnuje modlitby, očišťování a oběti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/>
              <a:t>zajišťuje stálé udržování vzájemných vazeb (koloběh přání a díků v podobě dávání darů</a:t>
            </a:r>
            <a:r>
              <a:rPr lang="cs-CZ" altLang="cs-CZ" sz="2000"/>
              <a:t>)</a:t>
            </a:r>
          </a:p>
          <a:p>
            <a:r>
              <a:rPr lang="cs-CZ" altLang="cs-CZ" sz="2800"/>
              <a:t>Vycházejí z tradice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/>
              <a:t>Nejsou obvykle explicitně vázány na konkrétní mýtus (výjimkou jsou mystéria)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/>
              <a:t>role aitiologických mýtů, např. forma krvavé oběti – Prométheus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/>
              <a:t>specifika a odlišnosti v různých lokalitách v rámci kultu téhož božstva</a:t>
            </a:r>
          </a:p>
          <a:p>
            <a:r>
              <a:rPr lang="cs-CZ" altLang="cs-CZ" sz="2600"/>
              <a:t>Rituály jsou prováděny: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/>
              <a:t>V soukromí domácností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/>
              <a:t>Veřejně jak pro jednotlivce, tak především obec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/>
              <a:t>Mystéria – tajné rituály (ve vyhrazených, uzavřených prostorách svatyní) přístupné jen zasvěceným, nejznámější mystéria bohyně Démétry v Eleusíně spojená původně s vegetačním cyklem, viz homérský </a:t>
            </a:r>
            <a:r>
              <a:rPr lang="cs-CZ" altLang="cs-CZ" sz="1800" i="1"/>
              <a:t>Hymnus na Démétru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E9C4DB3B-60BF-4004-AB9E-FA318B230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Rituál v řeckém náboženství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56CAFEAF-F65B-4AD6-B6AE-A8E1CD612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Kněžstvo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altLang="cs-CZ"/>
              <a:t>není v Řecku významnou/mocnou sociální vrstvou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altLang="cs-CZ"/>
              <a:t>oběti a modlitby v rodině vykonává otec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altLang="cs-CZ"/>
              <a:t>v obci a státě panovník nebo úředník</a:t>
            </a:r>
          </a:p>
          <a:p>
            <a:pPr lvl="2">
              <a:buFont typeface="Arial" panose="020B0604020202020204" pitchFamily="34" charset="0"/>
              <a:buNone/>
            </a:pPr>
            <a:endParaRPr lang="cs-CZ" altLang="cs-CZ"/>
          </a:p>
          <a:p>
            <a:pPr lvl="2">
              <a:buFont typeface="Wingdings" panose="05000000000000000000" pitchFamily="2" charset="2"/>
              <a:buChar char="Ø"/>
            </a:pPr>
            <a:r>
              <a:rPr lang="cs-CZ" altLang="cs-CZ"/>
              <a:t>Kněží, </a:t>
            </a:r>
            <a:r>
              <a:rPr lang="cs-CZ" altLang="cs-CZ" i="1"/>
              <a:t>hiereis</a:t>
            </a:r>
            <a:r>
              <a:rPr lang="cs-CZ" altLang="cs-CZ"/>
              <a:t>, a kněžky, </a:t>
            </a:r>
            <a:r>
              <a:rPr lang="cs-CZ" altLang="cs-CZ" i="1"/>
              <a:t>hiereiai</a:t>
            </a:r>
            <a:r>
              <a:rPr lang="cs-CZ" altLang="cs-CZ"/>
              <a:t> pečovali o chrám a kult boha/bohyně v daném místě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altLang="cs-CZ"/>
              <a:t>sami konali oběti nebo pronášeli modlitby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altLang="cs-CZ"/>
              <a:t>byli voleni, určováni losem, dědili kněžskou funkci aj.</a:t>
            </a:r>
          </a:p>
          <a:p>
            <a:endParaRPr lang="cs-CZ" altLang="cs-CZ"/>
          </a:p>
          <a:p>
            <a:pPr lvl="3">
              <a:buFont typeface="Wingdings" panose="05000000000000000000" pitchFamily="2" charset="2"/>
              <a:buChar char="§"/>
            </a:pPr>
            <a:endParaRPr lang="cs-CZ" altLang="cs-CZ"/>
          </a:p>
          <a:p>
            <a:pPr lvl="1">
              <a:buFont typeface="Wingdings" panose="05000000000000000000" pitchFamily="2" charset="2"/>
              <a:buChar char="Ø"/>
            </a:pPr>
            <a:endParaRPr lang="cs-CZ" altLang="cs-CZ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53C16E38-B02F-4302-9519-EB756876F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Rituál v řeckém náboženství</a:t>
            </a:r>
          </a:p>
        </p:txBody>
      </p:sp>
      <p:sp>
        <p:nvSpPr>
          <p:cNvPr id="38915" name="Zástupný symbol pro obsah 2">
            <a:extLst>
              <a:ext uri="{FF2B5EF4-FFF2-40B4-BE49-F238E27FC236}">
                <a16:creationId xmlns:a16="http://schemas.microsoft.com/office/drawing/2014/main" id="{BB93955E-7305-4A83-85D8-41913ABD1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/>
              <a:t>Oběti (a dary)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000"/>
              <a:t>Dary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/>
              <a:t> </a:t>
            </a:r>
            <a:r>
              <a:rPr lang="cs-CZ" altLang="cs-CZ" sz="2000"/>
              <a:t>podíl z válečné kořisti, vítěznou zbraň, třínožky, roucha, sochy, vázy, votivní tabulky za zachránění nebo uzdravení – často plastiky např. uzdravených končetin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000"/>
              <a:t>Nekrvavé oběti: úroda, věnce květin, obilí, ovoce, koláče, med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2000"/>
              <a:t>Úlitba: vína, mléka, oleje, medu (např. začátek a konec hostin)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000"/>
              <a:t>Krvavé oběti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2000"/>
              <a:t>Obětní zvířata přesně stanoveno jaký druh kterému bohu nebo bohyni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cs-CZ" altLang="cs-CZ" sz="2000"/>
              <a:t> rozlišení podle pohlaví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cs-CZ" altLang="cs-CZ" sz="2000"/>
              <a:t>rozlišení podle barvy (podsvětním božstvům tmavá/černá zvířata)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cs-CZ" altLang="cs-CZ" sz="2000" i="1"/>
              <a:t>hekatombé</a:t>
            </a:r>
            <a:r>
              <a:rPr lang="cs-CZ" altLang="cs-CZ" sz="2000"/>
              <a:t> – hekatomba, oběť původně sta kusů dobytka spojená např. v Athénách se společnou hostinou všech účastníků – občanů/celé obce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cs-CZ" altLang="cs-CZ" sz="2000" i="1"/>
              <a:t>holokauston </a:t>
            </a:r>
            <a:r>
              <a:rPr lang="cs-CZ" altLang="cs-CZ" sz="2000"/>
              <a:t>– celopal -  oběť podsvětním božstvům byla celá spálena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9B764CF9-ED84-4137-921B-BE6E4B00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5400"/>
              <a:t>Polyteismus řeckého náboženství</a:t>
            </a:r>
            <a:endParaRPr lang="cs-CZ" altLang="cs-CZ"/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6DECE204-EF81-4A9D-88B5-AC7335C07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 i="1"/>
              <a:t>Poly theoi doxa - </a:t>
            </a:r>
            <a:r>
              <a:rPr lang="cs-CZ" altLang="cs-CZ" sz="2400"/>
              <a:t>víra v mnoho bohů (termín Filón Alexandrijský, 1. st.)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Polyteistické náboženství: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1800"/>
              <a:t>pluralita božských sil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1800"/>
              <a:t>pluralita rituálních praktik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1800"/>
              <a:t>diversita nadlidských bytostí: bohové a bohyně, daimoni, héroové a další subkategorie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Strukturovaný panteon: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1800"/>
              <a:t>hierarchie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1800"/>
              <a:t>dualismus  (protiklady např. Apollon – Dionýsos, Démétér – Athéna)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sz="1800"/>
              <a:t>různé formy reprezentací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3">
            <a:extLst>
              <a:ext uri="{FF2B5EF4-FFF2-40B4-BE49-F238E27FC236}">
                <a16:creationId xmlns:a16="http://schemas.microsoft.com/office/drawing/2014/main" id="{FCEA5610-1470-4EEB-885C-1E5292DAC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488" y="5684838"/>
            <a:ext cx="6496050" cy="608012"/>
          </a:xfrm>
        </p:spPr>
        <p:txBody>
          <a:bodyPr/>
          <a:lstStyle/>
          <a:p>
            <a:pPr algn="ctr"/>
            <a:br>
              <a:rPr lang="cs-CZ" altLang="cs-CZ"/>
            </a:br>
            <a:br>
              <a:rPr lang="cs-CZ" altLang="cs-CZ"/>
            </a:br>
            <a:br>
              <a:rPr lang="cs-CZ" altLang="cs-CZ"/>
            </a:br>
            <a:br>
              <a:rPr lang="cs-CZ" altLang="cs-CZ"/>
            </a:br>
            <a:r>
              <a:rPr lang="cs-CZ" altLang="cs-CZ"/>
              <a:t>Obětní rituál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39939" name="Zástupný symbol pro obrázek 4">
            <a:extLst>
              <a:ext uri="{FF2B5EF4-FFF2-40B4-BE49-F238E27FC236}">
                <a16:creationId xmlns:a16="http://schemas.microsoft.com/office/drawing/2014/main" id="{F59006E8-E66A-40F2-892D-8380045CC522}"/>
              </a:ext>
            </a:extLst>
          </p:cNvPr>
          <p:cNvSpPr>
            <a:spLocks noGrp="1" noTextEdit="1"/>
          </p:cNvSpPr>
          <p:nvPr>
            <p:ph type="pic" idx="1"/>
          </p:nvPr>
        </p:nvSpPr>
        <p:spPr>
          <a:xfrm>
            <a:off x="2122488" y="725488"/>
            <a:ext cx="6496050" cy="4872037"/>
          </a:xfrm>
        </p:spPr>
      </p:sp>
      <p:sp>
        <p:nvSpPr>
          <p:cNvPr id="39940" name="Zástupný symbol pro text 5">
            <a:extLst>
              <a:ext uri="{FF2B5EF4-FFF2-40B4-BE49-F238E27FC236}">
                <a16:creationId xmlns:a16="http://schemas.microsoft.com/office/drawing/2014/main" id="{6695E805-C811-4047-BEBA-FB85BBED8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2488" y="6354763"/>
            <a:ext cx="6496050" cy="1377950"/>
          </a:xfrm>
        </p:spPr>
        <p:txBody>
          <a:bodyPr/>
          <a:lstStyle/>
          <a:p>
            <a:r>
              <a:rPr lang="cs-CZ" altLang="cs-CZ" sz="1200"/>
              <a:t>Příprava oběti: postava vpravo od oltáře drží v levé ruce </a:t>
            </a:r>
            <a:r>
              <a:rPr lang="cs-CZ" altLang="cs-CZ" sz="1200" i="1"/>
              <a:t>kanún</a:t>
            </a:r>
            <a:r>
              <a:rPr lang="cs-CZ" altLang="cs-CZ" sz="1200"/>
              <a:t>, obětní nádobu se zrny ječmene a obětní nůž (</a:t>
            </a:r>
            <a:r>
              <a:rPr lang="cs-CZ" altLang="cs-CZ" sz="1200" i="1"/>
              <a:t>machaira</a:t>
            </a:r>
            <a:r>
              <a:rPr lang="cs-CZ" altLang="cs-CZ" sz="1200"/>
              <a:t>), v pravé, kterou napřahuje nad oltář, má mísu s obětní vodou (</a:t>
            </a:r>
            <a:r>
              <a:rPr lang="cs-CZ" altLang="cs-CZ" sz="1200" i="1"/>
              <a:t>chernips</a:t>
            </a:r>
            <a:r>
              <a:rPr lang="cs-CZ" altLang="cs-CZ" sz="1200"/>
              <a:t>), do níž obětník noří ruce, aby provedl očistu. Vodou bude pokropeno obětní zvíře a stejně mu bude hozeno na hlavu zrní, aby bylo srozuměno s tím, že bude obětí. Zvíře je drženo v klidu vlevo od oltáře pomocníkem, za nímž stojí flétnista. Na pravé straně doplňuje symetrii scény kněz, který dohlíží na celý obřad.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1200"/>
              <a:t>Zdroj:  Zaidman – Schmitt Pantel 2005: 225.</a:t>
            </a:r>
          </a:p>
          <a:p>
            <a:endParaRPr lang="cs-CZ" altLang="cs-CZ"/>
          </a:p>
        </p:txBody>
      </p:sp>
      <p:sp>
        <p:nvSpPr>
          <p:cNvPr id="39941" name="Zástupný symbol pro obrázek 4">
            <a:extLst>
              <a:ext uri="{FF2B5EF4-FFF2-40B4-BE49-F238E27FC236}">
                <a16:creationId xmlns:a16="http://schemas.microsoft.com/office/drawing/2014/main" id="{41BC1EF4-D7FC-482A-82A2-4BD89286D01C}"/>
              </a:ext>
            </a:extLst>
          </p:cNvPr>
          <p:cNvSpPr txBox="1">
            <a:spLocks/>
          </p:cNvSpPr>
          <p:nvPr/>
        </p:nvSpPr>
        <p:spPr bwMode="auto">
          <a:xfrm>
            <a:off x="2173288" y="747713"/>
            <a:ext cx="6496050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257" tIns="51128" rIns="102257" bIns="51128"/>
          <a:lstStyle/>
          <a:p>
            <a:endParaRPr lang="cs-CZ"/>
          </a:p>
        </p:txBody>
      </p:sp>
      <p:pic>
        <p:nvPicPr>
          <p:cNvPr id="39942" name="Picture 2" descr="Ant009">
            <a:extLst>
              <a:ext uri="{FF2B5EF4-FFF2-40B4-BE49-F238E27FC236}">
                <a16:creationId xmlns:a16="http://schemas.microsoft.com/office/drawing/2014/main" id="{4998A5C2-9D40-4D80-A90F-0BF6C85C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913"/>
            <a:ext cx="10807700" cy="471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8E6C1C54-FF4B-43FD-A59D-960A1D32F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Rituál v řeckém náboženství</a:t>
            </a:r>
          </a:p>
        </p:txBody>
      </p:sp>
      <p:sp>
        <p:nvSpPr>
          <p:cNvPr id="40963" name="Zástupný symbol pro obsah 2">
            <a:extLst>
              <a:ext uri="{FF2B5EF4-FFF2-40B4-BE49-F238E27FC236}">
                <a16:creationId xmlns:a16="http://schemas.microsoft.com/office/drawing/2014/main" id="{A69D18F4-F605-45DC-9348-D24A9AF92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Věštci a věštkyně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altLang="cs-CZ" sz="2000" i="1"/>
              <a:t>Manteis</a:t>
            </a:r>
            <a:r>
              <a:rPr lang="cs-CZ" altLang="cs-CZ" sz="2000"/>
              <a:t> – věštci: výklad znamení, zjišťování vůle bohů a bohyní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altLang="cs-CZ" sz="2000"/>
              <a:t>Znamení přímá: nahodilé zvuky, přírodní jevy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altLang="cs-CZ" sz="2000"/>
              <a:t>Znamení nepřímá: sny, let ptáků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altLang="cs-CZ" sz="2000"/>
              <a:t>Podle obětních zvířat (</a:t>
            </a:r>
            <a:r>
              <a:rPr lang="cs-CZ" altLang="cs-CZ" sz="2000" i="1"/>
              <a:t>hieroskopiá</a:t>
            </a:r>
            <a:r>
              <a:rPr lang="cs-CZ" altLang="cs-CZ" sz="2000"/>
              <a:t>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altLang="cs-CZ" sz="2000"/>
              <a:t>Věštírny – místa zasvěcená jednotlivým bohům nebo bohyním, kde bylo možné zjišťovat jejich vůli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altLang="cs-CZ" sz="2000"/>
              <a:t>Diova věštírna v Dodóně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altLang="cs-CZ" sz="2000"/>
              <a:t>Apollónava věštírna v Delfách, v Didymé u Milétu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altLang="cs-CZ" sz="2000"/>
              <a:t>Asklépiův chrám v Epidauru (inkubace vedoucí k uzdravení)</a:t>
            </a:r>
          </a:p>
          <a:p>
            <a:r>
              <a:rPr lang="cs-CZ" altLang="cs-CZ" sz="2000"/>
              <a:t>Věštění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2000"/>
              <a:t> velmi obvyklá a často využívaná cesta ke zjištění odpovědí na otázky soukromého i veřejného života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>
            <a:extLst>
              <a:ext uri="{FF2B5EF4-FFF2-40B4-BE49-F238E27FC236}">
                <a16:creationId xmlns:a16="http://schemas.microsoft.com/office/drawing/2014/main" id="{0D3BB064-B022-44F1-A397-F6979848D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Rituál v řeckém náboženství</a:t>
            </a:r>
          </a:p>
        </p:txBody>
      </p:sp>
      <p:sp>
        <p:nvSpPr>
          <p:cNvPr id="41987" name="Zástupný symbol pro obsah 2">
            <a:extLst>
              <a:ext uri="{FF2B5EF4-FFF2-40B4-BE49-F238E27FC236}">
                <a16:creationId xmlns:a16="http://schemas.microsoft.com/office/drawing/2014/main" id="{37F887F3-3901-4584-8A79-CA153ED7E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/>
              <a:t>Chrám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900"/>
              <a:t>Příbytek boha, bohyně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900"/>
              <a:t>Uložení chrámových pokladů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900"/>
              <a:t>Vstup jen kněží a kněžky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900"/>
              <a:t>Oltáře před chrámem – shromáždění k obětem</a:t>
            </a:r>
          </a:p>
          <a:p>
            <a:pPr lvl="1">
              <a:buFont typeface="Arial" panose="020B0604020202020204" pitchFamily="34" charset="0"/>
              <a:buNone/>
            </a:pPr>
            <a:endParaRPr lang="cs-CZ" altLang="cs-CZ" sz="1400"/>
          </a:p>
          <a:p>
            <a:r>
              <a:rPr lang="cs-CZ" altLang="cs-CZ" sz="2000"/>
              <a:t>Kalendář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600"/>
              <a:t>Každé město/každá polis vlastní kalendář (nestejný počátek roku i měsíců), původní lunární postupně nahrazován solárním rokem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600"/>
              <a:t>Oficiální kalendáře nejčastěji slouží k orientaci v náboženských svátcích: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700"/>
              <a:t>Delfský kalendář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700"/>
              <a:t>Athénský kalendář – dobře dochované – množství svátků nejrůznějšího významu (zahrnující aspekty zemědělského života, prosperity, kult Athény, občanské svátky, Dionýsova kultu)</a:t>
            </a:r>
          </a:p>
          <a:p>
            <a:r>
              <a:rPr lang="cs-CZ" altLang="cs-CZ" sz="2000"/>
              <a:t>Panhelénské svátky – všeřecký význam – </a:t>
            </a:r>
            <a:r>
              <a:rPr lang="cs-CZ" altLang="cs-CZ" sz="2000" i="1"/>
              <a:t>ekecheiria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altLang="cs-CZ" sz="1800"/>
              <a:t>Hry, </a:t>
            </a:r>
            <a:r>
              <a:rPr lang="cs-CZ" altLang="cs-CZ" sz="1800" i="1"/>
              <a:t>agónés,</a:t>
            </a:r>
            <a:r>
              <a:rPr lang="cs-CZ" altLang="cs-CZ" sz="1800"/>
              <a:t> - původ snad v zápasech (ritualizovaný boj)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500"/>
              <a:t>Sportovní nebo kulturní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500"/>
              <a:t>Olympijské, pythyjské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500"/>
              <a:t>Isthmické, nemejské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cs-CZ" altLang="cs-CZ" sz="1500"/>
          </a:p>
          <a:p>
            <a:pPr lvl="1">
              <a:buFont typeface="Arial" panose="020B0604020202020204" pitchFamily="34" charset="0"/>
              <a:buNone/>
            </a:pPr>
            <a:endParaRPr lang="cs-CZ" altLang="cs-CZ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AB409AA9-9F77-4808-935E-C99C3D32D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Použité zdroje</a:t>
            </a:r>
          </a:p>
        </p:txBody>
      </p:sp>
      <p:sp>
        <p:nvSpPr>
          <p:cNvPr id="43011" name="Zástupný symbol pro obsah 2">
            <a:extLst>
              <a:ext uri="{FF2B5EF4-FFF2-40B4-BE49-F238E27FC236}">
                <a16:creationId xmlns:a16="http://schemas.microsoft.com/office/drawing/2014/main" id="{C62401B4-609E-4BE9-964C-98F3ED6D4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altLang="cs-CZ" sz="1200"/>
              <a:t>Beard, Mary – John North, </a:t>
            </a:r>
            <a:r>
              <a:rPr lang="cs-CZ" altLang="cs-CZ" sz="1200" i="1"/>
              <a:t>Pagan Priests. Religion and Power in the Ancient World</a:t>
            </a:r>
            <a:r>
              <a:rPr lang="cs-CZ" altLang="cs-CZ" sz="1200"/>
              <a:t>, London: Ducworth 1990.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Bianchi, Ugo, </a:t>
            </a:r>
            <a:r>
              <a:rPr lang="cs-CZ" altLang="cs-CZ" sz="1200" i="1"/>
              <a:t>The Greek Mysteries, </a:t>
            </a:r>
            <a:r>
              <a:rPr lang="cs-CZ" altLang="cs-CZ" sz="1200"/>
              <a:t>[Iconography of religions XVII, 3], Leiden: E. J. Brill 1976.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Burkert, Walter, </a:t>
            </a:r>
            <a:r>
              <a:rPr lang="cs-CZ" altLang="cs-CZ" sz="1200" i="1"/>
              <a:t>Ancient Mystery Cults</a:t>
            </a:r>
            <a:r>
              <a:rPr lang="cs-CZ" altLang="cs-CZ" sz="1200"/>
              <a:t>, Cambridge – London: Harvard Universitys Press 1987.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Burnová, Lucilla, </a:t>
            </a:r>
            <a:r>
              <a:rPr lang="cs-CZ" altLang="cs-CZ" sz="1200" i="1"/>
              <a:t>Řecké mýty</a:t>
            </a:r>
            <a:r>
              <a:rPr lang="cs-CZ" altLang="cs-CZ" sz="1200"/>
              <a:t>, Praha: Nakladatelství Lidové noviny 1999.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Gates, Charles, </a:t>
            </a:r>
            <a:r>
              <a:rPr lang="cs-CZ" altLang="cs-CZ" sz="1200" i="1"/>
              <a:t> Ancient Citites. The Archeology of Urban Life in the Near East and Egypt, Greece, and Rome, </a:t>
            </a:r>
            <a:r>
              <a:rPr lang="cs-CZ" altLang="cs-CZ" sz="1200"/>
              <a:t>London: Routledge 2003.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Hošek, Radislav, Náboženství</a:t>
            </a:r>
            <a:r>
              <a:rPr lang="cs-CZ" altLang="cs-CZ" sz="1200" i="1"/>
              <a:t> antického Řecka</a:t>
            </a:r>
            <a:r>
              <a:rPr lang="cs-CZ" altLang="cs-CZ" sz="1200"/>
              <a:t>, Praha: Vyšehrad 2004.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Oliphantová, Margaret, </a:t>
            </a:r>
            <a:r>
              <a:rPr lang="cs-CZ" altLang="cs-CZ" sz="1200" i="1"/>
              <a:t> Atlas starověkého světa. Po stopách významných civilizací dávných dob</a:t>
            </a:r>
            <a:r>
              <a:rPr lang="cs-CZ" altLang="cs-CZ" sz="1200"/>
              <a:t>, Bratislava: Gemini 1993.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Svoboda, Ludvík (ed.), </a:t>
            </a:r>
            <a:r>
              <a:rPr lang="cs-CZ" altLang="cs-CZ" sz="1200" i="1"/>
              <a:t>Encyklopedie antiky</a:t>
            </a:r>
            <a:r>
              <a:rPr lang="cs-CZ" altLang="cs-CZ" sz="1200"/>
              <a:t>, Praha: Academia 1993.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Šílený, Tomáš – Gabriel Hejzlar, </a:t>
            </a:r>
            <a:r>
              <a:rPr lang="cs-CZ" altLang="cs-CZ" sz="1200" i="1"/>
              <a:t>Život v antickém Řecku</a:t>
            </a:r>
            <a:r>
              <a:rPr lang="cs-CZ" altLang="cs-CZ" sz="1200"/>
              <a:t>, Praha: Jednota čekých filologů </a:t>
            </a:r>
            <a:r>
              <a:rPr lang="cs-CZ" altLang="cs-CZ" sz="1200" baseline="30000"/>
              <a:t>5</a:t>
            </a:r>
            <a:r>
              <a:rPr lang="cs-CZ" altLang="cs-CZ" sz="1200"/>
              <a:t>1947.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Vernant, Jean-Pierre,</a:t>
            </a:r>
            <a:r>
              <a:rPr lang="cs-CZ" altLang="cs-CZ" sz="1200" i="1"/>
              <a:t> Řecký člověk a jeho svět,</a:t>
            </a:r>
            <a:r>
              <a:rPr lang="cs-CZ" altLang="cs-CZ" sz="1200"/>
              <a:t> Praha: Vyšehrad 2005.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Vernant, Jean-Pierre, </a:t>
            </a:r>
            <a:r>
              <a:rPr lang="cs-CZ" altLang="cs-CZ" sz="1200" i="1"/>
              <a:t>Vesmír, bohové, lidé: nejstarší řecké mýty</a:t>
            </a:r>
            <a:r>
              <a:rPr lang="cs-CZ" altLang="cs-CZ" sz="1200"/>
              <a:t>, Praha: Paseka 2001.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Vidman, Ladislav </a:t>
            </a:r>
            <a:r>
              <a:rPr lang="cs-CZ" altLang="cs-CZ" sz="1200" i="1"/>
              <a:t>Od Olympu k Pantheonu. Antické náboženství a morálka</a:t>
            </a:r>
            <a:r>
              <a:rPr lang="cs-CZ" altLang="cs-CZ" sz="1200"/>
              <a:t>, Praha: Vyšehrad 1986.</a:t>
            </a:r>
          </a:p>
          <a:p>
            <a:pPr>
              <a:lnSpc>
                <a:spcPct val="150000"/>
              </a:lnSpc>
            </a:pPr>
            <a:r>
              <a:rPr lang="cs-CZ" altLang="cs-CZ" sz="1200"/>
              <a:t>Zaidman, Luise Briut – Pauline Schmitt Pantel, </a:t>
            </a:r>
            <a:r>
              <a:rPr lang="cs-CZ" altLang="cs-CZ" sz="1200" i="1"/>
              <a:t>Religion in the Ancient Greek City</a:t>
            </a:r>
            <a:r>
              <a:rPr lang="cs-CZ" altLang="cs-CZ" sz="1200"/>
              <a:t>, Cambridge: Cambridge University Press 2005.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449BDB-4913-4C30-B6B3-25BE90F61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120" y="5684049"/>
            <a:ext cx="6496050" cy="671034"/>
          </a:xfrm>
        </p:spPr>
        <p:txBody>
          <a:bodyPr wrap="square" anchor="b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000" b="1" cap="all"/>
              <a:t>Řecko a oblast egejského moře</a:t>
            </a:r>
            <a:br>
              <a:rPr lang="cs-CZ" sz="2000" b="1" cap="all"/>
            </a:br>
            <a:endParaRPr lang="cs-CZ" sz="2000"/>
          </a:p>
        </p:txBody>
      </p:sp>
      <p:pic>
        <p:nvPicPr>
          <p:cNvPr id="2050" name="Picture 2" descr="ANTIKA. Starověké Řecko. Náboženství - PDF Free Download">
            <a:extLst>
              <a:ext uri="{FF2B5EF4-FFF2-40B4-BE49-F238E27FC236}">
                <a16:creationId xmlns:a16="http://schemas.microsoft.com/office/drawing/2014/main" id="{0F5181D8-CA4F-42B9-AC67-FB0942E49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8411" y="725540"/>
            <a:ext cx="5383467" cy="4872038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3DF3DB-5817-4EEE-85FE-4FBEFB0FD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2120" y="6355082"/>
            <a:ext cx="6496050" cy="952980"/>
          </a:xfrm>
        </p:spPr>
        <p:txBody>
          <a:bodyPr wrap="square" anchor="t"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cs-CZ" sz="1200"/>
              <a:t>První velká civilizace egejského světa byla vytvořena obyvateli Kréty v období minojském.</a:t>
            </a:r>
            <a:br>
              <a:rPr lang="cs-CZ" sz="1200"/>
            </a:br>
            <a:r>
              <a:rPr lang="cs-CZ" sz="1200"/>
              <a:t> Kolem poloviny 15. století př. n. l. přešla moc na obyvatele pevniny, kde v členitém hornatém terénu vznikly a postupně dosáhly rozkvětu samostatné městské státy.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cs-CZ" sz="1200"/>
              <a:t>Zdroj: </a:t>
            </a:r>
            <a:r>
              <a:rPr lang="cs-CZ" sz="1200" err="1"/>
              <a:t>Oliphantová</a:t>
            </a:r>
            <a:r>
              <a:rPr lang="cs-CZ" sz="1200"/>
              <a:t> 1993: 92.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1200" b="1" cap="al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BFE597F0-1853-40B7-AD13-1A55C52B3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Časový rámec</a:t>
            </a: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A461A938-B4BE-456E-BB45-13DCED902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 užším smyslu zahrnuje historie samostatného antického Řecka a vývoje řecké kultury období od 8. století př. n. l. do 4. - 6. století n. l. zahrnující dobu: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dirty="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archaickou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 klasickou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 helénistickou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09ABCCE8-AF90-479A-AE7B-B7D83A44F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87350"/>
            <a:ext cx="9744075" cy="1352550"/>
          </a:xfrm>
        </p:spPr>
        <p:txBody>
          <a:bodyPr/>
          <a:lstStyle/>
          <a:p>
            <a:pPr eaLnBrk="1" hangingPunct="1"/>
            <a:r>
              <a:rPr lang="cs-CZ" altLang="cs-CZ"/>
              <a:t>Chronologické vymezení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BBE96065-1DF5-4A0B-BDED-B4C9196EB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Kultura egejská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000"/>
          </a:p>
          <a:p>
            <a:pPr eaLnBrk="1" hangingPunct="1"/>
            <a:r>
              <a:rPr lang="cs-CZ" altLang="cs-CZ"/>
              <a:t>Temné období (1 200-800 př. n. l.)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000"/>
          </a:p>
          <a:p>
            <a:pPr eaLnBrk="1" hangingPunct="1"/>
            <a:r>
              <a:rPr lang="cs-CZ" altLang="cs-CZ"/>
              <a:t>Archaická doba (800-500 př. n. l.)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000"/>
          </a:p>
          <a:p>
            <a:pPr eaLnBrk="1" hangingPunct="1"/>
            <a:r>
              <a:rPr lang="cs-CZ" altLang="cs-CZ"/>
              <a:t>Klasická doba (480-323 př. n. l.)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000"/>
          </a:p>
          <a:p>
            <a:pPr eaLnBrk="1" hangingPunct="1"/>
            <a:r>
              <a:rPr lang="cs-CZ" altLang="cs-CZ"/>
              <a:t>Helénistická doba (323 – konec starověku)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6515943D-05F9-4C59-96E8-E98607B6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800"/>
              <a:t>Chronologické vymezení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24BC8C-62AF-4E14-A525-C356A8F43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marL="383460" indent="-383460" defTabSz="1022561" eaLnBrk="1" fontAlgn="auto" hangingPunct="1">
              <a:spcAft>
                <a:spcPts val="0"/>
              </a:spcAft>
              <a:defRPr/>
            </a:pPr>
            <a:r>
              <a:rPr lang="cs-CZ" dirty="0"/>
              <a:t>Kultura egejská</a:t>
            </a:r>
          </a:p>
          <a:p>
            <a:pPr marL="383460" indent="-383460" defTabSz="1022561" eaLnBrk="1" fontAlgn="auto" hangingPunct="1">
              <a:spcAft>
                <a:spcPts val="0"/>
              </a:spcAft>
              <a:defRPr/>
            </a:pPr>
            <a:endParaRPr lang="cs-CZ" dirty="0"/>
          </a:p>
          <a:p>
            <a:pPr marL="831135" lvl="1" indent="-383460" defTabSz="102256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dirty="0"/>
              <a:t>První velká civilizace egejského světa byla vytvořena obyvateli Kréty v období minojském (od 3. tisíciletí do poloviny 12. století př. n. l.)</a:t>
            </a:r>
          </a:p>
          <a:p>
            <a:pPr marL="831135" lvl="1" indent="-383460" defTabSz="1022561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dirty="0"/>
          </a:p>
          <a:p>
            <a:pPr marL="831135" lvl="1" indent="-383460" defTabSz="102256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cs-CZ" dirty="0"/>
              <a:t>1 650-1100 mykénská civilizace v pevninském Řecku – její vznik spojován se vpádem řeckého kmene </a:t>
            </a:r>
            <a:r>
              <a:rPr lang="cs-CZ" dirty="0" err="1"/>
              <a:t>Achájů</a:t>
            </a:r>
            <a:endParaRPr lang="cs-CZ" dirty="0"/>
          </a:p>
          <a:p>
            <a:pPr marL="831135" lvl="1" indent="-383460" defTabSz="102256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cs-CZ" dirty="0"/>
          </a:p>
          <a:p>
            <a:pPr marL="1278810" lvl="2" indent="-383460" defTabSz="1022561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dirty="0"/>
              <a:t>Kolem poloviny 15. století př. n. l. přešla moc na obyvatele pevniny, kde v členitém hornatém terénu vznikly a postupně dosáhly rozkvětu samostatné městské státy.</a:t>
            </a:r>
          </a:p>
          <a:p>
            <a:pPr marL="831135" lvl="1" indent="-383460" defTabSz="1022561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000" dirty="0"/>
          </a:p>
          <a:p>
            <a:pPr marL="1278810" lvl="2" indent="-383460" defTabSz="1022561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cs-CZ" dirty="0"/>
              <a:t>Obraz bojů je zachycen v mýtech o hérójích v Homérských eposech</a:t>
            </a:r>
          </a:p>
        </p:txBody>
      </p:sp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266655BD-C5BF-45EF-B266-EBF7BE91B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194D1967-B132-42E9-B7A7-BCF39BB55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6651625"/>
            <a:ext cx="9625013" cy="865188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cs-CZ" altLang="cs-CZ"/>
              <a:t> </a:t>
            </a:r>
            <a:r>
              <a:rPr lang="cs-CZ" altLang="cs-CZ" sz="1200" b="1"/>
              <a:t>Plán Nestórova paláce v Pýlu – příklad mykénského paláce.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cs-CZ" altLang="cs-CZ" sz="1200"/>
              <a:t>   Zdroj: Gates 2003: 138.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1200" b="1"/>
          </a:p>
          <a:p>
            <a:pPr eaLnBrk="1" hangingPunct="1"/>
            <a:endParaRPr lang="cs-CZ" altLang="cs-CZ" sz="1200"/>
          </a:p>
          <a:p>
            <a:pPr eaLnBrk="1" hangingPunct="1"/>
            <a:endParaRPr lang="cs-CZ" altLang="cs-CZ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D66A75D2-539D-46D0-B1D8-D1F6B8B58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826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latin typeface="Calibri" panose="020F0502020204030204" pitchFamily="34" charset="0"/>
            </a:endParaRPr>
          </a:p>
        </p:txBody>
      </p:sp>
      <p:pic>
        <p:nvPicPr>
          <p:cNvPr id="10245" name="Picture 1" descr="Pylos">
            <a:extLst>
              <a:ext uri="{FF2B5EF4-FFF2-40B4-BE49-F238E27FC236}">
                <a16:creationId xmlns:a16="http://schemas.microsoft.com/office/drawing/2014/main" id="{6D8BB242-B1BC-4CEE-9AA6-7D29D3200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00025"/>
            <a:ext cx="797877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2620</TotalTime>
  <Words>2783</Words>
  <Application>Microsoft Office PowerPoint</Application>
  <PresentationFormat>B4 (ISO) (250 × 353 mm)</PresentationFormat>
  <Paragraphs>328</Paragraphs>
  <Slides>43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9" baseType="lpstr">
      <vt:lpstr>Arial</vt:lpstr>
      <vt:lpstr>Calibri</vt:lpstr>
      <vt:lpstr>Courier New</vt:lpstr>
      <vt:lpstr>Times New Roman</vt:lpstr>
      <vt:lpstr>Wingdings</vt:lpstr>
      <vt:lpstr>Motiv sady Office</vt:lpstr>
      <vt:lpstr>Řecké náboženství</vt:lpstr>
      <vt:lpstr>Základní charakteristika</vt:lpstr>
      <vt:lpstr>Časový a geografický rámec</vt:lpstr>
      <vt:lpstr>Polyteismus řeckého náboženství</vt:lpstr>
      <vt:lpstr>Řecko a oblast egejského moře </vt:lpstr>
      <vt:lpstr>Časový rámec</vt:lpstr>
      <vt:lpstr>Chronologické vymezení</vt:lpstr>
      <vt:lpstr>Chronologické vymezení</vt:lpstr>
      <vt:lpstr>Prezentace aplikace PowerPoint</vt:lpstr>
      <vt:lpstr>Chronologické vymezení</vt:lpstr>
      <vt:lpstr>Chronologické vymezení</vt:lpstr>
      <vt:lpstr>Chronologické vymezení</vt:lpstr>
      <vt:lpstr>Prezentace aplikace PowerPoint</vt:lpstr>
      <vt:lpstr>Chronologické vymezení</vt:lpstr>
      <vt:lpstr>Řecké náboženství = homérské náboženství ?</vt:lpstr>
      <vt:lpstr>Prameny ke studiu řeckého náboženství</vt:lpstr>
      <vt:lpstr>Prameny ke studiu řeckého náboženství</vt:lpstr>
      <vt:lpstr>Prameny ke studiu řeckého náboženství</vt:lpstr>
      <vt:lpstr>Prameny ke studiu řeckého náboženství</vt:lpstr>
      <vt:lpstr>Prezentace aplikace PowerPoint</vt:lpstr>
      <vt:lpstr>Prameny ke studiu</vt:lpstr>
      <vt:lpstr>Prezentace aplikace PowerPoint</vt:lpstr>
      <vt:lpstr>Řecký panteon</vt:lpstr>
      <vt:lpstr>Řecký panteon</vt:lpstr>
      <vt:lpstr>Řecký panteon Vztah bohů a lidí</vt:lpstr>
      <vt:lpstr>Prezentace aplikace PowerPoint</vt:lpstr>
      <vt:lpstr>Theogonie</vt:lpstr>
      <vt:lpstr>Hésiodos </vt:lpstr>
      <vt:lpstr>Panteon</vt:lpstr>
      <vt:lpstr>Panteon Dvanáctka olympských božstev – dódeka theon</vt:lpstr>
      <vt:lpstr>Prezentace aplikace PowerPoint</vt:lpstr>
      <vt:lpstr>Akropolis, Athény</vt:lpstr>
      <vt:lpstr>PODSVĚTÍ: Chthonická božstva v říši Hádově </vt:lpstr>
      <vt:lpstr>Panteon</vt:lpstr>
      <vt:lpstr>Héroové</vt:lpstr>
      <vt:lpstr>Prezentace aplikace PowerPoint</vt:lpstr>
      <vt:lpstr>Rituál v řeckém náboženství</vt:lpstr>
      <vt:lpstr>Rituál v řeckém náboženství</vt:lpstr>
      <vt:lpstr>Rituál v řeckém náboženství</vt:lpstr>
      <vt:lpstr>    Obětní rituál </vt:lpstr>
      <vt:lpstr>Rituál v řeckém náboženství</vt:lpstr>
      <vt:lpstr>Rituál v řeckém náboženství</vt:lpstr>
      <vt:lpstr>Použité 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Řecké náboženství</dc:title>
  <dc:creator>Iva</dc:creator>
  <cp:lastModifiedBy>Iva Doležalová</cp:lastModifiedBy>
  <cp:revision>150</cp:revision>
  <dcterms:created xsi:type="dcterms:W3CDTF">2011-02-21T18:51:01Z</dcterms:created>
  <dcterms:modified xsi:type="dcterms:W3CDTF">2021-04-07T07:45:22Z</dcterms:modified>
</cp:coreProperties>
</file>