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cs-CZ"/>
              <a:t>Kliknutím lze upravit styl.</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3/22/2021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923A1CC3-2375-41D4-9E03-427CAF2A4C1A}" type="datetimeFigureOut">
              <a:rPr lang="en-US" dirty="0"/>
              <a:t>3/22/2021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cs-CZ"/>
              <a:t>Kliknutím lze upravit styl.</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FF16868-8199-4C2C-A5B1-63AEE139F88E}" type="datetimeFigureOut">
              <a:rPr lang="en-US" dirty="0"/>
              <a:t>3/22/2021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cs-CZ"/>
              <a:t>Kliknutím lze upravit styl.</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AAD9FF7F-6988-44CC-821B-644E70CD2F73}" type="datetimeFigureOut">
              <a:rPr lang="en-US" dirty="0"/>
              <a:t>3/22/2021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5C12C299-16B2-4475-990D-751901EACC14}" type="datetimeFigureOut">
              <a:rPr lang="en-US" dirty="0"/>
              <a:t>3/22/2021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3/22/2021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cs-CZ"/>
              <a:t>Kliknutím lze upravit styl.</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3/22/2021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3/22/2021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3/22/2021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3/22/2021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F34E6425-0181-43F2-84FC-787E803FD2F8}" type="datetimeFigureOut">
              <a:rPr lang="en-US" dirty="0"/>
              <a:t>3/22/2021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3/22/2021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3/22/2021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cs-CZ"/>
              <a:t>Kliknutím lze upravit styl.</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3/22/2021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3/22/2021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6E86A4C-8E40-4F87-A4F0-01A0687C5742}" type="datetimeFigureOut">
              <a:rPr lang="en-US" dirty="0"/>
              <a:t>3/22/2021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cs-CZ"/>
              <a:t>Kliknutím na ikonu přidáte obrázek.</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5E72C73-2D91-4E12-BA25-F0AA0C03599B}" type="datetimeFigureOut">
              <a:rPr lang="en-US" dirty="0"/>
              <a:t>3/22/2021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cs-CZ"/>
              <a:t>Kliknutím lze upravit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3/22/2021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75F081-B0DA-4604-A505-429C823C39FE}"/>
              </a:ext>
            </a:extLst>
          </p:cNvPr>
          <p:cNvSpPr>
            <a:spLocks noGrp="1"/>
          </p:cNvSpPr>
          <p:nvPr>
            <p:ph type="ctrTitle"/>
          </p:nvPr>
        </p:nvSpPr>
        <p:spPr/>
        <p:txBody>
          <a:bodyPr/>
          <a:lstStyle/>
          <a:p>
            <a:r>
              <a:rPr lang="cs-CZ" dirty="0"/>
              <a:t>Cours7</a:t>
            </a:r>
            <a:r>
              <a:rPr lang="fr-FR" dirty="0"/>
              <a:t>_DELF Culture</a:t>
            </a:r>
            <a:endParaRPr lang="cs-CZ" dirty="0"/>
          </a:p>
        </p:txBody>
      </p:sp>
      <p:sp>
        <p:nvSpPr>
          <p:cNvPr id="3" name="Podnadpis 2">
            <a:extLst>
              <a:ext uri="{FF2B5EF4-FFF2-40B4-BE49-F238E27FC236}">
                <a16:creationId xmlns:a16="http://schemas.microsoft.com/office/drawing/2014/main" id="{3E9FB3FC-FD8E-4CEE-B756-BF920D526DB4}"/>
              </a:ext>
            </a:extLst>
          </p:cNvPr>
          <p:cNvSpPr>
            <a:spLocks noGrp="1"/>
          </p:cNvSpPr>
          <p:nvPr>
            <p:ph type="subTitle" idx="1"/>
          </p:nvPr>
        </p:nvSpPr>
        <p:spPr/>
        <p:txBody>
          <a:bodyPr/>
          <a:lstStyle/>
          <a:p>
            <a:r>
              <a:rPr lang="fr-FR" dirty="0"/>
              <a:t>MED20</a:t>
            </a:r>
            <a:endParaRPr lang="cs-CZ" dirty="0"/>
          </a:p>
        </p:txBody>
      </p:sp>
    </p:spTree>
    <p:extLst>
      <p:ext uri="{BB962C8B-B14F-4D97-AF65-F5344CB8AC3E}">
        <p14:creationId xmlns:p14="http://schemas.microsoft.com/office/powerpoint/2010/main" val="4094118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F1637A7F-20E8-4610-AD03-798BE8F87C66}"/>
              </a:ext>
            </a:extLst>
          </p:cNvPr>
          <p:cNvSpPr txBox="1"/>
          <p:nvPr/>
        </p:nvSpPr>
        <p:spPr>
          <a:xfrm>
            <a:off x="1417983" y="1166191"/>
            <a:ext cx="6601487" cy="1477328"/>
          </a:xfrm>
          <a:prstGeom prst="rect">
            <a:avLst/>
          </a:prstGeom>
          <a:noFill/>
        </p:spPr>
        <p:txBody>
          <a:bodyPr wrap="none" rtlCol="0">
            <a:spAutoFit/>
          </a:bodyPr>
          <a:lstStyle/>
          <a:p>
            <a:r>
              <a:rPr lang="fr-FR" dirty="0"/>
              <a:t>Vidéo p96</a:t>
            </a:r>
          </a:p>
          <a:p>
            <a:endParaRPr lang="fr-FR" dirty="0"/>
          </a:p>
          <a:p>
            <a:r>
              <a:rPr lang="fr-FR" dirty="0"/>
              <a:t>Document p99 CO Cours7_DELF</a:t>
            </a:r>
          </a:p>
          <a:p>
            <a:endParaRPr lang="fr-FR" dirty="0"/>
          </a:p>
          <a:p>
            <a:r>
              <a:rPr lang="fr-FR" dirty="0"/>
              <a:t>PO rédiger des arguments / débattre exercice 2 et 3 p99 </a:t>
            </a:r>
            <a:endParaRPr lang="cs-CZ" dirty="0"/>
          </a:p>
        </p:txBody>
      </p:sp>
    </p:spTree>
    <p:extLst>
      <p:ext uri="{BB962C8B-B14F-4D97-AF65-F5344CB8AC3E}">
        <p14:creationId xmlns:p14="http://schemas.microsoft.com/office/powerpoint/2010/main" val="214972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396EBE8-969F-477F-957C-2667F8E4372B}"/>
              </a:ext>
            </a:extLst>
          </p:cNvPr>
          <p:cNvSpPr txBox="1"/>
          <p:nvPr/>
        </p:nvSpPr>
        <p:spPr>
          <a:xfrm>
            <a:off x="1298714" y="856641"/>
            <a:ext cx="8825948" cy="4801314"/>
          </a:xfrm>
          <a:prstGeom prst="rect">
            <a:avLst/>
          </a:prstGeom>
          <a:noFill/>
        </p:spPr>
        <p:txBody>
          <a:bodyPr wrap="square">
            <a:spAutoFit/>
          </a:bodyPr>
          <a:lstStyle/>
          <a:p>
            <a:pPr algn="just"/>
            <a:r>
              <a:rPr lang="fr-FR" b="1" dirty="0">
                <a:latin typeface="Times New Roman" panose="02020603050405020304" pitchFamily="18" charset="0"/>
                <a:cs typeface="Times New Roman" panose="02020603050405020304" pitchFamily="18" charset="0"/>
              </a:rPr>
              <a:t>Journaliste</a:t>
            </a:r>
            <a:r>
              <a:rPr lang="fr-FR" dirty="0">
                <a:latin typeface="Times New Roman" panose="02020603050405020304" pitchFamily="18" charset="0"/>
                <a:cs typeface="Times New Roman" panose="02020603050405020304" pitchFamily="18" charset="0"/>
              </a:rPr>
              <a:t> : Mme </a:t>
            </a:r>
            <a:r>
              <a:rPr lang="fr-FR" dirty="0" err="1">
                <a:latin typeface="Times New Roman" panose="02020603050405020304" pitchFamily="18" charset="0"/>
                <a:cs typeface="Times New Roman" panose="02020603050405020304" pitchFamily="18" charset="0"/>
              </a:rPr>
              <a:t>Stylianou</a:t>
            </a:r>
            <a:r>
              <a:rPr lang="fr-FR" dirty="0">
                <a:latin typeface="Times New Roman" panose="02020603050405020304" pitchFamily="18" charset="0"/>
                <a:cs typeface="Times New Roman" panose="02020603050405020304" pitchFamily="18" charset="0"/>
              </a:rPr>
              <a:t>, bonjour. Vous êtes professeure à l’institut français d’Athènes, en Grèce, que pouvez-vous nous dire au sujet du DELF ? </a:t>
            </a:r>
          </a:p>
          <a:p>
            <a:pPr algn="just"/>
            <a:r>
              <a:rPr lang="fr-FR" b="1" dirty="0">
                <a:latin typeface="Times New Roman" panose="02020603050405020304" pitchFamily="18" charset="0"/>
                <a:cs typeface="Times New Roman" panose="02020603050405020304" pitchFamily="18" charset="0"/>
              </a:rPr>
              <a:t>Mme </a:t>
            </a:r>
            <a:r>
              <a:rPr lang="fr-FR" b="1" dirty="0" err="1">
                <a:latin typeface="Times New Roman" panose="02020603050405020304" pitchFamily="18" charset="0"/>
                <a:cs typeface="Times New Roman" panose="02020603050405020304" pitchFamily="18" charset="0"/>
              </a:rPr>
              <a:t>Stylianou</a:t>
            </a:r>
            <a:r>
              <a:rPr lang="fr-FR" b="1"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 Je crois qu’à travers ces examens, on apprend aux élèves à être heureux dans l’apprentissage du français. Il n’y a pas de stress, c’est le plaisir de participer à un examen. </a:t>
            </a:r>
          </a:p>
          <a:p>
            <a:pPr algn="just"/>
            <a:r>
              <a:rPr lang="fr-FR" b="1" dirty="0">
                <a:latin typeface="Times New Roman" panose="02020603050405020304" pitchFamily="18" charset="0"/>
                <a:cs typeface="Times New Roman" panose="02020603050405020304" pitchFamily="18" charset="0"/>
              </a:rPr>
              <a:t>Journaliste</a:t>
            </a:r>
            <a:r>
              <a:rPr lang="fr-FR" dirty="0">
                <a:latin typeface="Times New Roman" panose="02020603050405020304" pitchFamily="18" charset="0"/>
                <a:cs typeface="Times New Roman" panose="02020603050405020304" pitchFamily="18" charset="0"/>
              </a:rPr>
              <a:t> : Mme Le Goupil, vous travaillez à l’alliance française de New York. Votre avis ? </a:t>
            </a:r>
            <a:r>
              <a:rPr lang="fr-FR" b="1" dirty="0">
                <a:latin typeface="Times New Roman" panose="02020603050405020304" pitchFamily="18" charset="0"/>
                <a:cs typeface="Times New Roman" panose="02020603050405020304" pitchFamily="18" charset="0"/>
              </a:rPr>
              <a:t>Mme Le Goupil </a:t>
            </a:r>
            <a:r>
              <a:rPr lang="fr-FR" dirty="0">
                <a:latin typeface="Times New Roman" panose="02020603050405020304" pitchFamily="18" charset="0"/>
                <a:cs typeface="Times New Roman" panose="02020603050405020304" pitchFamily="18" charset="0"/>
              </a:rPr>
              <a:t>: Les candidats au DELF sont des personnes passionnées par la langue et la culture française. Ça fait vraiment plaisir ! </a:t>
            </a:r>
          </a:p>
          <a:p>
            <a:pPr algn="just"/>
            <a:r>
              <a:rPr lang="fr-FR" b="1" dirty="0">
                <a:latin typeface="Times New Roman" panose="02020603050405020304" pitchFamily="18" charset="0"/>
                <a:cs typeface="Times New Roman" panose="02020603050405020304" pitchFamily="18" charset="0"/>
              </a:rPr>
              <a:t>Journaliste</a:t>
            </a:r>
            <a:r>
              <a:rPr lang="fr-FR" dirty="0">
                <a:latin typeface="Times New Roman" panose="02020603050405020304" pitchFamily="18" charset="0"/>
                <a:cs typeface="Times New Roman" panose="02020603050405020304" pitchFamily="18" charset="0"/>
              </a:rPr>
              <a:t> : </a:t>
            </a:r>
            <a:r>
              <a:rPr lang="fr-FR" dirty="0" err="1">
                <a:latin typeface="Times New Roman" panose="02020603050405020304" pitchFamily="18" charset="0"/>
                <a:cs typeface="Times New Roman" panose="02020603050405020304" pitchFamily="18" charset="0"/>
              </a:rPr>
              <a:t>Waee</a:t>
            </a:r>
            <a:r>
              <a:rPr lang="fr-FR" dirty="0">
                <a:latin typeface="Times New Roman" panose="02020603050405020304" pitchFamily="18" charset="0"/>
                <a:cs typeface="Times New Roman" panose="02020603050405020304" pitchFamily="18" charset="0"/>
              </a:rPr>
              <a:t> Shen, vous êtes étudiante à l’alliance française de Hong-Kong. À quel mot vous fait penser le DELF ? </a:t>
            </a:r>
          </a:p>
          <a:p>
            <a:pPr algn="just"/>
            <a:r>
              <a:rPr lang="fr-FR" b="1" dirty="0" err="1">
                <a:latin typeface="Times New Roman" panose="02020603050405020304" pitchFamily="18" charset="0"/>
                <a:cs typeface="Times New Roman" panose="02020603050405020304" pitchFamily="18" charset="0"/>
              </a:rPr>
              <a:t>Waee</a:t>
            </a:r>
            <a:r>
              <a:rPr lang="fr-FR" b="1" dirty="0">
                <a:latin typeface="Times New Roman" panose="02020603050405020304" pitchFamily="18" charset="0"/>
                <a:cs typeface="Times New Roman" panose="02020603050405020304" pitchFamily="18" charset="0"/>
              </a:rPr>
              <a:t> Shen </a:t>
            </a:r>
            <a:r>
              <a:rPr lang="fr-FR" dirty="0">
                <a:latin typeface="Times New Roman" panose="02020603050405020304" pitchFamily="18" charset="0"/>
                <a:cs typeface="Times New Roman" panose="02020603050405020304" pitchFamily="18" charset="0"/>
              </a:rPr>
              <a:t>: Je dirais, la reconnaissance, parce que c’est un diplôme très connu dans le monde. </a:t>
            </a:r>
          </a:p>
          <a:p>
            <a:pPr algn="just"/>
            <a:r>
              <a:rPr lang="fr-FR" b="1" dirty="0">
                <a:latin typeface="Times New Roman" panose="02020603050405020304" pitchFamily="18" charset="0"/>
                <a:cs typeface="Times New Roman" panose="02020603050405020304" pitchFamily="18" charset="0"/>
              </a:rPr>
              <a:t>Journaliste</a:t>
            </a:r>
            <a:r>
              <a:rPr lang="fr-FR" dirty="0">
                <a:latin typeface="Times New Roman" panose="02020603050405020304" pitchFamily="18" charset="0"/>
                <a:cs typeface="Times New Roman" panose="02020603050405020304" pitchFamily="18" charset="0"/>
              </a:rPr>
              <a:t> : Et enfin, Mme </a:t>
            </a:r>
            <a:r>
              <a:rPr lang="fr-FR" dirty="0" err="1">
                <a:latin typeface="Times New Roman" panose="02020603050405020304" pitchFamily="18" charset="0"/>
                <a:cs typeface="Times New Roman" panose="02020603050405020304" pitchFamily="18" charset="0"/>
              </a:rPr>
              <a:t>Gacoska-Zlatkovska</a:t>
            </a:r>
            <a:r>
              <a:rPr lang="fr-FR" dirty="0">
                <a:latin typeface="Times New Roman" panose="02020603050405020304" pitchFamily="18" charset="0"/>
                <a:cs typeface="Times New Roman" panose="02020603050405020304" pitchFamily="18" charset="0"/>
              </a:rPr>
              <a:t>, vous êtes examinatrice DELF à l’institut français de Skopje, pourquoi est-ce utile d’obtenir un DELF ? </a:t>
            </a:r>
          </a:p>
          <a:p>
            <a:pPr algn="just"/>
            <a:r>
              <a:rPr lang="fr-FR" b="1" dirty="0">
                <a:latin typeface="Times New Roman" panose="02020603050405020304" pitchFamily="18" charset="0"/>
                <a:cs typeface="Times New Roman" panose="02020603050405020304" pitchFamily="18" charset="0"/>
              </a:rPr>
              <a:t>Mme </a:t>
            </a:r>
            <a:r>
              <a:rPr lang="fr-FR" b="1" dirty="0" err="1">
                <a:latin typeface="Times New Roman" panose="02020603050405020304" pitchFamily="18" charset="0"/>
                <a:cs typeface="Times New Roman" panose="02020603050405020304" pitchFamily="18" charset="0"/>
              </a:rPr>
              <a:t>Gacoska-Zlatkovska</a:t>
            </a:r>
            <a:r>
              <a:rPr lang="fr-FR" b="1" dirty="0">
                <a:latin typeface="Times New Roman" panose="02020603050405020304" pitchFamily="18" charset="0"/>
                <a:cs typeface="Times New Roman" panose="02020603050405020304" pitchFamily="18" charset="0"/>
              </a:rPr>
              <a:t> </a:t>
            </a:r>
            <a:r>
              <a:rPr lang="fr-FR" dirty="0">
                <a:latin typeface="Times New Roman" panose="02020603050405020304" pitchFamily="18" charset="0"/>
                <a:cs typeface="Times New Roman" panose="02020603050405020304" pitchFamily="18" charset="0"/>
              </a:rPr>
              <a:t>: Parce que le DELF ouvre les portes vers la réussite des études et la réussite professionnelle. Aujourd’hui, parler anglais ne suffit pas, il faut aussi parler français et… réussir le DELF !</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761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231</TotalTime>
  <Words>239</Words>
  <Application>Microsoft Office PowerPoint</Application>
  <PresentationFormat>Širokoúhlá obrazovka</PresentationFormat>
  <Paragraphs>14</Paragraphs>
  <Slides>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vt:i4>
      </vt:variant>
    </vt:vector>
  </HeadingPairs>
  <TitlesOfParts>
    <vt:vector size="8" baseType="lpstr">
      <vt:lpstr>Arial</vt:lpstr>
      <vt:lpstr>Century Gothic</vt:lpstr>
      <vt:lpstr>Times New Roman</vt:lpstr>
      <vt:lpstr>Wingdings 3</vt:lpstr>
      <vt:lpstr>Ion Boardroom</vt:lpstr>
      <vt:lpstr>Cours7_DELF Culture</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Cours7_DELF Culture</dc:title>
  <dc:creator>ja</dc:creator>
  <cp:lastModifiedBy>ja</cp:lastModifiedBy>
  <cp:revision>1</cp:revision>
  <dcterms:created xsi:type="dcterms:W3CDTF">2021-03-22T10:42:21Z</dcterms:created>
  <dcterms:modified xsi:type="dcterms:W3CDTF">2021-03-22T14:33:24Z</dcterms:modified>
</cp:coreProperties>
</file>