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5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6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7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notesSlides/notesSlide8.xml" ContentType="application/vnd.openxmlformats-officedocument.presentationml.notesSlide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notesSlides/notesSlide9.xml" ContentType="application/vnd.openxmlformats-officedocument.presentationml.notesSlide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61"/>
  </p:notesMasterIdLst>
  <p:sldIdLst>
    <p:sldId id="420" r:id="rId2"/>
    <p:sldId id="422" r:id="rId3"/>
    <p:sldId id="424" r:id="rId4"/>
    <p:sldId id="425" r:id="rId5"/>
    <p:sldId id="332" r:id="rId6"/>
    <p:sldId id="337" r:id="rId7"/>
    <p:sldId id="426" r:id="rId8"/>
    <p:sldId id="427" r:id="rId9"/>
    <p:sldId id="428" r:id="rId10"/>
    <p:sldId id="371" r:id="rId11"/>
    <p:sldId id="373" r:id="rId12"/>
    <p:sldId id="374" r:id="rId13"/>
    <p:sldId id="375" r:id="rId14"/>
    <p:sldId id="376" r:id="rId15"/>
    <p:sldId id="377" r:id="rId16"/>
    <p:sldId id="378" r:id="rId17"/>
    <p:sldId id="379" r:id="rId18"/>
    <p:sldId id="381" r:id="rId19"/>
    <p:sldId id="429" r:id="rId20"/>
    <p:sldId id="382" r:id="rId21"/>
    <p:sldId id="383" r:id="rId22"/>
    <p:sldId id="384" r:id="rId23"/>
    <p:sldId id="385" r:id="rId24"/>
    <p:sldId id="386" r:id="rId25"/>
    <p:sldId id="390" r:id="rId26"/>
    <p:sldId id="389" r:id="rId27"/>
    <p:sldId id="387" r:id="rId28"/>
    <p:sldId id="388" r:id="rId29"/>
    <p:sldId id="391" r:id="rId30"/>
    <p:sldId id="430" r:id="rId31"/>
    <p:sldId id="392" r:id="rId32"/>
    <p:sldId id="393" r:id="rId33"/>
    <p:sldId id="394" r:id="rId34"/>
    <p:sldId id="395" r:id="rId35"/>
    <p:sldId id="396" r:id="rId36"/>
    <p:sldId id="397" r:id="rId37"/>
    <p:sldId id="398" r:id="rId38"/>
    <p:sldId id="399" r:id="rId39"/>
    <p:sldId id="400" r:id="rId40"/>
    <p:sldId id="401" r:id="rId41"/>
    <p:sldId id="402" r:id="rId42"/>
    <p:sldId id="431" r:id="rId43"/>
    <p:sldId id="403" r:id="rId44"/>
    <p:sldId id="404" r:id="rId45"/>
    <p:sldId id="405" r:id="rId46"/>
    <p:sldId id="406" r:id="rId47"/>
    <p:sldId id="407" r:id="rId48"/>
    <p:sldId id="411" r:id="rId49"/>
    <p:sldId id="412" r:id="rId50"/>
    <p:sldId id="413" r:id="rId51"/>
    <p:sldId id="414" r:id="rId52"/>
    <p:sldId id="416" r:id="rId53"/>
    <p:sldId id="432" r:id="rId54"/>
    <p:sldId id="417" r:id="rId55"/>
    <p:sldId id="418" r:id="rId56"/>
    <p:sldId id="419" r:id="rId57"/>
    <p:sldId id="415" r:id="rId58"/>
    <p:sldId id="434" r:id="rId59"/>
    <p:sldId id="433" r:id="rId6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66AC"/>
    <a:srgbClr val="FFFD9E"/>
    <a:srgbClr val="A4FD99"/>
    <a:srgbClr val="D0D1D1"/>
    <a:srgbClr val="DDE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52"/>
    <p:restoredTop sz="85915"/>
  </p:normalViewPr>
  <p:slideViewPr>
    <p:cSldViewPr snapToGrid="0" showGuides="1">
      <p:cViewPr varScale="1">
        <p:scale>
          <a:sx n="89" d="100"/>
          <a:sy n="89" d="100"/>
        </p:scale>
        <p:origin x="1104" y="17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08:40:02.31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 16383,'46'10'0,"-3"0"0,-22-5 0,61 22 0,-42-21 0,12 9 0,-4 0 0,-25-9 0,11 2 0,-10 1 0,-8-8 0,5 4 0,3-5 0,-8 0 0,17 0 0,15 7 0,-9-5 0,16 5 0,-21-2 0,1-4 0,-9 4 0,-5-5 0,-4 0 0,-7 0 0,15 0 0,-9 0 0,10 0 0,-13 0 0,25 0 0,-20 4 0,28-3 0,-19 3 0,0-4 0,-2 0 0,0 0 0,-10 0 0,9 0 0,-10 0 0,0 0 0,7 0 0,-10 0 0,13 0 0,-9 0 0,3 0 0,-1 0 0,-3 0 0,4 0 0,-1 0 0,1 0 0,0 0 0,-4 0 0,3 0 0,-3 0 0,8 0 0,-8 0 0,7 0 0,4 0 0,-4 0 0,4 0 0,-8 0 0,-8 0 0,12 0 0,5 0 0,-1 0 0,4 0 0,-15 0 0,3 0 0,-4 0 0,5 0 0,0 0 0,-4 0 0,-2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09:04:14.176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0 127 16383,'78'-8'0,"4"-2"0,-10 3 0,13-4 0,-21 5 0,1 0 0,32 0 0,-32 3 0,-2 0 0,22 3 0,9-5 0,-6-1 0,5-6 0,-15 6 0,1-4 0,-1 3 0,-6 1 0,-2 1 0,-7 5 0,0 0 0,0 0 0,-13 0 0,-4 0 0,0 0 0,-10 0 0,18 0 0,-30-2 0,4 2 0,-19-4 0,2 3 0,1-1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09:07:48.976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1783 1 16383,'-68'0'0,"1"0"0,-2 0 0,0 0 0,4 0 0,1 0 0,1 0 0,0 0 0,2 0 0,0 0 0,6 0 0,0 0 0,3 0 0,1 0 0,0 0 0,0 0 0,-43 0 0,1 0 0,6 0 0,3 0 0,2 0 0,4 0 0,8 0 0,10 0 0,11 0 0,10 0 0,11 0 0,6 1 0,7 1 0,6 10 0,2 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09:07:50.561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1921 12 16383,'-73'0'0,"-1"0"0,1 0 0,-1 0 0,0 0 0,0 0 0,-2 0 0,-1 0 0,2 0 0,1 0 0,1 0 0,0 0 0,4 0 0,2 0 0,3 0 0,0 0 0,3 0 0,0 0 0,4 0 0,1 0 0,5 0 0,1 0 0,-41 0 0,11 0 0,12 0 0,13-2 0,13-1 0,10 0 0,8 0 0,4 2 0,10 3 0,2 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09:07:52.094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1988 0 16383,'-96'0'0,"39"0"0,-4 0 0,-8 0 0,-3 0 0,-9 0 0,-2 0 0,-2 0 0,-1 0 0,3 0 0,1 0 0,6 0 0,1 0 0,6 0 0,2 0 0,6 0 0,2 0 0,7 0 0,3 0 0,-40 0 0,10 0 0,7 0 0,5 0 0,9 0 0,5 0 0,7 0 0,4 0 0,7 0 0,8 0 0,6 0 0,7 0 0,2 13 0,3 4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09:07:53.859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2042 0 16383,'-91'0'0,"37"0"0,-2 0 0,-7 0 0,-3 0 0,-12 0 0,-4 0 0,-8 0 0,-2 0 0,2 0 0,1 0 0,3 0 0,3 0 0,6 0 0,3 0 0,9 0 0,2 0 0,8 0 0,2 0 0,-34 0 0,9 0 0,9 0 0,5 0 0,8 0 0,8 0 0,5 0 0,3 0 0,0 0 0,3 0 0,4 0 0,14 0 0,3 1 0,11 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09:07:48.976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1783 1 16383,'-68'0'0,"1"0"0,-2 0 0,0 0 0,4 0 0,1 0 0,1 0 0,0 0 0,2 0 0,0 0 0,6 0 0,0 0 0,3 0 0,1 0 0,0 0 0,0 0 0,-43 0 0,1 0 0,6 0 0,3 0 0,2 0 0,4 0 0,8 0 0,10 0 0,11 0 0,10 0 0,11 0 0,6 1 0,7 1 0,6 10 0,2 4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09:07:50.561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1921 12 16383,'-73'0'0,"-1"0"0,1 0 0,-1 0 0,0 0 0,0 0 0,-2 0 0,-1 0 0,2 0 0,1 0 0,1 0 0,0 0 0,4 0 0,2 0 0,3 0 0,0 0 0,3 0 0,0 0 0,4 0 0,1 0 0,5 0 0,1 0 0,-41 0 0,11 0 0,12 0 0,13-2 0,13-1 0,10 0 0,8 0 0,4 2 0,10 3 0,2 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09:07:52.094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1988 0 16383,'-96'0'0,"39"0"0,-4 0 0,-8 0 0,-3 0 0,-9 0 0,-2 0 0,-2 0 0,-1 0 0,3 0 0,1 0 0,6 0 0,1 0 0,6 0 0,2 0 0,6 0 0,2 0 0,7 0 0,3 0 0,-40 0 0,10 0 0,7 0 0,5 0 0,9 0 0,5 0 0,7 0 0,4 0 0,7 0 0,8 0 0,6 0 0,7 0 0,2 13 0,3 4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09:07:53.859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2042 0 16383,'-91'0'0,"37"0"0,-2 0 0,-7 0 0,-3 0 0,-12 0 0,-4 0 0,-8 0 0,-2 0 0,2 0 0,1 0 0,3 0 0,3 0 0,6 0 0,3 0 0,9 0 0,2 0 0,8 0 0,2 0 0,-34 0 0,9 0 0,9 0 0,5 0 0,8 0 0,8 0 0,5 0 0,3 0 0,0 0 0,3 0 0,4 0 0,14 0 0,3 1 0,11 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09:07:48.976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1783 1 16383,'-68'0'0,"1"0"0,-2 0 0,0 0 0,4 0 0,1 0 0,1 0 0,0 0 0,2 0 0,0 0 0,6 0 0,0 0 0,3 0 0,1 0 0,0 0 0,0 0 0,-43 0 0,1 0 0,6 0 0,3 0 0,2 0 0,4 0 0,8 0 0,10 0 0,11 0 0,10 0 0,11 0 0,6 1 0,7 1 0,6 10 0,2 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08:40:04.33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 16383,'53'4'0,"0"-3"0,0 3 0,1-4 0,-5 4 0,5 1 0,0-4 0,1 0 0,0 3 0,3 1 0,22 0 0,0-2 0,-28-2 0,0 1 0,20 5 0,-2 2 0,12 0 0,-18 1 0,-19-3 0,-25-7 0,1 0 0,-8 0 0,0 0 0,4 0 0,2 0 0,-1 0 0,-1 0 0,-3 0 0,7 0 0,-2 0 0,3 0 0,-8 0 0,3 0 0,8 0 0,-9 0 0,12-4 0,-14 3 0,0-3 0,10 4 0,-1 0 0,0 0 0,-3 0 0,-11 0 0,8 0 0,1 0 0,1 0 0,2 0 0,-7 0 0,0 0 0,10 0 0,-12 0 0,13 0 0,-11 0 0,0 0 0,10 0 0,-12 0 0,9 0 0,-4 0 0,-6 0 0,9 0 0,-6 0 0,0 0 0,11 0 0,-13 0 0,8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09:07:50.561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1921 12 16383,'-73'0'0,"-1"0"0,1 0 0,-1 0 0,0 0 0,0 0 0,-2 0 0,-1 0 0,2 0 0,1 0 0,1 0 0,0 0 0,4 0 0,2 0 0,3 0 0,0 0 0,3 0 0,0 0 0,4 0 0,1 0 0,5 0 0,1 0 0,-41 0 0,11 0 0,12 0 0,13-2 0,13-1 0,10 0 0,8 0 0,4 2 0,10 3 0,2 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4T08:16:03.204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 16383,'28'9'0,"-2"-2"0,-10-7 0,6 4 0,13 3 0,-9-1 0,49 8 0,-43-12 0,32 11 0,-40-12 0,16 3 0,-20 0 0,20-4 0,-23 4 0,1-4 0,3 0 0,-10 0 0,10 0 0,-13 0 0,14 4 0,-12-3 0,11 4 0,-3-5 0,6 0 0,0 0 0,4 0 0,-11 0 0,23 0 0,34 6 0,-20-4 0,1 0 0,2 2 0,4 3 0,21-5 0,-3 5 0,-21-7 0,10 6 0,-30-4 0,-5 4 0,-17-6 0,-1 0 0,1 0 0,7 0 0,1-4 0,0 2 0,-6-2 0,-3 0 0,-3 0 0,0 0 0,0 0 0,-5 1 0,5 2 0,-4-6 0,4 6 0,-1-6 0,-2 6 0,5-3 0,-2 1 0,10 2 0,-8-3 0,4 1 0,-10-1 0,-1-4 0,5 3 0,-4 2 0,7 3 0,-3 0 0,0 0 0,3 0 0,1 0 0,0-4 0,0 0 0,-8-1 0,-5 2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4T08:16:04.470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0 140 16383,'66'0'0,"0"0"0,13 1 0,-2-2 0,-20-3 0,0 0 0,14 3 0,3-1 0,-2-6 0,1-1 0,7 7 0,0 2 0,1-4 0,1-1 0,4 0 0,-1 1 0,-15 3 0,-3 0 0,-6-3 0,-3-1 0,35-3 0,-23 0 0,-20-4 0,-10 5 0,-23 3 0,5 4 0,0-4 0,13 3 0,5-8 0,-4 8 0,-7-4 0,-13 5 0,-4-3 0,0 2 0,-1-3 0,1 4 0,44 0 0,-33 0 0,50-6 0,-56 5 0,16-6 0,-11 7 0,2 0 0,-4 0 0,1 0 0,-9 0 0,0 0 0,0 0 0,-1 0 0,1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4T08:16:05.971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 16383,'39'4'0,"9"4"0,-4-2 0,12 0 0,11-6 0,15 8 0,14 2 0,-37-1 0,1 0 0,39 1 0,-46-1 0,-1-2 0,29-5 0,-10 5 0,-4-7 0,-23 0 0,4 3 0,-26-2 0,3 3 0,-14-4 0,8 0 0,-2 0 0,5 0 0,11 0 0,-6 0 0,62 7 0,-47-5 0,47 5 0,-45-1 0,1-4 0,-4 4 0,-17-6 0,15 0 0,-12 0 0,4 0 0,8 0 0,-22 0 0,17 0 0,-19 0 0,-3 0 0,0 0 0,-1 0 0,1 0 0,0 0 0,0 0 0,-5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4T08:16:07.103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 16383,'62'0'0,"-8"6"0,-8-5 0,16 5 0,-25 1 0,42 1 0,-7 7 0,-13-7 0,18-1 0,-5-7 0,-10 0 0,28 0 0,-55 0 0,18 0 0,-23 0 0,11 0 0,-14 0 0,6 0 0,-17 0 0,0 0 0,-1 0 0,-2 0 0,-2 0 0,0 0 0,1 0 0,4 0 0,0 0 0,-4 0 0,3 0 0,3 0 0,-4 0 0,7 0 0,-9-4 0,0 3 0,0-2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4T08:16:13.350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28 16383,'33'-4'0,"-4"0"0,-13 4 0,6-4 0,2 3 0,6-4 0,0 5 0,-1-4 0,49 3 0,-25-4 0,40 5 0,-56 0 0,-3 0 0,-12 0 0,25 8 0,-22-7 0,37 7 0,-39-4 0,12-3 0,-6 3 0,-16-4 0,26 7 0,-26-6 0,20 5 0,-21-6 0,22 0 0,4 0 0,6 0 0,45 0 0,-47 0 0,47 0 0,-44 0 0,2 0 0,-11 0 0,-14 0 0,-1 0 0,-7 0 0,14 0 0,-14 0 0,14 0 0,-8 5 0,0-4 0,7 3 0,-13-4 0,4 0 0,3 0 0,-7 0 0,5 0 0,-4 0 0,3 0 0,6 0 0,29 0 0,-28 0 0,19 0 0,-31 0 0,2 0 0,-3 0 0,3 0 0,-6 0 0,2 0 0,0-3 0,-2 2 0,16-3 0,-14 4 0,13 0 0,-15-3 0,6 2 0,-7-3 0,7 4 0,-6-3 0,2 2 0,4-6 0,-6 6 0,6-2 0,-7 3 0,0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4T08:16:19.839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29 16383,'41'0'0,"-2"0"0,-27 0 0,0 0 0,9 0 0,11 0 0,-6 0 0,14 0 0,-16 0 0,6 0 0,-1 0 0,13 0 0,-9 0 0,8 0 0,0 0 0,-8 0 0,9 0 0,-19-4 0,-1 3 0,0-2 0,2-2 0,17 4 0,-18-3 0,16 4 0,-19 0 0,4 0 0,4 0 0,-4 0 0,-1 0 0,6 0 0,-5 0 0,0 0 0,5-5 0,-12 4 0,1-3 0,-3 4 0,1 0 0,7 0 0,-6 0 0,4 0 0,-12 0 0,2 0 0,0 0 0,-2 0 0,6 0 0,-3 0 0,0 0 0,9 0 0,-7 0 0,14 4 0,-11-3 0,5 4 0,-6-5 0,-4 0 0,9 4 0,-1-3 0,22 10 0,-16-10 0,4 5 0,3-6 0,-10 5 0,12-4 0,-7 8 0,-4-4 0,-1 1 0,9-2 0,-17-4 0,6 0 0,-3 5 0,-5-4 0,6 3 0,-4-4 0,-3 4 0,3-4 0,1 7 0,-4-6 0,3 3 0,-6-4 0,9 0 0,-8 0 0,8 0 0,-6 0 0,0 0 0,3 3 0,-6-2 0,2 2 0,0-3 0,-2 4 0,2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4T08:16:21.181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0 124 16383,'55'-6'0,"-12"-3"0,33 8 0,-3-4 0,11 5 0,-23 0 0,3 0 0,5 0 0,0 0 0,-9 0 0,0 0 0,11 0 0,-4 0 0,3 0 0,13-6 0,-23 0 0,-6-1 0,-30-1 0,-6 7 0,-3-6 0,-6 6 0,12-3 0,-7 1 0,8-1 0,-10-1 0,3 2 0,-3 3 0,4 0 0,-1 0 0,1 0 0,0-4 0,-4 3 0,9-2 0,-11-1 0,11 3 0,-5-6 0,-3 6 0,5-2 0,-6-1 0,10 3 0,-4-6 0,4 7 0,-7-4 0,1 1 0,-4 2 0,-1-3 0,1 4 0,-4 0 0,4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4T08:16:25.951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15 16383,'33'0'0,"14"0"0,-30 0 0,12 0 0,3-6 0,50 5 0,-29-6 0,-1 7 0,0 0 0,0 0 0,13 0 0,14 0 0,-20 0 0,33 0 0,-30 0 0,7 0 0,-16 0 0,-21 0 0,3 0 0,-12 0 0,-1 0 0,1 0 0,1 0 0,4 0 0,-11 0 0,5 0 0,4 0 0,10 0 0,11 0 0,-9 0 0,2 0 0,-26 0 0,14 0 0,-14 0 0,5 0 0,-4 0 0,3 0 0,6 0 0,0 0 0,-2 0 0,-7 0 0,7 0 0,-4 0 0,4 0 0,-7 0 0,-3 0 0,3 0 0,-3 0 0,1 0 0,-2 0 0,0 0 0,-2 0 0,6 0 0,-3 0 0,0 0 0,-1 0 0,1 0 0,-4 0 0,10 0 0,-8 0 0,5 0 0,-4 0 0,1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4T08:16:33.660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97 16383,'29'-13'0,"3"5"0,-15 5 0,23 3 0,-2 0 0,18-6 0,-12 4 0,21-4 0,-18 0 0,20 4 0,-11-4 0,-8 6 0,-6-5 0,-15 4 0,-9-3 0,-3 4 0,4 0 0,27-8 0,-20 7 0,48-7 0,-37 8 0,42 0 0,-9 0 0,11 0 0,-22 0 0,6 0 0,-33 0 0,17 0 0,-18 0 0,-4 0 0,-6 0 0,-2 0 0,5 0 0,5-4 0,-5 3 0,-2-4 0,0 5 0,-5-3 0,12 2 0,-16-3 0,5 4 0,-10 0 0,3 0 0,1 0 0,4 0 0,-4 0 0,-1 0 0,0 0 0,-2 0 0,6 0 0,-3 0 0,-3 0 0,-2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08:40:02.31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 16383,'46'10'0,"-3"0"0,-22-5 0,61 22 0,-42-21 0,12 9 0,-4 0 0,-25-9 0,11 2 0,-10 1 0,-8-8 0,5 4 0,3-5 0,-8 0 0,17 0 0,15 7 0,-9-5 0,16 5 0,-21-2 0,1-4 0,-9 4 0,-5-5 0,-4 0 0,-7 0 0,15 0 0,-9 0 0,10 0 0,-13 0 0,25 0 0,-20 4 0,28-3 0,-19 3 0,0-4 0,-2 0 0,0 0 0,-10 0 0,9 0 0,-10 0 0,0 0 0,7 0 0,-10 0 0,13 0 0,-9 0 0,3 0 0,-1 0 0,-3 0 0,4 0 0,-1 0 0,1 0 0,0 0 0,-4 0 0,3 0 0,-3 0 0,8 0 0,-8 0 0,7 0 0,4 0 0,-4 0 0,4 0 0,-8 0 0,-8 0 0,12 0 0,5 0 0,-1 0 0,4 0 0,-15 0 0,3 0 0,-4 0 0,5 0 0,0 0 0,-4 0 0,-2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4T08:16:37.600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57 16383,'43'0'0,"-9"0"0,-6 0 0,-4 0 0,29 8 0,-24-7 0,34 7 0,-12-8 0,-3 0 0,18 6 0,-33-5 0,2 6 0,-7-7 0,-11 0 0,2 0 0,2 4 0,-11 1 0,11 0 0,-2-2 0,-6-3 0,15 0 0,-8 0 0,4 0 0,-2 0 0,0 0 0,-9 0 0,8 0 0,-8 0 0,2 0 0,7 0 0,-4 0 0,0 0 0,-3-3 0,-6 2 0,2-3 0,6 4 0,4 0 0,2 0 0,-4-3 0,-5-1 0,-5-1 0,9 2 0,-5-1 0,3 3 0,-5-2 0,1-1 0,6-1 0,-1-3 0,2 2 0,-8 3 0,18 3 0,-16-4 0,20-4 0,-24 3 0,2-2 0,0 7 0,-2 0 0,6-3 0,-3-2 0,3 1 0,1-3 0,0 6 0,-4-3 0,3 4 0,-3 0 0,0 0 0,3 0 0,-6 0 0,2 0 0,0 0 0,-2 0 0,2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4T08:16:43.718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0 2 16383,'35'8'0,"-7"-1"0,-6-7 0,0 5 0,48-4 0,-6 10 0,29-9 0,-25 5 0,-12-7 0,-1 7 0,-10-6 0,-10 5 0,-7-6 0,-11 0 0,2 0 0,-4 0 0,-7 0 0,7 0 0,-3 0 0,0 0 0,9 0 0,0 0 0,8 0 0,24-7 0,-17 1 0,17-3 0,-12-1 0,-14 8 0,6-4 0,-11 6 0,-4 0 0,4 0 0,-10-4 0,3 3 0,-7-2 0,7 3 0,-6-4 0,5 3 0,-5-2 0,2 3 0,1 0 0,-4 0 0,7 0 0,1 0 0,6 0 0,-4 0 0,3 0 0,-13 0 0,7 0 0,-6 0 0,6 0 0,-7 0 0,7 0 0,-6 0 0,2 0 0,0 0 0,-2 0 0,2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4T08:16:45.491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0 11 16383,'38'0'0,"3"0"0,-21 0 0,21 0 0,4 0 0,33 0 0,-16 0 0,-10 0 0,-1 0 0,0 0 0,15-4 0,-42 2 0,-6-2 0,3 4 0,-7 0 0,8 0 0,-6 0 0,6 0 0,-5 0 0,11 0 0,7 0 0,-8 0 0,6 0 0,-11 0 0,-4 0 0,10 0 0,-4 0 0,5 0 0,2 0 0,-7 0 0,-2 0 0,-6 0 0,0 0 0,-4 0 0,3 0 0,-3 0 0,0 0 0,-1 0 0,1 0 0,-4 0 0,7 0 0,-3 0 0,1 0 0,-2 0 0,0 0 0,-2 0 0,2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4T08:16:49.966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 8 16383,'32'-4'0,"-7"0"0,-3 4 0,-2 0 0,3 0 0,5 0 0,-4 0 0,0 0 0,15 0 0,-18 0 0,18 0 0,-3 0 0,-4 0 0,21 0 0,-20 0 0,8 0 0,-11 0 0,0 0 0,0 0 0,-10 0 0,1 0 0,-2 0 0,-2 0 0,5 0 0,-6 0 0,6 0 0,1 0 0,30 0 0,-17 0 0,17 0 0,-16 0 0,-12 0 0,4 0 0,-17 0 0,3 0 0,-6 0 0,2 0 0,0 0 0,8 0 0,4 0 0,-3 0 0,1 0 0,-12 0 0,6 0 0,-3 0 0,4 4 0,-4 0 0,-1 0 0,0 0 0,-2-1 0,2-2 0,1 3 0,-4-4 0,7 0 0,-6 0 0,2 0 0,-3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4T08:16:51.880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0 60 16383,'47'0'0,"11"0"0,-8 0 0,20 0 0,11 7 0,-28-6 0,-1 0 0,24 6 0,-19-7 0,0 0 0,16 0 0,8 0 0,-31 0 0,-20 0 0,-19 0 0,0 0 0,1 0 0,1 0 0,19 0 0,-19 0 0,38 0 0,-28 0 0,18 0 0,-11 0 0,0-5 0,-7 1 0,-1-5 0,-6 4 0,-4 2 0,3-1 0,-6 0 0,6 0 0,-7 0 0,4 1 0,-1 2 0,1-3 0,10 0 0,-8 3 0,7-4 0,-9 2 0,17 2 0,-4-3 0,6 4 0,-13-3 0,-6 2 0,-5-3 0,5 4 0,0 0 0,0 0 0,3 0 0,-7 0 0,4 0 0,-1 0 0,-3 0 0,14 0 0,-9 0 0,6 0 0,-8 0 0,-3 4 0,0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4T08:16:54.896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0 17 16383,'40'-5'0,"-3"2"0,-7 3 0,-6-4 0,4 3 0,-4-2 0,-4 3 0,-3 0 0,12 0 0,-12 0 0,34 0 0,-30 0 0,18 0 0,-15 0 0,17 0 0,-8 0 0,16 3 0,3 2 0,4-3 0,1 1 0,1 2 0,12 2 0,0-5 0,-20 5 0,24-7 0,-30 0 0,8 0 0,-1 0 0,-10 0 0,16 0 0,-48 0 0,2 0 0,0 0 0,-2 0 0,6 0 0,-3 0 0,7-4 0,-2 3 0,-2-2 0,0 3 0,-6 0 0,5 0 0,-1-4 0,-1 3 0,-1-2 0,0 3 0,-2 0 0,9 0 0,-8 0 0,4 0 0,-6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4T08:17:13.797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75 16383,'28'12'0,"2"-3"0,-18-4 0,4-4 0,8 4 0,3-5 0,14 0 0,-13 0 0,1 0 0,-13 0 0,14 0 0,-6 0 0,6 0 0,-13 0 0,21 0 0,-21-5 0,21 4 0,-21-9 0,0 9 0,12-10 0,-15 10 0,15-5 0,-4 6 0,-6-5 0,18 4 0,-23-4 0,11 5 0,-1 0 0,3 0 0,14 0 0,0 0 0,-13-5 0,1 4 0,-4-10 0,-1 9 0,1-4 0,-5 6 0,-8 0 0,8 0 0,-8 0 0,4 0 0,-1 0 0,-3 0 0,8 0 0,-8 0 0,9 0 0,-10 0 0,18-6 0,-15 5 0,10-6 0,-8 7 0,-4 0 0,3 0 0,-4 0 0,4 0 0,2 0 0,0 0 0,3 0 0,-3 0 0,4-4 0,1 2 0,8-2 0,-11 4 0,18 0 0,-18 0 0,6 0 0,-9 0 0,-6 0 0,15 0 0,-7 0 0,8 0 0,-6 0 0,-3 0 0,4 0 0,1 0 0,-6 0 0,13 0 0,24 0 0,-19 0 0,15 0 0,-38 0 0,0-5 0,4 4 0,-3-4 0,4 5 0,-6 0 0,1 0 0,0 0 0,-1 0 0,1 0 0,0 0 0,-1 0 0,1 0 0,-1 0 0,1 0 0,0 0 0,-1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4T08:17:17.725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47 16383,'28'-6'0,"2"1"0,-13 5 0,4 0 0,9 0 0,3 0 0,8 0 0,0 0 0,0 0 0,0 0 0,0-6 0,-9 4 0,-7-4 0,-5 1 0,-3-1 0,5 0 0,-6 1 0,5 5 0,-10 0 0,5 0 0,-5 0 0,4 0 0,-3 0 0,8 0 0,-8 0 0,17 0 0,-15 0 0,15 0 0,-17 0 0,18 0 0,-11 0 0,12 0 0,-14 0 0,-2 0 0,-4 0 0,-1 0 0,6 0 0,-4 0 0,8 0 0,5 0 0,-6 0 0,10 0 0,-17 0 0,8 0 0,-8 0 0,4 0 0,-1 5 0,-3-4 0,3 9 0,-4-9 0,5 8 0,0-7 0,1 2 0,3-4 0,-8 0 0,13 0 0,-12 5 0,12 1 0,-13 0 0,8-1 0,-8-5 0,8 0 0,-8 0 0,17 6 0,-15-5 0,24 11 0,-6-6 0,-3 6 0,4-6 0,-16-1 0,5-5 0,-6 0 0,5 5 0,-5-4 0,1 4 0,-2-1 0,1 2 0,1 0 0,-1 4 0,5 1 0,-10-4 0,5 2 0,-5-9 0,-1 0 0,1 5 0,0-4 0,-1 9 0,1-9 0,4 8 0,-8-8 0,3 4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4T09:19:38.389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79 16383,'48'-12'0,"-10"1"0,-8-1 0,0 6 0,2 1 0,9 5 0,-8 0 0,2 0 0,-17 0 0,7 0 0,-9-5 0,1 4 0,3-4 0,-8 0 0,8 4 0,-8-4 0,9 5 0,-10 0 0,10 0 0,-5 0 0,6 0 0,8 0 0,-11 0 0,10 0 0,-13 0 0,11 0 0,-9 0 0,7 0 0,-14 0 0,5 0 0,-5 0 0,-1-5 0,1 4 0,4-4 0,11 5 0,-7 0 0,5 0 0,-14 0 0,1 0 0,4 0 0,2 0 0,0 0 0,-2 0 0,-4 0 0,0 0 0,-1 0 0,6 0 0,-4 0 0,8 0 0,-3 0 0,-1 0 0,5 0 0,-10 0 0,5 0 0,-5 0 0,-1 0 0,1 0 0,0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4T09:19:39.828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69 16383,'28'0'0,"10"0"0,-24 0 0,15 0 0,-17 0 0,4 0 0,4 0 0,-7 0 0,12 0 0,-13 0 0,8 0 0,-3 0 0,0 0 0,-2 0 0,-4 0 0,-1 0 0,6 0 0,10 0 0,-2-5 0,2 4 0,28-9 0,-33 9 0,28-4 0,-33 0 0,-4 4 0,3-4 0,0 5 0,-3 0 0,4 0 0,-6 0 0,1 0 0,0 0 0,-1 0 0,1 0 0,0 0 0,4-5 0,10-2 0,8 1 0,-6-5 0,-3 10 0,-13-4 0,-5 5 0,-1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08:40:04.33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 16383,'53'4'0,"0"-3"0,0 3 0,1-4 0,-5 4 0,5 1 0,0-4 0,1 0 0,0 3 0,3 1 0,22 0 0,0-2 0,-28-2 0,0 1 0,20 5 0,-2 2 0,12 0 0,-18 1 0,-19-3 0,-25-7 0,1 0 0,-8 0 0,0 0 0,4 0 0,2 0 0,-1 0 0,-1 0 0,-3 0 0,7 0 0,-2 0 0,3 0 0,-8 0 0,3 0 0,8 0 0,-9 0 0,12-4 0,-14 3 0,0-3 0,10 4 0,-1 0 0,0 0 0,-3 0 0,-11 0 0,8 0 0,1 0 0,1 0 0,2 0 0,-7 0 0,0 0 0,10 0 0,-12 0 0,13 0 0,-11 0 0,0 0 0,10 0 0,-12 0 0,9 0 0,-4 0 0,-6 0 0,9 0 0,-6 0 0,0 0 0,11 0 0,-13 0 0,8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4T09:19:50.337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 22 16383,'28'0'0,"10"0"0,-9 0 0,3 0 0,-5 0 0,2 0 0,-11 0 0,8 0 0,-6 0 0,-3 0 0,-1 0 0,5 0 0,-9 0 0,3 0 0,-4 0 0,4 0 0,2 0 0,4 0 0,-4-5 0,3 4 0,-8-4 0,4 5 0,-1 0 0,-3 0 0,3 0 0,-4 0 0,0 0 0,-1 0 0,1 0 0,0 0 0,4 0 0,-3 0 0,4 0 0,-6 0 0,1 0 0,4 0 0,-3 0 0,4 0 0,-6 0 0,6 0 0,-4 0 0,8 0 0,-8 0 0,3 0 0,-4 0 0,0 0 0,-1 0 0,1-5 0,0 4 0,-1-4 0,1 5 0,0 0 0,4 0 0,-3 0 0,3 0 0,-4 0 0,0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4T09:19:53.277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0 104 16383,'39'-11'0,"-3"5"0,-19 1 0,12-1 0,-10 5 0,11-10 0,-9 9 0,9-8 0,-6-2 0,6 4 0,-8-2 0,-6 10 0,13 0 0,-15 0 0,11 0 0,-15 0 0,1 0 0,0 0 0,4 0 0,-3-5 0,3 4 0,-4-4 0,-1 5 0,6 0 0,-4-4 0,3 2 0,-4-2 0,0 4 0,-1 0 0,1 0 0,4 0 0,-3 0 0,4 0 0,-6 0 0,1 0 0,0 0 0,-1 0 0,1 0 0,0 0 0,4 0 0,-3 0 0,17 6 0,-15-5 0,10 5 0,-13-6 0,-1 0 0,1 5 0,0-4 0,4 4 0,-3-5 0,4 0 0,-6 0 0,6 0 0,0 0 0,6 0 0,-1 0 0,-4 0 0,-2 5 0,-4-4 0,0 3 0,-1-4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09:04:02.785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0 5 16383,'45'-3'0,"14"1"0,-29 2 0,23 4 0,23 2 0,-6-1 0,23 5 0,-9-9 0,-17 3 0,4-4 0,-16 5 0,-14-4 0,5 3 0,30 1 0,-19-4 0,25 3 0,-34 1 0,0 0 0,0 0 0,-7 3 0,-1-7 0,-18 5 0,-2-6 0,-11 2 0,17-2 0,-13 0 0,24 0 0,-22 0 0,16 0 0,-12-2 0,2 1 0,-6-2 0,2 3 0,2 0 0,0-2 0,-4 2 0,-2-2 0,7-1 0,-1 2 0,1-3 0,-5 3 0,-4-1 0,7 0 0,0-2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09:04:08.095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0 0 16383,'57'5'0,"-2"-3"0,0 6 0,1-6 0,7 2 0,0-4 0,7 0 0,-12 0 0,-6 0 0,0 0 0,13 0 0,12 0 0,-32 0 0,-19 0 0,7 0 0,6 0 0,2 0 0,-6 0 0,23 0 0,-34 0 0,35 0 0,-25 0 0,7 0 0,-1 0 0,-8 0 0,-6 0 0,-5 0 0,-4 0 0,4 0 0,-1 0 0,-1 0 0,-2 0 0,-5 0 0,5 0 0,2 0 0,-2 0 0,1 0 0,0 0 0,-1 0 0,8 0 0,1 0 0,28 0 0,-23 0 0,11 0 0,-25 0 0,-9 0 0,12 0 0,-6 0 0,2 0 0,5 0 0,-10 0 0,13 0 0,-10 0 0,0 0 0,10 0 0,-15 0 0,14 0 0,-16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09:04:09.882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 16 16383,'77'8'0,"21"-2"0,-16-1 0,-31-4 0,1 0 0,-1 2 0,-1-1 0,37-2 0,5 0 0,-26 0 0,16 0 0,-24 0 0,19 0 0,-12 0 0,12 0 0,22 0 0,-20 0 0,6 0 0,-26 0 0,-2 0 0,-6 0 0,2 0 0,-13 0 0,22 0 0,-9 0 0,10 0 0,-17 0 0,-5 0 0,1 0 0,-3 4 0,-6-3 0,-7 2 0,5-3 0,-1 0 0,-3-2 0,2 1 0,-12-2 0,7 3 0,-4 0 0,11 0 0,-5 0 0,7 0 0,-7 0 0,2-2 0,-13 1 0,0-1 0,8-2 0,5-1 0,4 0 0,12-4 0,-23 8 0,10-3 0,-13 1 0,-6 3 0,6-3 0,-3 3 0,0 0 0,4 0 0,-7-2 0,4 2 0,2-2 0,-4 2 0,2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09:04:11.715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0 77 16383,'59'-6'0,"8"3"0,-11 0 0,16 3 0,6 0 0,7 0 0,-18 0 0,15 0 0,-24 0 0,-1 0 0,-4 0 0,-19 0 0,12-5 0,17 4 0,-3-3 0,11 4 0,-10 0 0,-11 0 0,26 0 0,-23 0 0,10 0 0,-24-4 0,-13 3 0,5-2 0,-15 3 0,14-4 0,-1-1 0,12 0 0,7-3 0,7 6 0,-6-2 0,0 4 0,-16 0 0,-11 0 0,-5 0 0,-7-2 0,9 0 0,-6-1 0,6 1 0,-3 2 0,9 0 0,1 0 0,14 0 0,-6 0 0,6 0 0,-14 0 0,-2 0 0,-2 0 0,-8 0 0,7 0 0,5 0 0,-6 0 0,23 0 0,-8 0 0,13 0 0,0 0 0,-7 0 0,-1 0 0,-17 0 0,-2 0 0,-12 0 0,6 0 0,4 0 0,-4-2 0,4-1 0,-9-1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09:04:13.118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0 160 16383,'43'-15'0,"8"4"0,-17 4 0,28 6 0,10-3 0,15 4 0,-7-5 0,18-1 0,-36 1 0,7 0 0,-16 0 0,-24 1 0,16-5 0,-19 6 0,13-1 0,3 4 0,12-5 0,3 0 0,-1-1 0,5 1 0,-4 5 0,-1-4 0,5 3 0,-11-4 0,5 1 0,-21 3 0,11-3 0,-28 4 0,28-4 0,-31 3 0,23-2 0,-21 0 0,15 2 0,-5-5 0,-4 5 0,2-3 0,-4 1 0,-6 2 0,20-3 0,-20 4 0,11 0 0,-12 0 0,-2-2 0,1-1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BCFEE-552B-0242-9A5E-946830C8B733}" type="datetimeFigureOut">
              <a:rPr lang="it-IT" smtClean="0"/>
              <a:t>20/03/23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9EFBC-AB2C-5746-8DF6-22A2869134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7553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9EFBC-AB2C-5746-8DF6-22A286913488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61148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9EFBC-AB2C-5746-8DF6-22A286913488}" type="slidenum">
              <a:rPr lang="it-IT" smtClean="0"/>
              <a:t>57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8178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9EFBC-AB2C-5746-8DF6-22A286913488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7321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9EFBC-AB2C-5746-8DF6-22A286913488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4670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9EFBC-AB2C-5746-8DF6-22A286913488}" type="slidenum">
              <a:rPr lang="it-IT" smtClean="0"/>
              <a:t>45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045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9EFBC-AB2C-5746-8DF6-22A286913488}" type="slidenum">
              <a:rPr lang="it-IT" smtClean="0"/>
              <a:t>47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6126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9EFBC-AB2C-5746-8DF6-22A286913488}" type="slidenum">
              <a:rPr lang="it-IT" smtClean="0"/>
              <a:t>48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1571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9EFBC-AB2C-5746-8DF6-22A286913488}" type="slidenum">
              <a:rPr lang="it-IT" smtClean="0"/>
              <a:t>49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9769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9EFBC-AB2C-5746-8DF6-22A286913488}" type="slidenum">
              <a:rPr lang="it-IT" smtClean="0"/>
              <a:t>50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3430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9EFBC-AB2C-5746-8DF6-22A286913488}" type="slidenum">
              <a:rPr lang="it-IT" smtClean="0"/>
              <a:t>51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5453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B46E-B18B-324E-B8C1-3D5A52A8BDD2}" type="datetimeFigureOut">
              <a:rPr lang="it-IT" smtClean="0"/>
              <a:t>20/03/23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BE45-3599-B44C-AC84-C417386C4C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2472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B46E-B18B-324E-B8C1-3D5A52A8BDD2}" type="datetimeFigureOut">
              <a:rPr lang="it-IT" smtClean="0"/>
              <a:t>20/03/23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BE45-3599-B44C-AC84-C417386C4C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6499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B46E-B18B-324E-B8C1-3D5A52A8BDD2}" type="datetimeFigureOut">
              <a:rPr lang="it-IT" smtClean="0"/>
              <a:t>20/03/23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BE45-3599-B44C-AC84-C417386C4C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006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B46E-B18B-324E-B8C1-3D5A52A8BDD2}" type="datetimeFigureOut">
              <a:rPr lang="it-IT" smtClean="0"/>
              <a:t>20/03/23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BE45-3599-B44C-AC84-C417386C4C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1128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B46E-B18B-324E-B8C1-3D5A52A8BDD2}" type="datetimeFigureOut">
              <a:rPr lang="it-IT" smtClean="0"/>
              <a:t>20/03/23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BE45-3599-B44C-AC84-C417386C4C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7165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B46E-B18B-324E-B8C1-3D5A52A8BDD2}" type="datetimeFigureOut">
              <a:rPr lang="it-IT" smtClean="0"/>
              <a:t>20/03/23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BE45-3599-B44C-AC84-C417386C4C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2347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B46E-B18B-324E-B8C1-3D5A52A8BDD2}" type="datetimeFigureOut">
              <a:rPr lang="it-IT" smtClean="0"/>
              <a:t>20/03/23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BE45-3599-B44C-AC84-C417386C4C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8638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B46E-B18B-324E-B8C1-3D5A52A8BDD2}" type="datetimeFigureOut">
              <a:rPr lang="it-IT" smtClean="0"/>
              <a:t>20/03/23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BE45-3599-B44C-AC84-C417386C4C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3108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B46E-B18B-324E-B8C1-3D5A52A8BDD2}" type="datetimeFigureOut">
              <a:rPr lang="it-IT" smtClean="0"/>
              <a:t>20/03/23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BE45-3599-B44C-AC84-C417386C4C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8643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B46E-B18B-324E-B8C1-3D5A52A8BDD2}" type="datetimeFigureOut">
              <a:rPr lang="it-IT" smtClean="0"/>
              <a:t>20/03/23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BE45-3599-B44C-AC84-C417386C4C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2768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B46E-B18B-324E-B8C1-3D5A52A8BDD2}" type="datetimeFigureOut">
              <a:rPr lang="it-IT" smtClean="0"/>
              <a:t>20/03/23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BE45-3599-B44C-AC84-C417386C4C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4855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1B46E-B18B-324E-B8C1-3D5A52A8BDD2}" type="datetimeFigureOut">
              <a:rPr lang="it-IT" smtClean="0"/>
              <a:t>20/03/23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CBE45-3599-B44C-AC84-C417386C4C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8392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hyperlink" Target="https://apics-online.info/parameters/92#2/13.8/10.0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1.sv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s://www.facebook.com/watch/?v=2917594241669980" TargetMode="External"/><Relationship Id="rId4" Type="http://schemas.openxmlformats.org/officeDocument/2006/relationships/image" Target="../media/image19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hyperlink" Target="https://ewave-atlas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hyperlink" Target="https://ewave-atlas.org/parameters/189#2/7.0/7.9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0.png"/><Relationship Id="rId5" Type="http://schemas.openxmlformats.org/officeDocument/2006/relationships/customXml" Target="../ink/ink2.xml"/><Relationship Id="rId4" Type="http://schemas.openxmlformats.org/officeDocument/2006/relationships/image" Target="../media/image43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13" Type="http://schemas.openxmlformats.org/officeDocument/2006/relationships/image" Target="../media/image49.png"/><Relationship Id="rId18" Type="http://schemas.openxmlformats.org/officeDocument/2006/relationships/customXml" Target="../ink/ink10.xml"/><Relationship Id="rId26" Type="http://schemas.openxmlformats.org/officeDocument/2006/relationships/customXml" Target="../ink/ink14.xml"/><Relationship Id="rId3" Type="http://schemas.openxmlformats.org/officeDocument/2006/relationships/image" Target="../media/image27.png"/><Relationship Id="rId21" Type="http://schemas.openxmlformats.org/officeDocument/2006/relationships/image" Target="../media/image53.png"/><Relationship Id="rId7" Type="http://schemas.openxmlformats.org/officeDocument/2006/relationships/image" Target="../media/image46.png"/><Relationship Id="rId12" Type="http://schemas.openxmlformats.org/officeDocument/2006/relationships/customXml" Target="../ink/ink7.xml"/><Relationship Id="rId17" Type="http://schemas.openxmlformats.org/officeDocument/2006/relationships/image" Target="../media/image51.png"/><Relationship Id="rId25" Type="http://schemas.openxmlformats.org/officeDocument/2006/relationships/image" Target="../media/image55.png"/><Relationship Id="rId2" Type="http://schemas.openxmlformats.org/officeDocument/2006/relationships/notesSlide" Target="../notesSlides/notesSlide5.xml"/><Relationship Id="rId16" Type="http://schemas.openxmlformats.org/officeDocument/2006/relationships/customXml" Target="../ink/ink9.xml"/><Relationship Id="rId20" Type="http://schemas.openxmlformats.org/officeDocument/2006/relationships/customXml" Target="../ink/ink1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11" Type="http://schemas.openxmlformats.org/officeDocument/2006/relationships/image" Target="../media/image48.png"/><Relationship Id="rId24" Type="http://schemas.openxmlformats.org/officeDocument/2006/relationships/customXml" Target="../ink/ink13.xml"/><Relationship Id="rId5" Type="http://schemas.openxmlformats.org/officeDocument/2006/relationships/image" Target="../media/image450.png"/><Relationship Id="rId15" Type="http://schemas.openxmlformats.org/officeDocument/2006/relationships/image" Target="../media/image50.png"/><Relationship Id="rId23" Type="http://schemas.openxmlformats.org/officeDocument/2006/relationships/image" Target="../media/image54.png"/><Relationship Id="rId10" Type="http://schemas.openxmlformats.org/officeDocument/2006/relationships/customXml" Target="../ink/ink6.xml"/><Relationship Id="rId19" Type="http://schemas.openxmlformats.org/officeDocument/2006/relationships/image" Target="../media/image52.png"/><Relationship Id="rId4" Type="http://schemas.openxmlformats.org/officeDocument/2006/relationships/customXml" Target="../ink/ink3.xml"/><Relationship Id="rId9" Type="http://schemas.openxmlformats.org/officeDocument/2006/relationships/image" Target="../media/image47.png"/><Relationship Id="rId14" Type="http://schemas.openxmlformats.org/officeDocument/2006/relationships/customXml" Target="../ink/ink8.xml"/><Relationship Id="rId22" Type="http://schemas.openxmlformats.org/officeDocument/2006/relationships/customXml" Target="../ink/ink12.xml"/><Relationship Id="rId27" Type="http://schemas.openxmlformats.org/officeDocument/2006/relationships/image" Target="../media/image56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.xml"/><Relationship Id="rId3" Type="http://schemas.openxmlformats.org/officeDocument/2006/relationships/image" Target="../media/image27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.xml"/><Relationship Id="rId11" Type="http://schemas.openxmlformats.org/officeDocument/2006/relationships/image" Target="../media/image60.png"/><Relationship Id="rId5" Type="http://schemas.openxmlformats.org/officeDocument/2006/relationships/image" Target="../media/image57.png"/><Relationship Id="rId10" Type="http://schemas.openxmlformats.org/officeDocument/2006/relationships/customXml" Target="../ink/ink18.xml"/><Relationship Id="rId4" Type="http://schemas.openxmlformats.org/officeDocument/2006/relationships/customXml" Target="../ink/ink15.xml"/><Relationship Id="rId9" Type="http://schemas.openxmlformats.org/officeDocument/2006/relationships/image" Target="../media/image5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.xml"/><Relationship Id="rId5" Type="http://schemas.openxmlformats.org/officeDocument/2006/relationships/image" Target="../media/image61.png"/><Relationship Id="rId4" Type="http://schemas.openxmlformats.org/officeDocument/2006/relationships/customXml" Target="../ink/ink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7.png"/><Relationship Id="rId18" Type="http://schemas.openxmlformats.org/officeDocument/2006/relationships/customXml" Target="../ink/ink28.xml"/><Relationship Id="rId26" Type="http://schemas.openxmlformats.org/officeDocument/2006/relationships/customXml" Target="../ink/ink32.xml"/><Relationship Id="rId21" Type="http://schemas.openxmlformats.org/officeDocument/2006/relationships/image" Target="../media/image71.png"/><Relationship Id="rId34" Type="http://schemas.openxmlformats.org/officeDocument/2006/relationships/customXml" Target="../ink/ink36.xml"/><Relationship Id="rId7" Type="http://schemas.openxmlformats.org/officeDocument/2006/relationships/image" Target="../media/image64.png"/><Relationship Id="rId12" Type="http://schemas.openxmlformats.org/officeDocument/2006/relationships/customXml" Target="../ink/ink25.xml"/><Relationship Id="rId17" Type="http://schemas.openxmlformats.org/officeDocument/2006/relationships/image" Target="../media/image69.png"/><Relationship Id="rId25" Type="http://schemas.openxmlformats.org/officeDocument/2006/relationships/image" Target="../media/image73.png"/><Relationship Id="rId33" Type="http://schemas.openxmlformats.org/officeDocument/2006/relationships/image" Target="../media/image77.png"/><Relationship Id="rId2" Type="http://schemas.openxmlformats.org/officeDocument/2006/relationships/notesSlide" Target="../notesSlides/notesSlide8.xml"/><Relationship Id="rId16" Type="http://schemas.openxmlformats.org/officeDocument/2006/relationships/customXml" Target="../ink/ink27.xml"/><Relationship Id="rId20" Type="http://schemas.openxmlformats.org/officeDocument/2006/relationships/customXml" Target="../ink/ink29.xml"/><Relationship Id="rId29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.xml"/><Relationship Id="rId11" Type="http://schemas.openxmlformats.org/officeDocument/2006/relationships/image" Target="../media/image66.png"/><Relationship Id="rId24" Type="http://schemas.openxmlformats.org/officeDocument/2006/relationships/customXml" Target="../ink/ink31.xml"/><Relationship Id="rId32" Type="http://schemas.openxmlformats.org/officeDocument/2006/relationships/customXml" Target="../ink/ink35.xml"/><Relationship Id="rId37" Type="http://schemas.openxmlformats.org/officeDocument/2006/relationships/image" Target="../media/image79.png"/><Relationship Id="rId5" Type="http://schemas.openxmlformats.org/officeDocument/2006/relationships/image" Target="../media/image63.png"/><Relationship Id="rId15" Type="http://schemas.openxmlformats.org/officeDocument/2006/relationships/image" Target="../media/image68.png"/><Relationship Id="rId23" Type="http://schemas.openxmlformats.org/officeDocument/2006/relationships/image" Target="../media/image72.png"/><Relationship Id="rId28" Type="http://schemas.openxmlformats.org/officeDocument/2006/relationships/customXml" Target="../ink/ink33.xml"/><Relationship Id="rId36" Type="http://schemas.openxmlformats.org/officeDocument/2006/relationships/customXml" Target="../ink/ink37.xml"/><Relationship Id="rId10" Type="http://schemas.openxmlformats.org/officeDocument/2006/relationships/customXml" Target="../ink/ink24.xml"/><Relationship Id="rId19" Type="http://schemas.openxmlformats.org/officeDocument/2006/relationships/image" Target="../media/image70.png"/><Relationship Id="rId31" Type="http://schemas.openxmlformats.org/officeDocument/2006/relationships/image" Target="../media/image76.png"/><Relationship Id="rId4" Type="http://schemas.openxmlformats.org/officeDocument/2006/relationships/customXml" Target="../ink/ink21.xml"/><Relationship Id="rId9" Type="http://schemas.openxmlformats.org/officeDocument/2006/relationships/image" Target="../media/image65.png"/><Relationship Id="rId14" Type="http://schemas.openxmlformats.org/officeDocument/2006/relationships/customXml" Target="../ink/ink26.xml"/><Relationship Id="rId22" Type="http://schemas.openxmlformats.org/officeDocument/2006/relationships/customXml" Target="../ink/ink30.xml"/><Relationship Id="rId27" Type="http://schemas.openxmlformats.org/officeDocument/2006/relationships/image" Target="../media/image74.png"/><Relationship Id="rId30" Type="http://schemas.openxmlformats.org/officeDocument/2006/relationships/customXml" Target="../ink/ink34.xml"/><Relationship Id="rId35" Type="http://schemas.openxmlformats.org/officeDocument/2006/relationships/image" Target="../media/image78.png"/><Relationship Id="rId8" Type="http://schemas.openxmlformats.org/officeDocument/2006/relationships/customXml" Target="../ink/ink23.xml"/><Relationship Id="rId3" Type="http://schemas.openxmlformats.org/officeDocument/2006/relationships/image" Target="../media/image27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0.xml"/><Relationship Id="rId3" Type="http://schemas.openxmlformats.org/officeDocument/2006/relationships/image" Target="../media/image28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9.xml"/><Relationship Id="rId11" Type="http://schemas.openxmlformats.org/officeDocument/2006/relationships/image" Target="../media/image84.png"/><Relationship Id="rId5" Type="http://schemas.openxmlformats.org/officeDocument/2006/relationships/image" Target="../media/image81.png"/><Relationship Id="rId10" Type="http://schemas.openxmlformats.org/officeDocument/2006/relationships/customXml" Target="../ink/ink41.xml"/><Relationship Id="rId4" Type="http://schemas.openxmlformats.org/officeDocument/2006/relationships/customXml" Target="../ink/ink38.xml"/><Relationship Id="rId9" Type="http://schemas.openxmlformats.org/officeDocument/2006/relationships/image" Target="../media/image83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B8F457-5DB7-4E0C-53DB-D567234B56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i="1" dirty="0" err="1"/>
              <a:t>Converging</a:t>
            </a:r>
            <a:r>
              <a:rPr lang="it-IT" i="1" dirty="0"/>
              <a:t> </a:t>
            </a:r>
            <a:r>
              <a:rPr lang="it-IT" i="1" dirty="0" err="1"/>
              <a:t>evidence</a:t>
            </a:r>
            <a:r>
              <a:rPr lang="it-IT" dirty="0"/>
              <a:t>: </a:t>
            </a:r>
            <a:br>
              <a:rPr lang="it-IT" dirty="0"/>
            </a:br>
            <a:r>
              <a:rPr lang="it-IT" dirty="0"/>
              <a:t>osservare la variazione per capire il mutamento</a:t>
            </a:r>
            <a:endParaRPr lang="it-IT" i="1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E7E83D2-70A5-D207-70FC-F75822BA8D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00488"/>
            <a:ext cx="9144000" cy="1357312"/>
          </a:xfrm>
        </p:spPr>
        <p:txBody>
          <a:bodyPr/>
          <a:lstStyle/>
          <a:p>
            <a:r>
              <a:rPr lang="it-IT" dirty="0"/>
              <a:t>Silvia Ballarè – </a:t>
            </a:r>
            <a:r>
              <a:rPr lang="it-IT" dirty="0" err="1"/>
              <a:t>silvia.ballare@unibo.it</a:t>
            </a:r>
            <a:endParaRPr lang="it-IT" dirty="0"/>
          </a:p>
          <a:p>
            <a:r>
              <a:rPr lang="it-IT" dirty="0"/>
              <a:t>Dipartimento di Filologia Classica e Italianistica</a:t>
            </a:r>
          </a:p>
          <a:p>
            <a:r>
              <a:rPr lang="it-IT" dirty="0"/>
              <a:t>Università di Bologna</a:t>
            </a:r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4FCFD83-5E0C-9CF4-432E-797F6D09169F}"/>
              </a:ext>
            </a:extLst>
          </p:cNvPr>
          <p:cNvSpPr txBox="1"/>
          <p:nvPr/>
        </p:nvSpPr>
        <p:spPr>
          <a:xfrm>
            <a:off x="0" y="6488668"/>
            <a:ext cx="7900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Seminario permanente di Linguistica italiana a Brno – 20 marzo 2023</a:t>
            </a:r>
          </a:p>
        </p:txBody>
      </p:sp>
    </p:spTree>
    <p:extLst>
      <p:ext uri="{BB962C8B-B14F-4D97-AF65-F5344CB8AC3E}">
        <p14:creationId xmlns:p14="http://schemas.microsoft.com/office/powerpoint/2010/main" val="4065315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47FD05-C43A-C91B-36D5-F8D45730C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Una definizione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D67ADF-46E0-31FE-AE80-8EB4C0A66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15933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“A relative </a:t>
            </a:r>
            <a:r>
              <a:rPr lang="it-IT" dirty="0" err="1"/>
              <a:t>clause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 subordinate </a:t>
            </a:r>
            <a:r>
              <a:rPr lang="it-IT" dirty="0" err="1"/>
              <a:t>clause</a:t>
            </a:r>
            <a:r>
              <a:rPr lang="it-IT" dirty="0"/>
              <a:t>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delimits</a:t>
            </a:r>
            <a:r>
              <a:rPr lang="it-IT" dirty="0"/>
              <a:t> the </a:t>
            </a:r>
            <a:r>
              <a:rPr lang="it-IT" dirty="0" err="1"/>
              <a:t>reference</a:t>
            </a:r>
            <a:r>
              <a:rPr lang="it-IT" dirty="0"/>
              <a:t> of an NP by </a:t>
            </a:r>
            <a:r>
              <a:rPr lang="it-IT" dirty="0" err="1"/>
              <a:t>specifying</a:t>
            </a:r>
            <a:r>
              <a:rPr lang="it-IT" dirty="0"/>
              <a:t> the </a:t>
            </a:r>
            <a:r>
              <a:rPr lang="it-IT" dirty="0" err="1"/>
              <a:t>role</a:t>
            </a:r>
            <a:r>
              <a:rPr lang="it-IT" dirty="0"/>
              <a:t> of the </a:t>
            </a:r>
            <a:r>
              <a:rPr lang="it-IT" dirty="0" err="1"/>
              <a:t>referent</a:t>
            </a:r>
            <a:r>
              <a:rPr lang="it-IT" dirty="0"/>
              <a:t> of </a:t>
            </a:r>
            <a:r>
              <a:rPr lang="it-IT" dirty="0" err="1"/>
              <a:t>that</a:t>
            </a:r>
            <a:r>
              <a:rPr lang="it-IT" dirty="0"/>
              <a:t> NP in the situation </a:t>
            </a:r>
            <a:r>
              <a:rPr lang="it-IT" dirty="0" err="1"/>
              <a:t>described</a:t>
            </a:r>
            <a:r>
              <a:rPr lang="it-IT" dirty="0"/>
              <a:t> by the relative </a:t>
            </a:r>
            <a:r>
              <a:rPr lang="it-IT" dirty="0" err="1"/>
              <a:t>clause</a:t>
            </a:r>
            <a:r>
              <a:rPr lang="it-IT" dirty="0"/>
              <a:t>.”</a:t>
            </a:r>
          </a:p>
          <a:p>
            <a:pPr marL="0" indent="0" algn="r">
              <a:buNone/>
            </a:pPr>
            <a:r>
              <a:rPr lang="it-IT" dirty="0"/>
              <a:t>(Andrews 2007: 206)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cxnSp>
        <p:nvCxnSpPr>
          <p:cNvPr id="4" name="Connettore 1 3">
            <a:extLst>
              <a:ext uri="{FF2B5EF4-FFF2-40B4-BE49-F238E27FC236}">
                <a16:creationId xmlns:a16="http://schemas.microsoft.com/office/drawing/2014/main" id="{D58E07B8-B08C-54AA-9E05-DCBA6953C90F}"/>
              </a:ext>
            </a:extLst>
          </p:cNvPr>
          <p:cNvCxnSpPr/>
          <p:nvPr/>
        </p:nvCxnSpPr>
        <p:spPr>
          <a:xfrm>
            <a:off x="7978328" y="2273854"/>
            <a:ext cx="2763982" cy="0"/>
          </a:xfrm>
          <a:prstGeom prst="line">
            <a:avLst/>
          </a:prstGeom>
          <a:ln w="50800">
            <a:solidFill>
              <a:srgbClr val="EFBB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4">
            <a:extLst>
              <a:ext uri="{FF2B5EF4-FFF2-40B4-BE49-F238E27FC236}">
                <a16:creationId xmlns:a16="http://schemas.microsoft.com/office/drawing/2014/main" id="{312FC535-8AC6-357B-073E-C83AE029E32A}"/>
              </a:ext>
            </a:extLst>
          </p:cNvPr>
          <p:cNvCxnSpPr>
            <a:cxnSpLocks/>
          </p:cNvCxnSpPr>
          <p:nvPr/>
        </p:nvCxnSpPr>
        <p:spPr>
          <a:xfrm>
            <a:off x="2899498" y="2631632"/>
            <a:ext cx="2278646" cy="0"/>
          </a:xfrm>
          <a:prstGeom prst="line">
            <a:avLst/>
          </a:prstGeom>
          <a:ln w="50800">
            <a:solidFill>
              <a:srgbClr val="2683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5760D2B-D50A-029D-89CC-0DE2AC2E3375}"/>
              </a:ext>
            </a:extLst>
          </p:cNvPr>
          <p:cNvSpPr txBox="1"/>
          <p:nvPr/>
        </p:nvSpPr>
        <p:spPr>
          <a:xfrm>
            <a:off x="1397052" y="4231221"/>
            <a:ext cx="8969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     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casa [in cui </a:t>
            </a:r>
            <a:r>
              <a:rPr lang="en-US" sz="32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abitavo</a:t>
            </a:r>
            <a:r>
              <a:rPr lang="en-US" sz="3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 piccolo] </a:t>
            </a:r>
            <a:r>
              <a:rPr lang="en-US" sz="32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è</a:t>
            </a:r>
            <a:r>
              <a:rPr lang="en-US" sz="3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vicina</a:t>
            </a:r>
            <a:r>
              <a:rPr lang="en-US" sz="3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al mare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267B24AF-422B-0514-250C-38D328AC0A12}"/>
              </a:ext>
            </a:extLst>
          </p:cNvPr>
          <p:cNvSpPr/>
          <p:nvPr/>
        </p:nvSpPr>
        <p:spPr>
          <a:xfrm>
            <a:off x="3239146" y="4075044"/>
            <a:ext cx="4293030" cy="923241"/>
          </a:xfrm>
          <a:prstGeom prst="rect">
            <a:avLst/>
          </a:prstGeom>
          <a:noFill/>
          <a:ln w="50800">
            <a:solidFill>
              <a:srgbClr val="EFBB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4EBFE00B-7DA4-967D-FA14-FD411202D434}"/>
              </a:ext>
            </a:extLst>
          </p:cNvPr>
          <p:cNvCxnSpPr>
            <a:cxnSpLocks/>
          </p:cNvCxnSpPr>
          <p:nvPr/>
        </p:nvCxnSpPr>
        <p:spPr>
          <a:xfrm>
            <a:off x="3553737" y="4815996"/>
            <a:ext cx="839358" cy="0"/>
          </a:xfrm>
          <a:prstGeom prst="line">
            <a:avLst/>
          </a:prstGeom>
          <a:ln w="50800">
            <a:solidFill>
              <a:srgbClr val="2683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20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47FD05-C43A-C91B-36D5-F8D45730C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Una definizione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D67ADF-46E0-31FE-AE80-8EB4C0A66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15933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“A relative </a:t>
            </a:r>
            <a:r>
              <a:rPr lang="it-IT" dirty="0" err="1"/>
              <a:t>clause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 subordinate </a:t>
            </a:r>
            <a:r>
              <a:rPr lang="it-IT" dirty="0" err="1"/>
              <a:t>clause</a:t>
            </a:r>
            <a:r>
              <a:rPr lang="it-IT" dirty="0"/>
              <a:t>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delimits</a:t>
            </a:r>
            <a:r>
              <a:rPr lang="it-IT" dirty="0"/>
              <a:t> the </a:t>
            </a:r>
            <a:r>
              <a:rPr lang="it-IT" dirty="0" err="1"/>
              <a:t>reference</a:t>
            </a:r>
            <a:r>
              <a:rPr lang="it-IT" dirty="0"/>
              <a:t> of an NP by </a:t>
            </a:r>
            <a:r>
              <a:rPr lang="it-IT" dirty="0" err="1"/>
              <a:t>specifying</a:t>
            </a:r>
            <a:r>
              <a:rPr lang="it-IT" dirty="0"/>
              <a:t> the </a:t>
            </a:r>
            <a:r>
              <a:rPr lang="it-IT" dirty="0" err="1"/>
              <a:t>role</a:t>
            </a:r>
            <a:r>
              <a:rPr lang="it-IT" dirty="0"/>
              <a:t> of the </a:t>
            </a:r>
            <a:r>
              <a:rPr lang="it-IT" dirty="0" err="1"/>
              <a:t>referent</a:t>
            </a:r>
            <a:r>
              <a:rPr lang="it-IT" dirty="0"/>
              <a:t> of </a:t>
            </a:r>
            <a:r>
              <a:rPr lang="it-IT" dirty="0" err="1"/>
              <a:t>that</a:t>
            </a:r>
            <a:r>
              <a:rPr lang="it-IT" dirty="0"/>
              <a:t> NP in the situation </a:t>
            </a:r>
            <a:r>
              <a:rPr lang="it-IT" dirty="0" err="1"/>
              <a:t>described</a:t>
            </a:r>
            <a:r>
              <a:rPr lang="it-IT" dirty="0"/>
              <a:t> by the relative </a:t>
            </a:r>
            <a:r>
              <a:rPr lang="it-IT" dirty="0" err="1"/>
              <a:t>clause</a:t>
            </a:r>
            <a:r>
              <a:rPr lang="it-IT" dirty="0"/>
              <a:t>.”</a:t>
            </a:r>
          </a:p>
          <a:p>
            <a:pPr marL="0" indent="0" algn="r">
              <a:buNone/>
            </a:pPr>
            <a:r>
              <a:rPr lang="it-IT" dirty="0"/>
              <a:t>(Andrews 2007: 206)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9" name="Parentesi graffa aperta 8">
            <a:extLst>
              <a:ext uri="{FF2B5EF4-FFF2-40B4-BE49-F238E27FC236}">
                <a16:creationId xmlns:a16="http://schemas.microsoft.com/office/drawing/2014/main" id="{B6E8911C-D355-C64B-E157-9A26C07E7D13}"/>
              </a:ext>
            </a:extLst>
          </p:cNvPr>
          <p:cNvSpPr/>
          <p:nvPr/>
        </p:nvSpPr>
        <p:spPr>
          <a:xfrm rot="16200000">
            <a:off x="3480106" y="3549706"/>
            <a:ext cx="794181" cy="3686237"/>
          </a:xfrm>
          <a:prstGeom prst="leftBrac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arentesi graffa aperta 9">
            <a:extLst>
              <a:ext uri="{FF2B5EF4-FFF2-40B4-BE49-F238E27FC236}">
                <a16:creationId xmlns:a16="http://schemas.microsoft.com/office/drawing/2014/main" id="{2C3318AB-4ECA-21D9-AFAC-D9CE10BFD5DE}"/>
              </a:ext>
            </a:extLst>
          </p:cNvPr>
          <p:cNvSpPr/>
          <p:nvPr/>
        </p:nvSpPr>
        <p:spPr>
          <a:xfrm rot="16200000">
            <a:off x="7743833" y="3072800"/>
            <a:ext cx="794181" cy="4643024"/>
          </a:xfrm>
          <a:prstGeom prst="leftBrace">
            <a:avLst/>
          </a:prstGeom>
          <a:ln w="50800">
            <a:solidFill>
              <a:srgbClr val="2683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4215733-4897-C45F-91A1-E7C7285D3361}"/>
              </a:ext>
            </a:extLst>
          </p:cNvPr>
          <p:cNvSpPr txBox="1"/>
          <p:nvPr/>
        </p:nvSpPr>
        <p:spPr>
          <a:xfrm>
            <a:off x="2434333" y="5789915"/>
            <a:ext cx="27474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accent1"/>
                </a:solidFill>
              </a:rPr>
              <a:t>frase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principale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3B72054-4550-68D3-2CB1-AE509E3C29F7}"/>
              </a:ext>
            </a:extLst>
          </p:cNvPr>
          <p:cNvSpPr txBox="1"/>
          <p:nvPr/>
        </p:nvSpPr>
        <p:spPr>
          <a:xfrm>
            <a:off x="6841555" y="5789915"/>
            <a:ext cx="24424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2683C7"/>
                </a:solidFill>
              </a:rPr>
              <a:t>frase</a:t>
            </a:r>
            <a:r>
              <a:rPr lang="en-US" sz="3200" dirty="0">
                <a:solidFill>
                  <a:srgbClr val="2683C7"/>
                </a:solidFill>
              </a:rPr>
              <a:t> </a:t>
            </a:r>
            <a:r>
              <a:rPr lang="en-US" sz="3200" dirty="0" err="1">
                <a:solidFill>
                  <a:srgbClr val="2683C7"/>
                </a:solidFill>
              </a:rPr>
              <a:t>relativa</a:t>
            </a:r>
            <a:endParaRPr lang="en-US" sz="3200" dirty="0">
              <a:solidFill>
                <a:srgbClr val="2683C7"/>
              </a:solidFill>
            </a:endParaRPr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2F84C603-2B01-D631-C97C-A4ED9CF1A40C}"/>
              </a:ext>
            </a:extLst>
          </p:cNvPr>
          <p:cNvSpPr/>
          <p:nvPr/>
        </p:nvSpPr>
        <p:spPr>
          <a:xfrm>
            <a:off x="4359348" y="4365819"/>
            <a:ext cx="1360967" cy="785321"/>
          </a:xfrm>
          <a:prstGeom prst="ellipse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F1D2894-D529-B366-84CC-004250DF12E1}"/>
              </a:ext>
            </a:extLst>
          </p:cNvPr>
          <p:cNvSpPr txBox="1"/>
          <p:nvPr/>
        </p:nvSpPr>
        <p:spPr>
          <a:xfrm>
            <a:off x="2190580" y="3664372"/>
            <a:ext cx="32380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accent1"/>
                </a:solidFill>
              </a:rPr>
              <a:t>testa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della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relativa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45CEF643-78AA-C379-4556-26A060313267}"/>
              </a:ext>
            </a:extLst>
          </p:cNvPr>
          <p:cNvSpPr/>
          <p:nvPr/>
        </p:nvSpPr>
        <p:spPr>
          <a:xfrm>
            <a:off x="5776881" y="4371135"/>
            <a:ext cx="872011" cy="785321"/>
          </a:xfrm>
          <a:prstGeom prst="ellipse">
            <a:avLst/>
          </a:prstGeom>
          <a:noFill/>
          <a:ln w="50800">
            <a:solidFill>
              <a:srgbClr val="2683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4207075-4B96-D422-C5EB-977EF169AAC7}"/>
              </a:ext>
            </a:extLst>
          </p:cNvPr>
          <p:cNvSpPr txBox="1"/>
          <p:nvPr/>
        </p:nvSpPr>
        <p:spPr>
          <a:xfrm>
            <a:off x="5720315" y="3664372"/>
            <a:ext cx="25877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2683C7"/>
                </a:solidFill>
              </a:rPr>
              <a:t>relativizzatore</a:t>
            </a:r>
            <a:endParaRPr lang="en-US" sz="3200" dirty="0">
              <a:solidFill>
                <a:srgbClr val="2683C7"/>
              </a:solidFill>
            </a:endParaRPr>
          </a:p>
        </p:txBody>
      </p:sp>
      <p:sp>
        <p:nvSpPr>
          <p:cNvPr id="17" name="Segnaposto contenuto 4">
            <a:extLst>
              <a:ext uri="{FF2B5EF4-FFF2-40B4-BE49-F238E27FC236}">
                <a16:creationId xmlns:a16="http://schemas.microsoft.com/office/drawing/2014/main" id="{4DF64E6A-CE78-6C39-1910-6F37ACCA68A5}"/>
              </a:ext>
            </a:extLst>
          </p:cNvPr>
          <p:cNvSpPr txBox="1">
            <a:spLocks/>
          </p:cNvSpPr>
          <p:nvPr/>
        </p:nvSpPr>
        <p:spPr>
          <a:xfrm>
            <a:off x="2034078" y="4471004"/>
            <a:ext cx="9119644" cy="62991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i="1">
                <a:solidFill>
                  <a:schemeClr val="tx1">
                    <a:lumMod val="75000"/>
                    <a:lumOff val="25000"/>
                  </a:schemeClr>
                </a:solidFill>
              </a:rPr>
              <a:t>Ho comprato la casa [che si trova vicino al mare]</a:t>
            </a:r>
            <a:endParaRPr lang="en-US" sz="3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17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3" grpId="0" animBg="1"/>
      <p:bldP spid="14" grpId="0"/>
      <p:bldP spid="15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1BD306-DD95-80EA-3C47-F474C695A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Tipologia delle frasi relative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F64101A-DCEF-CCBE-2D04-F5F339150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 un punto di vista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tipologico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le FR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possono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classificare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diversi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tipi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sulla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base di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diversi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2683C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parametri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(in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parte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(de Vries 2002, 2005,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Cristofaro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2003, Andrews 2007,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Hendery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2012, Comrie &amp;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Kuteva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2013):</a:t>
            </a:r>
          </a:p>
          <a:p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Semantica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Struttura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Codifica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892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1BD306-DD95-80EA-3C47-F474C695A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Tipologia delle frasi relative: semantica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F64101A-DCEF-CCBE-2D04-F5F339150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b="1" dirty="0">
                <a:solidFill>
                  <a:srgbClr val="4A66A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 </a:t>
            </a:r>
            <a:r>
              <a:rPr lang="en-US" sz="2200" b="1" dirty="0" err="1">
                <a:solidFill>
                  <a:srgbClr val="4A66A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restrittive</a:t>
            </a:r>
            <a:endParaRPr lang="en-US" sz="2200" b="1" dirty="0">
              <a:solidFill>
                <a:srgbClr val="4A66A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	The man [who is sitting in that office] is a psychologist</a:t>
            </a:r>
          </a:p>
          <a:p>
            <a:pPr marL="0" indent="0">
              <a:buNone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b="1" dirty="0">
                <a:solidFill>
                  <a:srgbClr val="4A66A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 non </a:t>
            </a:r>
            <a:r>
              <a:rPr lang="en-US" sz="2200" b="1" dirty="0" err="1">
                <a:solidFill>
                  <a:srgbClr val="4A66A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restrittive</a:t>
            </a:r>
            <a:r>
              <a:rPr lang="en-US" sz="2200" b="1" dirty="0">
                <a:solidFill>
                  <a:srgbClr val="4A66A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 appositive</a:t>
            </a:r>
          </a:p>
          <a:p>
            <a:pPr marL="0" indent="0">
              <a:buNone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	They went to a number of Bach concerts, [for which they had booked tickets in 	advance]</a:t>
            </a:r>
          </a:p>
          <a:p>
            <a:pPr marL="0" indent="0">
              <a:buNone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802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1BD306-DD95-80EA-3C47-F474C695A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Tipologia delle frasi relative: struttura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F64101A-DCEF-CCBE-2D04-F5F339150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44270"/>
          </a:xfrm>
        </p:spPr>
        <p:txBody>
          <a:bodyPr>
            <a:normAutofit/>
          </a:bodyPr>
          <a:lstStyle/>
          <a:p>
            <a:pPr lvl="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2200" b="1" dirty="0" err="1">
                <a:solidFill>
                  <a:srgbClr val="4A66A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Posizione</a:t>
            </a:r>
            <a:r>
              <a:rPr lang="en-US" sz="2200" b="1" dirty="0">
                <a:solidFill>
                  <a:srgbClr val="4A66A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4A66A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della</a:t>
            </a:r>
            <a:r>
              <a:rPr lang="en-US" sz="2200" b="1" dirty="0">
                <a:solidFill>
                  <a:srgbClr val="4A66A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4A66A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testa</a:t>
            </a:r>
            <a:r>
              <a:rPr lang="en-US" sz="2200" b="1" dirty="0">
                <a:solidFill>
                  <a:srgbClr val="4A66A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della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FR rispetto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alla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frase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principale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(FP):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testa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interna vs.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testa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esterna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assenza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testa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(relative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libere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);</a:t>
            </a:r>
          </a:p>
          <a:p>
            <a:pPr lvl="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2200" b="1" dirty="0" err="1">
                <a:solidFill>
                  <a:srgbClr val="4A66A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Posizione</a:t>
            </a:r>
            <a:r>
              <a:rPr lang="en-US" sz="2200" b="1" dirty="0">
                <a:solidFill>
                  <a:srgbClr val="4A66A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4A66A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della</a:t>
            </a:r>
            <a:r>
              <a:rPr lang="en-US" sz="2200" b="1" dirty="0">
                <a:solidFill>
                  <a:srgbClr val="4A66A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rispetto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alla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FP: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prenominale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vs.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postnominale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giustapposta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a sinistra vs. a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destra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lvl="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2200" b="1" dirty="0" err="1">
                <a:solidFill>
                  <a:srgbClr val="4A66A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Integrazione</a:t>
            </a:r>
            <a:r>
              <a:rPr lang="en-US" sz="2200" b="1" dirty="0">
                <a:solidFill>
                  <a:srgbClr val="4A66A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4A66A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sintattica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incassate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(embedded) vs.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giustapposte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(adjoined).</a:t>
            </a:r>
          </a:p>
        </p:txBody>
      </p:sp>
    </p:spTree>
    <p:extLst>
      <p:ext uri="{BB962C8B-B14F-4D97-AF65-F5344CB8AC3E}">
        <p14:creationId xmlns:p14="http://schemas.microsoft.com/office/powerpoint/2010/main" val="2582227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1BD306-DD95-80EA-3C47-F474C695A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Tipologia delle frasi relative: codifica \1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F64101A-DCEF-CCBE-2D04-F5F339150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Due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macrocategorie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200" b="1" dirty="0" err="1">
                <a:solidFill>
                  <a:srgbClr val="4A66A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codifica</a:t>
            </a:r>
            <a:r>
              <a:rPr lang="en-US" sz="2200" b="1" dirty="0">
                <a:solidFill>
                  <a:srgbClr val="4A66A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4A66A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esplicita</a:t>
            </a:r>
            <a:r>
              <a:rPr lang="en-US" sz="2200" b="1" dirty="0">
                <a:solidFill>
                  <a:srgbClr val="4A66A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vs. </a:t>
            </a:r>
            <a:r>
              <a:rPr lang="en-US" sz="2200" b="1" dirty="0" err="1">
                <a:solidFill>
                  <a:srgbClr val="4A66A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codifica</a:t>
            </a:r>
            <a:r>
              <a:rPr lang="en-US" sz="2200" b="1" dirty="0">
                <a:solidFill>
                  <a:srgbClr val="4A66A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en-US" sz="2200" b="1" dirty="0" err="1">
                <a:solidFill>
                  <a:srgbClr val="4A66A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esplicita</a:t>
            </a:r>
            <a:r>
              <a:rPr lang="en-US" sz="2200" b="1" dirty="0">
                <a:solidFill>
                  <a:srgbClr val="4A66A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vd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. Comrie &amp;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Kuteva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2013)</a:t>
            </a:r>
          </a:p>
          <a:p>
            <a:pPr marL="0" indent="0">
              <a:buNone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b="1" dirty="0" err="1">
                <a:solidFill>
                  <a:srgbClr val="4A66A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Pronome</a:t>
            </a:r>
            <a:r>
              <a:rPr lang="en-US" sz="2200" b="1" dirty="0">
                <a:solidFill>
                  <a:srgbClr val="4A66A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4A66A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relativo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: “pronominal element is case-marked (by case or by an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adposition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) to indicate the role of the head noun within the relative clause.” (Comrie &amp;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Kuteva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2013</a:t>
            </a:r>
          </a:p>
          <a:p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b="1" dirty="0" err="1">
                <a:solidFill>
                  <a:srgbClr val="4A66A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Relativo</a:t>
            </a:r>
            <a:r>
              <a:rPr lang="en-US" sz="2200" b="1" dirty="0">
                <a:solidFill>
                  <a:srgbClr val="4A66A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4A66A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generico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marca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relativizzazione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fornisce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alcuna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informazione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sul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ruolo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sintattico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dell’elemento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relativizzato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all’interno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della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FR (e.g. Eng. </a:t>
            </a:r>
            <a:r>
              <a:rPr lang="en-US" sz="2200" i="1" dirty="0"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, Laz </a:t>
            </a:r>
            <a:r>
              <a:rPr lang="en-US" sz="2200" i="1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>
              <a:buNone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0733033F-B855-36CD-5EE8-488231FA71E3}"/>
              </a:ext>
            </a:extLst>
          </p:cNvPr>
          <p:cNvSpPr/>
          <p:nvPr/>
        </p:nvSpPr>
        <p:spPr>
          <a:xfrm>
            <a:off x="3256547" y="1690688"/>
            <a:ext cx="2085473" cy="802105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308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1BD306-DD95-80EA-3C47-F474C695A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Tipologia delle frasi relative: codifica \2</a:t>
            </a:r>
          </a:p>
        </p:txBody>
      </p:sp>
      <p:pic>
        <p:nvPicPr>
          <p:cNvPr id="8" name="Immagine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6A2A16E3-5AE0-802B-95E1-DB82B53E8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768" y="1873392"/>
            <a:ext cx="10414855" cy="411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662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D31B1A-F8BE-0711-168A-B93F4AB0F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gerarchia di accessibilità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3726F9A-CD1C-169A-0500-6E46BDFD0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200" dirty="0"/>
              <a:t>La gerarchia di accessibilità (GA) è stata formulata da </a:t>
            </a:r>
            <a:r>
              <a:rPr lang="it-IT" sz="2200" dirty="0" err="1"/>
              <a:t>Keenan</a:t>
            </a:r>
            <a:r>
              <a:rPr lang="it-IT" sz="2200" dirty="0"/>
              <a:t> &amp; </a:t>
            </a:r>
            <a:r>
              <a:rPr lang="it-IT" sz="2200" dirty="0" err="1"/>
              <a:t>Comrie</a:t>
            </a:r>
            <a:r>
              <a:rPr lang="it-IT" sz="2200" dirty="0"/>
              <a:t> (1977) per descrivere quali ruoli sintattici possono essere relativizzati e in che ordine di preferenza:</a:t>
            </a:r>
          </a:p>
          <a:p>
            <a:pPr marL="0" indent="0" algn="ctr">
              <a:buNone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Subj &gt; DO &gt; IO &gt; </a:t>
            </a:r>
            <a:r>
              <a:rPr lang="en-US" sz="2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Obl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&gt; Gen &gt; Obj of comp</a:t>
            </a:r>
          </a:p>
          <a:p>
            <a:pPr marL="0" indent="0" algn="ctr">
              <a:buNone/>
            </a:pP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it-IT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Predizioni della GA:</a:t>
            </a:r>
          </a:p>
          <a:p>
            <a:pPr marL="0" indent="0">
              <a:buNone/>
            </a:pPr>
            <a:r>
              <a:rPr lang="it-IT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 A </a:t>
            </a:r>
            <a:r>
              <a:rPr lang="it-IT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language</a:t>
            </a:r>
            <a:r>
              <a:rPr lang="it-IT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must be </a:t>
            </a:r>
            <a:r>
              <a:rPr lang="it-IT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able</a:t>
            </a:r>
            <a:r>
              <a:rPr lang="it-IT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to </a:t>
            </a:r>
            <a:r>
              <a:rPr lang="it-IT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relativize</a:t>
            </a:r>
            <a:r>
              <a:rPr lang="it-IT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subjects</a:t>
            </a:r>
            <a:r>
              <a:rPr lang="it-IT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it-IT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 </a:t>
            </a:r>
            <a:r>
              <a:rPr lang="it-IT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Any</a:t>
            </a:r>
            <a:r>
              <a:rPr lang="it-IT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Relative </a:t>
            </a:r>
            <a:r>
              <a:rPr lang="it-IT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Clause-forming</a:t>
            </a:r>
            <a:r>
              <a:rPr lang="it-IT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strategy must </a:t>
            </a:r>
            <a:r>
              <a:rPr lang="it-IT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apply</a:t>
            </a:r>
            <a:r>
              <a:rPr lang="it-IT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to a </a:t>
            </a:r>
            <a:r>
              <a:rPr lang="it-IT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continuous</a:t>
            </a:r>
            <a:r>
              <a:rPr lang="it-IT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segment</a:t>
            </a:r>
            <a:r>
              <a:rPr lang="it-IT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the AH.</a:t>
            </a:r>
          </a:p>
          <a:p>
            <a:pPr marL="0" indent="0">
              <a:buNone/>
            </a:pPr>
            <a:r>
              <a:rPr lang="it-IT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3. Strategies </a:t>
            </a:r>
            <a:r>
              <a:rPr lang="it-IT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that</a:t>
            </a:r>
            <a:r>
              <a:rPr lang="it-IT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apply</a:t>
            </a:r>
            <a:r>
              <a:rPr lang="it-IT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at</a:t>
            </a:r>
            <a:r>
              <a:rPr lang="it-IT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one point of the AH </a:t>
            </a:r>
            <a:r>
              <a:rPr lang="it-IT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may</a:t>
            </a:r>
            <a:r>
              <a:rPr lang="it-IT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</a:t>
            </a:r>
            <a:r>
              <a:rPr lang="it-IT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principle</a:t>
            </a:r>
            <a:r>
              <a:rPr lang="it-IT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cease</a:t>
            </a:r>
            <a:r>
              <a:rPr lang="it-IT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to </a:t>
            </a:r>
            <a:r>
              <a:rPr lang="it-IT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apply</a:t>
            </a:r>
            <a:r>
              <a:rPr lang="it-IT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at</a:t>
            </a:r>
            <a:r>
              <a:rPr lang="it-IT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any</a:t>
            </a:r>
            <a:r>
              <a:rPr lang="it-IT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lower</a:t>
            </a:r>
            <a:r>
              <a:rPr lang="it-IT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point.</a:t>
            </a:r>
          </a:p>
          <a:p>
            <a:pPr marL="0" indent="0" algn="r">
              <a:buNone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(Keenan &amp; Comrie 1977: 67)</a:t>
            </a:r>
            <a:endParaRPr lang="it-IT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endParaRPr lang="it-IT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it-IT" sz="2200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A3F84C4E-2ED6-DC0F-BAB4-E2DEAB01A40E}"/>
              </a:ext>
            </a:extLst>
          </p:cNvPr>
          <p:cNvSpPr/>
          <p:nvPr/>
        </p:nvSpPr>
        <p:spPr>
          <a:xfrm>
            <a:off x="838200" y="4331368"/>
            <a:ext cx="10006263" cy="464779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24A1A22-820C-44E9-B3D0-476594729239}"/>
              </a:ext>
            </a:extLst>
          </p:cNvPr>
          <p:cNvSpPr txBox="1"/>
          <p:nvPr/>
        </p:nvSpPr>
        <p:spPr>
          <a:xfrm>
            <a:off x="7404301" y="3854314"/>
            <a:ext cx="42041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2683C7"/>
                </a:solidFill>
              </a:rPr>
              <a:t>Principio di </a:t>
            </a:r>
            <a:r>
              <a:rPr lang="en-US" sz="2500" dirty="0" err="1">
                <a:solidFill>
                  <a:srgbClr val="2683C7"/>
                </a:solidFill>
              </a:rPr>
              <a:t>contiguità</a:t>
            </a:r>
            <a:endParaRPr lang="en-US" sz="2500" dirty="0">
              <a:solidFill>
                <a:srgbClr val="2683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35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9B7231-2014-FFA5-E23C-5D2DB41C6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Eccezioni alla GA?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EB6A0D6E-1E68-44BC-B5EA-E87E6F1F51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250103"/>
              </p:ext>
            </p:extLst>
          </p:nvPr>
        </p:nvGraphicFramePr>
        <p:xfrm>
          <a:off x="2199375" y="2260015"/>
          <a:ext cx="7793250" cy="1417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8875">
                  <a:extLst>
                    <a:ext uri="{9D8B030D-6E8A-4147-A177-3AD203B41FA5}">
                      <a16:colId xmlns:a16="http://schemas.microsoft.com/office/drawing/2014/main" val="1485524809"/>
                    </a:ext>
                  </a:extLst>
                </a:gridCol>
                <a:gridCol w="1298875">
                  <a:extLst>
                    <a:ext uri="{9D8B030D-6E8A-4147-A177-3AD203B41FA5}">
                      <a16:colId xmlns:a16="http://schemas.microsoft.com/office/drawing/2014/main" val="345084495"/>
                    </a:ext>
                  </a:extLst>
                </a:gridCol>
                <a:gridCol w="1298875">
                  <a:extLst>
                    <a:ext uri="{9D8B030D-6E8A-4147-A177-3AD203B41FA5}">
                      <a16:colId xmlns:a16="http://schemas.microsoft.com/office/drawing/2014/main" val="3574038869"/>
                    </a:ext>
                  </a:extLst>
                </a:gridCol>
                <a:gridCol w="1298875">
                  <a:extLst>
                    <a:ext uri="{9D8B030D-6E8A-4147-A177-3AD203B41FA5}">
                      <a16:colId xmlns:a16="http://schemas.microsoft.com/office/drawing/2014/main" val="686942158"/>
                    </a:ext>
                  </a:extLst>
                </a:gridCol>
                <a:gridCol w="1298875">
                  <a:extLst>
                    <a:ext uri="{9D8B030D-6E8A-4147-A177-3AD203B41FA5}">
                      <a16:colId xmlns:a16="http://schemas.microsoft.com/office/drawing/2014/main" val="457654993"/>
                    </a:ext>
                  </a:extLst>
                </a:gridCol>
                <a:gridCol w="1298875">
                  <a:extLst>
                    <a:ext uri="{9D8B030D-6E8A-4147-A177-3AD203B41FA5}">
                      <a16:colId xmlns:a16="http://schemas.microsoft.com/office/drawing/2014/main" val="42693930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it-IT" sz="2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500" b="1" kern="1200" dirty="0" err="1">
                          <a:solidFill>
                            <a:srgbClr val="4A66A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Subj</a:t>
                      </a:r>
                      <a:endParaRPr lang="it-IT" sz="2500" b="1" kern="1200" dirty="0">
                        <a:solidFill>
                          <a:srgbClr val="4A66AC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500" b="1" kern="1200" dirty="0">
                          <a:solidFill>
                            <a:srgbClr val="4A66A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500" b="1" kern="1200" dirty="0">
                          <a:solidFill>
                            <a:srgbClr val="4A66A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500" b="1" kern="1200" dirty="0" err="1">
                          <a:solidFill>
                            <a:srgbClr val="4A66A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Obl</a:t>
                      </a:r>
                      <a:endParaRPr lang="it-IT" sz="2500" b="1" kern="1200" dirty="0">
                        <a:solidFill>
                          <a:srgbClr val="4A66AC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500" b="1" kern="1200" dirty="0" err="1">
                          <a:solidFill>
                            <a:srgbClr val="4A66A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Gen</a:t>
                      </a:r>
                      <a:endParaRPr lang="it-IT" sz="2500" b="1" kern="1200" dirty="0">
                        <a:solidFill>
                          <a:srgbClr val="4A66AC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8612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5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3826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500" i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</a:t>
                      </a:r>
                      <a:r>
                        <a:rPr lang="it-IT" sz="25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1043096"/>
                  </a:ext>
                </a:extLst>
              </a:tr>
            </a:tbl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883BD582-E112-E7F9-9A5E-16DE5808F467}"/>
              </a:ext>
            </a:extLst>
          </p:cNvPr>
          <p:cNvSpPr txBox="1"/>
          <p:nvPr/>
        </p:nvSpPr>
        <p:spPr>
          <a:xfrm>
            <a:off x="1660587" y="3918868"/>
            <a:ext cx="887082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Strategie di relativizzazione in </a:t>
            </a:r>
            <a:r>
              <a:rPr lang="it-IT" sz="2400" b="1" dirty="0" err="1">
                <a:solidFill>
                  <a:srgbClr val="2683C8"/>
                </a:solidFill>
                <a:latin typeface="Franklin Gothic Book" panose="020B0503020102020204" pitchFamily="34" charset="0"/>
              </a:rPr>
              <a:t>Kambera</a:t>
            </a:r>
            <a:r>
              <a:rPr lang="it-IT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it-IT" sz="2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Klamer</a:t>
            </a:r>
            <a:r>
              <a:rPr lang="it-IT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1998: 318-338</a:t>
            </a:r>
            <a:r>
              <a:rPr lang="it-IT" sz="2500" dirty="0"/>
              <a:t>)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A45560CE-08E3-A08B-21E4-73E5DC2F80E6}"/>
              </a:ext>
            </a:extLst>
          </p:cNvPr>
          <p:cNvSpPr/>
          <p:nvPr/>
        </p:nvSpPr>
        <p:spPr>
          <a:xfrm>
            <a:off x="1481307" y="4843553"/>
            <a:ext cx="9229386" cy="861774"/>
          </a:xfrm>
          <a:prstGeom prst="rect">
            <a:avLst/>
          </a:prstGeom>
          <a:ln w="50800">
            <a:solidFill>
              <a:srgbClr val="2683C7"/>
            </a:solidFill>
          </a:ln>
        </p:spPr>
        <p:txBody>
          <a:bodyPr wrap="square">
            <a:spAutoFit/>
          </a:bodyPr>
          <a:lstStyle/>
          <a:p>
            <a:r>
              <a:rPr lang="en-US" sz="2500" dirty="0"/>
              <a:t>“</a:t>
            </a:r>
            <a:r>
              <a:rPr lang="en-US" sz="2400" b="1" dirty="0">
                <a:solidFill>
                  <a:srgbClr val="4A66AC"/>
                </a:solidFill>
                <a:latin typeface="Franklin Gothic Book" panose="020B0503020102020204" pitchFamily="34" charset="0"/>
              </a:rPr>
              <a:t>possessors</a:t>
            </a:r>
            <a:r>
              <a:rPr lang="en-US" sz="2500" dirty="0"/>
              <a:t> 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may be </a:t>
            </a:r>
            <a:r>
              <a:rPr 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relativised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using the same strategy as </a:t>
            </a:r>
            <a:r>
              <a:rPr lang="en-US" sz="2400" b="1" dirty="0">
                <a:solidFill>
                  <a:srgbClr val="4A66AC"/>
                </a:solidFill>
                <a:latin typeface="Franklin Gothic Book" panose="020B0503020102020204" pitchFamily="34" charset="0"/>
              </a:rPr>
              <a:t>subjects</a:t>
            </a:r>
            <a:r>
              <a:rPr lang="en-US" sz="2500" dirty="0"/>
              <a:t>” 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Klamer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1998: 321</a:t>
            </a:r>
            <a:r>
              <a:rPr lang="it-IT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sz="2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253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876A7B-B020-383D-6BF8-B8D630874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frasi relative locative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56F50CF-4FB6-7FCC-B805-8FE5FDDB73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111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164E5C-15B2-A9FF-AB30-8F0172334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Introduzione: variazione e mutamento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223D9E9-21AE-60E8-4604-FDFFCA9665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56822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DBE9EA-A5AB-0AD9-CB11-D9534FFAF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frasi relative locative (LOC</a:t>
            </a:r>
            <a:r>
              <a:rPr lang="it-IT" baseline="-25000" dirty="0"/>
              <a:t>REL</a:t>
            </a:r>
            <a:r>
              <a:rPr lang="it-IT" dirty="0"/>
              <a:t>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DA65847-3549-3B72-08FA-8DEE7B420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46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Le frasi relative locative (LOC</a:t>
            </a:r>
            <a:r>
              <a:rPr lang="it-IT" sz="2400" baseline="-25000" dirty="0"/>
              <a:t>REL</a:t>
            </a:r>
            <a:r>
              <a:rPr lang="it-IT" sz="2400" dirty="0"/>
              <a:t>) sono FR in cui la testa svolge un ruolo di obliquo e indica una qualche tipo di relazione spaziale (e.g. location, source, goal, </a:t>
            </a:r>
            <a:r>
              <a:rPr lang="it-IT" sz="2400" dirty="0" err="1"/>
              <a:t>vd</a:t>
            </a:r>
            <a:r>
              <a:rPr lang="it-IT" sz="2400" dirty="0"/>
              <a:t>. </a:t>
            </a:r>
            <a:r>
              <a:rPr lang="it-IT" sz="2400" dirty="0" err="1"/>
              <a:t>Stoltz</a:t>
            </a:r>
            <a:r>
              <a:rPr lang="it-IT" sz="2400" dirty="0"/>
              <a:t> et al. 2014).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400" dirty="0"/>
              <a:t>The house </a:t>
            </a:r>
            <a:r>
              <a:rPr lang="it-IT" sz="2400" b="1" dirty="0" err="1"/>
              <a:t>where</a:t>
            </a:r>
            <a:r>
              <a:rPr lang="it-IT" sz="2400" dirty="0"/>
              <a:t> </a:t>
            </a:r>
            <a:r>
              <a:rPr lang="it-IT" sz="2400" dirty="0" err="1"/>
              <a:t>we</a:t>
            </a:r>
            <a:r>
              <a:rPr lang="it-IT" sz="2400" dirty="0"/>
              <a:t> live </a:t>
            </a:r>
            <a:r>
              <a:rPr lang="it-IT" sz="2400" dirty="0" err="1"/>
              <a:t>is</a:t>
            </a:r>
            <a:r>
              <a:rPr lang="it-IT" sz="2400" dirty="0"/>
              <a:t> far </a:t>
            </a:r>
            <a:r>
              <a:rPr lang="it-IT" sz="2400" dirty="0" err="1"/>
              <a:t>away</a:t>
            </a:r>
            <a:r>
              <a:rPr lang="it-IT" sz="2400" dirty="0"/>
              <a:t>					</a:t>
            </a:r>
            <a:r>
              <a:rPr lang="it-IT" sz="2400" b="1" dirty="0">
                <a:solidFill>
                  <a:srgbClr val="4A66AC"/>
                </a:solidFill>
              </a:rPr>
              <a:t>location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400" dirty="0"/>
              <a:t>The city </a:t>
            </a:r>
            <a:r>
              <a:rPr lang="it-IT" sz="2400" b="1" dirty="0" err="1"/>
              <a:t>where</a:t>
            </a:r>
            <a:r>
              <a:rPr lang="it-IT" sz="2400" dirty="0"/>
              <a:t> I come from </a:t>
            </a:r>
            <a:r>
              <a:rPr lang="it-IT" sz="2400" dirty="0" err="1"/>
              <a:t>is</a:t>
            </a:r>
            <a:r>
              <a:rPr lang="it-IT" sz="2400" dirty="0"/>
              <a:t> Milan					</a:t>
            </a:r>
            <a:r>
              <a:rPr lang="it-IT" sz="2400" b="1" dirty="0">
                <a:solidFill>
                  <a:srgbClr val="4A66AC"/>
                </a:solidFill>
              </a:rPr>
              <a:t>source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400" dirty="0" err="1"/>
              <a:t>We</a:t>
            </a:r>
            <a:r>
              <a:rPr lang="it-IT" sz="2400" dirty="0"/>
              <a:t> </a:t>
            </a:r>
            <a:r>
              <a:rPr lang="it-IT" sz="2400" dirty="0" err="1"/>
              <a:t>went</a:t>
            </a:r>
            <a:r>
              <a:rPr lang="it-IT" sz="2400" dirty="0"/>
              <a:t> back </a:t>
            </a:r>
            <a:r>
              <a:rPr lang="it-IT" sz="2400" b="1" dirty="0"/>
              <a:t>to </a:t>
            </a:r>
            <a:r>
              <a:rPr lang="it-IT" sz="2400" b="1" dirty="0" err="1"/>
              <a:t>where</a:t>
            </a:r>
            <a:r>
              <a:rPr lang="it-IT" sz="2400" b="1" dirty="0"/>
              <a:t> </a:t>
            </a:r>
            <a:r>
              <a:rPr lang="it-IT" sz="2400" dirty="0" err="1"/>
              <a:t>we</a:t>
            </a:r>
            <a:r>
              <a:rPr lang="it-IT" sz="2400" dirty="0"/>
              <a:t> </a:t>
            </a:r>
            <a:r>
              <a:rPr lang="it-IT" sz="2400" dirty="0" err="1"/>
              <a:t>spent</a:t>
            </a:r>
            <a:r>
              <a:rPr lang="it-IT" sz="2400" dirty="0"/>
              <a:t> the 4th of </a:t>
            </a:r>
            <a:r>
              <a:rPr lang="it-IT" sz="2400" dirty="0" err="1"/>
              <a:t>July</a:t>
            </a:r>
            <a:r>
              <a:rPr lang="it-IT" sz="2400" dirty="0"/>
              <a:t>			</a:t>
            </a:r>
            <a:r>
              <a:rPr lang="it-IT" sz="2400" b="1" dirty="0">
                <a:solidFill>
                  <a:srgbClr val="4A66AC"/>
                </a:solidFill>
              </a:rPr>
              <a:t>goal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D028456-4804-22DF-6B4B-17AB83BFA0F2}"/>
              </a:ext>
            </a:extLst>
          </p:cNvPr>
          <p:cNvSpPr txBox="1"/>
          <p:nvPr/>
        </p:nvSpPr>
        <p:spPr>
          <a:xfrm>
            <a:off x="1235964" y="5907087"/>
            <a:ext cx="972007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Subj &gt; DO &gt; IO &gt; </a:t>
            </a:r>
            <a:r>
              <a:rPr lang="en-US" sz="3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Obl</a:t>
            </a:r>
            <a:r>
              <a:rPr lang="en-US" sz="3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&gt; Gen &gt; Obj of comp</a:t>
            </a:r>
            <a:endParaRPr lang="it-IT" sz="3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19613D91-89C0-5169-C460-810FD37E39FB}"/>
              </a:ext>
            </a:extLst>
          </p:cNvPr>
          <p:cNvSpPr/>
          <p:nvPr/>
        </p:nvSpPr>
        <p:spPr>
          <a:xfrm>
            <a:off x="5182529" y="5825045"/>
            <a:ext cx="1080000" cy="795025"/>
          </a:xfrm>
          <a:prstGeom prst="ellipse">
            <a:avLst/>
          </a:prstGeom>
          <a:noFill/>
          <a:ln w="38100">
            <a:solidFill>
              <a:srgbClr val="2683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2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A78D01-743F-6773-24E1-F411FF578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codifica delle LOC</a:t>
            </a:r>
            <a:r>
              <a:rPr lang="it-IT" baseline="-25000" dirty="0"/>
              <a:t>REL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00847DC-D432-56D8-74C4-82724B9BE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200" dirty="0"/>
              <a:t> </a:t>
            </a:r>
            <a:r>
              <a:rPr lang="it-IT" sz="2200" b="1" dirty="0" err="1"/>
              <a:t>Reletivizzatore</a:t>
            </a:r>
            <a:r>
              <a:rPr lang="it-IT" sz="2200" b="1" dirty="0"/>
              <a:t> generico per tutte le posizioni sulla GA</a:t>
            </a:r>
            <a:r>
              <a:rPr lang="it-IT" sz="2200" dirty="0"/>
              <a:t>, incluso LOC: Accadico </a:t>
            </a:r>
            <a:r>
              <a:rPr lang="it-IT" sz="2200" i="1" dirty="0" err="1"/>
              <a:t>ša</a:t>
            </a:r>
            <a:r>
              <a:rPr lang="it-IT" sz="2200" dirty="0"/>
              <a:t> (</a:t>
            </a:r>
            <a:r>
              <a:rPr lang="it-IT" sz="2200" dirty="0" err="1"/>
              <a:t>Huehnergard</a:t>
            </a:r>
            <a:r>
              <a:rPr lang="it-IT" sz="2200" dirty="0"/>
              <a:t> 2011), Manobo </a:t>
            </a:r>
            <a:r>
              <a:rPr lang="it-IT" sz="2200" i="1" dirty="0"/>
              <a:t>ne</a:t>
            </a:r>
            <a:r>
              <a:rPr lang="it-IT" sz="2200" dirty="0"/>
              <a:t> (</a:t>
            </a:r>
            <a:r>
              <a:rPr lang="it-IT" sz="2200" dirty="0" err="1"/>
              <a:t>Wang</a:t>
            </a:r>
            <a:r>
              <a:rPr lang="it-IT" sz="2200" dirty="0"/>
              <a:t> et al. 2006)</a:t>
            </a:r>
          </a:p>
          <a:p>
            <a:endParaRPr lang="it-IT" sz="2200" dirty="0"/>
          </a:p>
          <a:p>
            <a:r>
              <a:rPr lang="it-IT" sz="2200" b="1" dirty="0"/>
              <a:t>Argomenti vs. circostanziali </a:t>
            </a:r>
            <a:r>
              <a:rPr lang="it-IT" sz="2200" dirty="0"/>
              <a:t>in </a:t>
            </a:r>
            <a:r>
              <a:rPr lang="it-IT" sz="2200" dirty="0" err="1"/>
              <a:t>Semelai</a:t>
            </a:r>
            <a:r>
              <a:rPr lang="it-IT" sz="2200" dirty="0"/>
              <a:t>: =</a:t>
            </a:r>
            <a:r>
              <a:rPr lang="it-IT" sz="2200" dirty="0" err="1"/>
              <a:t>mə</a:t>
            </a:r>
            <a:r>
              <a:rPr lang="it-IT" sz="2200" dirty="0"/>
              <a:t> per </a:t>
            </a:r>
            <a:r>
              <a:rPr lang="it-IT" sz="2200" dirty="0" err="1"/>
              <a:t>S</a:t>
            </a:r>
            <a:r>
              <a:rPr lang="it-IT" sz="2200" dirty="0"/>
              <a:t>/DO/IO vs. giustapposizione per DO/IO/OBL  (</a:t>
            </a:r>
            <a:r>
              <a:rPr lang="it-IT" sz="2200" dirty="0" err="1"/>
              <a:t>Kruspe</a:t>
            </a:r>
            <a:r>
              <a:rPr lang="it-IT" sz="2200" dirty="0"/>
              <a:t> 2004)</a:t>
            </a:r>
          </a:p>
          <a:p>
            <a:endParaRPr lang="it-IT" sz="2200" dirty="0"/>
          </a:p>
          <a:p>
            <a:r>
              <a:rPr lang="it-IT" sz="2200" b="1" dirty="0"/>
              <a:t>Locativi relativi specializzati</a:t>
            </a:r>
            <a:r>
              <a:rPr lang="it-IT" sz="2200" dirty="0"/>
              <a:t>: </a:t>
            </a:r>
            <a:r>
              <a:rPr lang="it-IT" sz="2200" dirty="0" err="1"/>
              <a:t>Italian</a:t>
            </a:r>
            <a:r>
              <a:rPr lang="it-IT" sz="2200" dirty="0"/>
              <a:t> </a:t>
            </a:r>
            <a:r>
              <a:rPr lang="it-IT" sz="2200" i="1" dirty="0"/>
              <a:t>dove</a:t>
            </a:r>
            <a:r>
              <a:rPr lang="it-IT" sz="2200" dirty="0"/>
              <a:t>, English </a:t>
            </a:r>
            <a:r>
              <a:rPr lang="it-IT" sz="2200" i="1" dirty="0" err="1"/>
              <a:t>where</a:t>
            </a:r>
            <a:r>
              <a:rPr lang="it-IT" sz="2200" dirty="0"/>
              <a:t>, </a:t>
            </a:r>
            <a:r>
              <a:rPr lang="it-IT" sz="2200" dirty="0" err="1"/>
              <a:t>Catalan</a:t>
            </a:r>
            <a:r>
              <a:rPr lang="it-IT" sz="2200" dirty="0"/>
              <a:t> </a:t>
            </a:r>
            <a:r>
              <a:rPr lang="it-IT" sz="2200" i="1" dirty="0"/>
              <a:t>on</a:t>
            </a:r>
            <a:r>
              <a:rPr lang="it-IT" sz="2200" dirty="0"/>
              <a:t> (Wheeler et al. 1999), </a:t>
            </a:r>
            <a:r>
              <a:rPr lang="it-IT" sz="2200" dirty="0" err="1"/>
              <a:t>Lumun</a:t>
            </a:r>
            <a:r>
              <a:rPr lang="it-IT" sz="2200" dirty="0"/>
              <a:t> </a:t>
            </a:r>
            <a:r>
              <a:rPr lang="it-IT" sz="2200" i="1" dirty="0" err="1"/>
              <a:t>na</a:t>
            </a:r>
            <a:r>
              <a:rPr lang="it-IT" sz="2200" dirty="0"/>
              <a:t> (Smits 2017), </a:t>
            </a:r>
            <a:r>
              <a:rPr lang="it-IT" sz="2200" dirty="0" err="1"/>
              <a:t>Chamorro</a:t>
            </a:r>
            <a:r>
              <a:rPr lang="it-IT" sz="2200" dirty="0"/>
              <a:t> </a:t>
            </a:r>
            <a:r>
              <a:rPr lang="it-IT" sz="2200" i="1" dirty="0" err="1"/>
              <a:t>nai</a:t>
            </a:r>
            <a:r>
              <a:rPr lang="it-IT" sz="2200" dirty="0"/>
              <a:t> (Topping 1973), </a:t>
            </a:r>
            <a:r>
              <a:rPr lang="it-IT" sz="2200" dirty="0" err="1"/>
              <a:t>Gumuz</a:t>
            </a:r>
            <a:r>
              <a:rPr lang="it-IT" sz="2200" dirty="0"/>
              <a:t> /</a:t>
            </a:r>
            <a:r>
              <a:rPr lang="it-IT" sz="2200" dirty="0" err="1"/>
              <a:t>gw</a:t>
            </a:r>
            <a:r>
              <a:rPr lang="it-IT" sz="2200" dirty="0"/>
              <a:t>/ (</a:t>
            </a:r>
            <a:r>
              <a:rPr lang="it-IT" sz="2200" dirty="0" err="1"/>
              <a:t>Ahland</a:t>
            </a:r>
            <a:r>
              <a:rPr lang="it-IT" sz="2200" dirty="0"/>
              <a:t> 2012), Breton </a:t>
            </a:r>
            <a:r>
              <a:rPr lang="it-IT" sz="2200" i="1" dirty="0" err="1"/>
              <a:t>eman</a:t>
            </a:r>
            <a:r>
              <a:rPr lang="it-IT" sz="2200" dirty="0"/>
              <a:t> (</a:t>
            </a:r>
            <a:r>
              <a:rPr lang="it-IT" sz="2200" dirty="0" err="1"/>
              <a:t>Crahe</a:t>
            </a:r>
            <a:r>
              <a:rPr lang="it-IT" sz="2200" dirty="0"/>
              <a:t> 2013), </a:t>
            </a:r>
            <a:r>
              <a:rPr lang="it-IT" sz="2200" dirty="0" err="1"/>
              <a:t>etc</a:t>
            </a:r>
            <a:r>
              <a:rPr lang="it-IT" sz="2200" dirty="0"/>
              <a:t>…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05837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5EECC4-4B30-C0A7-7C4C-9E2C0CDA1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L’origine dei marcatori di LOC</a:t>
            </a:r>
            <a:r>
              <a:rPr lang="it-IT" baseline="-25000" dirty="0"/>
              <a:t>REL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B6CC65F-91B0-5A2A-1E6A-F6BF31568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200" dirty="0"/>
              <a:t>Le due origini più frequenti dei </a:t>
            </a:r>
            <a:r>
              <a:rPr lang="it-IT" sz="2200" dirty="0" err="1"/>
              <a:t>LocREL</a:t>
            </a:r>
            <a:r>
              <a:rPr lang="it-IT" sz="2200" dirty="0"/>
              <a:t> sono conformi a più generali scenari di grammaticalizzazione (</a:t>
            </a:r>
            <a:r>
              <a:rPr lang="it-IT" sz="2200" dirty="0" err="1"/>
              <a:t>Kuteva</a:t>
            </a:r>
            <a:r>
              <a:rPr lang="it-IT" sz="2200" dirty="0"/>
              <a:t> et al. 2019)</a:t>
            </a:r>
          </a:p>
          <a:p>
            <a:pPr marL="0" indent="0">
              <a:buNone/>
            </a:pPr>
            <a:endParaRPr lang="it-IT" sz="2200" dirty="0"/>
          </a:p>
          <a:p>
            <a:r>
              <a:rPr lang="it-IT" sz="2200" b="1" dirty="0">
                <a:solidFill>
                  <a:srgbClr val="4A66AC"/>
                </a:solidFill>
              </a:rPr>
              <a:t>Nomi per ‘luogo, </a:t>
            </a:r>
            <a:r>
              <a:rPr lang="it-IT" sz="2200" b="1" dirty="0" err="1">
                <a:solidFill>
                  <a:srgbClr val="4A66AC"/>
                </a:solidFill>
              </a:rPr>
              <a:t>terra’</a:t>
            </a:r>
            <a:r>
              <a:rPr lang="it-IT" sz="2200" b="1" dirty="0">
                <a:solidFill>
                  <a:srgbClr val="4A66AC"/>
                </a:solidFill>
              </a:rPr>
              <a:t> </a:t>
            </a:r>
            <a:r>
              <a:rPr lang="it-IT" sz="2200" dirty="0"/>
              <a:t>&gt; grammaticalizzazione di nomi spaziali come marcatori di relazioni spaziali più astratti, </a:t>
            </a:r>
            <a:r>
              <a:rPr lang="it-IT" sz="2200" dirty="0" err="1"/>
              <a:t>e.s</a:t>
            </a:r>
            <a:r>
              <a:rPr lang="it-IT" sz="2200" dirty="0"/>
              <a:t>. preposizioni (francese </a:t>
            </a:r>
            <a:r>
              <a:rPr lang="it-IT" sz="2200" dirty="0" err="1"/>
              <a:t>chez</a:t>
            </a:r>
            <a:r>
              <a:rPr lang="it-IT" sz="2200" dirty="0"/>
              <a:t> ‘presso, da’ &lt; ‘casa’, </a:t>
            </a:r>
            <a:r>
              <a:rPr lang="it-IT" sz="2200" dirty="0" err="1"/>
              <a:t>vd</a:t>
            </a:r>
            <a:r>
              <a:rPr lang="it-IT" sz="2200" dirty="0"/>
              <a:t>. </a:t>
            </a:r>
            <a:r>
              <a:rPr lang="it-IT" sz="2200" dirty="0" err="1"/>
              <a:t>Kuteva</a:t>
            </a:r>
            <a:r>
              <a:rPr lang="it-IT" sz="2200" dirty="0"/>
              <a:t> et al. 2019)</a:t>
            </a:r>
          </a:p>
          <a:p>
            <a:pPr marL="0" indent="0">
              <a:buNone/>
            </a:pPr>
            <a:endParaRPr lang="it-IT" sz="2200" dirty="0"/>
          </a:p>
          <a:p>
            <a:r>
              <a:rPr lang="it-IT" sz="2200" b="1" dirty="0">
                <a:solidFill>
                  <a:srgbClr val="4A66AC"/>
                </a:solidFill>
              </a:rPr>
              <a:t>Interrogativi locativi </a:t>
            </a:r>
            <a:r>
              <a:rPr lang="it-IT" sz="2200" dirty="0"/>
              <a:t>&gt;  grammaticalizzazione di pronomi relativi in pronomi interrogativi (cfr. </a:t>
            </a:r>
            <a:r>
              <a:rPr lang="it-IT" sz="2200" dirty="0" err="1"/>
              <a:t>Hendery</a:t>
            </a:r>
            <a:r>
              <a:rPr lang="it-IT" sz="2200" dirty="0"/>
              <a:t> 2012)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536626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5EECC4-4B30-C0A7-7C4C-9E2C0CDA1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L’origine dei marcatori di LOC</a:t>
            </a:r>
            <a:r>
              <a:rPr lang="it-IT" baseline="-25000" dirty="0"/>
              <a:t>REL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B6CC65F-91B0-5A2A-1E6A-F6BF31568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200" dirty="0"/>
              <a:t>Nomi per ‘luogo, </a:t>
            </a:r>
            <a:r>
              <a:rPr lang="it-IT" sz="2200" dirty="0" err="1"/>
              <a:t>terra’</a:t>
            </a:r>
            <a:r>
              <a:rPr lang="it-IT" sz="2200" dirty="0"/>
              <a:t>: </a:t>
            </a:r>
            <a:r>
              <a:rPr lang="it-IT" sz="2200" dirty="0" err="1"/>
              <a:t>Tibetan</a:t>
            </a:r>
            <a:r>
              <a:rPr lang="it-IT" sz="2200" dirty="0"/>
              <a:t> sa (</a:t>
            </a:r>
            <a:r>
              <a:rPr lang="it-IT" sz="2200" dirty="0" err="1"/>
              <a:t>DeLancey</a:t>
            </a:r>
            <a:r>
              <a:rPr lang="it-IT" sz="2200" dirty="0"/>
              <a:t> 1986), Thai </a:t>
            </a:r>
            <a:r>
              <a:rPr lang="it-IT" sz="2200" dirty="0" err="1"/>
              <a:t>thîi</a:t>
            </a:r>
            <a:r>
              <a:rPr lang="it-IT" sz="2200" dirty="0"/>
              <a:t>  (</a:t>
            </a:r>
            <a:r>
              <a:rPr lang="it-IT" sz="2200" dirty="0" err="1"/>
              <a:t>Kullavanijaya</a:t>
            </a:r>
            <a:r>
              <a:rPr lang="it-IT" sz="2200" dirty="0"/>
              <a:t> 2008), Lao thii1 (Enfield 2007), </a:t>
            </a:r>
            <a:r>
              <a:rPr lang="it-IT" sz="2200" dirty="0" err="1"/>
              <a:t>Hebrew</a:t>
            </a:r>
            <a:r>
              <a:rPr lang="it-IT" sz="2200" dirty="0"/>
              <a:t> </a:t>
            </a:r>
            <a:r>
              <a:rPr lang="it-IT" sz="2200" dirty="0" err="1"/>
              <a:t>asher</a:t>
            </a:r>
            <a:r>
              <a:rPr lang="it-IT" sz="2200" dirty="0"/>
              <a:t> (</a:t>
            </a:r>
            <a:r>
              <a:rPr lang="it-IT" sz="2200" dirty="0" err="1"/>
              <a:t>Holmstedt</a:t>
            </a:r>
            <a:r>
              <a:rPr lang="it-IT" sz="2200" dirty="0"/>
              <a:t> 2002), </a:t>
            </a:r>
            <a:r>
              <a:rPr lang="it-IT" sz="2200" dirty="0" err="1"/>
              <a:t>Yongning</a:t>
            </a:r>
            <a:r>
              <a:rPr lang="it-IT" sz="2200" dirty="0"/>
              <a:t> Na -di33 (</a:t>
            </a:r>
            <a:r>
              <a:rPr lang="it-IT" sz="2200" dirty="0" err="1"/>
              <a:t>Lidz</a:t>
            </a:r>
            <a:r>
              <a:rPr lang="it-IT" sz="2200" dirty="0"/>
              <a:t> 2010)</a:t>
            </a:r>
          </a:p>
          <a:p>
            <a:pPr marL="0" indent="0">
              <a:buNone/>
            </a:pPr>
            <a:endParaRPr lang="it-IT" sz="2200" dirty="0"/>
          </a:p>
          <a:p>
            <a:pPr marL="0" indent="0">
              <a:buNone/>
            </a:pPr>
            <a:endParaRPr lang="it-IT" sz="2200" dirty="0"/>
          </a:p>
          <a:p>
            <a:pPr marL="0" indent="0">
              <a:buNone/>
            </a:pPr>
            <a:endParaRPr lang="it-IT" sz="2200" dirty="0"/>
          </a:p>
          <a:p>
            <a:pPr marL="0" indent="0">
              <a:buNone/>
            </a:pPr>
            <a:endParaRPr lang="it-IT" sz="2200" dirty="0"/>
          </a:p>
          <a:p>
            <a:pPr marL="0" indent="0" algn="r">
              <a:buNone/>
            </a:pPr>
            <a:r>
              <a:rPr lang="it-IT" sz="2200" dirty="0"/>
              <a:t>(</a:t>
            </a:r>
            <a:r>
              <a:rPr lang="it-IT" sz="2200" dirty="0" err="1"/>
              <a:t>Kullavanijaya</a:t>
            </a:r>
            <a:r>
              <a:rPr lang="it-IT" sz="2200" dirty="0"/>
              <a:t> 2008: 453)</a:t>
            </a:r>
          </a:p>
          <a:p>
            <a:pPr marL="0" indent="0">
              <a:buNone/>
            </a:pPr>
            <a:endParaRPr lang="it-IT" sz="2200" dirty="0"/>
          </a:p>
          <a:p>
            <a:r>
              <a:rPr lang="it-IT" sz="2200" dirty="0"/>
              <a:t>Interrogativi locativi: Greco </a:t>
            </a:r>
            <a:r>
              <a:rPr lang="it-IT" sz="2200" dirty="0" err="1"/>
              <a:t>pou</a:t>
            </a:r>
            <a:r>
              <a:rPr lang="it-IT" sz="2200" dirty="0"/>
              <a:t> &lt; (ho)</a:t>
            </a:r>
            <a:r>
              <a:rPr lang="it-IT" sz="2200" dirty="0" err="1"/>
              <a:t>pou</a:t>
            </a:r>
            <a:r>
              <a:rPr lang="it-IT" sz="2200" dirty="0"/>
              <a:t> &lt; ho- dem/art + </a:t>
            </a:r>
            <a:r>
              <a:rPr lang="it-IT" sz="2200" dirty="0" err="1"/>
              <a:t>pou</a:t>
            </a:r>
            <a:r>
              <a:rPr lang="it-IT" sz="2200" dirty="0"/>
              <a:t> ‘dove?’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E3AA337-B023-3B88-312B-E41FC50CBF4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718" y="3097401"/>
            <a:ext cx="6742563" cy="111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6621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91CDB3-28E3-A11E-D3DD-B7922651A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Estensione funzionale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61B5CCC-213A-E27B-368B-84FACE700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200" b="1" dirty="0">
                <a:solidFill>
                  <a:srgbClr val="4A66AC"/>
                </a:solidFill>
              </a:rPr>
              <a:t>Nessuna estensione</a:t>
            </a:r>
          </a:p>
          <a:p>
            <a:pPr marL="0" indent="0">
              <a:buNone/>
            </a:pPr>
            <a:endParaRPr lang="it-IT" sz="2200" dirty="0"/>
          </a:p>
          <a:p>
            <a:r>
              <a:rPr lang="it-IT" sz="2200" b="1" dirty="0">
                <a:solidFill>
                  <a:srgbClr val="4A66AC"/>
                </a:solidFill>
              </a:rPr>
              <a:t>Estensione parziale: </a:t>
            </a:r>
          </a:p>
          <a:p>
            <a:pPr marL="0" indent="0">
              <a:buNone/>
            </a:pPr>
            <a:r>
              <a:rPr lang="it-IT" sz="2200" dirty="0"/>
              <a:t>tibetano =sa (</a:t>
            </a:r>
            <a:r>
              <a:rPr lang="it-IT" sz="2200" dirty="0" err="1"/>
              <a:t>DeLancey</a:t>
            </a:r>
            <a:r>
              <a:rPr lang="it-IT" sz="2200" dirty="0"/>
              <a:t> 1986) </a:t>
            </a:r>
            <a:r>
              <a:rPr lang="it-IT" sz="2200" dirty="0">
                <a:sym typeface="Wingdings" pitchFamily="2" charset="2"/>
              </a:rPr>
              <a:t></a:t>
            </a:r>
            <a:r>
              <a:rPr lang="it-IT" sz="2200" dirty="0"/>
              <a:t> LOC – BEN</a:t>
            </a:r>
          </a:p>
          <a:p>
            <a:pPr marL="0" indent="0">
              <a:buNone/>
            </a:pPr>
            <a:r>
              <a:rPr lang="it-IT" sz="2200" dirty="0" err="1"/>
              <a:t>yongning</a:t>
            </a:r>
            <a:r>
              <a:rPr lang="it-IT" sz="2200" dirty="0"/>
              <a:t> </a:t>
            </a:r>
            <a:r>
              <a:rPr lang="it-IT" sz="2200" dirty="0" err="1"/>
              <a:t>na</a:t>
            </a:r>
            <a:r>
              <a:rPr lang="it-IT" sz="2200" dirty="0"/>
              <a:t> -di33 (</a:t>
            </a:r>
            <a:r>
              <a:rPr lang="it-IT" sz="2200" dirty="0" err="1"/>
              <a:t>Lidz</a:t>
            </a:r>
            <a:r>
              <a:rPr lang="it-IT" sz="2200" dirty="0"/>
              <a:t> 2010) </a:t>
            </a:r>
            <a:r>
              <a:rPr lang="it-IT" sz="2200" dirty="0">
                <a:sym typeface="Wingdings" pitchFamily="2" charset="2"/>
              </a:rPr>
              <a:t></a:t>
            </a:r>
            <a:r>
              <a:rPr lang="it-IT" sz="2200" dirty="0"/>
              <a:t> LOC – PURP</a:t>
            </a:r>
          </a:p>
          <a:p>
            <a:pPr marL="0" indent="0">
              <a:buNone/>
            </a:pPr>
            <a:endParaRPr lang="it-IT" sz="2200" dirty="0"/>
          </a:p>
          <a:p>
            <a:pPr marL="0" indent="0">
              <a:buNone/>
            </a:pPr>
            <a:endParaRPr lang="it-IT" sz="2200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172869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C32455-C0EA-724E-B78F-C7C68E297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Estensione funzionale (parziale)</a:t>
            </a:r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2D6530E8-FA41-C0ED-3AD3-7C2EEAA64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5549" y="1690688"/>
            <a:ext cx="5321300" cy="4330700"/>
          </a:xfrm>
          <a:prstGeom prst="rect">
            <a:avLst/>
          </a:prstGeom>
        </p:spPr>
      </p:pic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410031FB-E0C0-75BF-D21C-A45A0C6AC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it-IT" sz="2200" b="1" dirty="0">
                <a:solidFill>
                  <a:srgbClr val="4A66AC"/>
                </a:solidFill>
              </a:rPr>
              <a:t>Nessuna estensione</a:t>
            </a:r>
          </a:p>
          <a:p>
            <a:pPr marL="0" indent="0">
              <a:buNone/>
            </a:pPr>
            <a:endParaRPr lang="it-IT" sz="2200" dirty="0"/>
          </a:p>
          <a:p>
            <a:r>
              <a:rPr lang="it-IT" sz="2200" b="1" dirty="0">
                <a:solidFill>
                  <a:srgbClr val="4A66AC"/>
                </a:solidFill>
              </a:rPr>
              <a:t>Estensione parziale: </a:t>
            </a:r>
          </a:p>
          <a:p>
            <a:pPr marL="0" indent="0">
              <a:buNone/>
            </a:pPr>
            <a:r>
              <a:rPr lang="it-IT" sz="2200" dirty="0"/>
              <a:t>tibetano =sa (</a:t>
            </a:r>
            <a:r>
              <a:rPr lang="it-IT" sz="2200" dirty="0" err="1"/>
              <a:t>DeLancey</a:t>
            </a:r>
            <a:r>
              <a:rPr lang="it-IT" sz="2200" dirty="0"/>
              <a:t> 1986) </a:t>
            </a:r>
            <a:r>
              <a:rPr lang="it-IT" sz="2200" dirty="0">
                <a:sym typeface="Wingdings" pitchFamily="2" charset="2"/>
              </a:rPr>
              <a:t></a:t>
            </a:r>
            <a:r>
              <a:rPr lang="it-IT" sz="2200" dirty="0"/>
              <a:t> LOC – BEN</a:t>
            </a:r>
          </a:p>
          <a:p>
            <a:pPr marL="0" indent="0">
              <a:buNone/>
            </a:pPr>
            <a:r>
              <a:rPr lang="it-IT" sz="2200" dirty="0" err="1"/>
              <a:t>yongning</a:t>
            </a:r>
            <a:r>
              <a:rPr lang="it-IT" sz="2200" dirty="0"/>
              <a:t> </a:t>
            </a:r>
            <a:r>
              <a:rPr lang="it-IT" sz="2200" dirty="0" err="1"/>
              <a:t>na</a:t>
            </a:r>
            <a:r>
              <a:rPr lang="it-IT" sz="2200" dirty="0"/>
              <a:t> -di33 (</a:t>
            </a:r>
            <a:r>
              <a:rPr lang="it-IT" sz="2200" dirty="0" err="1"/>
              <a:t>Lidz</a:t>
            </a:r>
            <a:r>
              <a:rPr lang="it-IT" sz="2200" dirty="0"/>
              <a:t> 2010) </a:t>
            </a:r>
            <a:r>
              <a:rPr lang="it-IT" sz="2200" dirty="0">
                <a:sym typeface="Wingdings" pitchFamily="2" charset="2"/>
              </a:rPr>
              <a:t></a:t>
            </a:r>
            <a:r>
              <a:rPr lang="it-IT" sz="2200" dirty="0"/>
              <a:t> LOC – PURP</a:t>
            </a:r>
          </a:p>
          <a:p>
            <a:pPr marL="0" indent="0">
              <a:buNone/>
            </a:pP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40568465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91CDB3-28E3-A11E-D3DD-B7922651A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Estensione funzionale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61B5CCC-213A-E27B-368B-84FACE700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200" b="1" dirty="0">
                <a:solidFill>
                  <a:srgbClr val="4A66AC"/>
                </a:solidFill>
              </a:rPr>
              <a:t>Nessuna estensione</a:t>
            </a:r>
          </a:p>
          <a:p>
            <a:pPr marL="0" indent="0">
              <a:buNone/>
            </a:pPr>
            <a:endParaRPr lang="it-IT" sz="2200" dirty="0"/>
          </a:p>
          <a:p>
            <a:r>
              <a:rPr lang="it-IT" sz="2200" b="1" dirty="0">
                <a:solidFill>
                  <a:srgbClr val="4A66AC"/>
                </a:solidFill>
              </a:rPr>
              <a:t>Estensione parziale: </a:t>
            </a:r>
          </a:p>
          <a:p>
            <a:pPr marL="0" indent="0">
              <a:buNone/>
            </a:pPr>
            <a:r>
              <a:rPr lang="it-IT" sz="2200" dirty="0"/>
              <a:t>tibetano =sa (</a:t>
            </a:r>
            <a:r>
              <a:rPr lang="it-IT" sz="2200" dirty="0" err="1"/>
              <a:t>DeLancey</a:t>
            </a:r>
            <a:r>
              <a:rPr lang="it-IT" sz="2200" dirty="0"/>
              <a:t> 1986) </a:t>
            </a:r>
            <a:r>
              <a:rPr lang="it-IT" sz="2200" dirty="0">
                <a:sym typeface="Wingdings" pitchFamily="2" charset="2"/>
              </a:rPr>
              <a:t></a:t>
            </a:r>
            <a:r>
              <a:rPr lang="it-IT" sz="2200" dirty="0"/>
              <a:t> LOC – BEN</a:t>
            </a:r>
          </a:p>
          <a:p>
            <a:pPr marL="0" indent="0">
              <a:buNone/>
            </a:pPr>
            <a:r>
              <a:rPr lang="it-IT" sz="2200" dirty="0" err="1"/>
              <a:t>yongning</a:t>
            </a:r>
            <a:r>
              <a:rPr lang="it-IT" sz="2200" dirty="0"/>
              <a:t> </a:t>
            </a:r>
            <a:r>
              <a:rPr lang="it-IT" sz="2200" dirty="0" err="1"/>
              <a:t>na</a:t>
            </a:r>
            <a:r>
              <a:rPr lang="it-IT" sz="2200" dirty="0"/>
              <a:t> -di33 (</a:t>
            </a:r>
            <a:r>
              <a:rPr lang="it-IT" sz="2200" dirty="0" err="1"/>
              <a:t>Lidz</a:t>
            </a:r>
            <a:r>
              <a:rPr lang="it-IT" sz="2200" dirty="0"/>
              <a:t> 2010) </a:t>
            </a:r>
            <a:r>
              <a:rPr lang="it-IT" sz="2200" dirty="0">
                <a:sym typeface="Wingdings" pitchFamily="2" charset="2"/>
              </a:rPr>
              <a:t></a:t>
            </a:r>
            <a:r>
              <a:rPr lang="it-IT" sz="2200" dirty="0"/>
              <a:t> LOC – PURP</a:t>
            </a:r>
          </a:p>
          <a:p>
            <a:pPr marL="0" indent="0">
              <a:buNone/>
            </a:pPr>
            <a:endParaRPr lang="it-IT" sz="2200" dirty="0"/>
          </a:p>
          <a:p>
            <a:r>
              <a:rPr lang="it-IT" sz="2200" b="1" dirty="0">
                <a:solidFill>
                  <a:srgbClr val="4A66AC"/>
                </a:solidFill>
              </a:rPr>
              <a:t>Estensione totale (per tutti i ruoli sulla GA): </a:t>
            </a:r>
          </a:p>
          <a:p>
            <a:pPr marL="0" indent="0">
              <a:buNone/>
            </a:pPr>
            <a:r>
              <a:rPr lang="it-IT" sz="2200" dirty="0"/>
              <a:t>greco </a:t>
            </a:r>
            <a:r>
              <a:rPr lang="it-IT" sz="2200" dirty="0" err="1"/>
              <a:t>pou</a:t>
            </a:r>
            <a:r>
              <a:rPr lang="it-IT" sz="2200" dirty="0"/>
              <a:t> (Nicholas 1998); thai </a:t>
            </a:r>
            <a:r>
              <a:rPr lang="it-IT" sz="2200" dirty="0" err="1"/>
              <a:t>thîi</a:t>
            </a:r>
            <a:r>
              <a:rPr lang="it-IT" sz="2200" dirty="0"/>
              <a:t> (</a:t>
            </a:r>
            <a:r>
              <a:rPr lang="it-IT" sz="2200" dirty="0" err="1"/>
              <a:t>Kullavanijaya</a:t>
            </a:r>
            <a:r>
              <a:rPr lang="it-IT" sz="2200" dirty="0"/>
              <a:t> 2008); lao thii1 (Enfield 2007); ebraico ‘</a:t>
            </a:r>
            <a:r>
              <a:rPr lang="it-IT" sz="2200" dirty="0" err="1"/>
              <a:t>asher</a:t>
            </a:r>
            <a:r>
              <a:rPr lang="it-IT" sz="2200" dirty="0"/>
              <a:t> (</a:t>
            </a:r>
            <a:r>
              <a:rPr lang="it-IT" sz="2200" dirty="0" err="1"/>
              <a:t>Watke</a:t>
            </a:r>
            <a:r>
              <a:rPr lang="it-IT" sz="2200" dirty="0"/>
              <a:t> &amp; O’Connor 1990: 333-334); </a:t>
            </a:r>
          </a:p>
          <a:p>
            <a:pPr marL="0" indent="0">
              <a:buNone/>
            </a:pPr>
            <a:r>
              <a:rPr lang="it-IT" sz="2200" dirty="0"/>
              <a:t>Diversi pidgin e creoli a base inglese (</a:t>
            </a:r>
            <a:r>
              <a:rPr lang="it-IT" sz="2200" dirty="0" err="1"/>
              <a:t>Michaelis</a:t>
            </a:r>
            <a:r>
              <a:rPr lang="it-IT" sz="2200" dirty="0"/>
              <a:t>, </a:t>
            </a:r>
            <a:r>
              <a:rPr lang="it-IT" sz="2200" dirty="0" err="1"/>
              <a:t>Haspelmath</a:t>
            </a:r>
            <a:r>
              <a:rPr lang="it-IT" sz="2200" dirty="0"/>
              <a:t> &amp; the </a:t>
            </a:r>
            <a:r>
              <a:rPr lang="it-IT" sz="2200" dirty="0" err="1"/>
              <a:t>APiCS</a:t>
            </a:r>
            <a:r>
              <a:rPr lang="it-IT" sz="2200" dirty="0"/>
              <a:t> consortium 2013)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059979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contenuto 5" descr="Immagine che contiene mappa, monitor, sedendo, portatile&#10;&#10;Descrizione generata automaticamente">
            <a:hlinkClick r:id="rId2"/>
            <a:extLst>
              <a:ext uri="{FF2B5EF4-FFF2-40B4-BE49-F238E27FC236}">
                <a16:creationId xmlns:a16="http://schemas.microsoft.com/office/drawing/2014/main" id="{E7E12D89-E5EC-69CE-0B4E-43DA5DEAD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56" y="2068381"/>
            <a:ext cx="8861014" cy="40521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F829EF-963A-DF2A-411B-9C4BD7F9F6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77" r="9734" b="89762"/>
          <a:stretch/>
        </p:blipFill>
        <p:spPr>
          <a:xfrm>
            <a:off x="20" y="10"/>
            <a:ext cx="12191980" cy="70214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F4693F0-CC9C-E17D-F74B-7A1C072ECA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67" t="1447"/>
          <a:stretch/>
        </p:blipFill>
        <p:spPr>
          <a:xfrm>
            <a:off x="8544909" y="1338772"/>
            <a:ext cx="3489435" cy="313449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EC34D2F-3DF4-21C6-0786-F4A1F2578C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0" y="-18692"/>
            <a:ext cx="12192000" cy="1173973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BBC4C086-1B09-BFF1-1FBE-C9FF31E61322}"/>
              </a:ext>
            </a:extLst>
          </p:cNvPr>
          <p:cNvSpPr/>
          <p:nvPr/>
        </p:nvSpPr>
        <p:spPr>
          <a:xfrm>
            <a:off x="157616" y="6477484"/>
            <a:ext cx="27883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err="1">
                <a:latin typeface="Franklin Gothic Book" panose="020B0503020102020204" pitchFamily="34" charset="0"/>
                <a:ea typeface="Calibri" panose="020F0502020204030204" pitchFamily="34" charset="0"/>
              </a:rPr>
              <a:t>APiCS</a:t>
            </a:r>
            <a:r>
              <a:rPr lang="en-US" sz="1200" i="1" dirty="0">
                <a:latin typeface="Franklin Gothic Book" panose="020B050302010202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latin typeface="Franklin Gothic Book" panose="020B0503020102020204" pitchFamily="34" charset="0"/>
                <a:ea typeface="Calibri" panose="020F0502020204030204" pitchFamily="34" charset="0"/>
              </a:rPr>
              <a:t>feature 92 (Michaelis </a:t>
            </a:r>
            <a:r>
              <a:rPr lang="en-US" sz="1200" i="1" dirty="0">
                <a:latin typeface="Franklin Gothic Book" panose="020B0503020102020204" pitchFamily="34" charset="0"/>
                <a:ea typeface="Calibri" panose="020F0502020204030204" pitchFamily="34" charset="0"/>
              </a:rPr>
              <a:t>et al. </a:t>
            </a:r>
            <a:r>
              <a:rPr lang="en-US" sz="1200" dirty="0">
                <a:latin typeface="Franklin Gothic Book" panose="020B0503020102020204" pitchFamily="34" charset="0"/>
                <a:ea typeface="Calibri" panose="020F0502020204030204" pitchFamily="34" charset="0"/>
              </a:rPr>
              <a:t>2013)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3E6BE26-8C96-5ED3-2A18-12C2B33A39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616" y="1572942"/>
            <a:ext cx="48133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0806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54CE586-38D3-1A63-6F72-4CEEF06F9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" y="-18692"/>
            <a:ext cx="12192000" cy="1173973"/>
          </a:xfrm>
          <a:prstGeom prst="rect">
            <a:avLst/>
          </a:prstGeom>
        </p:spPr>
      </p:pic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1628DA62-58E3-11C2-595C-D3B0D014D7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397671"/>
              </p:ext>
            </p:extLst>
          </p:nvPr>
        </p:nvGraphicFramePr>
        <p:xfrm>
          <a:off x="1521001" y="1814981"/>
          <a:ext cx="9149958" cy="3949232"/>
        </p:xfrm>
        <a:graphic>
          <a:graphicData uri="http://schemas.openxmlformats.org/drawingml/2006/table">
            <a:tbl>
              <a:tblPr firstRow="1">
                <a:tableStyleId>{F2DE63D5-997A-4646-A377-4702673A728D}</a:tableStyleId>
              </a:tblPr>
              <a:tblGrid>
                <a:gridCol w="3049986">
                  <a:extLst>
                    <a:ext uri="{9D8B030D-6E8A-4147-A177-3AD203B41FA5}">
                      <a16:colId xmlns:a16="http://schemas.microsoft.com/office/drawing/2014/main" val="1254904557"/>
                    </a:ext>
                  </a:extLst>
                </a:gridCol>
                <a:gridCol w="3049986">
                  <a:extLst>
                    <a:ext uri="{9D8B030D-6E8A-4147-A177-3AD203B41FA5}">
                      <a16:colId xmlns:a16="http://schemas.microsoft.com/office/drawing/2014/main" val="1099299889"/>
                    </a:ext>
                  </a:extLst>
                </a:gridCol>
                <a:gridCol w="3049986">
                  <a:extLst>
                    <a:ext uri="{9D8B030D-6E8A-4147-A177-3AD203B41FA5}">
                      <a16:colId xmlns:a16="http://schemas.microsoft.com/office/drawing/2014/main" val="37786718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 dirty="0">
                          <a:effectLst/>
                        </a:rPr>
                        <a:t>Lingua creola/pidgin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8" marR="7768" marT="77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 dirty="0">
                          <a:effectLst/>
                        </a:rPr>
                        <a:t>Lingua </a:t>
                      </a:r>
                      <a:r>
                        <a:rPr lang="it-IT" sz="1800" u="none" strike="noStrike" dirty="0" err="1">
                          <a:effectLst/>
                        </a:rPr>
                        <a:t>lessificatrice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8" marR="7768" marT="77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 dirty="0" err="1">
                          <a:effectLst/>
                        </a:rPr>
                        <a:t>Relativizzatore</a:t>
                      </a:r>
                      <a:r>
                        <a:rPr lang="it-IT" sz="1800" u="none" strike="noStrike" dirty="0">
                          <a:effectLst/>
                        </a:rPr>
                        <a:t> generico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8" marR="7768" marT="7768" marB="0" anchor="b"/>
                </a:tc>
                <a:extLst>
                  <a:ext uri="{0D108BD9-81ED-4DB2-BD59-A6C34878D82A}">
                    <a16:rowId xmlns:a16="http://schemas.microsoft.com/office/drawing/2014/main" val="17270961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 dirty="0">
                          <a:effectLst/>
                        </a:rPr>
                        <a:t>Trinidad English Creole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8" marR="7768" marT="77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 dirty="0">
                          <a:effectLst/>
                        </a:rPr>
                        <a:t>English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8" marR="7768" marT="77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 dirty="0" err="1">
                          <a:effectLst/>
                        </a:rPr>
                        <a:t>weh</a:t>
                      </a:r>
                      <a:endParaRPr lang="it-IT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8" marR="7768" marT="7768" marB="0" anchor="b"/>
                </a:tc>
                <a:extLst>
                  <a:ext uri="{0D108BD9-81ED-4DB2-BD59-A6C34878D82A}">
                    <a16:rowId xmlns:a16="http://schemas.microsoft.com/office/drawing/2014/main" val="21988684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 dirty="0" err="1">
                          <a:effectLst/>
                        </a:rPr>
                        <a:t>Vincential</a:t>
                      </a:r>
                      <a:r>
                        <a:rPr lang="it-IT" sz="1800" u="none" strike="noStrike" dirty="0">
                          <a:effectLst/>
                        </a:rPr>
                        <a:t> Creole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8" marR="7768" marT="77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effectLst/>
                        </a:rPr>
                        <a:t>English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8" marR="7768" marT="77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effectLst/>
                        </a:rPr>
                        <a:t>we</a:t>
                      </a:r>
                      <a:endParaRPr lang="it-IT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8" marR="7768" marT="7768" marB="0" anchor="b"/>
                </a:tc>
                <a:extLst>
                  <a:ext uri="{0D108BD9-81ED-4DB2-BD59-A6C34878D82A}">
                    <a16:rowId xmlns:a16="http://schemas.microsoft.com/office/drawing/2014/main" val="27849040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 dirty="0" err="1">
                          <a:effectLst/>
                        </a:rPr>
                        <a:t>Belizean</a:t>
                      </a:r>
                      <a:r>
                        <a:rPr lang="it-IT" sz="1800" u="none" strike="noStrike" dirty="0">
                          <a:effectLst/>
                        </a:rPr>
                        <a:t> Creole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8" marR="7768" marT="77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effectLst/>
                        </a:rPr>
                        <a:t>English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8" marR="7768" marT="77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effectLst/>
                        </a:rPr>
                        <a:t>we</a:t>
                      </a:r>
                      <a:endParaRPr lang="it-IT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8" marR="7768" marT="7768" marB="0" anchor="b"/>
                </a:tc>
                <a:extLst>
                  <a:ext uri="{0D108BD9-81ED-4DB2-BD59-A6C34878D82A}">
                    <a16:rowId xmlns:a16="http://schemas.microsoft.com/office/drawing/2014/main" val="6142972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 dirty="0">
                          <a:effectLst/>
                        </a:rPr>
                        <a:t>San </a:t>
                      </a:r>
                      <a:r>
                        <a:rPr lang="it-IT" sz="1800" u="none" strike="noStrike" dirty="0" err="1">
                          <a:effectLst/>
                        </a:rPr>
                        <a:t>Andres</a:t>
                      </a:r>
                      <a:r>
                        <a:rPr lang="it-IT" sz="1800" u="none" strike="noStrike" dirty="0">
                          <a:effectLst/>
                        </a:rPr>
                        <a:t> Creole English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8" marR="7768" marT="77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effectLst/>
                        </a:rPr>
                        <a:t>English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8" marR="7768" marT="77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effectLst/>
                        </a:rPr>
                        <a:t>we</a:t>
                      </a:r>
                      <a:endParaRPr lang="it-IT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8" marR="7768" marT="7768" marB="0" anchor="b"/>
                </a:tc>
                <a:extLst>
                  <a:ext uri="{0D108BD9-81ED-4DB2-BD59-A6C34878D82A}">
                    <a16:rowId xmlns:a16="http://schemas.microsoft.com/office/drawing/2014/main" val="2269454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 dirty="0" err="1">
                          <a:effectLst/>
                        </a:rPr>
                        <a:t>Nicaraguan</a:t>
                      </a:r>
                      <a:r>
                        <a:rPr lang="it-IT" sz="1800" u="none" strike="noStrike" dirty="0">
                          <a:effectLst/>
                        </a:rPr>
                        <a:t> Creole English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8" marR="7768" marT="77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effectLst/>
                        </a:rPr>
                        <a:t>English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8" marR="7768" marT="77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effectLst/>
                        </a:rPr>
                        <a:t>we</a:t>
                      </a:r>
                      <a:endParaRPr lang="it-IT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8" marR="7768" marT="7768" marB="0" anchor="b"/>
                </a:tc>
                <a:extLst>
                  <a:ext uri="{0D108BD9-81ED-4DB2-BD59-A6C34878D82A}">
                    <a16:rowId xmlns:a16="http://schemas.microsoft.com/office/drawing/2014/main" val="908604222"/>
                  </a:ext>
                </a:extLst>
              </a:tr>
              <a:tr h="165715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effectLst/>
                        </a:rPr>
                        <a:t>Krio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8" marR="7768" marT="77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effectLst/>
                        </a:rPr>
                        <a:t>English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8" marR="7768" marT="77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effectLst/>
                        </a:rPr>
                        <a:t>we</a:t>
                      </a:r>
                      <a:endParaRPr lang="it-IT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8" marR="7768" marT="7768" marB="0" anchor="b"/>
                </a:tc>
                <a:extLst>
                  <a:ext uri="{0D108BD9-81ED-4DB2-BD59-A6C34878D82A}">
                    <a16:rowId xmlns:a16="http://schemas.microsoft.com/office/drawing/2014/main" val="26667559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 dirty="0" err="1">
                          <a:effectLst/>
                        </a:rPr>
                        <a:t>Ghanaian</a:t>
                      </a:r>
                      <a:r>
                        <a:rPr lang="it-IT" sz="1800" u="none" strike="noStrike" dirty="0">
                          <a:effectLst/>
                        </a:rPr>
                        <a:t> Pidgin English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8" marR="7768" marT="77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effectLst/>
                        </a:rPr>
                        <a:t>English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8" marR="7768" marT="77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effectLst/>
                        </a:rPr>
                        <a:t>we</a:t>
                      </a:r>
                      <a:endParaRPr lang="it-IT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8" marR="7768" marT="7768" marB="0" anchor="b"/>
                </a:tc>
                <a:extLst>
                  <a:ext uri="{0D108BD9-81ED-4DB2-BD59-A6C34878D82A}">
                    <a16:rowId xmlns:a16="http://schemas.microsoft.com/office/drawing/2014/main" val="38412435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effectLst/>
                        </a:rPr>
                        <a:t>Nigerian Pidgin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8" marR="7768" marT="77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 dirty="0">
                          <a:effectLst/>
                        </a:rPr>
                        <a:t>English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8" marR="7768" marT="77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effectLst/>
                        </a:rPr>
                        <a:t>we</a:t>
                      </a:r>
                      <a:endParaRPr lang="it-IT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8" marR="7768" marT="7768" marB="0" anchor="b"/>
                </a:tc>
                <a:extLst>
                  <a:ext uri="{0D108BD9-81ED-4DB2-BD59-A6C34878D82A}">
                    <a16:rowId xmlns:a16="http://schemas.microsoft.com/office/drawing/2014/main" val="37501914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effectLst/>
                        </a:rPr>
                        <a:t>Cameroon Pidgin English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8" marR="7768" marT="77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effectLst/>
                        </a:rPr>
                        <a:t>English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8" marR="7768" marT="77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effectLst/>
                        </a:rPr>
                        <a:t>we</a:t>
                      </a:r>
                      <a:endParaRPr lang="it-IT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8" marR="7768" marT="7768" marB="0" anchor="b"/>
                </a:tc>
                <a:extLst>
                  <a:ext uri="{0D108BD9-81ED-4DB2-BD59-A6C34878D82A}">
                    <a16:rowId xmlns:a16="http://schemas.microsoft.com/office/drawing/2014/main" val="3137905854"/>
                  </a:ext>
                </a:extLst>
              </a:tr>
              <a:tr h="165715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effectLst/>
                        </a:rPr>
                        <a:t>Pichi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8" marR="7768" marT="77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effectLst/>
                        </a:rPr>
                        <a:t>English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8" marR="7768" marT="77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effectLst/>
                        </a:rPr>
                        <a:t>we</a:t>
                      </a:r>
                      <a:endParaRPr lang="it-IT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8" marR="7768" marT="7768" marB="0" anchor="b"/>
                </a:tc>
                <a:extLst>
                  <a:ext uri="{0D108BD9-81ED-4DB2-BD59-A6C34878D82A}">
                    <a16:rowId xmlns:a16="http://schemas.microsoft.com/office/drawing/2014/main" val="4291730554"/>
                  </a:ext>
                </a:extLst>
              </a:tr>
              <a:tr h="165715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effectLst/>
                        </a:rPr>
                        <a:t>Tok Pisin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8" marR="7768" marT="77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effectLst/>
                        </a:rPr>
                        <a:t>English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8" marR="7768" marT="77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effectLst/>
                        </a:rPr>
                        <a:t>we</a:t>
                      </a:r>
                      <a:endParaRPr lang="it-IT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8" marR="7768" marT="7768" marB="0" anchor="b"/>
                </a:tc>
                <a:extLst>
                  <a:ext uri="{0D108BD9-81ED-4DB2-BD59-A6C34878D82A}">
                    <a16:rowId xmlns:a16="http://schemas.microsoft.com/office/drawing/2014/main" val="3593864066"/>
                  </a:ext>
                </a:extLst>
              </a:tr>
              <a:tr h="165715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effectLst/>
                        </a:rPr>
                        <a:t>Bislama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8" marR="7768" marT="77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effectLst/>
                        </a:rPr>
                        <a:t>English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8" marR="7768" marT="77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effectLst/>
                        </a:rPr>
                        <a:t>we</a:t>
                      </a:r>
                      <a:endParaRPr lang="it-IT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8" marR="7768" marT="7768" marB="0" anchor="b"/>
                </a:tc>
                <a:extLst>
                  <a:ext uri="{0D108BD9-81ED-4DB2-BD59-A6C34878D82A}">
                    <a16:rowId xmlns:a16="http://schemas.microsoft.com/office/drawing/2014/main" val="1701101310"/>
                  </a:ext>
                </a:extLst>
              </a:tr>
              <a:tr h="165715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 dirty="0" err="1">
                          <a:effectLst/>
                        </a:rPr>
                        <a:t>Kriol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8" marR="7768" marT="77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effectLst/>
                        </a:rPr>
                        <a:t>English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8" marR="7768" marT="77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 dirty="0" err="1">
                          <a:effectLst/>
                        </a:rPr>
                        <a:t>we</a:t>
                      </a:r>
                      <a:endParaRPr lang="it-IT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8" marR="7768" marT="7768" marB="0" anchor="b"/>
                </a:tc>
                <a:extLst>
                  <a:ext uri="{0D108BD9-81ED-4DB2-BD59-A6C34878D82A}">
                    <a16:rowId xmlns:a16="http://schemas.microsoft.com/office/drawing/2014/main" val="29479515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20572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3F1E1A-7A51-C8DA-F7F9-593171B6C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Un percorso locative &gt; relative?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8AE857-2EA3-FAEF-EDB7-F1C55DEDA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60725"/>
          </a:xfrm>
        </p:spPr>
        <p:txBody>
          <a:bodyPr/>
          <a:lstStyle/>
          <a:p>
            <a:pPr marL="0" indent="0">
              <a:buNone/>
            </a:pPr>
            <a:r>
              <a:rPr lang="it-IT" sz="2200" dirty="0"/>
              <a:t>I casi di estensione totale del locativo relativo hanno portato a postulare l’esistenza di un più generale processo di grammaticalizzazione locative &gt; relative (cfr. </a:t>
            </a:r>
            <a:r>
              <a:rPr lang="it-IT" sz="2200" dirty="0" err="1"/>
              <a:t>Kuteva</a:t>
            </a:r>
            <a:r>
              <a:rPr lang="it-IT" sz="2200" dirty="0"/>
              <a:t> et al. 2019)</a:t>
            </a:r>
          </a:p>
          <a:p>
            <a:pPr marL="0" indent="0">
              <a:buNone/>
            </a:pPr>
            <a:endParaRPr lang="it-IT" sz="2200" dirty="0"/>
          </a:p>
          <a:p>
            <a:pPr marL="0" indent="0">
              <a:buNone/>
            </a:pPr>
            <a:r>
              <a:rPr lang="it-IT" sz="2200" dirty="0"/>
              <a:t>I casi di estensione totale sono compatibili con la GA: ipotesi di sviluppo graduale che rispetti il principio di contiguità (cfr. </a:t>
            </a:r>
            <a:r>
              <a:rPr lang="it-IT" sz="2200" dirty="0" err="1"/>
              <a:t>Romaine</a:t>
            </a:r>
            <a:r>
              <a:rPr lang="it-IT" sz="2200" dirty="0"/>
              <a:t> 1984)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A6F36A7-9CF1-A2ED-3A78-F461B3E8DB85}"/>
              </a:ext>
            </a:extLst>
          </p:cNvPr>
          <p:cNvSpPr txBox="1"/>
          <p:nvPr/>
        </p:nvSpPr>
        <p:spPr>
          <a:xfrm>
            <a:off x="1235964" y="3841415"/>
            <a:ext cx="972007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Subj &gt; DO &gt; IO &gt; </a:t>
            </a:r>
            <a:r>
              <a:rPr lang="en-US" sz="3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Obl</a:t>
            </a:r>
            <a:r>
              <a:rPr lang="en-US" sz="3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&gt; Gen &gt; Obj of comp</a:t>
            </a:r>
            <a:endParaRPr lang="it-IT" sz="3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Elemento grafico 4" descr="Freccia, rotazione a sinistra">
            <a:extLst>
              <a:ext uri="{FF2B5EF4-FFF2-40B4-BE49-F238E27FC236}">
                <a16:creationId xmlns:a16="http://schemas.microsoft.com/office/drawing/2014/main" id="{D9C14C63-DACD-0866-4845-BB7D1C5D4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871296" flipH="1">
            <a:off x="4717106" y="4162868"/>
            <a:ext cx="915690" cy="914400"/>
          </a:xfrm>
          <a:prstGeom prst="rect">
            <a:avLst/>
          </a:prstGeom>
        </p:spPr>
      </p:pic>
      <p:pic>
        <p:nvPicPr>
          <p:cNvPr id="6" name="Elemento grafico 5" descr="Freccia, rotazione a sinistra">
            <a:extLst>
              <a:ext uri="{FF2B5EF4-FFF2-40B4-BE49-F238E27FC236}">
                <a16:creationId xmlns:a16="http://schemas.microsoft.com/office/drawing/2014/main" id="{7482C7FE-90BF-1362-F43A-9F06C6FAB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871296" flipH="1">
            <a:off x="3726506" y="4162869"/>
            <a:ext cx="915690" cy="914400"/>
          </a:xfrm>
          <a:prstGeom prst="rect">
            <a:avLst/>
          </a:prstGeom>
        </p:spPr>
      </p:pic>
      <p:pic>
        <p:nvPicPr>
          <p:cNvPr id="7" name="Elemento grafico 6" descr="Freccia, rotazione a sinistra">
            <a:extLst>
              <a:ext uri="{FF2B5EF4-FFF2-40B4-BE49-F238E27FC236}">
                <a16:creationId xmlns:a16="http://schemas.microsoft.com/office/drawing/2014/main" id="{204A06DD-EB01-05F7-09CF-C5A65CEB9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871296" flipH="1">
            <a:off x="2735905" y="4207819"/>
            <a:ext cx="915690" cy="9144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77B728E-3BE1-D1C1-AE87-0BD0D7C67252}"/>
              </a:ext>
            </a:extLst>
          </p:cNvPr>
          <p:cNvSpPr txBox="1"/>
          <p:nvPr/>
        </p:nvSpPr>
        <p:spPr>
          <a:xfrm>
            <a:off x="2259544" y="5632097"/>
            <a:ext cx="8534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Le varie fasi non sono documentati in corpora di lingue storiche: le dinamiche diacroniche del processo rimangono poco chiare</a:t>
            </a:r>
          </a:p>
        </p:txBody>
      </p:sp>
      <p:pic>
        <p:nvPicPr>
          <p:cNvPr id="9" name="Elemento grafico 8" descr="Avviso">
            <a:extLst>
              <a:ext uri="{FF2B5EF4-FFF2-40B4-BE49-F238E27FC236}">
                <a16:creationId xmlns:a16="http://schemas.microsoft.com/office/drawing/2014/main" id="{75C48BFB-F7CE-3B01-B520-A71BE946E1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8750" y="550951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29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D2D405-A45D-84AC-3A33-8B7CCEF04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Sincronia e diacronia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B819FB9-37A3-1403-1766-96BDDF3F3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200" dirty="0"/>
              <a:t>Tipologia e sociolinguistica = variazione sincronica</a:t>
            </a:r>
          </a:p>
          <a:p>
            <a:pPr marL="0" indent="0">
              <a:buNone/>
            </a:pPr>
            <a:r>
              <a:rPr lang="it-IT" sz="2200" dirty="0"/>
              <a:t>Linguistica storica = variazione diacronica (mutamento</a:t>
            </a:r>
          </a:p>
          <a:p>
            <a:pPr marL="0" indent="0">
              <a:buNone/>
            </a:pPr>
            <a:r>
              <a:rPr lang="it-IT" sz="2200" dirty="0"/>
              <a:t>		</a:t>
            </a:r>
            <a:r>
              <a:rPr lang="it-IT" sz="2200" dirty="0">
                <a:sym typeface="Wingdings" pitchFamily="2" charset="2"/>
              </a:rPr>
              <a:t> Prospettive incompatibili tra loro (Saussure 2016 [1916]: 174)</a:t>
            </a:r>
          </a:p>
          <a:p>
            <a:pPr marL="0" indent="0">
              <a:buNone/>
            </a:pPr>
            <a:r>
              <a:rPr lang="it-IT" sz="2200" dirty="0">
                <a:sym typeface="Wingdings" pitchFamily="2" charset="2"/>
              </a:rPr>
              <a:t>		 Due facce della stessa medaglia (v. </a:t>
            </a:r>
            <a:r>
              <a:rPr lang="it-IT" sz="2200" dirty="0" err="1">
                <a:sym typeface="Wingdings" pitchFamily="2" charset="2"/>
              </a:rPr>
              <a:t>Seiler</a:t>
            </a:r>
            <a:r>
              <a:rPr lang="it-IT" sz="2200" dirty="0">
                <a:sym typeface="Wingdings" pitchFamily="2" charset="2"/>
              </a:rPr>
              <a:t> 2018 </a:t>
            </a:r>
            <a:r>
              <a:rPr lang="it-IT" sz="2200" i="1" dirty="0">
                <a:sym typeface="Wingdings" pitchFamily="2" charset="2"/>
              </a:rPr>
              <a:t>inter al</a:t>
            </a:r>
            <a:r>
              <a:rPr lang="it-IT" sz="2200" dirty="0">
                <a:sym typeface="Wingdings" pitchFamily="2" charset="2"/>
              </a:rPr>
              <a:t>.)</a:t>
            </a:r>
          </a:p>
          <a:p>
            <a:pPr marL="0" indent="0">
              <a:buNone/>
            </a:pPr>
            <a:endParaRPr lang="it-IT" sz="2200" dirty="0">
              <a:sym typeface="Wingdings" pitchFamily="2" charset="2"/>
            </a:endParaRPr>
          </a:p>
          <a:p>
            <a:pPr marL="0" indent="0">
              <a:buNone/>
            </a:pP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‘Nelle diverse lingue e nelle varietà di una stessa lingua sono in opera fondamentalmente le </a:t>
            </a:r>
            <a:r>
              <a:rPr lang="it-IT" sz="2200" b="1" dirty="0">
                <a:latin typeface="Calibri" panose="020F0502020204030204" pitchFamily="34" charset="0"/>
                <a:cs typeface="Calibri" panose="020F0502020204030204" pitchFamily="34" charset="0"/>
              </a:rPr>
              <a:t>stesse tecniche di variazione</a:t>
            </a: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, la gamma di variazione che troviamo all’interno delle lingue costituisce spesso una scelta tra le tante possibilità che troviamo generalmente manifestate nei sistemi linguistici.’ </a:t>
            </a:r>
          </a:p>
          <a:p>
            <a:pPr marL="0" indent="0" algn="r">
              <a:buNone/>
            </a:pP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Berruto 2009: 23</a:t>
            </a:r>
            <a:endParaRPr lang="it-IT" sz="2200" dirty="0">
              <a:sym typeface="Wingdings" pitchFamily="2" charset="2"/>
            </a:endParaRPr>
          </a:p>
          <a:p>
            <a:pPr marL="0" indent="0">
              <a:buNone/>
            </a:pPr>
            <a:endParaRPr lang="it-IT" sz="220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E3E1E3ED-D867-12C5-50C2-6CFF2F675239}"/>
              </a:ext>
            </a:extLst>
          </p:cNvPr>
          <p:cNvSpPr/>
          <p:nvPr/>
        </p:nvSpPr>
        <p:spPr>
          <a:xfrm>
            <a:off x="838199" y="3886200"/>
            <a:ext cx="10515599" cy="229076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3F988DA8-2CE0-4FBB-6149-399F6CB0004D}"/>
              </a:ext>
            </a:extLst>
          </p:cNvPr>
          <p:cNvSpPr/>
          <p:nvPr/>
        </p:nvSpPr>
        <p:spPr>
          <a:xfrm>
            <a:off x="4143375" y="1690688"/>
            <a:ext cx="2657475" cy="6096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544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AB5F0A-7CB4-0E2A-E9A6-4F84AEAB6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frasi relative nelle lingue d’Europa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25B8FAA-5004-ED1C-108F-8BB7A3BEE4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09356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B181AF-E43B-39E0-0C59-7BCADD306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lingue d’Europa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BCDAC3-2729-3C9E-4B44-30E82D11B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dirty="0"/>
              <a:t>Molte lingue europee hanno un </a:t>
            </a:r>
            <a:r>
              <a:rPr lang="it-IT" dirty="0" err="1"/>
              <a:t>relativizzatore</a:t>
            </a:r>
            <a:r>
              <a:rPr lang="it-IT" dirty="0"/>
              <a:t> specializzato per il valore locativo: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 Italiano </a:t>
            </a:r>
            <a:r>
              <a:rPr lang="it-IT" i="1" dirty="0"/>
              <a:t>dove</a:t>
            </a:r>
            <a:r>
              <a:rPr lang="it-IT" dirty="0"/>
              <a:t> (Serianni 2006 [1989])</a:t>
            </a:r>
          </a:p>
          <a:p>
            <a:endParaRPr lang="it-IT" dirty="0"/>
          </a:p>
          <a:p>
            <a:r>
              <a:rPr lang="it-IT" dirty="0"/>
              <a:t> Inglese </a:t>
            </a:r>
            <a:r>
              <a:rPr lang="it-IT" i="1" dirty="0" err="1"/>
              <a:t>where</a:t>
            </a:r>
            <a:r>
              <a:rPr lang="it-IT" dirty="0"/>
              <a:t> (</a:t>
            </a:r>
            <a:r>
              <a:rPr lang="it-IT" dirty="0" err="1"/>
              <a:t>Huddleston</a:t>
            </a:r>
            <a:r>
              <a:rPr lang="it-IT" dirty="0"/>
              <a:t> &amp; </a:t>
            </a:r>
            <a:r>
              <a:rPr lang="it-IT" dirty="0" err="1"/>
              <a:t>Pullum</a:t>
            </a:r>
            <a:r>
              <a:rPr lang="it-IT" dirty="0"/>
              <a:t> 2002)</a:t>
            </a:r>
          </a:p>
          <a:p>
            <a:endParaRPr lang="it-IT" dirty="0"/>
          </a:p>
          <a:p>
            <a:r>
              <a:rPr lang="it-IT" dirty="0"/>
              <a:t> Olandese </a:t>
            </a:r>
            <a:r>
              <a:rPr lang="it-IT" i="1" dirty="0" err="1"/>
              <a:t>waar</a:t>
            </a:r>
            <a:r>
              <a:rPr lang="it-IT" dirty="0"/>
              <a:t> (</a:t>
            </a:r>
            <a:r>
              <a:rPr lang="it-IT" dirty="0" err="1"/>
              <a:t>Donaldson</a:t>
            </a:r>
            <a:r>
              <a:rPr lang="it-IT" dirty="0"/>
              <a:t> 1997)</a:t>
            </a:r>
          </a:p>
          <a:p>
            <a:endParaRPr lang="it-IT" dirty="0"/>
          </a:p>
          <a:p>
            <a:r>
              <a:rPr lang="it-IT" dirty="0"/>
              <a:t> Francese </a:t>
            </a:r>
            <a:r>
              <a:rPr lang="it-IT" i="1" dirty="0" err="1"/>
              <a:t>où</a:t>
            </a:r>
            <a:r>
              <a:rPr lang="it-IT" dirty="0"/>
              <a:t> (Price 2008)</a:t>
            </a:r>
          </a:p>
          <a:p>
            <a:endParaRPr lang="it-IT" dirty="0"/>
          </a:p>
          <a:p>
            <a:r>
              <a:rPr lang="it-IT" dirty="0"/>
              <a:t> Tedesco  </a:t>
            </a:r>
            <a:r>
              <a:rPr lang="it-IT" i="1" dirty="0" err="1"/>
              <a:t>wo</a:t>
            </a:r>
            <a:r>
              <a:rPr lang="it-IT" dirty="0"/>
              <a:t> (</a:t>
            </a:r>
            <a:r>
              <a:rPr lang="it-IT" dirty="0" err="1"/>
              <a:t>Götze</a:t>
            </a:r>
            <a:r>
              <a:rPr lang="it-IT" dirty="0"/>
              <a:t> &amp; </a:t>
            </a:r>
            <a:r>
              <a:rPr lang="it-IT" dirty="0" err="1"/>
              <a:t>Hess-Lüttich</a:t>
            </a:r>
            <a:r>
              <a:rPr lang="it-IT" dirty="0"/>
              <a:t> 1999)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489B244-83E4-055B-DEC1-114414046FCE}"/>
              </a:ext>
            </a:extLst>
          </p:cNvPr>
          <p:cNvSpPr txBox="1"/>
          <p:nvPr/>
        </p:nvSpPr>
        <p:spPr>
          <a:xfrm>
            <a:off x="-77259" y="6427113"/>
            <a:ext cx="43232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solidFill>
                  <a:srgbClr val="EFBB4D"/>
                </a:solidFill>
                <a:latin typeface="Chalkduster" panose="03050602040202020205" pitchFamily="66" charset="77"/>
                <a:cs typeface="Apple Chancery" panose="03020702040506060504" pitchFamily="66" charset="-79"/>
              </a:rPr>
              <a:t>Dati dalle grammatiche!</a:t>
            </a:r>
          </a:p>
        </p:txBody>
      </p:sp>
    </p:spTree>
    <p:extLst>
      <p:ext uri="{BB962C8B-B14F-4D97-AF65-F5344CB8AC3E}">
        <p14:creationId xmlns:p14="http://schemas.microsoft.com/office/powerpoint/2010/main" val="20984461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B181AF-E43B-39E0-0C59-7BCADD306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lingue d’Europa</a:t>
            </a: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1CB0082B-F5CB-5AB8-5ED7-AC17E154B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463430"/>
            <a:ext cx="4191000" cy="3945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200" dirty="0"/>
              <a:t>Adattata da </a:t>
            </a:r>
            <a:r>
              <a:rPr lang="it-IT" sz="2200" dirty="0" err="1"/>
              <a:t>Murelli</a:t>
            </a:r>
            <a:r>
              <a:rPr lang="it-IT" sz="2200" dirty="0"/>
              <a:t> (2011: 183)</a:t>
            </a:r>
          </a:p>
        </p:txBody>
      </p:sp>
      <p:graphicFrame>
        <p:nvGraphicFramePr>
          <p:cNvPr id="25" name="Tabella 24">
            <a:extLst>
              <a:ext uri="{FF2B5EF4-FFF2-40B4-BE49-F238E27FC236}">
                <a16:creationId xmlns:a16="http://schemas.microsoft.com/office/drawing/2014/main" id="{06ECDFB3-A42C-A3D7-E6B4-E59A1ED6B2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477509"/>
              </p:ext>
            </p:extLst>
          </p:nvPr>
        </p:nvGraphicFramePr>
        <p:xfrm>
          <a:off x="3041015" y="2302893"/>
          <a:ext cx="6109970" cy="338353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27175">
                  <a:extLst>
                    <a:ext uri="{9D8B030D-6E8A-4147-A177-3AD203B41FA5}">
                      <a16:colId xmlns:a16="http://schemas.microsoft.com/office/drawing/2014/main" val="168193959"/>
                    </a:ext>
                  </a:extLst>
                </a:gridCol>
                <a:gridCol w="1527175">
                  <a:extLst>
                    <a:ext uri="{9D8B030D-6E8A-4147-A177-3AD203B41FA5}">
                      <a16:colId xmlns:a16="http://schemas.microsoft.com/office/drawing/2014/main" val="997160025"/>
                    </a:ext>
                  </a:extLst>
                </a:gridCol>
                <a:gridCol w="1527810">
                  <a:extLst>
                    <a:ext uri="{9D8B030D-6E8A-4147-A177-3AD203B41FA5}">
                      <a16:colId xmlns:a16="http://schemas.microsoft.com/office/drawing/2014/main" val="933008288"/>
                    </a:ext>
                  </a:extLst>
                </a:gridCol>
                <a:gridCol w="1527810">
                  <a:extLst>
                    <a:ext uri="{9D8B030D-6E8A-4147-A177-3AD203B41FA5}">
                      <a16:colId xmlns:a16="http://schemas.microsoft.com/office/drawing/2014/main" val="335476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b="1">
                          <a:effectLst/>
                        </a:rPr>
                        <a:t>Locative</a:t>
                      </a:r>
                      <a:endParaRPr lang="it-IT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b="1">
                          <a:effectLst/>
                        </a:rPr>
                        <a:t>Oblique</a:t>
                      </a:r>
                      <a:endParaRPr lang="it-IT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b="1" dirty="0">
                          <a:effectLst/>
                        </a:rPr>
                        <a:t>Subj, DO, IO</a:t>
                      </a:r>
                      <a:endParaRPr lang="it-IT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55889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dirty="0">
                          <a:effectLst/>
                        </a:rPr>
                        <a:t>EST </a:t>
                      </a:r>
                      <a:r>
                        <a:rPr lang="en-US" sz="1400" i="1" dirty="0" err="1">
                          <a:effectLst/>
                        </a:rPr>
                        <a:t>kus</a:t>
                      </a:r>
                      <a:endParaRPr lang="it-IT" sz="1400" i="1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dirty="0">
                          <a:effectLst/>
                        </a:rPr>
                        <a:t>POL </a:t>
                      </a:r>
                      <a:r>
                        <a:rPr lang="en-US" sz="1400" i="1" dirty="0" err="1">
                          <a:effectLst/>
                        </a:rPr>
                        <a:t>gdzie</a:t>
                      </a:r>
                      <a:endParaRPr lang="it-IT" sz="1400" i="1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dirty="0">
                          <a:effectLst/>
                        </a:rPr>
                        <a:t>RUM </a:t>
                      </a:r>
                      <a:r>
                        <a:rPr lang="en-US" sz="1400" i="1" dirty="0" err="1">
                          <a:effectLst/>
                        </a:rPr>
                        <a:t>unde</a:t>
                      </a:r>
                      <a:endParaRPr lang="it-IT" sz="1400" i="1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it-IT" sz="1400" dirty="0">
                          <a:effectLst/>
                        </a:rPr>
                        <a:t>RUS </a:t>
                      </a:r>
                      <a:r>
                        <a:rPr lang="it-IT" sz="1400" i="1" dirty="0" err="1">
                          <a:effectLst/>
                        </a:rPr>
                        <a:t>gde</a:t>
                      </a:r>
                      <a:endParaRPr lang="it-IT" sz="14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dirty="0">
                          <a:effectLst/>
                        </a:rPr>
                        <a:t>+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dirty="0">
                          <a:effectLst/>
                        </a:rPr>
                        <a:t>-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93293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it-IT" sz="1400" dirty="0">
                          <a:effectLst/>
                        </a:rPr>
                        <a:t>DUT </a:t>
                      </a:r>
                      <a:r>
                        <a:rPr lang="it-IT" sz="1400" i="1" dirty="0" err="1">
                          <a:effectLst/>
                        </a:rPr>
                        <a:t>waar</a:t>
                      </a:r>
                      <a:endParaRPr lang="it-IT" sz="14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dirty="0">
                          <a:effectLst/>
                        </a:rPr>
                        <a:t>+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dirty="0">
                          <a:effectLst/>
                        </a:rPr>
                        <a:t>+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dirty="0">
                          <a:effectLst/>
                        </a:rPr>
                        <a:t>-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9667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dirty="0">
                          <a:effectLst/>
                        </a:rPr>
                        <a:t>BUL </a:t>
                      </a:r>
                      <a:r>
                        <a:rPr lang="en-US" sz="1400" i="1" dirty="0" err="1">
                          <a:effectLst/>
                        </a:rPr>
                        <a:t>deto</a:t>
                      </a:r>
                      <a:endParaRPr lang="it-IT" sz="1400" i="1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dirty="0">
                          <a:effectLst/>
                        </a:rPr>
                        <a:t>FRE </a:t>
                      </a:r>
                      <a:r>
                        <a:rPr lang="en-US" sz="1400" i="1" dirty="0" err="1">
                          <a:effectLst/>
                        </a:rPr>
                        <a:t>dont</a:t>
                      </a:r>
                      <a:endParaRPr lang="it-IT" sz="1400" i="1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dirty="0">
                          <a:effectLst/>
                        </a:rPr>
                        <a:t>GER </a:t>
                      </a:r>
                      <a:r>
                        <a:rPr lang="en-US" sz="1400" i="1" dirty="0">
                          <a:effectLst/>
                        </a:rPr>
                        <a:t>wo</a:t>
                      </a:r>
                      <a:r>
                        <a:rPr lang="en-US" sz="1400" dirty="0">
                          <a:effectLst/>
                        </a:rPr>
                        <a:t> (dialects)</a:t>
                      </a:r>
                      <a:endParaRPr lang="it-IT" sz="14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dirty="0">
                          <a:effectLst/>
                        </a:rPr>
                        <a:t>GRE </a:t>
                      </a:r>
                      <a:r>
                        <a:rPr lang="en-US" sz="1400" i="1" dirty="0" err="1">
                          <a:effectLst/>
                        </a:rPr>
                        <a:t>pu</a:t>
                      </a:r>
                      <a:endParaRPr lang="it-IT" sz="1400" i="1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dirty="0">
                          <a:effectLst/>
                        </a:rPr>
                        <a:t>LIT/LTV </a:t>
                      </a:r>
                      <a:r>
                        <a:rPr lang="en-US" sz="1400" i="1" dirty="0" err="1">
                          <a:effectLst/>
                        </a:rPr>
                        <a:t>kur</a:t>
                      </a:r>
                      <a:endParaRPr lang="it-IT" sz="14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dirty="0">
                          <a:effectLst/>
                        </a:rPr>
                        <a:t>+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dirty="0">
                          <a:effectLst/>
                        </a:rPr>
                        <a:t>+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dirty="0">
                          <a:effectLst/>
                        </a:rPr>
                        <a:t>+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477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97817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591F63-3917-5EDD-8845-CE5036CA6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Greco: POU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BA569158-7ECB-06E5-4BA2-EC95768E17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050"/>
          <a:stretch/>
        </p:blipFill>
        <p:spPr>
          <a:xfrm>
            <a:off x="2028762" y="4010971"/>
            <a:ext cx="6908395" cy="1309947"/>
          </a:xfrm>
          <a:prstGeom prst="rect">
            <a:avLst/>
          </a:prstGeom>
        </p:spPr>
      </p:pic>
      <p:sp>
        <p:nvSpPr>
          <p:cNvPr id="15" name="Segnaposto numero diapositiva 1">
            <a:extLst>
              <a:ext uri="{FF2B5EF4-FFF2-40B4-BE49-F238E27FC236}">
                <a16:creationId xmlns:a16="http://schemas.microsoft.com/office/drawing/2014/main" id="{7A937ECD-277B-76B2-7935-5CDD00FF1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33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A1A2922-238C-0E1D-72E8-31BB784DAB3D}"/>
              </a:ext>
            </a:extLst>
          </p:cNvPr>
          <p:cNvSpPr txBox="1"/>
          <p:nvPr/>
        </p:nvSpPr>
        <p:spPr>
          <a:xfrm>
            <a:off x="0" y="6414356"/>
            <a:ext cx="54291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Joseph (1983:9) sul </a:t>
            </a:r>
            <a:r>
              <a:rPr lang="it-IT" sz="22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pou</a:t>
            </a:r>
            <a:r>
              <a:rPr lang="it-IT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del Greco Moderno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21424FBA-25AD-E057-942F-C1106FA90336}"/>
              </a:ext>
            </a:extLst>
          </p:cNvPr>
          <p:cNvSpPr txBox="1">
            <a:spLocks/>
          </p:cNvSpPr>
          <p:nvPr/>
        </p:nvSpPr>
        <p:spPr>
          <a:xfrm>
            <a:off x="1024128" y="1962150"/>
            <a:ext cx="10598912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pou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relativizza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tutte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le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posizioni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 SUBJ a OBL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sulla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GA (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Mackridge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1985: 249) </a:t>
            </a:r>
            <a:endParaRPr lang="it-IT" sz="2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it-IT" sz="25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07CD392-EE72-B3D0-512A-889BED16D6EC}"/>
              </a:ext>
            </a:extLst>
          </p:cNvPr>
          <p:cNvSpPr txBox="1"/>
          <p:nvPr/>
        </p:nvSpPr>
        <p:spPr>
          <a:xfrm>
            <a:off x="1024128" y="3076970"/>
            <a:ext cx="972007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Subj &gt; DO &gt; IO &gt; </a:t>
            </a:r>
            <a:r>
              <a:rPr lang="en-US" sz="3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Obl</a:t>
            </a:r>
            <a:r>
              <a:rPr lang="en-US" sz="3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&gt; Gen &gt; Obj of comp</a:t>
            </a:r>
            <a:endParaRPr lang="it-IT" sz="3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6C3F9851-959E-70DB-BB36-1B7FE2490C19}"/>
              </a:ext>
            </a:extLst>
          </p:cNvPr>
          <p:cNvSpPr/>
          <p:nvPr/>
        </p:nvSpPr>
        <p:spPr>
          <a:xfrm>
            <a:off x="2028762" y="2979762"/>
            <a:ext cx="914400" cy="9144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D5CEB9E4-FBC8-622C-7A43-72568AED294F}"/>
              </a:ext>
            </a:extLst>
          </p:cNvPr>
          <p:cNvSpPr/>
          <p:nvPr/>
        </p:nvSpPr>
        <p:spPr>
          <a:xfrm>
            <a:off x="3064510" y="3002812"/>
            <a:ext cx="914400" cy="9144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6D2701FE-EA16-A9A6-A0E8-AA819469201C}"/>
              </a:ext>
            </a:extLst>
          </p:cNvPr>
          <p:cNvSpPr/>
          <p:nvPr/>
        </p:nvSpPr>
        <p:spPr>
          <a:xfrm>
            <a:off x="5136006" y="2983211"/>
            <a:ext cx="914400" cy="9144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1EA911A7-8516-856F-35D4-8F5D1B6FD309}"/>
              </a:ext>
            </a:extLst>
          </p:cNvPr>
          <p:cNvSpPr/>
          <p:nvPr/>
        </p:nvSpPr>
        <p:spPr>
          <a:xfrm>
            <a:off x="4100258" y="2979325"/>
            <a:ext cx="914400" cy="9144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BFF2AE6-BF52-586D-B4EB-CC2E415C4522}"/>
              </a:ext>
            </a:extLst>
          </p:cNvPr>
          <p:cNvSpPr txBox="1"/>
          <p:nvPr/>
        </p:nvSpPr>
        <p:spPr>
          <a:xfrm>
            <a:off x="3017311" y="5316809"/>
            <a:ext cx="799954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Relativizzazione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realizzate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col solo </a:t>
            </a:r>
            <a:r>
              <a:rPr lang="en-US" sz="25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pou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it-IT" sz="2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4B030B55-15F4-E18E-DACF-6E1D7D02613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78710" y="5059077"/>
            <a:ext cx="685800" cy="711200"/>
          </a:xfrm>
          <a:prstGeom prst="rect">
            <a:avLst/>
          </a:prstGeom>
          <a:ln>
            <a:solidFill>
              <a:srgbClr val="4A66AC"/>
            </a:solidFill>
          </a:ln>
        </p:spPr>
      </p:pic>
      <p:sp>
        <p:nvSpPr>
          <p:cNvPr id="14" name="Ovale 13">
            <a:extLst>
              <a:ext uri="{FF2B5EF4-FFF2-40B4-BE49-F238E27FC236}">
                <a16:creationId xmlns:a16="http://schemas.microsoft.com/office/drawing/2014/main" id="{1CFE300F-AF90-2640-E6F8-7557BAD2448C}"/>
              </a:ext>
            </a:extLst>
          </p:cNvPr>
          <p:cNvSpPr/>
          <p:nvPr/>
        </p:nvSpPr>
        <p:spPr>
          <a:xfrm>
            <a:off x="5206524" y="4511850"/>
            <a:ext cx="685801" cy="7112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020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1D2B65-74F9-635A-80C4-481C94717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Tedesco (meridionale): WO</a:t>
            </a:r>
          </a:p>
        </p:txBody>
      </p:sp>
      <p:pic>
        <p:nvPicPr>
          <p:cNvPr id="4" name="Segnaposto contenuto 5">
            <a:extLst>
              <a:ext uri="{FF2B5EF4-FFF2-40B4-BE49-F238E27FC236}">
                <a16:creationId xmlns:a16="http://schemas.microsoft.com/office/drawing/2014/main" id="{7CCE7AC3-E85C-387C-E32B-DA932F843A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838200" y="3112294"/>
            <a:ext cx="10515600" cy="1778000"/>
          </a:xfr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ED71758-56CD-584B-0D2E-6BCD25B19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550" y="1985330"/>
            <a:ext cx="10756900" cy="13462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14CFD85-40F3-C147-412E-267B21F05FCE}"/>
              </a:ext>
            </a:extLst>
          </p:cNvPr>
          <p:cNvSpPr txBox="1"/>
          <p:nvPr/>
        </p:nvSpPr>
        <p:spPr>
          <a:xfrm>
            <a:off x="1107831" y="5249728"/>
            <a:ext cx="103666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“This pattern suggests that </a:t>
            </a:r>
            <a:r>
              <a:rPr lang="en" sz="2400" b="1" i="1" dirty="0">
                <a:solidFill>
                  <a:srgbClr val="4A66AC"/>
                </a:solidFill>
              </a:rPr>
              <a:t>wo</a:t>
            </a:r>
            <a:r>
              <a:rPr lang="e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began its grammaticalization as a relative marker in the oblique position, and in some dialects was extended to </a:t>
            </a:r>
          </a:p>
          <a:p>
            <a:pPr algn="ctr"/>
            <a:r>
              <a:rPr lang="en" sz="2400" b="1" dirty="0">
                <a:solidFill>
                  <a:srgbClr val="4A66AC"/>
                </a:solidFill>
              </a:rPr>
              <a:t>higher positions</a:t>
            </a:r>
            <a:r>
              <a:rPr lang="en" sz="2400" dirty="0">
                <a:solidFill>
                  <a:schemeClr val="accent6"/>
                </a:solidFill>
              </a:rPr>
              <a:t>.” 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it-IT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Fleischer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2004: 234) 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B4DA3E79-13A8-E7DA-BE42-073F92475827}"/>
              </a:ext>
            </a:extLst>
          </p:cNvPr>
          <p:cNvSpPr/>
          <p:nvPr/>
        </p:nvSpPr>
        <p:spPr>
          <a:xfrm>
            <a:off x="1024128" y="1985330"/>
            <a:ext cx="1279457" cy="634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74581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9A5189-1998-A301-CFC6-CBB174D0D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Inglese: WHERE</a:t>
            </a: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B965AC1F-0AC5-D2EC-4EAD-96613DC49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131" y="3606609"/>
            <a:ext cx="9931908" cy="91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500" dirty="0">
                <a:latin typeface="Franklin Gothic Book" panose="020B0503020102020204" pitchFamily="34" charset="0"/>
              </a:rPr>
              <a:t>1) </a:t>
            </a:r>
            <a:r>
              <a:rPr lang="it-IT" sz="2500" i="1" dirty="0">
                <a:latin typeface="Franklin Gothic Book" panose="020B0503020102020204" pitchFamily="34" charset="0"/>
              </a:rPr>
              <a:t>I </a:t>
            </a:r>
            <a:r>
              <a:rPr lang="it-IT" sz="2500" i="1" dirty="0" err="1">
                <a:latin typeface="Franklin Gothic Book" panose="020B0503020102020204" pitchFamily="34" charset="0"/>
              </a:rPr>
              <a:t>meant</a:t>
            </a:r>
            <a:r>
              <a:rPr lang="it-IT" sz="2500" i="1" dirty="0">
                <a:latin typeface="Franklin Gothic Book" panose="020B0503020102020204" pitchFamily="34" charset="0"/>
              </a:rPr>
              <a:t>, </a:t>
            </a:r>
            <a:r>
              <a:rPr lang="it-IT" sz="2500" i="1" dirty="0" err="1">
                <a:latin typeface="Franklin Gothic Book" panose="020B0503020102020204" pitchFamily="34" charset="0"/>
              </a:rPr>
              <a:t>has</a:t>
            </a:r>
            <a:r>
              <a:rPr lang="it-IT" sz="2500" i="1" dirty="0">
                <a:latin typeface="Franklin Gothic Book" panose="020B0503020102020204" pitchFamily="34" charset="0"/>
              </a:rPr>
              <a:t> he </a:t>
            </a:r>
            <a:r>
              <a:rPr lang="it-IT" sz="2500" i="1" dirty="0" err="1">
                <a:latin typeface="Franklin Gothic Book" panose="020B0503020102020204" pitchFamily="34" charset="0"/>
              </a:rPr>
              <a:t>ever</a:t>
            </a:r>
            <a:r>
              <a:rPr lang="it-IT" sz="2500" i="1" dirty="0">
                <a:latin typeface="Franklin Gothic Book" panose="020B0503020102020204" pitchFamily="34" charset="0"/>
              </a:rPr>
              <a:t> </a:t>
            </a:r>
            <a:r>
              <a:rPr lang="it-IT" sz="2500" i="1" dirty="0" err="1">
                <a:latin typeface="Franklin Gothic Book" panose="020B0503020102020204" pitchFamily="34" charset="0"/>
              </a:rPr>
              <a:t>had</a:t>
            </a:r>
            <a:r>
              <a:rPr lang="it-IT" sz="2500" i="1" dirty="0">
                <a:latin typeface="Franklin Gothic Book" panose="020B0503020102020204" pitchFamily="34" charset="0"/>
              </a:rPr>
              <a:t> a .. girl </a:t>
            </a:r>
            <a:r>
              <a:rPr lang="it-IT" sz="2500" b="1" i="1" dirty="0" err="1">
                <a:solidFill>
                  <a:srgbClr val="4A66AC"/>
                </a:solidFill>
                <a:latin typeface="Franklin Gothic Book" panose="020B0503020102020204" pitchFamily="34" charset="0"/>
              </a:rPr>
              <a:t>where</a:t>
            </a:r>
            <a:r>
              <a:rPr lang="it-IT" sz="2500" i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 </a:t>
            </a:r>
            <a:r>
              <a:rPr lang="it-IT" sz="2500" i="1" dirty="0">
                <a:latin typeface="Franklin Gothic Book" panose="020B0503020102020204" pitchFamily="34" charset="0"/>
              </a:rPr>
              <a:t>he </a:t>
            </a:r>
            <a:r>
              <a:rPr lang="it-IT" sz="2500" i="1" dirty="0" err="1">
                <a:latin typeface="Franklin Gothic Book" panose="020B0503020102020204" pitchFamily="34" charset="0"/>
              </a:rPr>
              <a:t>didn't</a:t>
            </a:r>
            <a:r>
              <a:rPr lang="it-IT" sz="2500" i="1" dirty="0">
                <a:latin typeface="Franklin Gothic Book" panose="020B0503020102020204" pitchFamily="34" charset="0"/>
              </a:rPr>
              <a:t> </a:t>
            </a:r>
            <a:r>
              <a:rPr lang="it-IT" sz="2500" i="1" dirty="0" err="1">
                <a:latin typeface="Franklin Gothic Book" panose="020B0503020102020204" pitchFamily="34" charset="0"/>
              </a:rPr>
              <a:t>have</a:t>
            </a:r>
            <a:r>
              <a:rPr lang="it-IT" sz="2500" i="1" dirty="0">
                <a:latin typeface="Franklin Gothic Book" panose="020B0503020102020204" pitchFamily="34" charset="0"/>
              </a:rPr>
              <a:t> to </a:t>
            </a:r>
            <a:r>
              <a:rPr lang="it-IT" sz="2500" i="1" dirty="0" err="1">
                <a:latin typeface="Franklin Gothic Book" panose="020B0503020102020204" pitchFamily="34" charset="0"/>
              </a:rPr>
              <a:t>p</a:t>
            </a:r>
            <a:r>
              <a:rPr lang="it-IT" sz="2500" i="1" dirty="0">
                <a:latin typeface="Franklin Gothic Book" panose="020B0503020102020204" pitchFamily="34" charset="0"/>
              </a:rPr>
              <a:t>=</a:t>
            </a:r>
            <a:r>
              <a:rPr lang="it-IT" sz="2500" i="1" dirty="0" err="1">
                <a:latin typeface="Franklin Gothic Book" panose="020B0503020102020204" pitchFamily="34" charset="0"/>
              </a:rPr>
              <a:t>ay</a:t>
            </a:r>
            <a:r>
              <a:rPr lang="it-IT" sz="2500" i="1" dirty="0">
                <a:latin typeface="Franklin Gothic Book" panose="020B0503020102020204" pitchFamily="34" charset="0"/>
              </a:rPr>
              <a:t> </a:t>
            </a:r>
            <a:r>
              <a:rPr lang="it-IT" sz="2500" i="1" dirty="0" err="1">
                <a:latin typeface="Franklin Gothic Book" panose="020B0503020102020204" pitchFamily="34" charset="0"/>
              </a:rPr>
              <a:t>her</a:t>
            </a:r>
            <a:r>
              <a:rPr lang="it-IT" sz="2500" i="1" dirty="0">
                <a:latin typeface="Franklin Gothic Book" panose="020B0503020102020204" pitchFamily="34" charset="0"/>
              </a:rPr>
              <a:t>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0455432-92B8-7816-18FB-4327DC37ACC9}"/>
              </a:ext>
            </a:extLst>
          </p:cNvPr>
          <p:cNvSpPr txBox="1"/>
          <p:nvPr/>
        </p:nvSpPr>
        <p:spPr>
          <a:xfrm>
            <a:off x="1235964" y="2245361"/>
            <a:ext cx="972007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Subj &gt; DO &gt; IO &gt; </a:t>
            </a:r>
            <a:r>
              <a:rPr lang="en-US" sz="3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Obl</a:t>
            </a:r>
            <a:r>
              <a:rPr lang="en-US" sz="3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&gt; Gen &gt; Obj of comp</a:t>
            </a:r>
            <a:endParaRPr lang="it-IT" sz="3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756255A2-EED7-5AA6-A89B-18D030A27407}"/>
              </a:ext>
            </a:extLst>
          </p:cNvPr>
          <p:cNvSpPr/>
          <p:nvPr/>
        </p:nvSpPr>
        <p:spPr>
          <a:xfrm>
            <a:off x="2126488" y="2171203"/>
            <a:ext cx="914400" cy="9144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6"/>
              </a:solidFill>
            </a:endParaRP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B48E80DA-DC7E-347C-5006-1E81F7154C1F}"/>
              </a:ext>
            </a:extLst>
          </p:cNvPr>
          <p:cNvSpPr/>
          <p:nvPr/>
        </p:nvSpPr>
        <p:spPr>
          <a:xfrm>
            <a:off x="5350002" y="2171203"/>
            <a:ext cx="914400" cy="9144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262BC85-7E92-F6C4-C377-861865A85597}"/>
              </a:ext>
            </a:extLst>
          </p:cNvPr>
          <p:cNvSpPr txBox="1"/>
          <p:nvPr/>
        </p:nvSpPr>
        <p:spPr>
          <a:xfrm>
            <a:off x="6988271" y="6120301"/>
            <a:ext cx="35700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(American national corpus)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38047CA-771D-73FC-C9F4-6C75F201F10C}"/>
              </a:ext>
            </a:extLst>
          </p:cNvPr>
          <p:cNvSpPr txBox="1"/>
          <p:nvPr/>
        </p:nvSpPr>
        <p:spPr>
          <a:xfrm>
            <a:off x="659131" y="5036891"/>
            <a:ext cx="993190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2) </a:t>
            </a:r>
            <a:r>
              <a:rPr lang="en-US" sz="2500" i="1" dirty="0"/>
              <a:t>And it’s nothing like these movies that are out today like Scream and, what is it? Nightmare on Elm Street whatever it is, </a:t>
            </a:r>
            <a:r>
              <a:rPr lang="en-US" sz="2500" b="1" i="1" dirty="0">
                <a:solidFill>
                  <a:srgbClr val="4A66AC"/>
                </a:solidFill>
              </a:rPr>
              <a:t>where</a:t>
            </a:r>
            <a:r>
              <a:rPr lang="en-US" sz="2500" i="1" dirty="0"/>
              <a:t> they’re actual horror movies</a:t>
            </a:r>
            <a:endParaRPr lang="it-IT" sz="2500" dirty="0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FAC0D032-63A6-8776-FF2A-3AEB8984C987}"/>
              </a:ext>
            </a:extLst>
          </p:cNvPr>
          <p:cNvSpPr/>
          <p:nvPr/>
        </p:nvSpPr>
        <p:spPr>
          <a:xfrm>
            <a:off x="3442208" y="2171203"/>
            <a:ext cx="914400" cy="9144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8CB9C9B-49EA-B5AE-87D1-28FB32E34685}"/>
              </a:ext>
            </a:extLst>
          </p:cNvPr>
          <p:cNvSpPr txBox="1"/>
          <p:nvPr/>
        </p:nvSpPr>
        <p:spPr>
          <a:xfrm>
            <a:off x="6264402" y="4425125"/>
            <a:ext cx="43266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(Santa Barbara Corpus – SBC045)</a:t>
            </a:r>
          </a:p>
        </p:txBody>
      </p:sp>
    </p:spTree>
    <p:extLst>
      <p:ext uri="{BB962C8B-B14F-4D97-AF65-F5344CB8AC3E}">
        <p14:creationId xmlns:p14="http://schemas.microsoft.com/office/powerpoint/2010/main" val="203646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5" grpId="0" animBg="1"/>
      <p:bldP spid="7" grpId="0"/>
      <p:bldP spid="8" grpId="0"/>
      <p:bldP spid="11" grpId="0" animBg="1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E23459-042F-235E-54FB-74C555FC5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Inglese: WHERE</a:t>
            </a:r>
          </a:p>
        </p:txBody>
      </p:sp>
      <p:sp>
        <p:nvSpPr>
          <p:cNvPr id="7" name="Segnaposto numero diapositiva 1">
            <a:extLst>
              <a:ext uri="{FF2B5EF4-FFF2-40B4-BE49-F238E27FC236}">
                <a16:creationId xmlns:a16="http://schemas.microsoft.com/office/drawing/2014/main" id="{6205EE24-4E37-9A5D-AD03-5BCE0906D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36</a:t>
            </a:fld>
            <a:endParaRPr lang="en-US" dirty="0"/>
          </a:p>
        </p:txBody>
      </p:sp>
      <p:pic>
        <p:nvPicPr>
          <p:cNvPr id="4" name="Immagine 3" descr="Immagine che contiene screenshot, persona, uomo, monitor&#10;&#10;Descrizione generata automaticamente">
            <a:extLst>
              <a:ext uri="{FF2B5EF4-FFF2-40B4-BE49-F238E27FC236}">
                <a16:creationId xmlns:a16="http://schemas.microsoft.com/office/drawing/2014/main" id="{B3FA2BF2-C33E-E238-BA97-ED0AB09F4F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96"/>
          <a:stretch/>
        </p:blipFill>
        <p:spPr>
          <a:xfrm>
            <a:off x="4439618" y="1890876"/>
            <a:ext cx="3585600" cy="5727284"/>
          </a:xfrm>
          <a:prstGeom prst="rect">
            <a:avLst/>
          </a:prstGeom>
        </p:spPr>
      </p:pic>
      <p:pic>
        <p:nvPicPr>
          <p:cNvPr id="5" name="Immagine 4" descr="Immagine che contiene screenshot, persona, monitor, uomo&#10;&#10;Descrizione generata automaticamente">
            <a:extLst>
              <a:ext uri="{FF2B5EF4-FFF2-40B4-BE49-F238E27FC236}">
                <a16:creationId xmlns:a16="http://schemas.microsoft.com/office/drawing/2014/main" id="{C6A89719-B35B-FC6F-D777-2AF08732F6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181" b="5119"/>
          <a:stretch/>
        </p:blipFill>
        <p:spPr>
          <a:xfrm>
            <a:off x="563422" y="1890876"/>
            <a:ext cx="3585600" cy="5401772"/>
          </a:xfrm>
          <a:prstGeom prst="rect">
            <a:avLst/>
          </a:prstGeom>
        </p:spPr>
      </p:pic>
      <p:pic>
        <p:nvPicPr>
          <p:cNvPr id="6" name="Immagine 5" descr="Immagine che contiene screenshot, persona, uomo, monitor&#10;&#10;Descrizione generata automaticamente">
            <a:extLst>
              <a:ext uri="{FF2B5EF4-FFF2-40B4-BE49-F238E27FC236}">
                <a16:creationId xmlns:a16="http://schemas.microsoft.com/office/drawing/2014/main" id="{8C704D02-9B63-9A47-3C7F-89967DFAF1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196"/>
          <a:stretch/>
        </p:blipFill>
        <p:spPr>
          <a:xfrm>
            <a:off x="8315804" y="1890876"/>
            <a:ext cx="3585600" cy="5727284"/>
          </a:xfrm>
          <a:prstGeom prst="rect">
            <a:avLst/>
          </a:prstGeom>
        </p:spPr>
      </p:pic>
      <p:pic>
        <p:nvPicPr>
          <p:cNvPr id="8" name="Elemento grafico 7" descr="Presentazione multimediale">
            <a:hlinkClick r:id="rId5"/>
            <a:extLst>
              <a:ext uri="{FF2B5EF4-FFF2-40B4-BE49-F238E27FC236}">
                <a16:creationId xmlns:a16="http://schemas.microsoft.com/office/drawing/2014/main" id="{F1A83AC2-ACFF-D356-E6F6-A6139AE63E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16196" y="705929"/>
            <a:ext cx="643954" cy="64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4242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AF2B85-B122-3C7A-64F2-5A08C2D9E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Inglese: WHERE</a:t>
            </a:r>
          </a:p>
        </p:txBody>
      </p:sp>
      <p:pic>
        <p:nvPicPr>
          <p:cNvPr id="8" name="Segnaposto contenuto 5">
            <a:hlinkClick r:id="rId2"/>
            <a:extLst>
              <a:ext uri="{FF2B5EF4-FFF2-40B4-BE49-F238E27FC236}">
                <a16:creationId xmlns:a16="http://schemas.microsoft.com/office/drawing/2014/main" id="{25C4660F-CEB5-B48E-716E-53109EDCB5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/>
        </p:blipFill>
        <p:spPr>
          <a:xfrm>
            <a:off x="1549400" y="3759994"/>
            <a:ext cx="9093200" cy="482600"/>
          </a:xfrm>
        </p:spPr>
      </p:pic>
      <p:sp>
        <p:nvSpPr>
          <p:cNvPr id="7" name="Segnaposto numero diapositiva 2">
            <a:extLst>
              <a:ext uri="{FF2B5EF4-FFF2-40B4-BE49-F238E27FC236}">
                <a16:creationId xmlns:a16="http://schemas.microsoft.com/office/drawing/2014/main" id="{F0C0D7FA-F85B-6911-59F2-AF9654A5F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37</a:t>
            </a:fld>
            <a:endParaRPr lang="en-US" dirty="0"/>
          </a:p>
        </p:txBody>
      </p:sp>
      <p:pic>
        <p:nvPicPr>
          <p:cNvPr id="4" name="Immagine 3" descr="Immagine che contiene testo, mappa&#10;&#10;Descrizione generata automaticamente">
            <a:hlinkClick r:id="rId4"/>
            <a:extLst>
              <a:ext uri="{FF2B5EF4-FFF2-40B4-BE49-F238E27FC236}">
                <a16:creationId xmlns:a16="http://schemas.microsoft.com/office/drawing/2014/main" id="{55F36A53-110F-5A4E-3CBE-9718C08389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17977"/>
            <a:ext cx="12192000" cy="4894314"/>
          </a:xfrm>
          <a:prstGeom prst="rect">
            <a:avLst/>
          </a:prstGeom>
        </p:spPr>
      </p:pic>
      <p:pic>
        <p:nvPicPr>
          <p:cNvPr id="5" name="Immagine 4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5CC0D6BC-0ADB-7EF9-D8D5-755C958949C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204" b="2631"/>
          <a:stretch/>
        </p:blipFill>
        <p:spPr>
          <a:xfrm>
            <a:off x="6028268" y="67734"/>
            <a:ext cx="6096000" cy="2099444"/>
          </a:xfrm>
          <a:prstGeom prst="rect">
            <a:avLst/>
          </a:prstGeom>
          <a:ln w="28575">
            <a:solidFill>
              <a:schemeClr val="accent6"/>
            </a:solidFill>
          </a:ln>
        </p:spPr>
      </p:pic>
      <p:pic>
        <p:nvPicPr>
          <p:cNvPr id="6" name="Immagine 5" descr="Immagine che contiene uccello, fiore&#10;&#10;Descrizione generata automaticamente">
            <a:extLst>
              <a:ext uri="{FF2B5EF4-FFF2-40B4-BE49-F238E27FC236}">
                <a16:creationId xmlns:a16="http://schemas.microsoft.com/office/drawing/2014/main" id="{36681567-DAF2-EA60-8640-558E87E76F9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8889" b="7450"/>
          <a:stretch/>
        </p:blipFill>
        <p:spPr>
          <a:xfrm>
            <a:off x="6719191" y="2343193"/>
            <a:ext cx="4891617" cy="1379714"/>
          </a:xfrm>
          <a:prstGeom prst="rect">
            <a:avLst/>
          </a:prstGeom>
          <a:ln w="28575"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13399293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885892-E30F-69B1-3714-9D5929513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LOC</a:t>
            </a:r>
            <a:r>
              <a:rPr lang="it-IT" baseline="-25000" dirty="0"/>
              <a:t>REL </a:t>
            </a:r>
            <a:r>
              <a:rPr lang="it-IT" dirty="0"/>
              <a:t>senza testa spaziale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0BCAD8-5E8D-40CE-35F4-BC2FD7D97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200" dirty="0"/>
              <a:t>Nei dati dei corpora, le LOC</a:t>
            </a:r>
            <a:r>
              <a:rPr lang="it-IT" sz="2200" baseline="-25000" dirty="0"/>
              <a:t>REL</a:t>
            </a:r>
            <a:r>
              <a:rPr lang="it-IT" sz="2200" dirty="0"/>
              <a:t> sono spesso utilizzate per codificare relazioni non spaziali.</a:t>
            </a:r>
          </a:p>
          <a:p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200" i="1" dirty="0" err="1">
                <a:latin typeface="Calibri" panose="020F0502020204030204" pitchFamily="34" charset="0"/>
                <a:cs typeface="Calibri" panose="020F0502020204030204" pitchFamily="34" charset="0"/>
              </a:rPr>
              <a:t>we've</a:t>
            </a:r>
            <a:r>
              <a:rPr lang="it-IT" sz="2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200" i="1" dirty="0" err="1">
                <a:latin typeface="Calibri" panose="020F0502020204030204" pitchFamily="34" charset="0"/>
                <a:cs typeface="Calibri" panose="020F0502020204030204" pitchFamily="34" charset="0"/>
              </a:rPr>
              <a:t>got</a:t>
            </a:r>
            <a:r>
              <a:rPr lang="it-IT" sz="2200" i="1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sz="2200" i="1" dirty="0" err="1">
                <a:latin typeface="Calibri" panose="020F0502020204030204" pitchFamily="34" charset="0"/>
                <a:cs typeface="Calibri" panose="020F0502020204030204" pitchFamily="34" charset="0"/>
              </a:rPr>
              <a:t>statement</a:t>
            </a:r>
            <a:r>
              <a:rPr lang="it-IT" sz="2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  <a:r>
              <a:rPr lang="it-IT" sz="2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200" i="1" dirty="0" err="1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it-IT" sz="2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200" i="1" dirty="0" err="1">
                <a:latin typeface="Calibri" panose="020F0502020204030204" pitchFamily="34" charset="0"/>
                <a:cs typeface="Calibri" panose="020F0502020204030204" pitchFamily="34" charset="0"/>
              </a:rPr>
              <a:t>immediately</a:t>
            </a:r>
            <a:r>
              <a:rPr lang="it-IT" sz="2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200" i="1" dirty="0" err="1">
                <a:latin typeface="Calibri" panose="020F0502020204030204" pitchFamily="34" charset="0"/>
                <a:cs typeface="Calibri" panose="020F0502020204030204" pitchFamily="34" charset="0"/>
              </a:rPr>
              <a:t>said</a:t>
            </a:r>
            <a:r>
              <a:rPr lang="it-IT" sz="2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200" i="1" dirty="0" err="1">
                <a:latin typeface="Calibri" panose="020F0502020204030204" pitchFamily="34" charset="0"/>
                <a:cs typeface="Calibri" panose="020F0502020204030204" pitchFamily="34" charset="0"/>
              </a:rPr>
              <a:t>I'm</a:t>
            </a:r>
            <a:r>
              <a:rPr lang="it-IT" sz="2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200" i="1" dirty="0" err="1">
                <a:latin typeface="Calibri" panose="020F0502020204030204" pitchFamily="34" charset="0"/>
                <a:cs typeface="Calibri" panose="020F0502020204030204" pitchFamily="34" charset="0"/>
              </a:rPr>
              <a:t>hundred</a:t>
            </a:r>
            <a:r>
              <a:rPr lang="it-IT" sz="2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200" i="1" dirty="0" err="1">
                <a:latin typeface="Calibri" panose="020F0502020204030204" pitchFamily="34" charset="0"/>
                <a:cs typeface="Calibri" panose="020F0502020204030204" pitchFamily="34" charset="0"/>
              </a:rPr>
              <a:t>percent</a:t>
            </a:r>
            <a:r>
              <a:rPr lang="it-IT" sz="2200" i="1" dirty="0">
                <a:latin typeface="Calibri" panose="020F0502020204030204" pitchFamily="34" charset="0"/>
                <a:cs typeface="Calibri" panose="020F0502020204030204" pitchFamily="34" charset="0"/>
              </a:rPr>
              <a:t> 		sure [</a:t>
            </a:r>
            <a:r>
              <a:rPr lang="it-IT" sz="2200" i="1" dirty="0" err="1"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it-IT" sz="2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200" i="1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sz="2200" i="1" dirty="0">
                <a:latin typeface="Calibri" panose="020F0502020204030204" pitchFamily="34" charset="0"/>
                <a:cs typeface="Calibri" panose="020F0502020204030204" pitchFamily="34" charset="0"/>
              </a:rPr>
              <a:t>] the guy</a:t>
            </a:r>
          </a:p>
          <a:p>
            <a:pPr marL="0" indent="0" algn="r">
              <a:buNone/>
            </a:pP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SBC008</a:t>
            </a:r>
          </a:p>
          <a:p>
            <a:r>
              <a:rPr lang="it-IT" sz="2200" i="1" dirty="0">
                <a:latin typeface="Calibri" panose="020F0502020204030204" pitchFamily="34" charset="0"/>
                <a:cs typeface="Calibri" panose="020F0502020204030204" pitchFamily="34" charset="0"/>
              </a:rPr>
              <a:t>chiaramente la fiat è un po' come quelle madri un po' oppressive </a:t>
            </a:r>
            <a:r>
              <a:rPr lang="it-IT" sz="2200" b="1" i="1" dirty="0">
                <a:latin typeface="Calibri" panose="020F0502020204030204" pitchFamily="34" charset="0"/>
                <a:cs typeface="Calibri" panose="020F0502020204030204" pitchFamily="34" charset="0"/>
              </a:rPr>
              <a:t>dove</a:t>
            </a:r>
            <a:r>
              <a:rPr lang="it-IT" sz="2200" i="1" dirty="0">
                <a:latin typeface="Calibri" panose="020F0502020204030204" pitchFamily="34" charset="0"/>
                <a:cs typeface="Calibri" panose="020F0502020204030204" pitchFamily="34" charset="0"/>
              </a:rPr>
              <a:t> non ti manca mai nulla</a:t>
            </a:r>
          </a:p>
          <a:p>
            <a:pPr marL="0" indent="0" algn="r">
              <a:buNone/>
            </a:pPr>
            <a:r>
              <a:rPr lang="it-IT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ParlaTO</a:t>
            </a: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 corpus</a:t>
            </a:r>
          </a:p>
          <a:p>
            <a:pPr marL="0" indent="0">
              <a:buNone/>
            </a:pP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16210065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885892-E30F-69B1-3714-9D5929513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LOC</a:t>
            </a:r>
            <a:r>
              <a:rPr lang="it-IT" baseline="-25000" dirty="0"/>
              <a:t>REL </a:t>
            </a:r>
            <a:r>
              <a:rPr lang="it-IT" dirty="0"/>
              <a:t>senza testa spaziale</a:t>
            </a:r>
          </a:p>
        </p:txBody>
      </p:sp>
      <p:pic>
        <p:nvPicPr>
          <p:cNvPr id="6" name="WhatsApp Video 2020-05-17 at 18.02.40" descr="WhatsApp Video 2020-05-17 at 18.02.40">
            <a:hlinkClick r:id="" action="ppaction://media"/>
            <a:extLst>
              <a:ext uri="{FF2B5EF4-FFF2-40B4-BE49-F238E27FC236}">
                <a16:creationId xmlns:a16="http://schemas.microsoft.com/office/drawing/2014/main" id="{4F13BDE7-F386-7470-28F8-EF4D0243B77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78247" y="2005782"/>
            <a:ext cx="2435506" cy="430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15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D2D405-A45D-84AC-3A33-8B7CCEF04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Sincronia e diacronia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B819FB9-37A3-1403-1766-96BDDF3F3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200" dirty="0"/>
              <a:t>Tipologia e sociolinguistica = variazione sincronica</a:t>
            </a:r>
          </a:p>
          <a:p>
            <a:pPr marL="0" indent="0">
              <a:buNone/>
            </a:pPr>
            <a:r>
              <a:rPr lang="it-IT" sz="2200" dirty="0"/>
              <a:t>Linguistica storica = variazione diacronica (mutamento</a:t>
            </a:r>
          </a:p>
          <a:p>
            <a:pPr marL="0" indent="0">
              <a:buNone/>
            </a:pPr>
            <a:r>
              <a:rPr lang="it-IT" sz="2200" dirty="0"/>
              <a:t>		</a:t>
            </a:r>
            <a:r>
              <a:rPr lang="it-IT" sz="2200" dirty="0">
                <a:sym typeface="Wingdings" pitchFamily="2" charset="2"/>
              </a:rPr>
              <a:t> Prospettive incompatibili tra loro (Saussure 2016 [1916]: 174)</a:t>
            </a:r>
          </a:p>
          <a:p>
            <a:pPr marL="0" indent="0">
              <a:buNone/>
            </a:pPr>
            <a:r>
              <a:rPr lang="it-IT" sz="2200" dirty="0">
                <a:sym typeface="Wingdings" pitchFamily="2" charset="2"/>
              </a:rPr>
              <a:t>		 Due facce della stessa medaglia (v. </a:t>
            </a:r>
            <a:r>
              <a:rPr lang="it-IT" sz="2200" dirty="0" err="1">
                <a:sym typeface="Wingdings" pitchFamily="2" charset="2"/>
              </a:rPr>
              <a:t>Seiler</a:t>
            </a:r>
            <a:r>
              <a:rPr lang="it-IT" sz="2200" dirty="0">
                <a:sym typeface="Wingdings" pitchFamily="2" charset="2"/>
              </a:rPr>
              <a:t> 2018 </a:t>
            </a:r>
            <a:r>
              <a:rPr lang="it-IT" sz="2200" i="1" dirty="0">
                <a:sym typeface="Wingdings" pitchFamily="2" charset="2"/>
              </a:rPr>
              <a:t>inter al</a:t>
            </a:r>
            <a:r>
              <a:rPr lang="it-IT" sz="2200" dirty="0">
                <a:sym typeface="Wingdings" pitchFamily="2" charset="2"/>
              </a:rPr>
              <a:t>.)</a:t>
            </a:r>
          </a:p>
          <a:p>
            <a:pPr marL="0" indent="0">
              <a:buNone/>
            </a:pPr>
            <a:endParaRPr lang="it-IT" sz="2200" dirty="0">
              <a:sym typeface="Wingdings" pitchFamily="2" charset="2"/>
            </a:endParaRPr>
          </a:p>
          <a:p>
            <a:pPr marL="0" indent="0">
              <a:buNone/>
            </a:pPr>
            <a:r>
              <a:rPr lang="it-IT" sz="2200" dirty="0">
                <a:sym typeface="Wingdings" pitchFamily="2" charset="2"/>
              </a:rPr>
              <a:t>‘Da un lato, la variazione è il </a:t>
            </a:r>
            <a:r>
              <a:rPr lang="it-IT" sz="2200" b="1" dirty="0">
                <a:sym typeface="Wingdings" pitchFamily="2" charset="2"/>
              </a:rPr>
              <a:t>risultato</a:t>
            </a:r>
            <a:r>
              <a:rPr lang="it-IT" sz="2200" dirty="0">
                <a:sym typeface="Wingdings" pitchFamily="2" charset="2"/>
              </a:rPr>
              <a:t> del mutamento, nella misura in cui l’esistenza di diverse varianti presuppone l’introduzione, tramite innovazione interna o esterna, di una nuova variante in un particolare sistema; </a:t>
            </a:r>
          </a:p>
          <a:p>
            <a:pPr marL="0" indent="0">
              <a:buNone/>
            </a:pPr>
            <a:r>
              <a:rPr lang="it-IT" sz="2200" dirty="0">
                <a:sym typeface="Wingdings" pitchFamily="2" charset="2"/>
              </a:rPr>
              <a:t>dall’altro, la variazione sincronica è la </a:t>
            </a:r>
            <a:r>
              <a:rPr lang="it-IT" sz="2200" b="1" dirty="0">
                <a:sym typeface="Wingdings" pitchFamily="2" charset="2"/>
              </a:rPr>
              <a:t>base</a:t>
            </a:r>
            <a:r>
              <a:rPr lang="it-IT" sz="2200" dirty="0">
                <a:sym typeface="Wingdings" pitchFamily="2" charset="2"/>
              </a:rPr>
              <a:t> del mutamento inteso come la selezione e </a:t>
            </a:r>
            <a:r>
              <a:rPr lang="it-IT" sz="2200" dirty="0" err="1">
                <a:sym typeface="Wingdings" pitchFamily="2" charset="2"/>
              </a:rPr>
              <a:t>convenzionalizzazione</a:t>
            </a:r>
            <a:r>
              <a:rPr lang="it-IT" sz="2200" dirty="0">
                <a:sym typeface="Wingdings" pitchFamily="2" charset="2"/>
              </a:rPr>
              <a:t> di una specifica strategia.’</a:t>
            </a:r>
          </a:p>
          <a:p>
            <a:pPr marL="0" indent="0" algn="r">
              <a:buNone/>
            </a:pPr>
            <a:r>
              <a:rPr lang="it-IT" sz="2200" dirty="0">
                <a:sym typeface="Wingdings" pitchFamily="2" charset="2"/>
              </a:rPr>
              <a:t>(Ballarè &amp; Inglese 2021: 30)</a:t>
            </a:r>
          </a:p>
          <a:p>
            <a:pPr marL="0" indent="0">
              <a:buNone/>
            </a:pPr>
            <a:endParaRPr lang="it-IT" sz="2200" dirty="0">
              <a:sym typeface="Wingdings" pitchFamily="2" charset="2"/>
            </a:endParaRPr>
          </a:p>
          <a:p>
            <a:pPr marL="0" indent="0">
              <a:buNone/>
            </a:pPr>
            <a:endParaRPr lang="it-IT" sz="220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E3E1E3ED-D867-12C5-50C2-6CFF2F675239}"/>
              </a:ext>
            </a:extLst>
          </p:cNvPr>
          <p:cNvSpPr/>
          <p:nvPr/>
        </p:nvSpPr>
        <p:spPr>
          <a:xfrm>
            <a:off x="838199" y="3886200"/>
            <a:ext cx="10515599" cy="229076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3F988DA8-2CE0-4FBB-6149-399F6CB0004D}"/>
              </a:ext>
            </a:extLst>
          </p:cNvPr>
          <p:cNvSpPr/>
          <p:nvPr/>
        </p:nvSpPr>
        <p:spPr>
          <a:xfrm>
            <a:off x="3042995" y="2178844"/>
            <a:ext cx="2657475" cy="6096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70694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9D0F5B-5BCC-2633-7940-0C2497E27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Francese: OÙ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701797-3E3F-11F0-8D1F-E2FEDD791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200" i="1" dirty="0"/>
              <a:t>voilà </a:t>
            </a:r>
            <a:r>
              <a:rPr lang="it-IT" sz="2200" i="1" dirty="0" err="1"/>
              <a:t>oui</a:t>
            </a:r>
            <a:r>
              <a:rPr lang="it-IT" sz="2200" i="1" dirty="0"/>
              <a:t> hm </a:t>
            </a:r>
            <a:r>
              <a:rPr lang="it-IT" sz="2200" i="1" dirty="0" err="1"/>
              <a:t>euh</a:t>
            </a:r>
            <a:r>
              <a:rPr lang="it-IT" sz="2200" i="1" dirty="0"/>
              <a:t> </a:t>
            </a:r>
            <a:r>
              <a:rPr lang="it-IT" sz="2200" i="1" dirty="0" err="1"/>
              <a:t>j’enseigne</a:t>
            </a:r>
            <a:r>
              <a:rPr lang="it-IT" sz="2200" i="1" dirty="0"/>
              <a:t> </a:t>
            </a:r>
            <a:r>
              <a:rPr lang="it-IT" sz="2200" i="1" dirty="0" err="1"/>
              <a:t>dans</a:t>
            </a:r>
            <a:r>
              <a:rPr lang="it-IT" sz="2200" i="1" dirty="0"/>
              <a:t> une </a:t>
            </a:r>
            <a:r>
              <a:rPr lang="it-IT" sz="2200" i="1" dirty="0" err="1"/>
              <a:t>matière</a:t>
            </a:r>
            <a:r>
              <a:rPr lang="it-IT" sz="2200" i="1" dirty="0"/>
              <a:t> </a:t>
            </a:r>
            <a:r>
              <a:rPr lang="it-IT" sz="2200" b="1" i="1" dirty="0" err="1">
                <a:solidFill>
                  <a:srgbClr val="4A66AC"/>
                </a:solidFill>
              </a:rPr>
              <a:t>où</a:t>
            </a:r>
            <a:r>
              <a:rPr lang="it-IT" sz="2200" b="1" i="1" dirty="0"/>
              <a:t> </a:t>
            </a:r>
            <a:r>
              <a:rPr lang="it-IT" sz="2200" i="1" dirty="0"/>
              <a:t>y a </a:t>
            </a:r>
            <a:r>
              <a:rPr lang="it-IT" sz="2200" i="1" dirty="0" err="1"/>
              <a:t>beaucoup</a:t>
            </a:r>
            <a:r>
              <a:rPr lang="it-IT" sz="2200" i="1" dirty="0"/>
              <a:t> de </a:t>
            </a:r>
            <a:r>
              <a:rPr lang="it-IT" sz="2200" i="1" dirty="0" err="1"/>
              <a:t>préparation</a:t>
            </a:r>
            <a:r>
              <a:rPr lang="it-IT" sz="2200" i="1" dirty="0"/>
              <a:t> </a:t>
            </a:r>
            <a:r>
              <a:rPr lang="it-IT" sz="2200" i="1" dirty="0" err="1"/>
              <a:t>matérielle</a:t>
            </a:r>
            <a:r>
              <a:rPr lang="it-IT" sz="2200" i="1" dirty="0"/>
              <a:t> </a:t>
            </a:r>
          </a:p>
          <a:p>
            <a:pPr marL="0" indent="0">
              <a:buNone/>
            </a:pPr>
            <a:endParaRPr lang="it-IT" sz="2200" i="1" dirty="0"/>
          </a:p>
          <a:p>
            <a:pPr marL="0" indent="0">
              <a:buNone/>
            </a:pPr>
            <a:endParaRPr lang="it-IT" sz="2200" i="1" dirty="0"/>
          </a:p>
          <a:p>
            <a:pPr marL="0" indent="0">
              <a:buNone/>
            </a:pPr>
            <a:r>
              <a:rPr lang="it-IT" sz="2200" dirty="0"/>
              <a:t>“Il </a:t>
            </a:r>
            <a:r>
              <a:rPr lang="it-IT" sz="2200" dirty="0" err="1"/>
              <a:t>peut</a:t>
            </a:r>
            <a:r>
              <a:rPr lang="it-IT" sz="2200" dirty="0"/>
              <a:t> s’agir d’</a:t>
            </a:r>
            <a:r>
              <a:rPr lang="it-IT" sz="2200" dirty="0" err="1"/>
              <a:t>évoquer</a:t>
            </a:r>
            <a:r>
              <a:rPr lang="it-IT" sz="2200" dirty="0"/>
              <a:t> le </a:t>
            </a:r>
            <a:r>
              <a:rPr lang="it-IT" sz="2200" dirty="0" err="1"/>
              <a:t>lieu</a:t>
            </a:r>
            <a:r>
              <a:rPr lang="it-IT" sz="2200" dirty="0"/>
              <a:t> […] </a:t>
            </a:r>
            <a:r>
              <a:rPr lang="it-IT" sz="2200" dirty="0" err="1"/>
              <a:t>ou</a:t>
            </a:r>
            <a:r>
              <a:rPr lang="it-IT" sz="2200" dirty="0"/>
              <a:t> de façon </a:t>
            </a:r>
            <a:r>
              <a:rPr lang="it-IT" sz="2200" dirty="0" err="1"/>
              <a:t>moins</a:t>
            </a:r>
            <a:r>
              <a:rPr lang="it-IT" sz="2200" dirty="0"/>
              <a:t> </a:t>
            </a:r>
            <a:r>
              <a:rPr lang="it-IT" sz="2200" dirty="0" err="1"/>
              <a:t>attendue</a:t>
            </a:r>
            <a:r>
              <a:rPr lang="it-IT" sz="2200" dirty="0"/>
              <a:t> </a:t>
            </a:r>
            <a:r>
              <a:rPr lang="it-IT" sz="2200" b="1" dirty="0"/>
              <a:t>une situation par rapport à une </a:t>
            </a:r>
            <a:r>
              <a:rPr lang="it-IT" sz="2200" b="1" dirty="0" err="1"/>
              <a:t>abstraction</a:t>
            </a:r>
            <a:r>
              <a:rPr lang="it-IT" sz="2200" b="1" dirty="0"/>
              <a:t> </a:t>
            </a:r>
            <a:r>
              <a:rPr lang="it-IT" sz="2200" dirty="0"/>
              <a:t>[es. 6] ; </a:t>
            </a:r>
            <a:r>
              <a:rPr lang="it-IT" sz="2200" dirty="0" err="1"/>
              <a:t>ainsi</a:t>
            </a:r>
            <a:r>
              <a:rPr lang="it-IT" sz="2200" dirty="0"/>
              <a:t>, </a:t>
            </a:r>
            <a:r>
              <a:rPr lang="it-IT" sz="2200" dirty="0" err="1"/>
              <a:t>dans</a:t>
            </a:r>
            <a:r>
              <a:rPr lang="it-IT" sz="2200" dirty="0"/>
              <a:t> ce qui </a:t>
            </a:r>
            <a:r>
              <a:rPr lang="it-IT" sz="2200" dirty="0" err="1"/>
              <a:t>suit</a:t>
            </a:r>
            <a:r>
              <a:rPr lang="it-IT" sz="2200" dirty="0"/>
              <a:t>, on ne </a:t>
            </a:r>
            <a:r>
              <a:rPr lang="it-IT" sz="2200" dirty="0" err="1"/>
              <a:t>peut</a:t>
            </a:r>
            <a:r>
              <a:rPr lang="it-IT" sz="2200" dirty="0"/>
              <a:t> </a:t>
            </a:r>
            <a:r>
              <a:rPr lang="it-IT" sz="2200" dirty="0" err="1"/>
              <a:t>guère</a:t>
            </a:r>
            <a:r>
              <a:rPr lang="it-IT" sz="2200" dirty="0"/>
              <a:t> </a:t>
            </a:r>
            <a:r>
              <a:rPr lang="it-IT" sz="2200" dirty="0" err="1"/>
              <a:t>arguer</a:t>
            </a:r>
            <a:r>
              <a:rPr lang="it-IT" sz="2200" dirty="0"/>
              <a:t> sans </a:t>
            </a:r>
            <a:r>
              <a:rPr lang="it-IT" sz="2200" dirty="0" err="1"/>
              <a:t>risque</a:t>
            </a:r>
            <a:r>
              <a:rPr lang="it-IT" sz="2200" dirty="0"/>
              <a:t> de s’</a:t>
            </a:r>
            <a:r>
              <a:rPr lang="it-IT" sz="2200" dirty="0" err="1"/>
              <a:t>appuyer</a:t>
            </a:r>
            <a:r>
              <a:rPr lang="it-IT" sz="2200" dirty="0"/>
              <a:t> sur une </a:t>
            </a:r>
            <a:r>
              <a:rPr lang="it-IT" sz="2200" dirty="0" err="1"/>
              <a:t>métaphore</a:t>
            </a:r>
            <a:r>
              <a:rPr lang="it-IT" sz="2200" dirty="0"/>
              <a:t> abusive </a:t>
            </a:r>
            <a:r>
              <a:rPr lang="it-IT" sz="2200" dirty="0" err="1"/>
              <a:t>qu’une</a:t>
            </a:r>
            <a:r>
              <a:rPr lang="it-IT" sz="2200" dirty="0"/>
              <a:t> discipline </a:t>
            </a:r>
            <a:r>
              <a:rPr lang="it-IT" sz="2200" dirty="0" err="1"/>
              <a:t>ou</a:t>
            </a:r>
            <a:r>
              <a:rPr lang="it-IT" sz="2200" dirty="0"/>
              <a:t> </a:t>
            </a:r>
            <a:r>
              <a:rPr lang="it-IT" sz="2200" dirty="0" err="1"/>
              <a:t>qu’un</a:t>
            </a:r>
            <a:r>
              <a:rPr lang="it-IT" sz="2200" dirty="0"/>
              <a:t> </a:t>
            </a:r>
            <a:r>
              <a:rPr lang="it-IT" sz="2200" dirty="0" err="1"/>
              <a:t>métier</a:t>
            </a:r>
            <a:r>
              <a:rPr lang="it-IT" sz="2200" dirty="0"/>
              <a:t> est un </a:t>
            </a:r>
            <a:r>
              <a:rPr lang="it-IT" sz="2200" dirty="0" err="1"/>
              <a:t>lieu</a:t>
            </a:r>
            <a:r>
              <a:rPr lang="it-IT" sz="2200" dirty="0"/>
              <a:t> </a:t>
            </a:r>
            <a:r>
              <a:rPr lang="it-IT" sz="2200" dirty="0" err="1"/>
              <a:t>proprement</a:t>
            </a:r>
            <a:r>
              <a:rPr lang="it-IT" sz="2200" dirty="0"/>
              <a:t> </a:t>
            </a:r>
            <a:r>
              <a:rPr lang="it-IT" sz="2200" dirty="0" err="1"/>
              <a:t>dit</a:t>
            </a:r>
            <a:r>
              <a:rPr lang="it-IT" sz="2200" dirty="0"/>
              <a:t>.” (</a:t>
            </a:r>
            <a:r>
              <a:rPr lang="it-IT" sz="2200" dirty="0" err="1"/>
              <a:t>Larrivée</a:t>
            </a:r>
            <a:r>
              <a:rPr lang="it-IT" sz="2200" dirty="0"/>
              <a:t> &amp; </a:t>
            </a:r>
            <a:r>
              <a:rPr lang="it-IT" sz="2200" dirty="0" err="1"/>
              <a:t>Skrovec</a:t>
            </a:r>
            <a:r>
              <a:rPr lang="it-IT" sz="2200" dirty="0"/>
              <a:t> 2016: 9)</a:t>
            </a:r>
          </a:p>
        </p:txBody>
      </p:sp>
    </p:spTree>
    <p:extLst>
      <p:ext uri="{BB962C8B-B14F-4D97-AF65-F5344CB8AC3E}">
        <p14:creationId xmlns:p14="http://schemas.microsoft.com/office/powerpoint/2010/main" val="5091464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0E3933-8780-CF78-F238-AEEC373DB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 LOC a CONCERN?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3DD5EC5-A60F-7BED-970C-9625D4A29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i="1" dirty="0" err="1"/>
              <a:t>where</a:t>
            </a:r>
            <a:r>
              <a:rPr lang="it-IT" sz="2400" dirty="0"/>
              <a:t>, </a:t>
            </a:r>
            <a:r>
              <a:rPr lang="it-IT" sz="2400" i="1" dirty="0"/>
              <a:t>dove</a:t>
            </a:r>
            <a:r>
              <a:rPr lang="it-IT" sz="2400" dirty="0"/>
              <a:t> e </a:t>
            </a:r>
            <a:r>
              <a:rPr lang="it-IT" sz="2400" i="1" dirty="0" err="1"/>
              <a:t>où</a:t>
            </a:r>
            <a:r>
              <a:rPr lang="it-IT" sz="2400" dirty="0"/>
              <a:t>  </a:t>
            </a:r>
            <a:r>
              <a:rPr lang="it-IT" sz="2400" dirty="0">
                <a:sym typeface="Wingdings" pitchFamily="2" charset="2"/>
              </a:rPr>
              <a:t></a:t>
            </a:r>
            <a:r>
              <a:rPr lang="it-IT" sz="2400" dirty="0"/>
              <a:t> ‘per quanto riguarda X’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400" dirty="0"/>
              <a:t>X = testa della FR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400" dirty="0"/>
              <a:t>LOC</a:t>
            </a:r>
            <a:r>
              <a:rPr lang="it-IT" sz="2400" baseline="-25000" dirty="0"/>
              <a:t>REL</a:t>
            </a:r>
            <a:r>
              <a:rPr lang="it-IT" sz="2400" dirty="0"/>
              <a:t> iniziano ad essere usati in contesti in cui ciò che è rilevante è la relazione </a:t>
            </a:r>
            <a:r>
              <a:rPr lang="it-IT" sz="2400" dirty="0" err="1"/>
              <a:t>topic-comment</a:t>
            </a:r>
            <a:r>
              <a:rPr lang="it-IT" sz="2400" dirty="0"/>
              <a:t> tra la FP e la FR (v. anche </a:t>
            </a:r>
            <a:r>
              <a:rPr lang="it-IT" sz="2400" dirty="0" err="1"/>
              <a:t>Murelli</a:t>
            </a:r>
            <a:r>
              <a:rPr lang="it-IT" sz="2400" dirty="0"/>
              <a:t> 2011: 186-187).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2200" i="1" dirty="0"/>
              <a:t>Dickens </a:t>
            </a:r>
            <a:r>
              <a:rPr lang="it-IT" sz="2200" i="1" dirty="0" err="1"/>
              <a:t>is</a:t>
            </a:r>
            <a:r>
              <a:rPr lang="it-IT" sz="2200" i="1" dirty="0"/>
              <a:t> one of the </a:t>
            </a:r>
            <a:r>
              <a:rPr lang="it-IT" sz="2200" i="1" dirty="0" err="1"/>
              <a:t>few</a:t>
            </a:r>
            <a:r>
              <a:rPr lang="it-IT" sz="2200" i="1" dirty="0"/>
              <a:t> </a:t>
            </a:r>
            <a:r>
              <a:rPr lang="it-IT" sz="2200" i="1" dirty="0" err="1"/>
              <a:t>authors</a:t>
            </a:r>
            <a:r>
              <a:rPr lang="it-IT" sz="2200" i="1" dirty="0"/>
              <a:t> </a:t>
            </a:r>
            <a:r>
              <a:rPr lang="it-IT" sz="2200" b="1" i="1" dirty="0" err="1">
                <a:solidFill>
                  <a:srgbClr val="2683C7"/>
                </a:solidFill>
              </a:rPr>
              <a:t>where</a:t>
            </a:r>
            <a:r>
              <a:rPr lang="it-IT" sz="2200" b="1" i="1" dirty="0"/>
              <a:t> </a:t>
            </a:r>
            <a:r>
              <a:rPr lang="it-IT" sz="2200" i="1" dirty="0"/>
              <a:t>I </a:t>
            </a:r>
            <a:r>
              <a:rPr lang="it-IT" sz="2200" i="1" dirty="0" err="1"/>
              <a:t>prefer</a:t>
            </a:r>
            <a:r>
              <a:rPr lang="it-IT" sz="2200" i="1" dirty="0"/>
              <a:t> to </a:t>
            </a:r>
            <a:r>
              <a:rPr lang="it-IT" sz="2200" i="1" dirty="0" err="1"/>
              <a:t>watch</a:t>
            </a:r>
            <a:r>
              <a:rPr lang="it-IT" sz="2200" i="1" dirty="0"/>
              <a:t> the video </a:t>
            </a:r>
            <a:r>
              <a:rPr lang="it-IT" sz="2200" dirty="0"/>
              <a:t>(</a:t>
            </a:r>
            <a:r>
              <a:rPr lang="it-IT" sz="2200" dirty="0" err="1"/>
              <a:t>Comrie</a:t>
            </a:r>
            <a:r>
              <a:rPr lang="it-IT" sz="2200" dirty="0"/>
              <a:t> 2003: 34)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07427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FDD62E-7C2F-898B-4CE0-C7F2A74E7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Studio di caso: </a:t>
            </a:r>
            <a:r>
              <a:rPr lang="it-IT" i="1" dirty="0"/>
              <a:t>dove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A1E9CF1-0CCA-9865-0D35-4F12F3BC94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79863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B22153-43C7-A0E2-C9DF-540D109F9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Italiano: DOVE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D5140B3-F6AE-6B4D-347C-1136272CF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00449"/>
            <a:ext cx="10515600" cy="2576513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it-IT" i="1" dirty="0"/>
              <a:t>nel  greco c’ è un dativo </a:t>
            </a:r>
            <a:r>
              <a:rPr lang="it-IT" b="1" i="1" dirty="0">
                <a:solidFill>
                  <a:srgbClr val="4A66AC"/>
                </a:solidFill>
              </a:rPr>
              <a:t>dove </a:t>
            </a:r>
            <a:r>
              <a:rPr lang="it-IT" i="1" dirty="0"/>
              <a:t>può presentare una enne finale</a:t>
            </a:r>
          </a:p>
          <a:p>
            <a:pPr marL="0" indent="0">
              <a:buNone/>
            </a:pPr>
            <a:endParaRPr lang="it-IT" dirty="0"/>
          </a:p>
          <a:p>
            <a:pPr marL="0" indent="0" algn="r">
              <a:buNone/>
            </a:pPr>
            <a:r>
              <a:rPr lang="it-IT" dirty="0"/>
              <a:t>(Bernini 1989:91)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B5FF8DA-5625-E8EA-639B-1B81892EED2F}"/>
              </a:ext>
            </a:extLst>
          </p:cNvPr>
          <p:cNvSpPr txBox="1"/>
          <p:nvPr/>
        </p:nvSpPr>
        <p:spPr>
          <a:xfrm>
            <a:off x="1235964" y="1690688"/>
            <a:ext cx="972007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Subj &gt; DO &gt; IO &gt; </a:t>
            </a:r>
            <a:r>
              <a:rPr lang="en-US" sz="3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Obl</a:t>
            </a:r>
            <a:r>
              <a:rPr lang="en-US" sz="3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&gt; Gen &gt; Obj of comp</a:t>
            </a:r>
            <a:endParaRPr lang="it-IT" sz="3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156AB2E1-82FB-9E2C-6FF8-ABFA4C9E445C}"/>
              </a:ext>
            </a:extLst>
          </p:cNvPr>
          <p:cNvSpPr/>
          <p:nvPr/>
        </p:nvSpPr>
        <p:spPr>
          <a:xfrm>
            <a:off x="2185722" y="1536368"/>
            <a:ext cx="1089152" cy="914400"/>
          </a:xfrm>
          <a:prstGeom prst="ellipse">
            <a:avLst/>
          </a:prstGeom>
          <a:noFill/>
          <a:ln w="38100">
            <a:solidFill>
              <a:srgbClr val="4A66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6"/>
              </a:solidFill>
            </a:endParaRP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9B98E070-B56A-DF26-7C6A-20524CA6CF73}"/>
              </a:ext>
            </a:extLst>
          </p:cNvPr>
          <p:cNvSpPr/>
          <p:nvPr/>
        </p:nvSpPr>
        <p:spPr>
          <a:xfrm>
            <a:off x="5321554" y="1571749"/>
            <a:ext cx="914400" cy="914400"/>
          </a:xfrm>
          <a:prstGeom prst="ellipse">
            <a:avLst/>
          </a:prstGeom>
          <a:noFill/>
          <a:ln w="38100">
            <a:solidFill>
              <a:srgbClr val="4A66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E1DBFA7-F52C-C0EC-C733-1617D5D38AAE}"/>
              </a:ext>
            </a:extLst>
          </p:cNvPr>
          <p:cNvSpPr txBox="1"/>
          <p:nvPr/>
        </p:nvSpPr>
        <p:spPr>
          <a:xfrm>
            <a:off x="0" y="6492875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v. anche Ballarè &amp; Micheli 2018, Ballarè, Cerruti &amp; Goria 2019</a:t>
            </a:r>
          </a:p>
        </p:txBody>
      </p:sp>
    </p:spTree>
    <p:extLst>
      <p:ext uri="{BB962C8B-B14F-4D97-AF65-F5344CB8AC3E}">
        <p14:creationId xmlns:p14="http://schemas.microsoft.com/office/powerpoint/2010/main" val="282311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0E7552-8D02-DE4D-EE92-04C788EE7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Varietà diastratiche di italiano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6ABC740-F209-C328-5C22-C6BD7F063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2200" dirty="0"/>
              <a:t>1) Dati: </a:t>
            </a:r>
            <a:r>
              <a:rPr lang="it-IT" sz="2200" dirty="0" err="1"/>
              <a:t>ParlaTO</a:t>
            </a:r>
            <a:r>
              <a:rPr lang="it-IT" sz="2200" dirty="0"/>
              <a:t> corpus (Cerruti &amp; Ballarè 2021)</a:t>
            </a:r>
          </a:p>
          <a:p>
            <a:pPr marL="0" indent="0">
              <a:buNone/>
            </a:pPr>
            <a:endParaRPr lang="it-IT" dirty="0"/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7F27C6D7-8B36-1B4F-9AAB-D7ABBA589A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065478"/>
              </p:ext>
            </p:extLst>
          </p:nvPr>
        </p:nvGraphicFramePr>
        <p:xfrm>
          <a:off x="1212518" y="2410015"/>
          <a:ext cx="8941131" cy="38637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5787">
                  <a:extLst>
                    <a:ext uri="{9D8B030D-6E8A-4147-A177-3AD203B41FA5}">
                      <a16:colId xmlns:a16="http://schemas.microsoft.com/office/drawing/2014/main" val="536204909"/>
                    </a:ext>
                  </a:extLst>
                </a:gridCol>
                <a:gridCol w="3162741">
                  <a:extLst>
                    <a:ext uri="{9D8B030D-6E8A-4147-A177-3AD203B41FA5}">
                      <a16:colId xmlns:a16="http://schemas.microsoft.com/office/drawing/2014/main" val="3769163425"/>
                    </a:ext>
                  </a:extLst>
                </a:gridCol>
                <a:gridCol w="3412603">
                  <a:extLst>
                    <a:ext uri="{9D8B030D-6E8A-4147-A177-3AD203B41FA5}">
                      <a16:colId xmlns:a16="http://schemas.microsoft.com/office/drawing/2014/main" val="3668455449"/>
                    </a:ext>
                  </a:extLst>
                </a:gridCol>
              </a:tblGrid>
              <a:tr h="28102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200" dirty="0" err="1">
                          <a:effectLst/>
                        </a:rPr>
                        <a:t>Gruppi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sociali</a:t>
                      </a:r>
                      <a:endParaRPr lang="it-IT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200" dirty="0">
                          <a:effectLst/>
                        </a:rPr>
                        <a:t>Ed. 1</a:t>
                      </a:r>
                      <a:endParaRPr lang="it-IT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200">
                          <a:effectLst/>
                        </a:rPr>
                        <a:t>Ed. 2</a:t>
                      </a:r>
                      <a:endParaRPr lang="it-IT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8453033"/>
                  </a:ext>
                </a:extLst>
              </a:tr>
              <a:tr h="156303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200" dirty="0">
                          <a:effectLst/>
                        </a:rPr>
                        <a:t> </a:t>
                      </a:r>
                      <a:endParaRPr lang="it-IT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41288" lvl="0" indent="-141288" algn="l">
                        <a:lnSpc>
                          <a:spcPct val="150000"/>
                        </a:lnSpc>
                        <a:buFont typeface="Times New Roman" panose="02020603050405020304" pitchFamily="18" charset="0"/>
                        <a:buChar char="-"/>
                        <a:tabLst/>
                      </a:pPr>
                      <a:r>
                        <a:rPr lang="en-US" sz="2200" dirty="0">
                          <a:effectLst/>
                        </a:rPr>
                        <a:t>Diploma di </a:t>
                      </a:r>
                      <a:r>
                        <a:rPr lang="en-US" sz="2200" dirty="0" err="1">
                          <a:effectLst/>
                        </a:rPr>
                        <a:t>scuola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elementare</a:t>
                      </a:r>
                      <a:r>
                        <a:rPr lang="en-US" sz="2200" dirty="0">
                          <a:effectLst/>
                        </a:rPr>
                        <a:t>;</a:t>
                      </a:r>
                      <a:endParaRPr lang="it-IT" sz="2200" dirty="0">
                        <a:effectLst/>
                      </a:endParaRPr>
                    </a:p>
                    <a:p>
                      <a:pPr marL="141288" lvl="0" indent="-141288" algn="l">
                        <a:lnSpc>
                          <a:spcPct val="150000"/>
                        </a:lnSpc>
                        <a:buFont typeface="Times New Roman" panose="02020603050405020304" pitchFamily="18" charset="0"/>
                        <a:buChar char="-"/>
                        <a:tabLst/>
                      </a:pPr>
                      <a:r>
                        <a:rPr lang="en-US" sz="2200" dirty="0">
                          <a:effectLst/>
                        </a:rPr>
                        <a:t>Diploma di </a:t>
                      </a:r>
                      <a:r>
                        <a:rPr lang="en-US" sz="2200" dirty="0" err="1">
                          <a:effectLst/>
                        </a:rPr>
                        <a:t>scuola</a:t>
                      </a:r>
                      <a:r>
                        <a:rPr lang="en-US" sz="2200" dirty="0">
                          <a:effectLst/>
                        </a:rPr>
                        <a:t> media;</a:t>
                      </a:r>
                      <a:endParaRPr lang="it-IT" sz="2200" dirty="0">
                        <a:effectLst/>
                      </a:endParaRPr>
                    </a:p>
                    <a:p>
                      <a:pPr marL="141288" lvl="0" indent="-141288" algn="l">
                        <a:lnSpc>
                          <a:spcPct val="150000"/>
                        </a:lnSpc>
                        <a:buFont typeface="Times New Roman" panose="02020603050405020304" pitchFamily="18" charset="0"/>
                        <a:buChar char="-"/>
                        <a:tabLst/>
                      </a:pPr>
                      <a:r>
                        <a:rPr lang="en-US" sz="2200" dirty="0">
                          <a:effectLst/>
                        </a:rPr>
                        <a:t>Diploma di </a:t>
                      </a:r>
                      <a:r>
                        <a:rPr lang="en-US" sz="2200" dirty="0" err="1">
                          <a:effectLst/>
                        </a:rPr>
                        <a:t>scuola</a:t>
                      </a:r>
                      <a:r>
                        <a:rPr lang="en-US" sz="2200" dirty="0">
                          <a:effectLst/>
                        </a:rPr>
                        <a:t> superior e non </a:t>
                      </a:r>
                      <a:r>
                        <a:rPr lang="en-US" sz="2200" dirty="0" err="1">
                          <a:effectLst/>
                        </a:rPr>
                        <a:t>iscritti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all’università</a:t>
                      </a:r>
                      <a:r>
                        <a:rPr lang="en-US" sz="2200" dirty="0">
                          <a:effectLst/>
                        </a:rPr>
                        <a:t>.</a:t>
                      </a:r>
                      <a:endParaRPr lang="it-IT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7800" lvl="0" indent="-177800" algn="l">
                        <a:lnSpc>
                          <a:spcPct val="150000"/>
                        </a:lnSpc>
                        <a:buFont typeface="Times New Roman" panose="02020603050405020304" pitchFamily="18" charset="0"/>
                        <a:buChar char="-"/>
                        <a:tabLst/>
                      </a:pPr>
                      <a:r>
                        <a:rPr lang="en-US" sz="2200" dirty="0" err="1">
                          <a:effectLst/>
                        </a:rPr>
                        <a:t>Studenti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universitari</a:t>
                      </a:r>
                      <a:r>
                        <a:rPr lang="en-US" sz="2200" dirty="0">
                          <a:effectLst/>
                        </a:rPr>
                        <a:t>;</a:t>
                      </a:r>
                      <a:endParaRPr lang="it-IT" sz="2200" dirty="0">
                        <a:effectLst/>
                      </a:endParaRPr>
                    </a:p>
                    <a:p>
                      <a:pPr marL="177800" lvl="0" indent="-177800" algn="l">
                        <a:lnSpc>
                          <a:spcPct val="150000"/>
                        </a:lnSpc>
                        <a:buFont typeface="Times New Roman" panose="02020603050405020304" pitchFamily="18" charset="0"/>
                        <a:buChar char="-"/>
                        <a:tabLst/>
                      </a:pPr>
                      <a:r>
                        <a:rPr lang="en-US" sz="2200" dirty="0" err="1">
                          <a:effectLst/>
                        </a:rPr>
                        <a:t>Laurea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triennale</a:t>
                      </a:r>
                      <a:r>
                        <a:rPr lang="en-US" sz="2200" dirty="0">
                          <a:effectLst/>
                        </a:rPr>
                        <a:t>;</a:t>
                      </a:r>
                      <a:endParaRPr lang="it-IT" sz="2200" dirty="0">
                        <a:effectLst/>
                      </a:endParaRPr>
                    </a:p>
                    <a:p>
                      <a:pPr marL="177800" lvl="0" indent="-177800" algn="l">
                        <a:lnSpc>
                          <a:spcPct val="150000"/>
                        </a:lnSpc>
                        <a:buFont typeface="Times New Roman" panose="02020603050405020304" pitchFamily="18" charset="0"/>
                        <a:buChar char="-"/>
                        <a:tabLst/>
                      </a:pPr>
                      <a:r>
                        <a:rPr lang="en-US" sz="2200" dirty="0" err="1">
                          <a:effectLst/>
                        </a:rPr>
                        <a:t>Laurea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magistrale</a:t>
                      </a:r>
                      <a:r>
                        <a:rPr lang="en-US" sz="2200" dirty="0">
                          <a:effectLst/>
                        </a:rPr>
                        <a:t>;</a:t>
                      </a:r>
                      <a:endParaRPr lang="it-IT" sz="2200" dirty="0">
                        <a:effectLst/>
                      </a:endParaRPr>
                    </a:p>
                    <a:p>
                      <a:pPr marL="177800" lvl="0" indent="-177800" algn="l">
                        <a:lnSpc>
                          <a:spcPct val="150000"/>
                        </a:lnSpc>
                        <a:buFont typeface="Times New Roman" panose="02020603050405020304" pitchFamily="18" charset="0"/>
                        <a:buChar char="-"/>
                        <a:tabLst/>
                      </a:pPr>
                      <a:r>
                        <a:rPr lang="en-US" sz="2200" dirty="0" err="1">
                          <a:effectLst/>
                        </a:rPr>
                        <a:t>Titolo</a:t>
                      </a:r>
                      <a:r>
                        <a:rPr lang="en-US" sz="2200" dirty="0">
                          <a:effectLst/>
                        </a:rPr>
                        <a:t> post-</a:t>
                      </a:r>
                      <a:r>
                        <a:rPr lang="en-US" sz="2200" dirty="0" err="1">
                          <a:effectLst/>
                        </a:rPr>
                        <a:t>laurea</a:t>
                      </a:r>
                      <a:r>
                        <a:rPr lang="en-US" sz="2200" dirty="0">
                          <a:effectLst/>
                        </a:rPr>
                        <a:t>.</a:t>
                      </a:r>
                      <a:endParaRPr lang="it-IT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0759988"/>
                  </a:ext>
                </a:extLst>
              </a:tr>
              <a:tr h="28110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200" dirty="0" err="1">
                          <a:effectLst/>
                        </a:rPr>
                        <a:t>Numero</a:t>
                      </a:r>
                      <a:r>
                        <a:rPr lang="en-US" sz="2200" dirty="0">
                          <a:effectLst/>
                        </a:rPr>
                        <a:t> di tokens</a:t>
                      </a:r>
                      <a:endParaRPr lang="it-IT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200">
                          <a:effectLst/>
                        </a:rPr>
                        <a:t>283.799</a:t>
                      </a:r>
                      <a:endParaRPr lang="it-IT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200" dirty="0">
                          <a:effectLst/>
                        </a:rPr>
                        <a:t>268.662</a:t>
                      </a:r>
                      <a:endParaRPr lang="it-IT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7266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01279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6F827B-A8A2-F4CC-3B58-9159965C9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Varietà diastratiche di italiano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05CB0A5-4822-6702-9710-DE489066A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8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200" dirty="0"/>
              <a:t>2) Query: dove-</a:t>
            </a:r>
            <a:r>
              <a:rPr lang="it-IT" sz="2200" dirty="0" err="1"/>
              <a:t>RELcl</a:t>
            </a:r>
            <a:endParaRPr lang="it-IT" sz="2200" dirty="0"/>
          </a:p>
          <a:p>
            <a:pPr marL="0" indent="0">
              <a:buNone/>
            </a:pPr>
            <a:endParaRPr lang="it-IT" sz="2200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682EDA1-8A02-173E-2457-388188C56C8A}"/>
              </a:ext>
            </a:extLst>
          </p:cNvPr>
          <p:cNvSpPr txBox="1"/>
          <p:nvPr/>
        </p:nvSpPr>
        <p:spPr>
          <a:xfrm>
            <a:off x="838200" y="2464231"/>
            <a:ext cx="10382573" cy="375487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0" indent="0">
              <a:buNone/>
            </a:pPr>
            <a:r>
              <a:rPr lang="it-IT" sz="2200" dirty="0"/>
              <a:t>3) Parametri linguistici:</a:t>
            </a:r>
          </a:p>
          <a:p>
            <a:pPr marL="0" indent="0">
              <a:buNone/>
            </a:pPr>
            <a:r>
              <a:rPr lang="it-IT" sz="2200" b="1" dirty="0"/>
              <a:t>Relazione sintattica espressa dal pronome</a:t>
            </a:r>
            <a:r>
              <a:rPr lang="it-IT" sz="22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/>
              <a:t>OBL*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/>
              <a:t>SUBJ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/>
              <a:t>OBJ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/>
              <a:t>CONC </a:t>
            </a:r>
          </a:p>
          <a:p>
            <a:r>
              <a:rPr lang="it-IT" sz="2200" b="1" dirty="0"/>
              <a:t>*Relazione semantica espressa dal pronome: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/>
              <a:t>SPA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/>
              <a:t>NON-SPA </a:t>
            </a:r>
            <a:r>
              <a:rPr lang="it-IT" sz="2200" i="1" dirty="0"/>
              <a:t>(Infatti c’è stato un periodo dove hanno ripulito delle zone del Valentino // Ormai esiste la formula dove invece che pagarti così ti assumono)</a:t>
            </a:r>
          </a:p>
          <a:p>
            <a:endParaRPr lang="it-IT" sz="2200" dirty="0"/>
          </a:p>
          <a:p>
            <a:r>
              <a:rPr lang="it-IT" sz="2200" b="1" dirty="0"/>
              <a:t>Semantica dell’antecedente</a:t>
            </a:r>
            <a:r>
              <a:rPr lang="it-IT" sz="22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/>
              <a:t>LOC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/>
              <a:t>ABSTR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/>
              <a:t>TEMP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/>
              <a:t>HUM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/>
              <a:t>CONCR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7982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Immagine che contiene tavolo&#10;&#10;Descrizione generata automaticamente">
            <a:extLst>
              <a:ext uri="{FF2B5EF4-FFF2-40B4-BE49-F238E27FC236}">
                <a16:creationId xmlns:a16="http://schemas.microsoft.com/office/drawing/2014/main" id="{8C7F6821-8CAB-B5E5-1DCF-DB328D5660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207" y="66462"/>
            <a:ext cx="5853793" cy="6791538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put penna 5">
                <a:extLst>
                  <a:ext uri="{FF2B5EF4-FFF2-40B4-BE49-F238E27FC236}">
                    <a16:creationId xmlns:a16="http://schemas.microsoft.com/office/drawing/2014/main" id="{0C3ED145-18CA-CD4F-BA16-F5E7F8C76B7F}"/>
                  </a:ext>
                </a:extLst>
              </p14:cNvPr>
              <p14:cNvContentPartPr/>
              <p14:nvPr/>
            </p14:nvContentPartPr>
            <p14:xfrm>
              <a:off x="1730009" y="1649022"/>
              <a:ext cx="633600" cy="55440"/>
            </p14:xfrm>
          </p:contentPart>
        </mc:Choice>
        <mc:Fallback xmlns="">
          <p:pic>
            <p:nvPicPr>
              <p:cNvPr id="6" name="Input penna 5">
                <a:extLst>
                  <a:ext uri="{FF2B5EF4-FFF2-40B4-BE49-F238E27FC236}">
                    <a16:creationId xmlns:a16="http://schemas.microsoft.com/office/drawing/2014/main" id="{0C3ED145-18CA-CD4F-BA16-F5E7F8C76B7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76369" y="1541022"/>
                <a:ext cx="74124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put penna 6">
                <a:extLst>
                  <a:ext uri="{FF2B5EF4-FFF2-40B4-BE49-F238E27FC236}">
                    <a16:creationId xmlns:a16="http://schemas.microsoft.com/office/drawing/2014/main" id="{64E91E84-8B3B-FC96-31E8-7AFF2D5A63F2}"/>
                  </a:ext>
                </a:extLst>
              </p14:cNvPr>
              <p14:cNvContentPartPr/>
              <p14:nvPr/>
            </p14:nvContentPartPr>
            <p14:xfrm>
              <a:off x="3789209" y="1679982"/>
              <a:ext cx="705240" cy="29880"/>
            </p14:xfrm>
          </p:contentPart>
        </mc:Choice>
        <mc:Fallback xmlns="">
          <p:pic>
            <p:nvPicPr>
              <p:cNvPr id="7" name="Input penna 6">
                <a:extLst>
                  <a:ext uri="{FF2B5EF4-FFF2-40B4-BE49-F238E27FC236}">
                    <a16:creationId xmlns:a16="http://schemas.microsoft.com/office/drawing/2014/main" id="{64E91E84-8B3B-FC96-31E8-7AFF2D5A63F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35209" y="1571982"/>
                <a:ext cx="812880" cy="24552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CasellaDiTesto 7">
            <a:extLst>
              <a:ext uri="{FF2B5EF4-FFF2-40B4-BE49-F238E27FC236}">
                <a16:creationId xmlns:a16="http://schemas.microsoft.com/office/drawing/2014/main" id="{37B7DA60-EF66-B287-25ED-E801638B0D4B}"/>
              </a:ext>
            </a:extLst>
          </p:cNvPr>
          <p:cNvSpPr txBox="1"/>
          <p:nvPr/>
        </p:nvSpPr>
        <p:spPr>
          <a:xfrm>
            <a:off x="6096000" y="256175"/>
            <a:ext cx="2654105" cy="646331"/>
          </a:xfrm>
          <a:prstGeom prst="rect">
            <a:avLst/>
          </a:prstGeom>
          <a:noFill/>
          <a:ln w="38100">
            <a:solidFill>
              <a:srgbClr val="FFFD9E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Usi ‘prototipici’ = 361 (76.5%)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AEB708B-9E5A-755F-B784-0896350A3C23}"/>
              </a:ext>
            </a:extLst>
          </p:cNvPr>
          <p:cNvSpPr/>
          <p:nvPr/>
        </p:nvSpPr>
        <p:spPr>
          <a:xfrm>
            <a:off x="242207" y="5434642"/>
            <a:ext cx="5589250" cy="331139"/>
          </a:xfrm>
          <a:prstGeom prst="rect">
            <a:avLst/>
          </a:prstGeom>
          <a:solidFill>
            <a:srgbClr val="D0D1D1">
              <a:alpha val="505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657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Immagine che contiene tavolo&#10;&#10;Descrizione generata automaticamente">
            <a:extLst>
              <a:ext uri="{FF2B5EF4-FFF2-40B4-BE49-F238E27FC236}">
                <a16:creationId xmlns:a16="http://schemas.microsoft.com/office/drawing/2014/main" id="{8C7F6821-8CAB-B5E5-1DCF-DB328D5660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2207" y="66462"/>
            <a:ext cx="5853793" cy="6791538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put penna 5">
                <a:extLst>
                  <a:ext uri="{FF2B5EF4-FFF2-40B4-BE49-F238E27FC236}">
                    <a16:creationId xmlns:a16="http://schemas.microsoft.com/office/drawing/2014/main" id="{0C3ED145-18CA-CD4F-BA16-F5E7F8C76B7F}"/>
                  </a:ext>
                </a:extLst>
              </p14:cNvPr>
              <p14:cNvContentPartPr/>
              <p14:nvPr/>
            </p14:nvContentPartPr>
            <p14:xfrm>
              <a:off x="1730009" y="1649022"/>
              <a:ext cx="633600" cy="55440"/>
            </p14:xfrm>
          </p:contentPart>
        </mc:Choice>
        <mc:Fallback xmlns="">
          <p:pic>
            <p:nvPicPr>
              <p:cNvPr id="6" name="Input penna 5">
                <a:extLst>
                  <a:ext uri="{FF2B5EF4-FFF2-40B4-BE49-F238E27FC236}">
                    <a16:creationId xmlns:a16="http://schemas.microsoft.com/office/drawing/2014/main" id="{0C3ED145-18CA-CD4F-BA16-F5E7F8C76B7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75978" y="1541022"/>
                <a:ext cx="741301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put penna 6">
                <a:extLst>
                  <a:ext uri="{FF2B5EF4-FFF2-40B4-BE49-F238E27FC236}">
                    <a16:creationId xmlns:a16="http://schemas.microsoft.com/office/drawing/2014/main" id="{64E91E84-8B3B-FC96-31E8-7AFF2D5A63F2}"/>
                  </a:ext>
                </a:extLst>
              </p14:cNvPr>
              <p14:cNvContentPartPr/>
              <p14:nvPr/>
            </p14:nvContentPartPr>
            <p14:xfrm>
              <a:off x="3789209" y="1679982"/>
              <a:ext cx="705240" cy="29880"/>
            </p14:xfrm>
          </p:contentPart>
        </mc:Choice>
        <mc:Fallback xmlns="">
          <p:pic>
            <p:nvPicPr>
              <p:cNvPr id="7" name="Input penna 6">
                <a:extLst>
                  <a:ext uri="{FF2B5EF4-FFF2-40B4-BE49-F238E27FC236}">
                    <a16:creationId xmlns:a16="http://schemas.microsoft.com/office/drawing/2014/main" id="{64E91E84-8B3B-FC96-31E8-7AFF2D5A63F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35209" y="1571982"/>
                <a:ext cx="812880" cy="24552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CasellaDiTesto 7">
            <a:extLst>
              <a:ext uri="{FF2B5EF4-FFF2-40B4-BE49-F238E27FC236}">
                <a16:creationId xmlns:a16="http://schemas.microsoft.com/office/drawing/2014/main" id="{37B7DA60-EF66-B287-25ED-E801638B0D4B}"/>
              </a:ext>
            </a:extLst>
          </p:cNvPr>
          <p:cNvSpPr txBox="1"/>
          <p:nvPr/>
        </p:nvSpPr>
        <p:spPr>
          <a:xfrm>
            <a:off x="6096000" y="256175"/>
            <a:ext cx="2654105" cy="646331"/>
          </a:xfrm>
          <a:prstGeom prst="rect">
            <a:avLst/>
          </a:prstGeom>
          <a:noFill/>
          <a:ln w="38100">
            <a:solidFill>
              <a:srgbClr val="FFFD9E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Usi ‘prototipici’ = 361 (76.5%)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A52AF6C-8D73-ECEE-8847-70ED56C74858}"/>
              </a:ext>
            </a:extLst>
          </p:cNvPr>
          <p:cNvSpPr txBox="1"/>
          <p:nvPr/>
        </p:nvSpPr>
        <p:spPr>
          <a:xfrm>
            <a:off x="6095999" y="1092219"/>
            <a:ext cx="4637650" cy="2862322"/>
          </a:xfrm>
          <a:prstGeom prst="rect">
            <a:avLst/>
          </a:prstGeom>
          <a:noFill/>
          <a:ln w="28575">
            <a:solidFill>
              <a:srgbClr val="A4FD99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Altri 69 (14.6%) casi di OBL  - ma non con antecedente non LOC</a:t>
            </a:r>
          </a:p>
          <a:p>
            <a:r>
              <a:rPr lang="it-IT" i="1" dirty="0"/>
              <a:t>Sono tornato dal padrone dove lavoravo prima</a:t>
            </a:r>
          </a:p>
          <a:p>
            <a:endParaRPr lang="it-IT" dirty="0"/>
          </a:p>
          <a:p>
            <a:r>
              <a:rPr lang="it-IT" dirty="0"/>
              <a:t> e/o espressione di una relazione semantica NON-SPAT</a:t>
            </a:r>
          </a:p>
          <a:p>
            <a:r>
              <a:rPr lang="it-IT" i="1" dirty="0"/>
              <a:t>C’erano molti gruppi di amici dove si stava volentieri al bar a giocare a calcio // Non mi viene in mente un aneddoto dove possa ricordarmi qualcosa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57E52E5-E10C-3A80-B2A2-14813945F6E5}"/>
              </a:ext>
            </a:extLst>
          </p:cNvPr>
          <p:cNvSpPr txBox="1"/>
          <p:nvPr/>
        </p:nvSpPr>
        <p:spPr>
          <a:xfrm>
            <a:off x="6095999" y="4144254"/>
            <a:ext cx="4637650" cy="646331"/>
          </a:xfrm>
          <a:prstGeom prst="rect">
            <a:avLst/>
          </a:prstGeom>
          <a:noFill/>
          <a:ln w="28575">
            <a:solidFill>
              <a:srgbClr val="4A66AC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In altri 42 (8.9%) casi </a:t>
            </a:r>
            <a:r>
              <a:rPr lang="it-IT" i="1" dirty="0"/>
              <a:t>dove </a:t>
            </a:r>
            <a:r>
              <a:rPr lang="it-IT" dirty="0"/>
              <a:t>non esprime una relazione sintattica di obliquo.</a:t>
            </a:r>
            <a:endParaRPr lang="it-IT" i="1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AEB708B-9E5A-755F-B784-0896350A3C23}"/>
              </a:ext>
            </a:extLst>
          </p:cNvPr>
          <p:cNvSpPr/>
          <p:nvPr/>
        </p:nvSpPr>
        <p:spPr>
          <a:xfrm>
            <a:off x="242207" y="5434642"/>
            <a:ext cx="5589250" cy="331139"/>
          </a:xfrm>
          <a:prstGeom prst="rect">
            <a:avLst/>
          </a:prstGeom>
          <a:solidFill>
            <a:srgbClr val="D0D1D1">
              <a:alpha val="505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put penna 17">
                <a:extLst>
                  <a:ext uri="{FF2B5EF4-FFF2-40B4-BE49-F238E27FC236}">
                    <a16:creationId xmlns:a16="http://schemas.microsoft.com/office/drawing/2014/main" id="{AF7CCDB6-DD1F-A560-A830-3791FF24C472}"/>
                  </a:ext>
                </a:extLst>
              </p14:cNvPr>
              <p14:cNvContentPartPr/>
              <p14:nvPr/>
            </p14:nvContentPartPr>
            <p14:xfrm>
              <a:off x="1717543" y="2009257"/>
              <a:ext cx="598680" cy="29880"/>
            </p14:xfrm>
          </p:contentPart>
        </mc:Choice>
        <mc:Fallback xmlns="">
          <p:pic>
            <p:nvPicPr>
              <p:cNvPr id="18" name="Input penna 17">
                <a:extLst>
                  <a:ext uri="{FF2B5EF4-FFF2-40B4-BE49-F238E27FC236}">
                    <a16:creationId xmlns:a16="http://schemas.microsoft.com/office/drawing/2014/main" id="{AF7CCDB6-DD1F-A560-A830-3791FF24C47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63543" y="1901257"/>
                <a:ext cx="70632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" name="Input penna 19">
                <a:extLst>
                  <a:ext uri="{FF2B5EF4-FFF2-40B4-BE49-F238E27FC236}">
                    <a16:creationId xmlns:a16="http://schemas.microsoft.com/office/drawing/2014/main" id="{E167892D-AFA0-614A-77CA-61CD3ECD846B}"/>
                  </a:ext>
                </a:extLst>
              </p14:cNvPr>
              <p14:cNvContentPartPr/>
              <p14:nvPr/>
            </p14:nvContentPartPr>
            <p14:xfrm>
              <a:off x="1737343" y="2310217"/>
              <a:ext cx="680040" cy="7920"/>
            </p14:xfrm>
          </p:contentPart>
        </mc:Choice>
        <mc:Fallback xmlns="">
          <p:pic>
            <p:nvPicPr>
              <p:cNvPr id="20" name="Input penna 19">
                <a:extLst>
                  <a:ext uri="{FF2B5EF4-FFF2-40B4-BE49-F238E27FC236}">
                    <a16:creationId xmlns:a16="http://schemas.microsoft.com/office/drawing/2014/main" id="{E167892D-AFA0-614A-77CA-61CD3ECD846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83372" y="2202217"/>
                <a:ext cx="787623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" name="Input penna 20">
                <a:extLst>
                  <a:ext uri="{FF2B5EF4-FFF2-40B4-BE49-F238E27FC236}">
                    <a16:creationId xmlns:a16="http://schemas.microsoft.com/office/drawing/2014/main" id="{AE0828CA-4C10-E172-01D4-95D601463DFE}"/>
                  </a:ext>
                </a:extLst>
              </p14:cNvPr>
              <p14:cNvContentPartPr/>
              <p14:nvPr/>
            </p14:nvContentPartPr>
            <p14:xfrm>
              <a:off x="2606383" y="1333177"/>
              <a:ext cx="971280" cy="18360"/>
            </p14:xfrm>
          </p:contentPart>
        </mc:Choice>
        <mc:Fallback xmlns="">
          <p:pic>
            <p:nvPicPr>
              <p:cNvPr id="21" name="Input penna 20">
                <a:extLst>
                  <a:ext uri="{FF2B5EF4-FFF2-40B4-BE49-F238E27FC236}">
                    <a16:creationId xmlns:a16="http://schemas.microsoft.com/office/drawing/2014/main" id="{AE0828CA-4C10-E172-01D4-95D601463DF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552383" y="1223017"/>
                <a:ext cx="1078920" cy="2383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Input penna 21">
                <a:extLst>
                  <a:ext uri="{FF2B5EF4-FFF2-40B4-BE49-F238E27FC236}">
                    <a16:creationId xmlns:a16="http://schemas.microsoft.com/office/drawing/2014/main" id="{7E0A35F0-B02C-25EB-F1AC-A233DFA56C25}"/>
                  </a:ext>
                </a:extLst>
              </p14:cNvPr>
              <p14:cNvContentPartPr/>
              <p14:nvPr/>
            </p14:nvContentPartPr>
            <p14:xfrm>
              <a:off x="4716343" y="1336057"/>
              <a:ext cx="928080" cy="28080"/>
            </p14:xfrm>
          </p:contentPart>
        </mc:Choice>
        <mc:Fallback xmlns="">
          <p:pic>
            <p:nvPicPr>
              <p:cNvPr id="22" name="Input penna 21">
                <a:extLst>
                  <a:ext uri="{FF2B5EF4-FFF2-40B4-BE49-F238E27FC236}">
                    <a16:creationId xmlns:a16="http://schemas.microsoft.com/office/drawing/2014/main" id="{7E0A35F0-B02C-25EB-F1AC-A233DFA56C2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662343" y="1226654"/>
                <a:ext cx="1035720" cy="2465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" name="Input penna 22">
                <a:extLst>
                  <a:ext uri="{FF2B5EF4-FFF2-40B4-BE49-F238E27FC236}">
                    <a16:creationId xmlns:a16="http://schemas.microsoft.com/office/drawing/2014/main" id="{4EF2B02F-44F5-C4A1-E29A-E8AB088C7824}"/>
                  </a:ext>
                </a:extLst>
              </p14:cNvPr>
              <p14:cNvContentPartPr/>
              <p14:nvPr/>
            </p14:nvContentPartPr>
            <p14:xfrm>
              <a:off x="3830023" y="1965697"/>
              <a:ext cx="667080" cy="57600"/>
            </p14:xfrm>
          </p:contentPart>
        </mc:Choice>
        <mc:Fallback xmlns="">
          <p:pic>
            <p:nvPicPr>
              <p:cNvPr id="23" name="Input penna 22">
                <a:extLst>
                  <a:ext uri="{FF2B5EF4-FFF2-40B4-BE49-F238E27FC236}">
                    <a16:creationId xmlns:a16="http://schemas.microsoft.com/office/drawing/2014/main" id="{4EF2B02F-44F5-C4A1-E29A-E8AB088C782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776052" y="1858368"/>
                <a:ext cx="774662" cy="2719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4" name="Input penna 23">
                <a:extLst>
                  <a:ext uri="{FF2B5EF4-FFF2-40B4-BE49-F238E27FC236}">
                    <a16:creationId xmlns:a16="http://schemas.microsoft.com/office/drawing/2014/main" id="{E4FDAB1E-9B9B-4CBA-FEB2-81360AA3FFD1}"/>
                  </a:ext>
                </a:extLst>
              </p14:cNvPr>
              <p14:cNvContentPartPr/>
              <p14:nvPr/>
            </p14:nvContentPartPr>
            <p14:xfrm>
              <a:off x="3782503" y="2287537"/>
              <a:ext cx="689040" cy="45720"/>
            </p14:xfrm>
          </p:contentPart>
        </mc:Choice>
        <mc:Fallback xmlns="">
          <p:pic>
            <p:nvPicPr>
              <p:cNvPr id="24" name="Input penna 23">
                <a:extLst>
                  <a:ext uri="{FF2B5EF4-FFF2-40B4-BE49-F238E27FC236}">
                    <a16:creationId xmlns:a16="http://schemas.microsoft.com/office/drawing/2014/main" id="{E4FDAB1E-9B9B-4CBA-FEB2-81360AA3FFD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728503" y="2179537"/>
                <a:ext cx="79668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" name="Input penna 1">
                <a:extLst>
                  <a:ext uri="{FF2B5EF4-FFF2-40B4-BE49-F238E27FC236}">
                    <a16:creationId xmlns:a16="http://schemas.microsoft.com/office/drawing/2014/main" id="{39CAB83E-23E2-9826-F060-67B8379DC6E9}"/>
                  </a:ext>
                </a:extLst>
              </p14:cNvPr>
              <p14:cNvContentPartPr/>
              <p14:nvPr/>
            </p14:nvContentPartPr>
            <p14:xfrm>
              <a:off x="1703272" y="5617850"/>
              <a:ext cx="641880" cy="11880"/>
            </p14:xfrm>
          </p:contentPart>
        </mc:Choice>
        <mc:Fallback xmlns="">
          <p:pic>
            <p:nvPicPr>
              <p:cNvPr id="2" name="Input penna 1">
                <a:extLst>
                  <a:ext uri="{FF2B5EF4-FFF2-40B4-BE49-F238E27FC236}">
                    <a16:creationId xmlns:a16="http://schemas.microsoft.com/office/drawing/2014/main" id="{39CAB83E-23E2-9826-F060-67B8379DC6E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649632" y="5510210"/>
                <a:ext cx="74952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" name="Input penna 2">
                <a:extLst>
                  <a:ext uri="{FF2B5EF4-FFF2-40B4-BE49-F238E27FC236}">
                    <a16:creationId xmlns:a16="http://schemas.microsoft.com/office/drawing/2014/main" id="{7C6D15DF-C53D-9D21-FD11-CADEE0EAB2B6}"/>
                  </a:ext>
                </a:extLst>
              </p14:cNvPr>
              <p14:cNvContentPartPr/>
              <p14:nvPr/>
            </p14:nvContentPartPr>
            <p14:xfrm>
              <a:off x="1669432" y="4653770"/>
              <a:ext cx="691560" cy="4680"/>
            </p14:xfrm>
          </p:contentPart>
        </mc:Choice>
        <mc:Fallback xmlns="">
          <p:pic>
            <p:nvPicPr>
              <p:cNvPr id="3" name="Input penna 2">
                <a:extLst>
                  <a:ext uri="{FF2B5EF4-FFF2-40B4-BE49-F238E27FC236}">
                    <a16:creationId xmlns:a16="http://schemas.microsoft.com/office/drawing/2014/main" id="{7C6D15DF-C53D-9D21-FD11-CADEE0EAB2B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615792" y="4545770"/>
                <a:ext cx="79920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" name="Input penna 3">
                <a:extLst>
                  <a:ext uri="{FF2B5EF4-FFF2-40B4-BE49-F238E27FC236}">
                    <a16:creationId xmlns:a16="http://schemas.microsoft.com/office/drawing/2014/main" id="{B54A72DF-780A-41B4-DCCD-A5994E68F595}"/>
                  </a:ext>
                </a:extLst>
              </p14:cNvPr>
              <p14:cNvContentPartPr/>
              <p14:nvPr/>
            </p14:nvContentPartPr>
            <p14:xfrm>
              <a:off x="1753312" y="2968250"/>
              <a:ext cx="715680" cy="11160"/>
            </p14:xfrm>
          </p:contentPart>
        </mc:Choice>
        <mc:Fallback xmlns="">
          <p:pic>
            <p:nvPicPr>
              <p:cNvPr id="4" name="Input penna 3">
                <a:extLst>
                  <a:ext uri="{FF2B5EF4-FFF2-40B4-BE49-F238E27FC236}">
                    <a16:creationId xmlns:a16="http://schemas.microsoft.com/office/drawing/2014/main" id="{B54A72DF-780A-41B4-DCCD-A5994E68F59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699672" y="2860250"/>
                <a:ext cx="82332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" name="Input penna 8">
                <a:extLst>
                  <a:ext uri="{FF2B5EF4-FFF2-40B4-BE49-F238E27FC236}">
                    <a16:creationId xmlns:a16="http://schemas.microsoft.com/office/drawing/2014/main" id="{4B5B2FC8-2F28-B4ED-1E72-9E0BC9262601}"/>
                  </a:ext>
                </a:extLst>
              </p14:cNvPr>
              <p14:cNvContentPartPr/>
              <p14:nvPr/>
            </p14:nvContentPartPr>
            <p14:xfrm>
              <a:off x="3757432" y="2976170"/>
              <a:ext cx="735480" cy="1440"/>
            </p14:xfrm>
          </p:contentPart>
        </mc:Choice>
        <mc:Fallback xmlns="">
          <p:pic>
            <p:nvPicPr>
              <p:cNvPr id="9" name="Input penna 8">
                <a:extLst>
                  <a:ext uri="{FF2B5EF4-FFF2-40B4-BE49-F238E27FC236}">
                    <a16:creationId xmlns:a16="http://schemas.microsoft.com/office/drawing/2014/main" id="{4B5B2FC8-2F28-B4ED-1E72-9E0BC926260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703432" y="2868170"/>
                <a:ext cx="843120" cy="21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375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Immagine che contiene tavolo&#10;&#10;Descrizione generata automaticamente">
            <a:extLst>
              <a:ext uri="{FF2B5EF4-FFF2-40B4-BE49-F238E27FC236}">
                <a16:creationId xmlns:a16="http://schemas.microsoft.com/office/drawing/2014/main" id="{8C7F6821-8CAB-B5E5-1DCF-DB328D5660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2207" y="66462"/>
            <a:ext cx="5853793" cy="6791538"/>
          </a:xfr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57E52E5-E10C-3A80-B2A2-14813945F6E5}"/>
              </a:ext>
            </a:extLst>
          </p:cNvPr>
          <p:cNvSpPr txBox="1"/>
          <p:nvPr/>
        </p:nvSpPr>
        <p:spPr>
          <a:xfrm>
            <a:off x="6096000" y="471156"/>
            <a:ext cx="4637650" cy="646331"/>
          </a:xfrm>
          <a:prstGeom prst="rect">
            <a:avLst/>
          </a:prstGeom>
          <a:noFill/>
          <a:ln w="28575">
            <a:solidFill>
              <a:srgbClr val="4A66AC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In altri 42 (8.9%) casi </a:t>
            </a:r>
            <a:r>
              <a:rPr lang="it-IT" i="1" dirty="0"/>
              <a:t>dove </a:t>
            </a:r>
            <a:r>
              <a:rPr lang="it-IT" dirty="0"/>
              <a:t>non esprime una relazione sintattica di obliquo.</a:t>
            </a:r>
            <a:endParaRPr lang="it-IT" i="1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AEB708B-9E5A-755F-B784-0896350A3C23}"/>
              </a:ext>
            </a:extLst>
          </p:cNvPr>
          <p:cNvSpPr/>
          <p:nvPr/>
        </p:nvSpPr>
        <p:spPr>
          <a:xfrm>
            <a:off x="242207" y="5434642"/>
            <a:ext cx="5589250" cy="331139"/>
          </a:xfrm>
          <a:prstGeom prst="rect">
            <a:avLst/>
          </a:prstGeom>
          <a:solidFill>
            <a:srgbClr val="D0D1D1">
              <a:alpha val="505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put penna 1">
                <a:extLst>
                  <a:ext uri="{FF2B5EF4-FFF2-40B4-BE49-F238E27FC236}">
                    <a16:creationId xmlns:a16="http://schemas.microsoft.com/office/drawing/2014/main" id="{39CAB83E-23E2-9826-F060-67B8379DC6E9}"/>
                  </a:ext>
                </a:extLst>
              </p14:cNvPr>
              <p14:cNvContentPartPr/>
              <p14:nvPr/>
            </p14:nvContentPartPr>
            <p14:xfrm>
              <a:off x="1703272" y="5617850"/>
              <a:ext cx="641880" cy="11880"/>
            </p14:xfrm>
          </p:contentPart>
        </mc:Choice>
        <mc:Fallback xmlns="">
          <p:pic>
            <p:nvPicPr>
              <p:cNvPr id="2" name="Input penna 1">
                <a:extLst>
                  <a:ext uri="{FF2B5EF4-FFF2-40B4-BE49-F238E27FC236}">
                    <a16:creationId xmlns:a16="http://schemas.microsoft.com/office/drawing/2014/main" id="{39CAB83E-23E2-9826-F060-67B8379DC6E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49272" y="5506475"/>
                <a:ext cx="749520" cy="2342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put penna 2">
                <a:extLst>
                  <a:ext uri="{FF2B5EF4-FFF2-40B4-BE49-F238E27FC236}">
                    <a16:creationId xmlns:a16="http://schemas.microsoft.com/office/drawing/2014/main" id="{7C6D15DF-C53D-9D21-FD11-CADEE0EAB2B6}"/>
                  </a:ext>
                </a:extLst>
              </p14:cNvPr>
              <p14:cNvContentPartPr/>
              <p14:nvPr/>
            </p14:nvContentPartPr>
            <p14:xfrm>
              <a:off x="1669432" y="4653770"/>
              <a:ext cx="691560" cy="4680"/>
            </p14:xfrm>
          </p:contentPart>
        </mc:Choice>
        <mc:Fallback xmlns="">
          <p:pic>
            <p:nvPicPr>
              <p:cNvPr id="3" name="Input penna 2">
                <a:extLst>
                  <a:ext uri="{FF2B5EF4-FFF2-40B4-BE49-F238E27FC236}">
                    <a16:creationId xmlns:a16="http://schemas.microsoft.com/office/drawing/2014/main" id="{7C6D15DF-C53D-9D21-FD11-CADEE0EAB2B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15432" y="4545770"/>
                <a:ext cx="79920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put penna 3">
                <a:extLst>
                  <a:ext uri="{FF2B5EF4-FFF2-40B4-BE49-F238E27FC236}">
                    <a16:creationId xmlns:a16="http://schemas.microsoft.com/office/drawing/2014/main" id="{B54A72DF-780A-41B4-DCCD-A5994E68F595}"/>
                  </a:ext>
                </a:extLst>
              </p14:cNvPr>
              <p14:cNvContentPartPr/>
              <p14:nvPr/>
            </p14:nvContentPartPr>
            <p14:xfrm>
              <a:off x="1753312" y="2968250"/>
              <a:ext cx="715680" cy="11160"/>
            </p14:xfrm>
          </p:contentPart>
        </mc:Choice>
        <mc:Fallback xmlns="">
          <p:pic>
            <p:nvPicPr>
              <p:cNvPr id="4" name="Input penna 3">
                <a:extLst>
                  <a:ext uri="{FF2B5EF4-FFF2-40B4-BE49-F238E27FC236}">
                    <a16:creationId xmlns:a16="http://schemas.microsoft.com/office/drawing/2014/main" id="{B54A72DF-780A-41B4-DCCD-A5994E68F59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99312" y="2860250"/>
                <a:ext cx="82332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put penna 8">
                <a:extLst>
                  <a:ext uri="{FF2B5EF4-FFF2-40B4-BE49-F238E27FC236}">
                    <a16:creationId xmlns:a16="http://schemas.microsoft.com/office/drawing/2014/main" id="{4B5B2FC8-2F28-B4ED-1E72-9E0BC9262601}"/>
                  </a:ext>
                </a:extLst>
              </p14:cNvPr>
              <p14:cNvContentPartPr/>
              <p14:nvPr/>
            </p14:nvContentPartPr>
            <p14:xfrm>
              <a:off x="3757432" y="2976170"/>
              <a:ext cx="735480" cy="1440"/>
            </p14:xfrm>
          </p:contentPart>
        </mc:Choice>
        <mc:Fallback xmlns="">
          <p:pic>
            <p:nvPicPr>
              <p:cNvPr id="9" name="Input penna 8">
                <a:extLst>
                  <a:ext uri="{FF2B5EF4-FFF2-40B4-BE49-F238E27FC236}">
                    <a16:creationId xmlns:a16="http://schemas.microsoft.com/office/drawing/2014/main" id="{4B5B2FC8-2F28-B4ED-1E72-9E0BC926260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03432" y="2868170"/>
                <a:ext cx="843120" cy="21708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851E05D-4D84-EA18-280B-8C9620C85366}"/>
              </a:ext>
            </a:extLst>
          </p:cNvPr>
          <p:cNvSpPr txBox="1"/>
          <p:nvPr/>
        </p:nvSpPr>
        <p:spPr>
          <a:xfrm>
            <a:off x="6096000" y="1332854"/>
            <a:ext cx="558925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cap="small" dirty="0" err="1"/>
              <a:t>Concern</a:t>
            </a:r>
            <a:endParaRPr lang="it-IT" cap="small" dirty="0"/>
          </a:p>
          <a:p>
            <a:r>
              <a:rPr lang="it-IT" i="1" dirty="0"/>
              <a:t>Sono sempre stata una </a:t>
            </a:r>
            <a:r>
              <a:rPr lang="it-IT" b="1" i="1" dirty="0"/>
              <a:t>dove</a:t>
            </a:r>
            <a:r>
              <a:rPr lang="it-IT" b="1" dirty="0"/>
              <a:t> </a:t>
            </a:r>
            <a:r>
              <a:rPr lang="it-IT" i="1" dirty="0"/>
              <a:t>i miei genitori non mi hanno mai vincolata</a:t>
            </a:r>
          </a:p>
          <a:p>
            <a:endParaRPr lang="it-IT" i="1" dirty="0"/>
          </a:p>
          <a:p>
            <a:r>
              <a:rPr lang="it-IT" i="1" dirty="0"/>
              <a:t>Tu la sera devi trovarti in un </a:t>
            </a:r>
            <a:r>
              <a:rPr lang="it-IT" i="1" u="sng" dirty="0"/>
              <a:t>luogo</a:t>
            </a:r>
            <a:r>
              <a:rPr lang="it-IT" i="1" dirty="0"/>
              <a:t> dove c’è un sacco di casino, </a:t>
            </a:r>
            <a:r>
              <a:rPr lang="it-IT" b="1" i="1" dirty="0"/>
              <a:t>dove</a:t>
            </a:r>
            <a:r>
              <a:rPr lang="it-IT" i="1" dirty="0"/>
              <a:t> anche a te può anche non interessare lo spaccio</a:t>
            </a:r>
          </a:p>
          <a:p>
            <a:endParaRPr lang="it-IT" i="1" dirty="0"/>
          </a:p>
          <a:p>
            <a:r>
              <a:rPr lang="it-IT" cap="small" dirty="0" err="1"/>
              <a:t>Subj</a:t>
            </a:r>
            <a:endParaRPr lang="it-IT" cap="small" dirty="0"/>
          </a:p>
          <a:p>
            <a:r>
              <a:rPr lang="it-IT" i="1" dirty="0"/>
              <a:t>C’è uno sgabuzzino </a:t>
            </a:r>
            <a:r>
              <a:rPr lang="it-IT" b="1" i="1" dirty="0"/>
              <a:t>dove</a:t>
            </a:r>
            <a:r>
              <a:rPr lang="it-IT" i="1" dirty="0"/>
              <a:t> si usava da bagno</a:t>
            </a:r>
          </a:p>
          <a:p>
            <a:endParaRPr lang="it-IT" i="1" dirty="0"/>
          </a:p>
          <a:p>
            <a:r>
              <a:rPr lang="it-IT" i="1" dirty="0"/>
              <a:t>I ragazzini under 16 </a:t>
            </a:r>
            <a:r>
              <a:rPr lang="it-IT" b="1" i="1" dirty="0"/>
              <a:t>dove</a:t>
            </a:r>
            <a:r>
              <a:rPr lang="it-IT" i="1" dirty="0"/>
              <a:t> stan lì a far casino al giardinetto</a:t>
            </a:r>
          </a:p>
          <a:p>
            <a:endParaRPr lang="it-IT" i="1" dirty="0"/>
          </a:p>
          <a:p>
            <a:r>
              <a:rPr lang="it-IT" i="1" dirty="0"/>
              <a:t>Il paese dove siamo nati, dove siamo cresciuti, </a:t>
            </a:r>
            <a:r>
              <a:rPr lang="it-IT" b="1" i="1" dirty="0"/>
              <a:t>dove</a:t>
            </a:r>
            <a:r>
              <a:rPr lang="it-IT" i="1" dirty="0"/>
              <a:t> ci piace</a:t>
            </a:r>
          </a:p>
          <a:p>
            <a:endParaRPr lang="it-IT" i="1" dirty="0"/>
          </a:p>
          <a:p>
            <a:r>
              <a:rPr lang="it-IT" cap="small" dirty="0" err="1"/>
              <a:t>Obj</a:t>
            </a:r>
            <a:endParaRPr lang="it-IT" cap="small" dirty="0"/>
          </a:p>
          <a:p>
            <a:r>
              <a:rPr lang="it-IT" i="1" dirty="0"/>
              <a:t>Ho sempre fatto questo lavoro (…) </a:t>
            </a:r>
            <a:r>
              <a:rPr lang="it-IT" b="1" i="1" dirty="0"/>
              <a:t>dove</a:t>
            </a:r>
            <a:r>
              <a:rPr lang="it-IT" i="1" dirty="0"/>
              <a:t> l’ho fatto un po’ per delle società da dipendente</a:t>
            </a:r>
          </a:p>
          <a:p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1586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Immagine che contiene tavolo&#10;&#10;Descrizione generata automaticamente">
            <a:extLst>
              <a:ext uri="{FF2B5EF4-FFF2-40B4-BE49-F238E27FC236}">
                <a16:creationId xmlns:a16="http://schemas.microsoft.com/office/drawing/2014/main" id="{8C7F6821-8CAB-B5E5-1DCF-DB328D5660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2207" y="66462"/>
            <a:ext cx="5853793" cy="6791538"/>
          </a:xfr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57E52E5-E10C-3A80-B2A2-14813945F6E5}"/>
              </a:ext>
            </a:extLst>
          </p:cNvPr>
          <p:cNvSpPr txBox="1"/>
          <p:nvPr/>
        </p:nvSpPr>
        <p:spPr>
          <a:xfrm>
            <a:off x="6096000" y="471156"/>
            <a:ext cx="4637650" cy="646331"/>
          </a:xfrm>
          <a:prstGeom prst="rect">
            <a:avLst/>
          </a:prstGeom>
          <a:noFill/>
          <a:ln w="28575">
            <a:solidFill>
              <a:srgbClr val="4A66AC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In altri 42 (8.9%) casi </a:t>
            </a:r>
            <a:r>
              <a:rPr lang="it-IT" i="1" dirty="0"/>
              <a:t>dove </a:t>
            </a:r>
            <a:r>
              <a:rPr lang="it-IT" dirty="0"/>
              <a:t>non esprime una relazione sintattica di obliquo.</a:t>
            </a:r>
            <a:endParaRPr lang="it-IT" i="1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AEB708B-9E5A-755F-B784-0896350A3C23}"/>
              </a:ext>
            </a:extLst>
          </p:cNvPr>
          <p:cNvSpPr/>
          <p:nvPr/>
        </p:nvSpPr>
        <p:spPr>
          <a:xfrm>
            <a:off x="242207" y="5434642"/>
            <a:ext cx="5589250" cy="331139"/>
          </a:xfrm>
          <a:prstGeom prst="rect">
            <a:avLst/>
          </a:prstGeom>
          <a:solidFill>
            <a:srgbClr val="D0D1D1">
              <a:alpha val="505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put penna 1">
                <a:extLst>
                  <a:ext uri="{FF2B5EF4-FFF2-40B4-BE49-F238E27FC236}">
                    <a16:creationId xmlns:a16="http://schemas.microsoft.com/office/drawing/2014/main" id="{39CAB83E-23E2-9826-F060-67B8379DC6E9}"/>
                  </a:ext>
                </a:extLst>
              </p14:cNvPr>
              <p14:cNvContentPartPr/>
              <p14:nvPr/>
            </p14:nvContentPartPr>
            <p14:xfrm>
              <a:off x="1703272" y="5617850"/>
              <a:ext cx="641880" cy="11880"/>
            </p14:xfrm>
          </p:contentPart>
        </mc:Choice>
        <mc:Fallback xmlns="">
          <p:pic>
            <p:nvPicPr>
              <p:cNvPr id="2" name="Input penna 1">
                <a:extLst>
                  <a:ext uri="{FF2B5EF4-FFF2-40B4-BE49-F238E27FC236}">
                    <a16:creationId xmlns:a16="http://schemas.microsoft.com/office/drawing/2014/main" id="{39CAB83E-23E2-9826-F060-67B8379DC6E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49272" y="5506475"/>
                <a:ext cx="749520" cy="2342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put penna 2">
                <a:extLst>
                  <a:ext uri="{FF2B5EF4-FFF2-40B4-BE49-F238E27FC236}">
                    <a16:creationId xmlns:a16="http://schemas.microsoft.com/office/drawing/2014/main" id="{7C6D15DF-C53D-9D21-FD11-CADEE0EAB2B6}"/>
                  </a:ext>
                </a:extLst>
              </p14:cNvPr>
              <p14:cNvContentPartPr/>
              <p14:nvPr/>
            </p14:nvContentPartPr>
            <p14:xfrm>
              <a:off x="1669432" y="4653770"/>
              <a:ext cx="691560" cy="4680"/>
            </p14:xfrm>
          </p:contentPart>
        </mc:Choice>
        <mc:Fallback xmlns="">
          <p:pic>
            <p:nvPicPr>
              <p:cNvPr id="3" name="Input penna 2">
                <a:extLst>
                  <a:ext uri="{FF2B5EF4-FFF2-40B4-BE49-F238E27FC236}">
                    <a16:creationId xmlns:a16="http://schemas.microsoft.com/office/drawing/2014/main" id="{7C6D15DF-C53D-9D21-FD11-CADEE0EAB2B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15432" y="4545770"/>
                <a:ext cx="799200" cy="22032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851E05D-4D84-EA18-280B-8C9620C85366}"/>
              </a:ext>
            </a:extLst>
          </p:cNvPr>
          <p:cNvSpPr txBox="1"/>
          <p:nvPr/>
        </p:nvSpPr>
        <p:spPr>
          <a:xfrm>
            <a:off x="6096000" y="4311332"/>
            <a:ext cx="55892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Gli usi </a:t>
            </a:r>
            <a:r>
              <a:rPr lang="it-IT" b="1" dirty="0"/>
              <a:t>fortemente</a:t>
            </a:r>
            <a:r>
              <a:rPr lang="it-IT" dirty="0"/>
              <a:t> devianti sono molto marginali;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In 5 casi su 7, l’antecedente a semantica locativa (trigger?);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Retraction</a:t>
            </a:r>
            <a:r>
              <a:rPr lang="it-IT" dirty="0"/>
              <a:t> (parlando, il parlante ‘riusa’ una posizione sintattica già impiegata)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14816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D2D405-A45D-84AC-3A33-8B7CCEF04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Processi di grammaticalizzazione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B819FB9-37A3-1403-1766-96BDDF3F3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605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200" dirty="0"/>
              <a:t>Un grande apporto per la dinamizzazione dei rapporti di queste due dimensioni di variazione sono giunti dagli studi sulla </a:t>
            </a:r>
            <a:r>
              <a:rPr lang="it-IT" sz="2200" b="1" dirty="0"/>
              <a:t>grammaticalizzazione </a:t>
            </a:r>
            <a:r>
              <a:rPr lang="it-IT" sz="2200" dirty="0"/>
              <a:t>(Hopper &amp; </a:t>
            </a:r>
            <a:r>
              <a:rPr lang="it-IT" sz="2200" dirty="0" err="1"/>
              <a:t>Traugott</a:t>
            </a:r>
            <a:r>
              <a:rPr lang="it-IT" sz="2200" dirty="0"/>
              <a:t> 2003 e Lehmann 2015 </a:t>
            </a:r>
            <a:r>
              <a:rPr lang="it-IT" sz="2200" i="1" dirty="0"/>
              <a:t>inter al.</a:t>
            </a:r>
            <a:r>
              <a:rPr lang="it-IT" sz="2200" dirty="0"/>
              <a:t>).</a:t>
            </a:r>
          </a:p>
          <a:p>
            <a:pPr marL="0" indent="0">
              <a:buNone/>
            </a:pPr>
            <a:r>
              <a:rPr lang="it-IT" sz="2200" dirty="0"/>
              <a:t>Semplificando </a:t>
            </a:r>
            <a:r>
              <a:rPr lang="it-IT" sz="2200" b="1" dirty="0"/>
              <a:t>molto</a:t>
            </a:r>
            <a:r>
              <a:rPr lang="it-IT" sz="2200" dirty="0"/>
              <a:t>, si parla di grammaticalizzazione quando un elemento lessicale sviluppa significati grammaticali.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AC9DBC7-E66C-D4E0-342E-2199AC5BD2F3}"/>
              </a:ext>
            </a:extLst>
          </p:cNvPr>
          <p:cNvSpPr txBox="1"/>
          <p:nvPr/>
        </p:nvSpPr>
        <p:spPr>
          <a:xfrm>
            <a:off x="752472" y="3692524"/>
            <a:ext cx="11063288" cy="286232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/>
              <a:t>Mechanisms</a:t>
            </a:r>
            <a:r>
              <a:rPr lang="it-IT" b="1" dirty="0"/>
              <a:t> of </a:t>
            </a:r>
            <a:r>
              <a:rPr lang="it-IT" b="1" dirty="0" err="1"/>
              <a:t>grammaticalization</a:t>
            </a:r>
            <a:r>
              <a:rPr lang="it-IT" b="1" dirty="0"/>
              <a:t> </a:t>
            </a:r>
            <a:r>
              <a:rPr lang="it-IT" dirty="0"/>
              <a:t>(</a:t>
            </a:r>
            <a:r>
              <a:rPr lang="it-IT" dirty="0" err="1"/>
              <a:t>Kuteva</a:t>
            </a:r>
            <a:r>
              <a:rPr lang="it-IT" dirty="0"/>
              <a:t> et al. 2019: 3)</a:t>
            </a:r>
          </a:p>
          <a:p>
            <a:endParaRPr lang="it-IT" dirty="0"/>
          </a:p>
          <a:p>
            <a:pPr marL="342900" indent="-342900">
              <a:buAutoNum type="alphaLcParenBoth"/>
            </a:pPr>
            <a:r>
              <a:rPr lang="it-IT" dirty="0"/>
              <a:t>extension (or </a:t>
            </a:r>
            <a:r>
              <a:rPr lang="it-IT" dirty="0" err="1"/>
              <a:t>context</a:t>
            </a:r>
            <a:r>
              <a:rPr lang="it-IT" dirty="0"/>
              <a:t> </a:t>
            </a:r>
            <a:r>
              <a:rPr lang="it-IT" dirty="0" err="1"/>
              <a:t>generalization</a:t>
            </a:r>
            <a:r>
              <a:rPr lang="it-IT" dirty="0"/>
              <a:t>) – use in new </a:t>
            </a:r>
            <a:r>
              <a:rPr lang="it-IT" dirty="0" err="1"/>
              <a:t>contexts</a:t>
            </a:r>
            <a:r>
              <a:rPr lang="it-IT" dirty="0"/>
              <a:t>,</a:t>
            </a:r>
          </a:p>
          <a:p>
            <a:pPr marL="342900" indent="-342900">
              <a:buAutoNum type="alphaLcParenBoth"/>
            </a:pPr>
            <a:endParaRPr lang="it-IT" dirty="0"/>
          </a:p>
          <a:p>
            <a:r>
              <a:rPr lang="it-IT" dirty="0"/>
              <a:t>(b) </a:t>
            </a:r>
            <a:r>
              <a:rPr lang="it-IT" dirty="0" err="1"/>
              <a:t>desemanticization</a:t>
            </a:r>
            <a:r>
              <a:rPr lang="it-IT" dirty="0"/>
              <a:t> (or “semantic </a:t>
            </a:r>
            <a:r>
              <a:rPr lang="it-IT" dirty="0" err="1"/>
              <a:t>bleaching</a:t>
            </a:r>
            <a:r>
              <a:rPr lang="it-IT" dirty="0"/>
              <a:t>”) – </a:t>
            </a:r>
            <a:r>
              <a:rPr lang="it-IT" dirty="0" err="1"/>
              <a:t>loss</a:t>
            </a:r>
            <a:r>
              <a:rPr lang="it-IT" dirty="0"/>
              <a:t> in </a:t>
            </a:r>
            <a:r>
              <a:rPr lang="it-IT" dirty="0" err="1"/>
              <a:t>meaning</a:t>
            </a:r>
            <a:r>
              <a:rPr lang="it-IT" dirty="0"/>
              <a:t> </a:t>
            </a:r>
            <a:r>
              <a:rPr lang="it-IT" dirty="0" err="1"/>
              <a:t>content</a:t>
            </a:r>
            <a:r>
              <a:rPr lang="it-IT" dirty="0"/>
              <a:t>,</a:t>
            </a:r>
          </a:p>
          <a:p>
            <a:endParaRPr lang="it-IT" dirty="0"/>
          </a:p>
          <a:p>
            <a:r>
              <a:rPr lang="it-IT" dirty="0"/>
              <a:t>(c) </a:t>
            </a:r>
            <a:r>
              <a:rPr lang="it-IT" dirty="0" err="1"/>
              <a:t>decategorialization</a:t>
            </a:r>
            <a:r>
              <a:rPr lang="it-IT" dirty="0"/>
              <a:t> – </a:t>
            </a:r>
            <a:r>
              <a:rPr lang="it-IT" dirty="0" err="1"/>
              <a:t>loss</a:t>
            </a:r>
            <a:r>
              <a:rPr lang="it-IT" dirty="0"/>
              <a:t> in </a:t>
            </a:r>
            <a:r>
              <a:rPr lang="it-IT" dirty="0" err="1"/>
              <a:t>morphosyntactic</a:t>
            </a:r>
            <a:r>
              <a:rPr lang="it-IT" dirty="0"/>
              <a:t> </a:t>
            </a:r>
            <a:r>
              <a:rPr lang="it-IT" dirty="0" err="1"/>
              <a:t>properties</a:t>
            </a:r>
            <a:r>
              <a:rPr lang="it-IT" dirty="0"/>
              <a:t> </a:t>
            </a:r>
            <a:r>
              <a:rPr lang="it-IT" dirty="0" err="1"/>
              <a:t>characteristic</a:t>
            </a:r>
            <a:r>
              <a:rPr lang="it-IT" dirty="0"/>
              <a:t> of </a:t>
            </a:r>
            <a:r>
              <a:rPr lang="it-IT" dirty="0" err="1"/>
              <a:t>lexical</a:t>
            </a:r>
            <a:r>
              <a:rPr lang="it-IT" dirty="0"/>
              <a:t> or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less</a:t>
            </a:r>
            <a:r>
              <a:rPr lang="it-IT" dirty="0"/>
              <a:t> </a:t>
            </a:r>
            <a:r>
              <a:rPr lang="it-IT" dirty="0" err="1"/>
              <a:t>grammaticalized</a:t>
            </a:r>
            <a:r>
              <a:rPr lang="it-IT" dirty="0"/>
              <a:t> </a:t>
            </a:r>
            <a:r>
              <a:rPr lang="it-IT" dirty="0" err="1"/>
              <a:t>forms</a:t>
            </a:r>
            <a:r>
              <a:rPr lang="it-IT" dirty="0"/>
              <a:t>, and</a:t>
            </a:r>
          </a:p>
          <a:p>
            <a:endParaRPr lang="it-IT" dirty="0"/>
          </a:p>
          <a:p>
            <a:r>
              <a:rPr lang="it-IT" dirty="0"/>
              <a:t>(d) </a:t>
            </a:r>
            <a:r>
              <a:rPr lang="it-IT" dirty="0" err="1"/>
              <a:t>erosion</a:t>
            </a:r>
            <a:r>
              <a:rPr lang="it-IT" dirty="0"/>
              <a:t> (or “</a:t>
            </a:r>
            <a:r>
              <a:rPr lang="it-IT" dirty="0" err="1"/>
              <a:t>phonetic</a:t>
            </a:r>
            <a:r>
              <a:rPr lang="it-IT" dirty="0"/>
              <a:t> </a:t>
            </a:r>
            <a:r>
              <a:rPr lang="it-IT" dirty="0" err="1"/>
              <a:t>reduction</a:t>
            </a:r>
            <a:r>
              <a:rPr lang="it-IT" dirty="0"/>
              <a:t>”) – </a:t>
            </a:r>
            <a:r>
              <a:rPr lang="it-IT" dirty="0" err="1"/>
              <a:t>loss</a:t>
            </a:r>
            <a:r>
              <a:rPr lang="it-IT" dirty="0"/>
              <a:t> in </a:t>
            </a:r>
            <a:r>
              <a:rPr lang="it-IT" dirty="0" err="1"/>
              <a:t>phonetic</a:t>
            </a:r>
            <a:r>
              <a:rPr lang="it-IT" dirty="0"/>
              <a:t> </a:t>
            </a:r>
            <a:r>
              <a:rPr lang="it-IT" dirty="0" err="1"/>
              <a:t>substance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510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Immagine che contiene tavolo&#10;&#10;Descrizione generata automaticamente">
            <a:extLst>
              <a:ext uri="{FF2B5EF4-FFF2-40B4-BE49-F238E27FC236}">
                <a16:creationId xmlns:a16="http://schemas.microsoft.com/office/drawing/2014/main" id="{8C7F6821-8CAB-B5E5-1DCF-DB328D5660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2207" y="66462"/>
            <a:ext cx="5853793" cy="6791538"/>
          </a:xfr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4AEB708B-9E5A-755F-B784-0896350A3C23}"/>
              </a:ext>
            </a:extLst>
          </p:cNvPr>
          <p:cNvSpPr/>
          <p:nvPr/>
        </p:nvSpPr>
        <p:spPr>
          <a:xfrm>
            <a:off x="242207" y="5434642"/>
            <a:ext cx="5589250" cy="331139"/>
          </a:xfrm>
          <a:prstGeom prst="rect">
            <a:avLst/>
          </a:prstGeom>
          <a:solidFill>
            <a:srgbClr val="D0D1D1">
              <a:alpha val="505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851E05D-4D84-EA18-280B-8C9620C85366}"/>
              </a:ext>
            </a:extLst>
          </p:cNvPr>
          <p:cNvSpPr txBox="1"/>
          <p:nvPr/>
        </p:nvSpPr>
        <p:spPr>
          <a:xfrm>
            <a:off x="6096000" y="619866"/>
            <a:ext cx="55892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Dove</a:t>
            </a:r>
            <a:r>
              <a:rPr lang="it-IT" dirty="0"/>
              <a:t> viene impiegato con una certa frequenza con antecedenti la cui semantica non ha nulla a che fare con la spazialità.</a:t>
            </a:r>
          </a:p>
          <a:p>
            <a:endParaRPr lang="it-IT" i="1" dirty="0"/>
          </a:p>
          <a:p>
            <a:r>
              <a:rPr lang="it-IT" dirty="0"/>
              <a:t>Nella maggioranza di casi, si tratta di inanimati (</a:t>
            </a:r>
            <a:r>
              <a:rPr lang="it-IT" cap="small" dirty="0" err="1"/>
              <a:t>abstr</a:t>
            </a:r>
            <a:r>
              <a:rPr lang="it-IT" cap="small" dirty="0"/>
              <a:t>, </a:t>
            </a:r>
            <a:r>
              <a:rPr lang="it-IT" cap="small" dirty="0" err="1"/>
              <a:t>temp</a:t>
            </a:r>
            <a:r>
              <a:rPr lang="it-IT" dirty="0"/>
              <a:t>, …). Vi sono però casi di </a:t>
            </a:r>
            <a:r>
              <a:rPr lang="it-IT" cap="small" dirty="0" err="1"/>
              <a:t>hum</a:t>
            </a:r>
            <a:r>
              <a:rPr lang="it-IT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put penna 3">
                <a:extLst>
                  <a:ext uri="{FF2B5EF4-FFF2-40B4-BE49-F238E27FC236}">
                    <a16:creationId xmlns:a16="http://schemas.microsoft.com/office/drawing/2014/main" id="{3FF0AF60-EE67-09A3-8192-4787BF471E22}"/>
                  </a:ext>
                </a:extLst>
              </p14:cNvPr>
              <p14:cNvContentPartPr/>
              <p14:nvPr/>
            </p14:nvContentPartPr>
            <p14:xfrm>
              <a:off x="1721617" y="2334075"/>
              <a:ext cx="677880" cy="46800"/>
            </p14:xfrm>
          </p:contentPart>
        </mc:Choice>
        <mc:Fallback xmlns="">
          <p:pic>
            <p:nvPicPr>
              <p:cNvPr id="4" name="Input penna 3">
                <a:extLst>
                  <a:ext uri="{FF2B5EF4-FFF2-40B4-BE49-F238E27FC236}">
                    <a16:creationId xmlns:a16="http://schemas.microsoft.com/office/drawing/2014/main" id="{3FF0AF60-EE67-09A3-8192-4787BF471E2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85977" y="2262075"/>
                <a:ext cx="74952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put penna 5">
                <a:extLst>
                  <a:ext uri="{FF2B5EF4-FFF2-40B4-BE49-F238E27FC236}">
                    <a16:creationId xmlns:a16="http://schemas.microsoft.com/office/drawing/2014/main" id="{A0C251A6-C7D8-D638-2648-CDCE0F57755B}"/>
                  </a:ext>
                </a:extLst>
              </p14:cNvPr>
              <p14:cNvContentPartPr/>
              <p14:nvPr/>
            </p14:nvContentPartPr>
            <p14:xfrm>
              <a:off x="2624497" y="1624515"/>
              <a:ext cx="830880" cy="51120"/>
            </p14:xfrm>
          </p:contentPart>
        </mc:Choice>
        <mc:Fallback xmlns="">
          <p:pic>
            <p:nvPicPr>
              <p:cNvPr id="6" name="Input penna 5">
                <a:extLst>
                  <a:ext uri="{FF2B5EF4-FFF2-40B4-BE49-F238E27FC236}">
                    <a16:creationId xmlns:a16="http://schemas.microsoft.com/office/drawing/2014/main" id="{A0C251A6-C7D8-D638-2648-CDCE0F57755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88497" y="1552515"/>
                <a:ext cx="90252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put penna 6">
                <a:extLst>
                  <a:ext uri="{FF2B5EF4-FFF2-40B4-BE49-F238E27FC236}">
                    <a16:creationId xmlns:a16="http://schemas.microsoft.com/office/drawing/2014/main" id="{EA761A10-895A-80E1-8F4F-5B0E4E6B8F47}"/>
                  </a:ext>
                </a:extLst>
              </p14:cNvPr>
              <p14:cNvContentPartPr/>
              <p14:nvPr/>
            </p14:nvContentPartPr>
            <p14:xfrm>
              <a:off x="2638177" y="1999275"/>
              <a:ext cx="682920" cy="48240"/>
            </p14:xfrm>
          </p:contentPart>
        </mc:Choice>
        <mc:Fallback xmlns="">
          <p:pic>
            <p:nvPicPr>
              <p:cNvPr id="7" name="Input penna 6">
                <a:extLst>
                  <a:ext uri="{FF2B5EF4-FFF2-40B4-BE49-F238E27FC236}">
                    <a16:creationId xmlns:a16="http://schemas.microsoft.com/office/drawing/2014/main" id="{EA761A10-895A-80E1-8F4F-5B0E4E6B8F4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02177" y="1927275"/>
                <a:ext cx="75456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put penna 7">
                <a:extLst>
                  <a:ext uri="{FF2B5EF4-FFF2-40B4-BE49-F238E27FC236}">
                    <a16:creationId xmlns:a16="http://schemas.microsoft.com/office/drawing/2014/main" id="{CA705901-FB04-EF19-946A-185E4CB7EA8C}"/>
                  </a:ext>
                </a:extLst>
              </p14:cNvPr>
              <p14:cNvContentPartPr/>
              <p14:nvPr/>
            </p14:nvContentPartPr>
            <p14:xfrm>
              <a:off x="2669137" y="2312115"/>
              <a:ext cx="444240" cy="21240"/>
            </p14:xfrm>
          </p:contentPart>
        </mc:Choice>
        <mc:Fallback xmlns="">
          <p:pic>
            <p:nvPicPr>
              <p:cNvPr id="8" name="Input penna 7">
                <a:extLst>
                  <a:ext uri="{FF2B5EF4-FFF2-40B4-BE49-F238E27FC236}">
                    <a16:creationId xmlns:a16="http://schemas.microsoft.com/office/drawing/2014/main" id="{CA705901-FB04-EF19-946A-185E4CB7EA8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33497" y="2240475"/>
                <a:ext cx="51588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put penna 9">
                <a:extLst>
                  <a:ext uri="{FF2B5EF4-FFF2-40B4-BE49-F238E27FC236}">
                    <a16:creationId xmlns:a16="http://schemas.microsoft.com/office/drawing/2014/main" id="{53C2050D-D0F0-3BC1-4DAD-B2CE623DA8A9}"/>
                  </a:ext>
                </a:extLst>
              </p14:cNvPr>
              <p14:cNvContentPartPr/>
              <p14:nvPr/>
            </p14:nvContentPartPr>
            <p14:xfrm>
              <a:off x="3792697" y="1978035"/>
              <a:ext cx="742320" cy="18360"/>
            </p14:xfrm>
          </p:contentPart>
        </mc:Choice>
        <mc:Fallback xmlns="">
          <p:pic>
            <p:nvPicPr>
              <p:cNvPr id="10" name="Input penna 9">
                <a:extLst>
                  <a:ext uri="{FF2B5EF4-FFF2-40B4-BE49-F238E27FC236}">
                    <a16:creationId xmlns:a16="http://schemas.microsoft.com/office/drawing/2014/main" id="{53C2050D-D0F0-3BC1-4DAD-B2CE623DA8A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57057" y="1906035"/>
                <a:ext cx="81396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Input penna 11">
                <a:extLst>
                  <a:ext uri="{FF2B5EF4-FFF2-40B4-BE49-F238E27FC236}">
                    <a16:creationId xmlns:a16="http://schemas.microsoft.com/office/drawing/2014/main" id="{EEFF4EEE-309C-85CE-FD62-4C468DD23E75}"/>
                  </a:ext>
                </a:extLst>
              </p14:cNvPr>
              <p14:cNvContentPartPr/>
              <p14:nvPr/>
            </p14:nvContentPartPr>
            <p14:xfrm>
              <a:off x="4670017" y="1625955"/>
              <a:ext cx="701280" cy="38160"/>
            </p14:xfrm>
          </p:contentPart>
        </mc:Choice>
        <mc:Fallback xmlns="">
          <p:pic>
            <p:nvPicPr>
              <p:cNvPr id="12" name="Input penna 11">
                <a:extLst>
                  <a:ext uri="{FF2B5EF4-FFF2-40B4-BE49-F238E27FC236}">
                    <a16:creationId xmlns:a16="http://schemas.microsoft.com/office/drawing/2014/main" id="{EEFF4EEE-309C-85CE-FD62-4C468DD23E7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634377" y="1554315"/>
                <a:ext cx="77292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Input penna 14">
                <a:extLst>
                  <a:ext uri="{FF2B5EF4-FFF2-40B4-BE49-F238E27FC236}">
                    <a16:creationId xmlns:a16="http://schemas.microsoft.com/office/drawing/2014/main" id="{6F45EF87-2CA7-5D21-8858-93245A510C83}"/>
                  </a:ext>
                </a:extLst>
              </p14:cNvPr>
              <p14:cNvContentPartPr/>
              <p14:nvPr/>
            </p14:nvContentPartPr>
            <p14:xfrm>
              <a:off x="4704217" y="1964715"/>
              <a:ext cx="581400" cy="44640"/>
            </p14:xfrm>
          </p:contentPart>
        </mc:Choice>
        <mc:Fallback xmlns="">
          <p:pic>
            <p:nvPicPr>
              <p:cNvPr id="15" name="Input penna 14">
                <a:extLst>
                  <a:ext uri="{FF2B5EF4-FFF2-40B4-BE49-F238E27FC236}">
                    <a16:creationId xmlns:a16="http://schemas.microsoft.com/office/drawing/2014/main" id="{6F45EF87-2CA7-5D21-8858-93245A510C8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668217" y="1892715"/>
                <a:ext cx="65304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Input penna 16">
                <a:extLst>
                  <a:ext uri="{FF2B5EF4-FFF2-40B4-BE49-F238E27FC236}">
                    <a16:creationId xmlns:a16="http://schemas.microsoft.com/office/drawing/2014/main" id="{9BAE1D7F-D847-D29C-16BB-44FE8224113B}"/>
                  </a:ext>
                </a:extLst>
              </p14:cNvPr>
              <p14:cNvContentPartPr/>
              <p14:nvPr/>
            </p14:nvContentPartPr>
            <p14:xfrm>
              <a:off x="4703857" y="2308515"/>
              <a:ext cx="659160" cy="5760"/>
            </p14:xfrm>
          </p:contentPart>
        </mc:Choice>
        <mc:Fallback xmlns="">
          <p:pic>
            <p:nvPicPr>
              <p:cNvPr id="17" name="Input penna 16">
                <a:extLst>
                  <a:ext uri="{FF2B5EF4-FFF2-40B4-BE49-F238E27FC236}">
                    <a16:creationId xmlns:a16="http://schemas.microsoft.com/office/drawing/2014/main" id="{9BAE1D7F-D847-D29C-16BB-44FE8224113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668217" y="2236875"/>
                <a:ext cx="73080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" name="Input penna 17">
                <a:extLst>
                  <a:ext uri="{FF2B5EF4-FFF2-40B4-BE49-F238E27FC236}">
                    <a16:creationId xmlns:a16="http://schemas.microsoft.com/office/drawing/2014/main" id="{1441D090-D54E-00D9-E934-4A797A1BE9EC}"/>
                  </a:ext>
                </a:extLst>
              </p14:cNvPr>
              <p14:cNvContentPartPr/>
              <p14:nvPr/>
            </p14:nvContentPartPr>
            <p14:xfrm>
              <a:off x="1745377" y="4264755"/>
              <a:ext cx="614520" cy="34920"/>
            </p14:xfrm>
          </p:contentPart>
        </mc:Choice>
        <mc:Fallback xmlns="">
          <p:pic>
            <p:nvPicPr>
              <p:cNvPr id="18" name="Input penna 17">
                <a:extLst>
                  <a:ext uri="{FF2B5EF4-FFF2-40B4-BE49-F238E27FC236}">
                    <a16:creationId xmlns:a16="http://schemas.microsoft.com/office/drawing/2014/main" id="{1441D090-D54E-00D9-E934-4A797A1BE9E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709377" y="4192755"/>
                <a:ext cx="68616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9" name="Input penna 18">
                <a:extLst>
                  <a:ext uri="{FF2B5EF4-FFF2-40B4-BE49-F238E27FC236}">
                    <a16:creationId xmlns:a16="http://schemas.microsoft.com/office/drawing/2014/main" id="{4BD781ED-A031-1938-5597-351379C8E088}"/>
                  </a:ext>
                </a:extLst>
              </p14:cNvPr>
              <p14:cNvContentPartPr/>
              <p14:nvPr/>
            </p14:nvContentPartPr>
            <p14:xfrm>
              <a:off x="3796297" y="3624315"/>
              <a:ext cx="529560" cy="38160"/>
            </p14:xfrm>
          </p:contentPart>
        </mc:Choice>
        <mc:Fallback xmlns="">
          <p:pic>
            <p:nvPicPr>
              <p:cNvPr id="19" name="Input penna 18">
                <a:extLst>
                  <a:ext uri="{FF2B5EF4-FFF2-40B4-BE49-F238E27FC236}">
                    <a16:creationId xmlns:a16="http://schemas.microsoft.com/office/drawing/2014/main" id="{4BD781ED-A031-1938-5597-351379C8E08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760657" y="3552315"/>
                <a:ext cx="60120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" name="Input penna 19">
                <a:extLst>
                  <a:ext uri="{FF2B5EF4-FFF2-40B4-BE49-F238E27FC236}">
                    <a16:creationId xmlns:a16="http://schemas.microsoft.com/office/drawing/2014/main" id="{C9D14AFE-27DA-6B8A-14AE-FA56BC053D76}"/>
                  </a:ext>
                </a:extLst>
              </p14:cNvPr>
              <p14:cNvContentPartPr/>
              <p14:nvPr/>
            </p14:nvContentPartPr>
            <p14:xfrm>
              <a:off x="1749337" y="1968675"/>
              <a:ext cx="511920" cy="20520"/>
            </p14:xfrm>
          </p:contentPart>
        </mc:Choice>
        <mc:Fallback xmlns="">
          <p:pic>
            <p:nvPicPr>
              <p:cNvPr id="20" name="Input penna 19">
                <a:extLst>
                  <a:ext uri="{FF2B5EF4-FFF2-40B4-BE49-F238E27FC236}">
                    <a16:creationId xmlns:a16="http://schemas.microsoft.com/office/drawing/2014/main" id="{C9D14AFE-27DA-6B8A-14AE-FA56BC053D7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713337" y="1897035"/>
                <a:ext cx="58356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1" name="Input penna 20">
                <a:extLst>
                  <a:ext uri="{FF2B5EF4-FFF2-40B4-BE49-F238E27FC236}">
                    <a16:creationId xmlns:a16="http://schemas.microsoft.com/office/drawing/2014/main" id="{587A0D65-3CBA-ED38-D98F-A8D74514CC35}"/>
                  </a:ext>
                </a:extLst>
              </p14:cNvPr>
              <p14:cNvContentPartPr/>
              <p14:nvPr/>
            </p14:nvContentPartPr>
            <p14:xfrm>
              <a:off x="2685337" y="2654475"/>
              <a:ext cx="438120" cy="3960"/>
            </p14:xfrm>
          </p:contentPart>
        </mc:Choice>
        <mc:Fallback xmlns="">
          <p:pic>
            <p:nvPicPr>
              <p:cNvPr id="21" name="Input penna 20">
                <a:extLst>
                  <a:ext uri="{FF2B5EF4-FFF2-40B4-BE49-F238E27FC236}">
                    <a16:creationId xmlns:a16="http://schemas.microsoft.com/office/drawing/2014/main" id="{587A0D65-3CBA-ED38-D98F-A8D74514CC3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649337" y="2582835"/>
                <a:ext cx="50976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3" name="Input penna 22">
                <a:extLst>
                  <a:ext uri="{FF2B5EF4-FFF2-40B4-BE49-F238E27FC236}">
                    <a16:creationId xmlns:a16="http://schemas.microsoft.com/office/drawing/2014/main" id="{89FB291C-BAB2-B9D7-4E99-00BB25260773}"/>
                  </a:ext>
                </a:extLst>
              </p14:cNvPr>
              <p14:cNvContentPartPr/>
              <p14:nvPr/>
            </p14:nvContentPartPr>
            <p14:xfrm>
              <a:off x="3826897" y="2289435"/>
              <a:ext cx="462960" cy="8640"/>
            </p14:xfrm>
          </p:contentPart>
        </mc:Choice>
        <mc:Fallback xmlns="">
          <p:pic>
            <p:nvPicPr>
              <p:cNvPr id="23" name="Input penna 22">
                <a:extLst>
                  <a:ext uri="{FF2B5EF4-FFF2-40B4-BE49-F238E27FC236}">
                    <a16:creationId xmlns:a16="http://schemas.microsoft.com/office/drawing/2014/main" id="{89FB291C-BAB2-B9D7-4E99-00BB2526077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791257" y="2217435"/>
                <a:ext cx="53460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4" name="Input penna 23">
                <a:extLst>
                  <a:ext uri="{FF2B5EF4-FFF2-40B4-BE49-F238E27FC236}">
                    <a16:creationId xmlns:a16="http://schemas.microsoft.com/office/drawing/2014/main" id="{E3F1637C-5D1A-AD28-E40C-4725AD851844}"/>
                  </a:ext>
                </a:extLst>
              </p14:cNvPr>
              <p14:cNvContentPartPr/>
              <p14:nvPr/>
            </p14:nvContentPartPr>
            <p14:xfrm>
              <a:off x="1745737" y="3938235"/>
              <a:ext cx="582840" cy="27720"/>
            </p14:xfrm>
          </p:contentPart>
        </mc:Choice>
        <mc:Fallback xmlns="">
          <p:pic>
            <p:nvPicPr>
              <p:cNvPr id="24" name="Input penna 23">
                <a:extLst>
                  <a:ext uri="{FF2B5EF4-FFF2-40B4-BE49-F238E27FC236}">
                    <a16:creationId xmlns:a16="http://schemas.microsoft.com/office/drawing/2014/main" id="{E3F1637C-5D1A-AD28-E40C-4725AD85184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709737" y="3866235"/>
                <a:ext cx="65448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5" name="Input penna 24">
                <a:extLst>
                  <a:ext uri="{FF2B5EF4-FFF2-40B4-BE49-F238E27FC236}">
                    <a16:creationId xmlns:a16="http://schemas.microsoft.com/office/drawing/2014/main" id="{F9D1746A-3C24-1FCE-4A87-A57F7B76CA53}"/>
                  </a:ext>
                </a:extLst>
              </p14:cNvPr>
              <p14:cNvContentPartPr/>
              <p14:nvPr/>
            </p14:nvContentPartPr>
            <p14:xfrm>
              <a:off x="1766617" y="5247555"/>
              <a:ext cx="546840" cy="12600"/>
            </p14:xfrm>
          </p:contentPart>
        </mc:Choice>
        <mc:Fallback xmlns="">
          <p:pic>
            <p:nvPicPr>
              <p:cNvPr id="25" name="Input penna 24">
                <a:extLst>
                  <a:ext uri="{FF2B5EF4-FFF2-40B4-BE49-F238E27FC236}">
                    <a16:creationId xmlns:a16="http://schemas.microsoft.com/office/drawing/2014/main" id="{F9D1746A-3C24-1FCE-4A87-A57F7B76CA5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730617" y="5175915"/>
                <a:ext cx="61848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6" name="Input penna 25">
                <a:extLst>
                  <a:ext uri="{FF2B5EF4-FFF2-40B4-BE49-F238E27FC236}">
                    <a16:creationId xmlns:a16="http://schemas.microsoft.com/office/drawing/2014/main" id="{063A716A-F121-202B-A0B1-F0F67560A3D3}"/>
                  </a:ext>
                </a:extLst>
              </p14:cNvPr>
              <p14:cNvContentPartPr/>
              <p14:nvPr/>
            </p14:nvContentPartPr>
            <p14:xfrm>
              <a:off x="1733480" y="3291880"/>
              <a:ext cx="732960" cy="38520"/>
            </p14:xfrm>
          </p:contentPart>
        </mc:Choice>
        <mc:Fallback xmlns="">
          <p:pic>
            <p:nvPicPr>
              <p:cNvPr id="26" name="Input penna 25">
                <a:extLst>
                  <a:ext uri="{FF2B5EF4-FFF2-40B4-BE49-F238E27FC236}">
                    <a16:creationId xmlns:a16="http://schemas.microsoft.com/office/drawing/2014/main" id="{063A716A-F121-202B-A0B1-F0F67560A3D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697840" y="3220240"/>
                <a:ext cx="80460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7" name="Input penna 26">
                <a:extLst>
                  <a:ext uri="{FF2B5EF4-FFF2-40B4-BE49-F238E27FC236}">
                    <a16:creationId xmlns:a16="http://schemas.microsoft.com/office/drawing/2014/main" id="{1FC8487F-0681-6B12-4131-7CA442EB16A2}"/>
                  </a:ext>
                </a:extLst>
              </p14:cNvPr>
              <p14:cNvContentPartPr/>
              <p14:nvPr/>
            </p14:nvContentPartPr>
            <p14:xfrm>
              <a:off x="1760480" y="5890720"/>
              <a:ext cx="640080" cy="71640"/>
            </p14:xfrm>
          </p:contentPart>
        </mc:Choice>
        <mc:Fallback xmlns="">
          <p:pic>
            <p:nvPicPr>
              <p:cNvPr id="27" name="Input penna 26">
                <a:extLst>
                  <a:ext uri="{FF2B5EF4-FFF2-40B4-BE49-F238E27FC236}">
                    <a16:creationId xmlns:a16="http://schemas.microsoft.com/office/drawing/2014/main" id="{1FC8487F-0681-6B12-4131-7CA442EB16A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724840" y="5818720"/>
                <a:ext cx="711720" cy="21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9327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BEB033-1B65-F93C-FF8F-653D51339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Variazione sociolinguistica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480526C5-C24F-655C-2C43-D52DBC7402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816608"/>
            <a:ext cx="5257800" cy="3224784"/>
          </a:xfr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4EA8C7E8-A140-DA30-9AC0-AEF8707FBF00}"/>
              </a:ext>
            </a:extLst>
          </p:cNvPr>
          <p:cNvSpPr/>
          <p:nvPr/>
        </p:nvSpPr>
        <p:spPr>
          <a:xfrm>
            <a:off x="2168505" y="4080933"/>
            <a:ext cx="2597190" cy="389467"/>
          </a:xfrm>
          <a:prstGeom prst="rect">
            <a:avLst/>
          </a:prstGeom>
          <a:solidFill>
            <a:srgbClr val="D0D1D1">
              <a:alpha val="505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BE3E159-7779-2F63-D550-75BB07AB9DF4}"/>
              </a:ext>
            </a:extLst>
          </p:cNvPr>
          <p:cNvSpPr txBox="1"/>
          <p:nvPr/>
        </p:nvSpPr>
        <p:spPr>
          <a:xfrm>
            <a:off x="6611217" y="1967342"/>
            <a:ext cx="47425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La distribuzione di usi </a:t>
            </a:r>
            <a:r>
              <a:rPr lang="it-IT" i="1" dirty="0"/>
              <a:t>standard</a:t>
            </a:r>
            <a:r>
              <a:rPr lang="it-IT" dirty="0"/>
              <a:t> e </a:t>
            </a:r>
            <a:r>
              <a:rPr lang="it-IT" i="1" dirty="0"/>
              <a:t>non standard</a:t>
            </a:r>
            <a:r>
              <a:rPr lang="it-IT" dirty="0"/>
              <a:t> nelle due classi di parlanti (Ed.1 e Ed.2) è </a:t>
            </a:r>
            <a:r>
              <a:rPr lang="it-IT" b="1" dirty="0"/>
              <a:t>statisticamente significativa</a:t>
            </a:r>
            <a:r>
              <a:rPr lang="it-IT" dirty="0"/>
              <a:t>.</a:t>
            </a:r>
          </a:p>
          <a:p>
            <a:endParaRPr lang="it-IT" dirty="0"/>
          </a:p>
          <a:p>
            <a:r>
              <a:rPr lang="it-IT" dirty="0"/>
              <a:t>Test di Fisher: </a:t>
            </a:r>
            <a:r>
              <a:rPr lang="it-IT" dirty="0" err="1"/>
              <a:t>p</a:t>
            </a:r>
            <a:r>
              <a:rPr lang="it-IT" dirty="0"/>
              <a:t> &lt; 0.01**</a:t>
            </a:r>
          </a:p>
        </p:txBody>
      </p:sp>
      <p:graphicFrame>
        <p:nvGraphicFramePr>
          <p:cNvPr id="10" name="Tabella 10">
            <a:extLst>
              <a:ext uri="{FF2B5EF4-FFF2-40B4-BE49-F238E27FC236}">
                <a16:creationId xmlns:a16="http://schemas.microsoft.com/office/drawing/2014/main" id="{38019700-5165-2D16-BCC4-0A4951D75C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854554"/>
              </p:ext>
            </p:extLst>
          </p:nvPr>
        </p:nvGraphicFramePr>
        <p:xfrm>
          <a:off x="6611217" y="3719406"/>
          <a:ext cx="4351866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0622">
                  <a:extLst>
                    <a:ext uri="{9D8B030D-6E8A-4147-A177-3AD203B41FA5}">
                      <a16:colId xmlns:a16="http://schemas.microsoft.com/office/drawing/2014/main" val="3738275471"/>
                    </a:ext>
                  </a:extLst>
                </a:gridCol>
                <a:gridCol w="1450622">
                  <a:extLst>
                    <a:ext uri="{9D8B030D-6E8A-4147-A177-3AD203B41FA5}">
                      <a16:colId xmlns:a16="http://schemas.microsoft.com/office/drawing/2014/main" val="4152824167"/>
                    </a:ext>
                  </a:extLst>
                </a:gridCol>
                <a:gridCol w="1450622">
                  <a:extLst>
                    <a:ext uri="{9D8B030D-6E8A-4147-A177-3AD203B41FA5}">
                      <a16:colId xmlns:a16="http://schemas.microsoft.com/office/drawing/2014/main" val="5084467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it-IT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Ed.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Ed.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9143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085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Non-Stand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112817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put penna 10">
                <a:extLst>
                  <a:ext uri="{FF2B5EF4-FFF2-40B4-BE49-F238E27FC236}">
                    <a16:creationId xmlns:a16="http://schemas.microsoft.com/office/drawing/2014/main" id="{D6B16FA1-DB34-3AA0-1C31-1A129945FF81}"/>
                  </a:ext>
                </a:extLst>
              </p14:cNvPr>
              <p14:cNvContentPartPr/>
              <p14:nvPr/>
            </p14:nvContentPartPr>
            <p14:xfrm>
              <a:off x="4287320" y="2833600"/>
              <a:ext cx="401400" cy="28800"/>
            </p14:xfrm>
          </p:contentPart>
        </mc:Choice>
        <mc:Fallback xmlns="">
          <p:pic>
            <p:nvPicPr>
              <p:cNvPr id="11" name="Input penna 10">
                <a:extLst>
                  <a:ext uri="{FF2B5EF4-FFF2-40B4-BE49-F238E27FC236}">
                    <a16:creationId xmlns:a16="http://schemas.microsoft.com/office/drawing/2014/main" id="{D6B16FA1-DB34-3AA0-1C31-1A129945FF8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51680" y="2761600"/>
                <a:ext cx="47304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put penna 11">
                <a:extLst>
                  <a:ext uri="{FF2B5EF4-FFF2-40B4-BE49-F238E27FC236}">
                    <a16:creationId xmlns:a16="http://schemas.microsoft.com/office/drawing/2014/main" id="{84F3D7D4-D4F3-E783-840F-6E7970D6DDE7}"/>
                  </a:ext>
                </a:extLst>
              </p14:cNvPr>
              <p14:cNvContentPartPr/>
              <p14:nvPr/>
            </p14:nvContentPartPr>
            <p14:xfrm>
              <a:off x="5420600" y="2831440"/>
              <a:ext cx="291600" cy="24840"/>
            </p14:xfrm>
          </p:contentPart>
        </mc:Choice>
        <mc:Fallback xmlns="">
          <p:pic>
            <p:nvPicPr>
              <p:cNvPr id="12" name="Input penna 11">
                <a:extLst>
                  <a:ext uri="{FF2B5EF4-FFF2-40B4-BE49-F238E27FC236}">
                    <a16:creationId xmlns:a16="http://schemas.microsoft.com/office/drawing/2014/main" id="{84F3D7D4-D4F3-E783-840F-6E7970D6DDE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84960" y="2759800"/>
                <a:ext cx="36324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put penna 12">
                <a:extLst>
                  <a:ext uri="{FF2B5EF4-FFF2-40B4-BE49-F238E27FC236}">
                    <a16:creationId xmlns:a16="http://schemas.microsoft.com/office/drawing/2014/main" id="{F932E485-59F7-D7DF-0B73-58677ABDFA65}"/>
                  </a:ext>
                </a:extLst>
              </p14:cNvPr>
              <p14:cNvContentPartPr/>
              <p14:nvPr/>
            </p14:nvContentPartPr>
            <p14:xfrm>
              <a:off x="4244480" y="3926920"/>
              <a:ext cx="322560" cy="8280"/>
            </p14:xfrm>
          </p:contentPart>
        </mc:Choice>
        <mc:Fallback xmlns="">
          <p:pic>
            <p:nvPicPr>
              <p:cNvPr id="13" name="Input penna 12">
                <a:extLst>
                  <a:ext uri="{FF2B5EF4-FFF2-40B4-BE49-F238E27FC236}">
                    <a16:creationId xmlns:a16="http://schemas.microsoft.com/office/drawing/2014/main" id="{F932E485-59F7-D7DF-0B73-58677ABDFA6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08840" y="3854920"/>
                <a:ext cx="39420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put penna 13">
                <a:extLst>
                  <a:ext uri="{FF2B5EF4-FFF2-40B4-BE49-F238E27FC236}">
                    <a16:creationId xmlns:a16="http://schemas.microsoft.com/office/drawing/2014/main" id="{5583F2A8-F442-FB2B-3E35-4215AC813E13}"/>
                  </a:ext>
                </a:extLst>
              </p14:cNvPr>
              <p14:cNvContentPartPr/>
              <p14:nvPr/>
            </p14:nvContentPartPr>
            <p14:xfrm>
              <a:off x="4223600" y="4271440"/>
              <a:ext cx="359640" cy="37440"/>
            </p14:xfrm>
          </p:contentPart>
        </mc:Choice>
        <mc:Fallback xmlns="">
          <p:pic>
            <p:nvPicPr>
              <p:cNvPr id="14" name="Input penna 13">
                <a:extLst>
                  <a:ext uri="{FF2B5EF4-FFF2-40B4-BE49-F238E27FC236}">
                    <a16:creationId xmlns:a16="http://schemas.microsoft.com/office/drawing/2014/main" id="{5583F2A8-F442-FB2B-3E35-4215AC813E1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87600" y="4199800"/>
                <a:ext cx="431280" cy="18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145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B4CA27-ABBA-8B18-BAE8-BA42A3FDC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Scala di implicazione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F7D31F2-5FAB-2E3B-97B8-745085C50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066" y="1753658"/>
            <a:ext cx="10297188" cy="366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336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18E1C7-BE83-7A93-2906-2200B7101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Note conclusive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F7B8EA0-E4AF-8A81-F345-2AC2451C84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85846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CF8D69-3914-D1A9-727C-CC7E8635F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Concern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B1E29DA-D358-93D2-41A5-70C0AE63E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5757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200" dirty="0"/>
              <a:t>In più lingue, è stato osservato un ampliamento funzionale di </a:t>
            </a:r>
            <a:r>
              <a:rPr lang="it-IT" sz="2200" i="1" dirty="0"/>
              <a:t>dove</a:t>
            </a:r>
            <a:r>
              <a:rPr lang="it-IT" sz="2200" dirty="0"/>
              <a:t> e corrispettivi.</a:t>
            </a:r>
          </a:p>
          <a:p>
            <a:pPr marL="0" indent="0">
              <a:buNone/>
            </a:pPr>
            <a:r>
              <a:rPr lang="it-IT" sz="2200" dirty="0"/>
              <a:t>V. ad es.</a:t>
            </a:r>
          </a:p>
          <a:p>
            <a:pPr marL="0" indent="0">
              <a:buNone/>
            </a:pPr>
            <a:endParaRPr lang="it-IT" sz="2200" dirty="0"/>
          </a:p>
          <a:p>
            <a:pPr marL="0" indent="0">
              <a:buNone/>
            </a:pPr>
            <a:r>
              <a:rPr lang="it-IT" sz="2200" i="1" dirty="0" err="1"/>
              <a:t>We’ve</a:t>
            </a:r>
            <a:r>
              <a:rPr lang="it-IT" sz="2200" i="1" dirty="0"/>
              <a:t> </a:t>
            </a:r>
            <a:r>
              <a:rPr lang="it-IT" sz="2200" i="1" dirty="0" err="1"/>
              <a:t>got</a:t>
            </a:r>
            <a:r>
              <a:rPr lang="it-IT" sz="2200" i="1" dirty="0"/>
              <a:t> the </a:t>
            </a:r>
            <a:r>
              <a:rPr lang="it-IT" sz="2200" i="1" dirty="0" err="1"/>
              <a:t>statement</a:t>
            </a:r>
            <a:r>
              <a:rPr lang="it-IT" sz="2200" i="1" dirty="0"/>
              <a:t> </a:t>
            </a:r>
            <a:r>
              <a:rPr lang="it-IT" sz="2200" b="1" i="1" dirty="0" err="1"/>
              <a:t>where</a:t>
            </a:r>
            <a:r>
              <a:rPr lang="it-IT" sz="2200" i="1" dirty="0"/>
              <a:t> </a:t>
            </a:r>
            <a:r>
              <a:rPr lang="it-IT" sz="2200" i="1" dirty="0" err="1"/>
              <a:t>you</a:t>
            </a:r>
            <a:r>
              <a:rPr lang="it-IT" sz="2200" i="1" dirty="0"/>
              <a:t> </a:t>
            </a:r>
            <a:r>
              <a:rPr lang="it-IT" sz="2200" i="1" dirty="0" err="1"/>
              <a:t>immediately</a:t>
            </a:r>
            <a:r>
              <a:rPr lang="it-IT" sz="2200" i="1" dirty="0"/>
              <a:t> </a:t>
            </a:r>
            <a:r>
              <a:rPr lang="it-IT" sz="2200" i="1" dirty="0" err="1"/>
              <a:t>said</a:t>
            </a:r>
            <a:r>
              <a:rPr lang="it-IT" sz="2200" i="1" dirty="0"/>
              <a:t> </a:t>
            </a:r>
            <a:r>
              <a:rPr lang="it-IT" sz="2200" i="1" dirty="0" err="1"/>
              <a:t>I’m</a:t>
            </a:r>
            <a:r>
              <a:rPr lang="it-IT" sz="2200" i="1" dirty="0"/>
              <a:t> </a:t>
            </a:r>
            <a:r>
              <a:rPr lang="it-IT" sz="2200" i="1" dirty="0" err="1"/>
              <a:t>hundred</a:t>
            </a:r>
            <a:r>
              <a:rPr lang="it-IT" sz="2200" i="1" dirty="0"/>
              <a:t> </a:t>
            </a:r>
            <a:r>
              <a:rPr lang="it-IT" sz="2200" i="1" dirty="0" err="1"/>
              <a:t>percent</a:t>
            </a:r>
            <a:r>
              <a:rPr lang="it-IT" sz="2200" i="1" dirty="0"/>
              <a:t> sure </a:t>
            </a:r>
            <a:r>
              <a:rPr lang="it-IT" sz="2200" i="1" dirty="0" err="1"/>
              <a:t>this</a:t>
            </a:r>
            <a:r>
              <a:rPr lang="it-IT" sz="2200" i="1" dirty="0"/>
              <a:t> </a:t>
            </a:r>
            <a:r>
              <a:rPr lang="it-IT" sz="2200" i="1" dirty="0" err="1"/>
              <a:t>is</a:t>
            </a:r>
            <a:r>
              <a:rPr lang="it-IT" sz="2200" i="1" dirty="0"/>
              <a:t> the guy</a:t>
            </a:r>
          </a:p>
          <a:p>
            <a:pPr marL="0" indent="0">
              <a:buNone/>
            </a:pPr>
            <a:endParaRPr lang="it-IT" sz="2200" i="1" dirty="0"/>
          </a:p>
          <a:p>
            <a:pPr marL="0" indent="0">
              <a:buNone/>
            </a:pPr>
            <a:r>
              <a:rPr lang="it-IT" sz="2200" i="1" dirty="0"/>
              <a:t>Un </a:t>
            </a:r>
            <a:r>
              <a:rPr lang="it-IT" sz="2200" i="1" dirty="0" err="1"/>
              <a:t>domaine</a:t>
            </a:r>
            <a:r>
              <a:rPr lang="it-IT" sz="2200" i="1" dirty="0"/>
              <a:t> </a:t>
            </a:r>
            <a:r>
              <a:rPr lang="it-IT" sz="2200" i="1" dirty="0" err="1"/>
              <a:t>proper</a:t>
            </a:r>
            <a:r>
              <a:rPr lang="it-IT" sz="2200" i="1" dirty="0"/>
              <a:t> qui est </a:t>
            </a:r>
            <a:r>
              <a:rPr lang="it-IT" sz="2200" i="1" dirty="0" err="1"/>
              <a:t>précis</a:t>
            </a:r>
            <a:r>
              <a:rPr lang="it-IT" sz="2200" i="1" dirty="0"/>
              <a:t> qui est </a:t>
            </a:r>
            <a:r>
              <a:rPr lang="it-IT" sz="2200" i="1" dirty="0" err="1"/>
              <a:t>vraiment</a:t>
            </a:r>
            <a:r>
              <a:rPr lang="it-IT" sz="2200" i="1" dirty="0"/>
              <a:t> </a:t>
            </a:r>
            <a:r>
              <a:rPr lang="it-IT" sz="2200" i="1" dirty="0" err="1"/>
              <a:t>très</a:t>
            </a:r>
            <a:r>
              <a:rPr lang="it-IT" sz="2200" i="1" dirty="0"/>
              <a:t> </a:t>
            </a:r>
            <a:r>
              <a:rPr lang="it-IT" sz="2200" i="1" dirty="0" err="1"/>
              <a:t>objectif</a:t>
            </a:r>
            <a:r>
              <a:rPr lang="it-IT" sz="2200" i="1" dirty="0"/>
              <a:t> </a:t>
            </a:r>
            <a:r>
              <a:rPr lang="it-IT" sz="2200" b="1" i="1" dirty="0" err="1"/>
              <a:t>où</a:t>
            </a:r>
            <a:r>
              <a:rPr lang="it-IT" sz="2200" i="1" dirty="0"/>
              <a:t> on </a:t>
            </a:r>
            <a:r>
              <a:rPr lang="it-IT" sz="2200" i="1" dirty="0" err="1"/>
              <a:t>peut</a:t>
            </a:r>
            <a:r>
              <a:rPr lang="it-IT" sz="2200" i="1" dirty="0"/>
              <a:t> </a:t>
            </a:r>
            <a:r>
              <a:rPr lang="it-IT" sz="2200" i="1" dirty="0" err="1"/>
              <a:t>examiner</a:t>
            </a:r>
            <a:r>
              <a:rPr lang="it-IT" sz="2200" i="1" dirty="0"/>
              <a:t> le </a:t>
            </a:r>
            <a:r>
              <a:rPr lang="it-IT" sz="2200" i="1" dirty="0" err="1"/>
              <a:t>malade</a:t>
            </a:r>
            <a:r>
              <a:rPr lang="it-IT" sz="2200" i="1" dirty="0"/>
              <a:t> d’un façon </a:t>
            </a:r>
            <a:r>
              <a:rPr lang="it-IT" sz="2200" i="1" dirty="0" err="1"/>
              <a:t>rigoreuse</a:t>
            </a:r>
            <a:endParaRPr lang="it-IT" sz="2200" i="1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1BAEAC7-63AF-5497-6A19-B19728A48DCB}"/>
              </a:ext>
            </a:extLst>
          </p:cNvPr>
          <p:cNvSpPr txBox="1"/>
          <p:nvPr/>
        </p:nvSpPr>
        <p:spPr>
          <a:xfrm>
            <a:off x="8273371" y="2096265"/>
            <a:ext cx="3526971" cy="3170099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dirty="0"/>
              <a:t>L’elemento considerato perde componenti semantiche:</a:t>
            </a:r>
          </a:p>
          <a:p>
            <a:endParaRPr lang="it-IT" sz="2000" dirty="0"/>
          </a:p>
          <a:p>
            <a:r>
              <a:rPr lang="it-IT" sz="2000" dirty="0"/>
              <a:t>Il relativo locativo non codifica una relazione di tipo spaziale ma viene impiegato in contesti in cui ciò che è rilevante è la relazione </a:t>
            </a:r>
            <a:r>
              <a:rPr lang="it-IT" sz="2000" dirty="0" err="1"/>
              <a:t>topic-comment</a:t>
            </a:r>
            <a:r>
              <a:rPr lang="it-IT" sz="2000" dirty="0"/>
              <a:t> tra la frase principale e la subordinata.</a:t>
            </a:r>
          </a:p>
        </p:txBody>
      </p:sp>
    </p:spTree>
    <p:extLst>
      <p:ext uri="{BB962C8B-B14F-4D97-AF65-F5344CB8AC3E}">
        <p14:creationId xmlns:p14="http://schemas.microsoft.com/office/powerpoint/2010/main" val="309437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2DEE09-03FB-21F2-5C23-D6E42EE6F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Fase 1: </a:t>
            </a:r>
            <a:r>
              <a:rPr lang="it-IT" cap="small" dirty="0"/>
              <a:t>locative &gt; </a:t>
            </a:r>
            <a:r>
              <a:rPr lang="it-IT" cap="small" dirty="0" err="1"/>
              <a:t>concern</a:t>
            </a:r>
            <a:endParaRPr lang="it-IT" cap="small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0FEBAF0-5652-A9FE-6C33-3F0551AA4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752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/>
              <a:t>In origine, questi elementi sono impiegabili </a:t>
            </a:r>
            <a:r>
              <a:rPr lang="it-IT" sz="2000" i="1" dirty="0"/>
              <a:t>solo</a:t>
            </a:r>
            <a:r>
              <a:rPr lang="it-IT" sz="2000" dirty="0"/>
              <a:t> per esprimere </a:t>
            </a:r>
            <a:r>
              <a:rPr lang="it-IT" sz="2000" cap="small" dirty="0"/>
              <a:t>location </a:t>
            </a:r>
            <a:r>
              <a:rPr lang="it-IT" sz="2000" dirty="0"/>
              <a:t>(o altre configurazioni spaziali)</a:t>
            </a:r>
          </a:p>
          <a:p>
            <a:pPr marL="0" indent="0">
              <a:buNone/>
            </a:pPr>
            <a:r>
              <a:rPr lang="it-IT" sz="2000" dirty="0"/>
              <a:t>A causa del loro significato spaziale, iniziano a relativizzare altri ruoli semantici (ad es. beneficiario, scopo, tempo, …) </a:t>
            </a:r>
            <a:r>
              <a:rPr lang="it-IT" sz="2000" dirty="0">
                <a:sym typeface="Wingdings" pitchFamily="2" charset="2"/>
              </a:rPr>
              <a:t> sono processi largamente attestati nelle lingue del mondo, si tratta di campi semantici più astratti che mantengono una sorta di componente spaziale (ad es. direzionalità).</a:t>
            </a:r>
          </a:p>
          <a:p>
            <a:pPr marL="0" indent="0">
              <a:buNone/>
            </a:pPr>
            <a:r>
              <a:rPr lang="it-IT" sz="2000" dirty="0">
                <a:sym typeface="Wingdings" pitchFamily="2" charset="2"/>
              </a:rPr>
              <a:t>	 aumenta la frequenza con cui questi elementi si affiancano a teste non spaziali di 			relative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r>
              <a:rPr lang="it-IT" sz="2000" dirty="0"/>
              <a:t>Tra i vari domini astratti, possiamo aggiungere il </a:t>
            </a:r>
            <a:r>
              <a:rPr lang="it-IT" sz="2000" b="1" cap="small" dirty="0" err="1">
                <a:solidFill>
                  <a:srgbClr val="4A66AC"/>
                </a:solidFill>
              </a:rPr>
              <a:t>concern</a:t>
            </a:r>
            <a:r>
              <a:rPr lang="it-IT" sz="2000" dirty="0"/>
              <a:t> (processo attestato </a:t>
            </a:r>
            <a:r>
              <a:rPr lang="it-IT" sz="2000" dirty="0" err="1"/>
              <a:t>interlinguisticamente</a:t>
            </a:r>
            <a:r>
              <a:rPr lang="it-IT" sz="2000" dirty="0"/>
              <a:t> per avverbi e preposizioni </a:t>
            </a:r>
            <a:r>
              <a:rPr lang="it-IT" sz="2000" dirty="0" err="1"/>
              <a:t>Kuteva</a:t>
            </a:r>
            <a:r>
              <a:rPr lang="it-IT" sz="2000" dirty="0"/>
              <a:t> &amp; al. 2019: 169, si pensi ad es. all’ita. </a:t>
            </a:r>
            <a:r>
              <a:rPr lang="it-IT" sz="2000" i="1" dirty="0"/>
              <a:t>intorno</a:t>
            </a:r>
            <a:r>
              <a:rPr lang="it-IT" sz="2000" dirty="0"/>
              <a:t>) </a:t>
            </a:r>
            <a:r>
              <a:rPr lang="it-IT" sz="2000" dirty="0">
                <a:sym typeface="Wingdings" pitchFamily="2" charset="2"/>
              </a:rPr>
              <a:t> funzione vera e propria, ‘autonoma’.</a:t>
            </a:r>
            <a:endParaRPr lang="it-IT" sz="20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47916F3-4FB3-C5F9-EBD2-BEB3F61E55ED}"/>
              </a:ext>
            </a:extLst>
          </p:cNvPr>
          <p:cNvSpPr txBox="1"/>
          <p:nvPr/>
        </p:nvSpPr>
        <p:spPr>
          <a:xfrm>
            <a:off x="1590186" y="6071253"/>
            <a:ext cx="9720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Subj &gt; DO &gt; IO &gt;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Obl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&gt; Gen &gt; Obj of comp</a:t>
            </a:r>
            <a:endParaRPr lang="it-IT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CA791ACD-AB9B-8BEF-4693-1E1D03F7B34F}"/>
              </a:ext>
            </a:extLst>
          </p:cNvPr>
          <p:cNvSpPr/>
          <p:nvPr/>
        </p:nvSpPr>
        <p:spPr>
          <a:xfrm>
            <a:off x="5715874" y="5986035"/>
            <a:ext cx="849564" cy="76355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362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2DEE09-03FB-21F2-5C23-D6E42EE6F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Fase 2: </a:t>
            </a:r>
            <a:r>
              <a:rPr lang="it-IT" cap="small" dirty="0" err="1"/>
              <a:t>concern</a:t>
            </a:r>
            <a:r>
              <a:rPr lang="it-IT" cap="small" dirty="0"/>
              <a:t> &gt; </a:t>
            </a:r>
            <a:r>
              <a:rPr lang="it-IT" cap="small" dirty="0" err="1"/>
              <a:t>subject</a:t>
            </a:r>
            <a:endParaRPr lang="it-IT" cap="small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0FEBAF0-5652-A9FE-6C33-3F0551AA4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752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/>
              <a:t>Il passaggio è poco sorprendente: a livello interlinguistico, sono numerosissime le attestazioni (</a:t>
            </a:r>
            <a:r>
              <a:rPr lang="it-IT" sz="2000" dirty="0" err="1"/>
              <a:t>Lambrecht</a:t>
            </a:r>
            <a:r>
              <a:rPr lang="it-IT" sz="2000" dirty="0"/>
              <a:t> 1994: 131-149, </a:t>
            </a:r>
            <a:r>
              <a:rPr lang="it-IT" sz="2000" dirty="0" err="1"/>
              <a:t>Shibatani</a:t>
            </a:r>
            <a:r>
              <a:rPr lang="it-IT" sz="2000" dirty="0"/>
              <a:t> 1991).</a:t>
            </a:r>
          </a:p>
          <a:p>
            <a:pPr marL="0" indent="0">
              <a:buNone/>
            </a:pPr>
            <a:r>
              <a:rPr lang="it-IT" sz="2000" dirty="0"/>
              <a:t>		</a:t>
            </a:r>
            <a:r>
              <a:rPr lang="it-IT" sz="2000" dirty="0">
                <a:sym typeface="Wingdings" pitchFamily="2" charset="2"/>
              </a:rPr>
              <a:t> In inglese e in italiano, tipicamente, il soggetto sintattico </a:t>
            </a:r>
            <a:r>
              <a:rPr lang="it-IT" sz="2000" i="1" dirty="0">
                <a:sym typeface="Wingdings" pitchFamily="2" charset="2"/>
              </a:rPr>
              <a:t>coincide</a:t>
            </a:r>
            <a:r>
              <a:rPr lang="it-IT" sz="2000" dirty="0">
                <a:sym typeface="Wingdings" pitchFamily="2" charset="2"/>
              </a:rPr>
              <a:t> con il </a:t>
            </a:r>
            <a:r>
              <a:rPr lang="it-IT" sz="2000" dirty="0" err="1">
                <a:sym typeface="Wingdings" pitchFamily="2" charset="2"/>
              </a:rPr>
              <a:t>topic</a:t>
            </a:r>
            <a:r>
              <a:rPr lang="it-IT" sz="2000" dirty="0">
                <a:sym typeface="Wingdings" pitchFamily="2" charset="2"/>
              </a:rPr>
              <a:t> di 			frase</a:t>
            </a:r>
            <a:endParaRPr lang="it-IT" sz="20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47916F3-4FB3-C5F9-EBD2-BEB3F61E55ED}"/>
              </a:ext>
            </a:extLst>
          </p:cNvPr>
          <p:cNvSpPr txBox="1"/>
          <p:nvPr/>
        </p:nvSpPr>
        <p:spPr>
          <a:xfrm>
            <a:off x="1590186" y="6071253"/>
            <a:ext cx="9720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Subj &gt; DO &gt; IO &gt;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Obl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&gt; Gen &gt; Obj of comp</a:t>
            </a:r>
            <a:endParaRPr lang="it-IT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CA791ACD-AB9B-8BEF-4693-1E1D03F7B34F}"/>
              </a:ext>
            </a:extLst>
          </p:cNvPr>
          <p:cNvSpPr/>
          <p:nvPr/>
        </p:nvSpPr>
        <p:spPr>
          <a:xfrm>
            <a:off x="5715874" y="5986035"/>
            <a:ext cx="849564" cy="76355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60571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1C2A5C-C9C9-8027-F96B-0B42397EA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Quale processo?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4CF9631-EEDF-59DD-C3F1-682A54C7DF1A}"/>
              </a:ext>
            </a:extLst>
          </p:cNvPr>
          <p:cNvSpPr txBox="1"/>
          <p:nvPr/>
        </p:nvSpPr>
        <p:spPr>
          <a:xfrm>
            <a:off x="-105228" y="1991570"/>
            <a:ext cx="972007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Subj &gt; DO &gt; IO &gt; </a:t>
            </a:r>
            <a:r>
              <a:rPr lang="en-US" sz="3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Obl</a:t>
            </a:r>
            <a:r>
              <a:rPr lang="en-US" sz="3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&gt; Gen &gt; Obj of comp</a:t>
            </a:r>
            <a:endParaRPr lang="it-IT" sz="3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D262FD27-FE86-76EE-D2B6-078626D16335}"/>
              </a:ext>
            </a:extLst>
          </p:cNvPr>
          <p:cNvSpPr/>
          <p:nvPr/>
        </p:nvSpPr>
        <p:spPr>
          <a:xfrm>
            <a:off x="838199" y="1872343"/>
            <a:ext cx="1161313" cy="82319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E069CE41-9B7B-A8FE-691F-AC04B751C71D}"/>
              </a:ext>
            </a:extLst>
          </p:cNvPr>
          <p:cNvSpPr/>
          <p:nvPr/>
        </p:nvSpPr>
        <p:spPr>
          <a:xfrm>
            <a:off x="1999512" y="1862740"/>
            <a:ext cx="1118288" cy="823195"/>
          </a:xfrm>
          <a:prstGeom prst="ellipse">
            <a:avLst/>
          </a:prstGeom>
          <a:noFill/>
          <a:ln w="571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B58A12BF-D8E2-7630-4BAC-7D41B16CE0A6}"/>
              </a:ext>
            </a:extLst>
          </p:cNvPr>
          <p:cNvSpPr/>
          <p:nvPr/>
        </p:nvSpPr>
        <p:spPr>
          <a:xfrm>
            <a:off x="3824304" y="1889293"/>
            <a:ext cx="1118289" cy="82319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931FF2F-ED95-75F1-0239-53E58ACD3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99" y="3429000"/>
            <a:ext cx="10099935" cy="209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46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CA9463-A887-6743-541C-04DA2AD48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Punti di osservazione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9EFE62D-149C-1803-2650-EE9BA2474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Le conclusioni a cui siamo giunti si basano su fatti di variazione sincronica:</a:t>
            </a:r>
          </a:p>
          <a:p>
            <a:pPr lvl="1"/>
            <a:r>
              <a:rPr lang="it-IT" dirty="0"/>
              <a:t>Interlinguistica (tipologica);</a:t>
            </a:r>
          </a:p>
          <a:p>
            <a:pPr lvl="1"/>
            <a:r>
              <a:rPr lang="it-IT" dirty="0" err="1"/>
              <a:t>Intralinguistica</a:t>
            </a:r>
            <a:r>
              <a:rPr lang="it-IT" dirty="0"/>
              <a:t> (sociolinguistica).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Tuttavia, esse hanno rilevanza dal punto di vista diacronico.</a:t>
            </a:r>
          </a:p>
          <a:p>
            <a:pPr marL="0" indent="0">
              <a:buNone/>
            </a:pPr>
            <a:r>
              <a:rPr lang="it-IT" dirty="0"/>
              <a:t>I dati sincronici ci permettono di osservare il mutamento </a:t>
            </a:r>
            <a:r>
              <a:rPr lang="it-IT" i="1" dirty="0"/>
              <a:t>in atto</a:t>
            </a:r>
            <a:r>
              <a:rPr lang="it-IT" dirty="0"/>
              <a:t>.</a:t>
            </a:r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2528166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86BA91-550D-0DAD-B02E-A63DC8A6A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040851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Grazie! </a:t>
            </a:r>
            <a:br>
              <a:rPr lang="it-IT" dirty="0"/>
            </a:br>
            <a:r>
              <a:rPr lang="it-IT" dirty="0"/>
              <a:t>Domande?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AB58831-8026-A9D8-54FC-ADFA56679F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Silvia Ballarè – </a:t>
            </a:r>
            <a:r>
              <a:rPr lang="it-IT" dirty="0" err="1">
                <a:solidFill>
                  <a:schemeClr val="tx1"/>
                </a:solidFill>
              </a:rPr>
              <a:t>silvia.ballare@unibo.it</a:t>
            </a:r>
            <a:endParaRPr lang="it-IT" dirty="0">
              <a:solidFill>
                <a:schemeClr val="tx1"/>
              </a:solidFill>
            </a:endParaRPr>
          </a:p>
          <a:p>
            <a:pPr algn="ctr"/>
            <a:r>
              <a:rPr lang="it-IT" dirty="0">
                <a:solidFill>
                  <a:schemeClr val="tx1"/>
                </a:solidFill>
              </a:rPr>
              <a:t>Dipartimento di Filologia Classica e Italianistica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Università di Bologna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21050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D2D405-A45D-84AC-3A33-8B7CCEF04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Un esempio: il ciclo di Jespersen \1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745E69A-50BC-2567-CA6D-34FED526B2BC}"/>
              </a:ext>
            </a:extLst>
          </p:cNvPr>
          <p:cNvSpPr txBox="1"/>
          <p:nvPr/>
        </p:nvSpPr>
        <p:spPr>
          <a:xfrm>
            <a:off x="838200" y="2042087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Fase 1 </a:t>
            </a:r>
            <a:r>
              <a:rPr lang="it-IT" sz="2000" dirty="0"/>
              <a:t>– </a:t>
            </a:r>
            <a:r>
              <a:rPr lang="it-IT" sz="2000" i="1" dirty="0"/>
              <a:t>Je	</a:t>
            </a:r>
            <a:r>
              <a:rPr lang="it-IT" sz="2000" b="1" i="1" dirty="0"/>
              <a:t>ne</a:t>
            </a:r>
            <a:r>
              <a:rPr lang="it-IT" sz="2000" i="1" dirty="0"/>
              <a:t>	</a:t>
            </a:r>
            <a:r>
              <a:rPr lang="it-IT" sz="2000" i="1" dirty="0" err="1"/>
              <a:t>dis</a:t>
            </a:r>
            <a:endParaRPr lang="it-IT" sz="2000" i="1" dirty="0"/>
          </a:p>
          <a:p>
            <a:r>
              <a:rPr lang="it-IT" sz="2000" i="1" dirty="0"/>
              <a:t>	</a:t>
            </a:r>
            <a:r>
              <a:rPr lang="it-IT" sz="2000" dirty="0" err="1"/>
              <a:t>S</a:t>
            </a:r>
            <a:r>
              <a:rPr lang="it-IT" sz="2000" dirty="0"/>
              <a:t>	NEG	V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D09D9C1-090E-81CA-5563-BDD510003797}"/>
              </a:ext>
            </a:extLst>
          </p:cNvPr>
          <p:cNvSpPr txBox="1"/>
          <p:nvPr/>
        </p:nvSpPr>
        <p:spPr>
          <a:xfrm>
            <a:off x="838200" y="2902058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Fase 2 </a:t>
            </a:r>
            <a:r>
              <a:rPr lang="it-IT" sz="2000" dirty="0"/>
              <a:t>– </a:t>
            </a:r>
            <a:r>
              <a:rPr lang="it-IT" sz="2000" i="1" dirty="0"/>
              <a:t>Je	</a:t>
            </a:r>
            <a:r>
              <a:rPr lang="it-IT" sz="2000" b="1" i="1" dirty="0"/>
              <a:t>ne</a:t>
            </a:r>
            <a:r>
              <a:rPr lang="it-IT" sz="2000" i="1" dirty="0"/>
              <a:t>	</a:t>
            </a:r>
            <a:r>
              <a:rPr lang="it-IT" sz="2000" i="1" dirty="0" err="1"/>
              <a:t>dis</a:t>
            </a:r>
            <a:r>
              <a:rPr lang="it-IT" sz="2000" i="1" dirty="0"/>
              <a:t>	</a:t>
            </a:r>
            <a:r>
              <a:rPr lang="it-IT" sz="2000" b="1" i="1" dirty="0" err="1"/>
              <a:t>pas</a:t>
            </a:r>
            <a:endParaRPr lang="it-IT" sz="2000" b="1" i="1" dirty="0"/>
          </a:p>
          <a:p>
            <a:r>
              <a:rPr lang="it-IT" sz="2000" i="1" dirty="0"/>
              <a:t>	</a:t>
            </a:r>
            <a:r>
              <a:rPr lang="it-IT" sz="2000" dirty="0" err="1"/>
              <a:t>S</a:t>
            </a:r>
            <a:r>
              <a:rPr lang="it-IT" sz="2000" dirty="0"/>
              <a:t>	NEG	V	NEG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B83C31D-B9E0-C3F9-7336-A6B546C1B16D}"/>
              </a:ext>
            </a:extLst>
          </p:cNvPr>
          <p:cNvSpPr txBox="1"/>
          <p:nvPr/>
        </p:nvSpPr>
        <p:spPr>
          <a:xfrm>
            <a:off x="838200" y="3762029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Fase 3 </a:t>
            </a:r>
            <a:r>
              <a:rPr lang="it-IT" sz="2000" dirty="0"/>
              <a:t>– </a:t>
            </a:r>
            <a:r>
              <a:rPr lang="it-IT" sz="2000" i="1" dirty="0"/>
              <a:t>Je	</a:t>
            </a:r>
            <a:r>
              <a:rPr lang="it-IT" sz="2000" i="1" dirty="0" err="1"/>
              <a:t>dis</a:t>
            </a:r>
            <a:r>
              <a:rPr lang="it-IT" sz="2000" i="1" dirty="0"/>
              <a:t>	</a:t>
            </a:r>
            <a:r>
              <a:rPr lang="it-IT" sz="2000" b="1" i="1" dirty="0" err="1"/>
              <a:t>pas</a:t>
            </a:r>
            <a:endParaRPr lang="it-IT" sz="2000" b="1" i="1" dirty="0"/>
          </a:p>
          <a:p>
            <a:r>
              <a:rPr lang="it-IT" sz="2000" i="1" dirty="0"/>
              <a:t>	</a:t>
            </a:r>
            <a:r>
              <a:rPr lang="it-IT" sz="2000" dirty="0" err="1"/>
              <a:t>S</a:t>
            </a:r>
            <a:r>
              <a:rPr lang="it-IT" sz="2000" dirty="0"/>
              <a:t>	V	NEG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EC785A2-C799-A360-3B3A-DD167E20836F}"/>
              </a:ext>
            </a:extLst>
          </p:cNvPr>
          <p:cNvSpPr txBox="1"/>
          <p:nvPr/>
        </p:nvSpPr>
        <p:spPr>
          <a:xfrm>
            <a:off x="838200" y="46220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Fase 4 </a:t>
            </a:r>
            <a:r>
              <a:rPr lang="it-IT" sz="2000" dirty="0"/>
              <a:t>– </a:t>
            </a:r>
            <a:r>
              <a:rPr lang="it-IT" sz="2000" i="1" dirty="0"/>
              <a:t>Mo	</a:t>
            </a:r>
            <a:r>
              <a:rPr lang="it-IT" sz="2000" b="1" i="1" dirty="0" err="1"/>
              <a:t>pa</a:t>
            </a:r>
            <a:r>
              <a:rPr lang="it-IT" sz="2000" i="1" dirty="0"/>
              <a:t>	di</a:t>
            </a:r>
          </a:p>
          <a:p>
            <a:r>
              <a:rPr lang="it-IT" sz="2000" i="1" dirty="0"/>
              <a:t>	</a:t>
            </a:r>
            <a:r>
              <a:rPr lang="it-IT" sz="2000" dirty="0" err="1"/>
              <a:t>S</a:t>
            </a:r>
            <a:r>
              <a:rPr lang="it-IT" sz="2000" dirty="0"/>
              <a:t>	NEG	V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0FBB5F3-2F65-CC7D-3E78-5A1BE9E5DF2C}"/>
              </a:ext>
            </a:extLst>
          </p:cNvPr>
          <p:cNvSpPr txBox="1"/>
          <p:nvPr/>
        </p:nvSpPr>
        <p:spPr>
          <a:xfrm>
            <a:off x="6096000" y="2040283"/>
            <a:ext cx="5734050" cy="31393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2200" dirty="0"/>
              <a:t>“The </a:t>
            </a:r>
            <a:r>
              <a:rPr lang="it-IT" sz="2200" dirty="0" err="1"/>
              <a:t>original</a:t>
            </a:r>
            <a:r>
              <a:rPr lang="it-IT" sz="2200" dirty="0"/>
              <a:t> negative </a:t>
            </a:r>
            <a:r>
              <a:rPr lang="it-IT" sz="2200" dirty="0" err="1"/>
              <a:t>adverb</a:t>
            </a:r>
            <a:r>
              <a:rPr lang="it-IT" sz="2200" dirty="0"/>
              <a:t> </a:t>
            </a:r>
            <a:r>
              <a:rPr lang="it-IT" sz="2200" dirty="0" err="1"/>
              <a:t>is</a:t>
            </a:r>
            <a:r>
              <a:rPr lang="it-IT" sz="2200" dirty="0"/>
              <a:t> first </a:t>
            </a:r>
            <a:r>
              <a:rPr lang="it-IT" sz="2200" dirty="0" err="1"/>
              <a:t>weakened</a:t>
            </a:r>
            <a:r>
              <a:rPr lang="it-IT" sz="2200" dirty="0"/>
              <a:t>, </a:t>
            </a:r>
            <a:r>
              <a:rPr lang="it-IT" sz="2200" dirty="0" err="1"/>
              <a:t>then</a:t>
            </a:r>
            <a:r>
              <a:rPr lang="it-IT" sz="2200" dirty="0"/>
              <a:t> </a:t>
            </a:r>
            <a:r>
              <a:rPr lang="it-IT" sz="2200" dirty="0" err="1"/>
              <a:t>found</a:t>
            </a:r>
            <a:r>
              <a:rPr lang="it-IT" sz="2200" dirty="0"/>
              <a:t> </a:t>
            </a:r>
            <a:r>
              <a:rPr lang="it-IT" sz="2200" dirty="0" err="1"/>
              <a:t>insufficient</a:t>
            </a:r>
            <a:r>
              <a:rPr lang="it-IT" sz="2200" dirty="0"/>
              <a:t> and </a:t>
            </a:r>
            <a:r>
              <a:rPr lang="it-IT" sz="2200" dirty="0" err="1"/>
              <a:t>therefore</a:t>
            </a:r>
            <a:r>
              <a:rPr lang="it-IT" sz="2200" dirty="0"/>
              <a:t> </a:t>
            </a:r>
            <a:r>
              <a:rPr lang="it-IT" sz="2200" dirty="0" err="1"/>
              <a:t>strengthened</a:t>
            </a:r>
            <a:r>
              <a:rPr lang="it-IT" sz="2200" dirty="0"/>
              <a:t>, </a:t>
            </a:r>
            <a:r>
              <a:rPr lang="it-IT" sz="2200" dirty="0" err="1"/>
              <a:t>generally</a:t>
            </a:r>
            <a:r>
              <a:rPr lang="it-IT" sz="2200" dirty="0"/>
              <a:t> </a:t>
            </a:r>
            <a:r>
              <a:rPr lang="it-IT" sz="2200" dirty="0" err="1"/>
              <a:t>through</a:t>
            </a:r>
            <a:r>
              <a:rPr lang="it-IT" sz="2200" dirty="0"/>
              <a:t> some </a:t>
            </a:r>
            <a:r>
              <a:rPr lang="it-IT" sz="2200" dirty="0" err="1"/>
              <a:t>additional</a:t>
            </a:r>
            <a:r>
              <a:rPr lang="it-IT" sz="2200" dirty="0"/>
              <a:t> word, and </a:t>
            </a:r>
            <a:r>
              <a:rPr lang="it-IT" sz="2200" dirty="0" err="1"/>
              <a:t>this</a:t>
            </a:r>
            <a:r>
              <a:rPr lang="it-IT" sz="2200" dirty="0"/>
              <a:t> in turn </a:t>
            </a:r>
            <a:r>
              <a:rPr lang="it-IT" sz="2200" dirty="0" err="1"/>
              <a:t>may</a:t>
            </a:r>
            <a:r>
              <a:rPr lang="it-IT" sz="2200" dirty="0"/>
              <a:t> be </a:t>
            </a:r>
            <a:r>
              <a:rPr lang="it-IT" sz="2200" dirty="0" err="1"/>
              <a:t>felt</a:t>
            </a:r>
            <a:r>
              <a:rPr lang="it-IT" sz="2200" dirty="0"/>
              <a:t> </a:t>
            </a:r>
            <a:r>
              <a:rPr lang="it-IT" sz="2200" dirty="0" err="1"/>
              <a:t>as</a:t>
            </a:r>
            <a:r>
              <a:rPr lang="it-IT" sz="2200" dirty="0"/>
              <a:t> a negative </a:t>
            </a:r>
            <a:r>
              <a:rPr lang="it-IT" sz="2200" dirty="0" err="1"/>
              <a:t>proper</a:t>
            </a:r>
            <a:r>
              <a:rPr lang="it-IT" sz="2200" dirty="0"/>
              <a:t> and </a:t>
            </a:r>
            <a:r>
              <a:rPr lang="it-IT" sz="2200" dirty="0" err="1"/>
              <a:t>may</a:t>
            </a:r>
            <a:r>
              <a:rPr lang="it-IT" sz="2200" dirty="0"/>
              <a:t> the in the </a:t>
            </a:r>
            <a:r>
              <a:rPr lang="it-IT" sz="2200" dirty="0" err="1"/>
              <a:t>course</a:t>
            </a:r>
            <a:r>
              <a:rPr lang="it-IT" sz="2200" dirty="0"/>
              <a:t> of time be </a:t>
            </a:r>
            <a:r>
              <a:rPr lang="it-IT" sz="2200" dirty="0" err="1"/>
              <a:t>subject</a:t>
            </a:r>
            <a:r>
              <a:rPr lang="it-IT" sz="2200" dirty="0"/>
              <a:t> to the </a:t>
            </a:r>
            <a:r>
              <a:rPr lang="it-IT" sz="2200" dirty="0" err="1"/>
              <a:t>same</a:t>
            </a:r>
            <a:r>
              <a:rPr lang="it-IT" sz="2200" dirty="0"/>
              <a:t> </a:t>
            </a:r>
            <a:r>
              <a:rPr lang="it-IT" sz="2200" dirty="0" err="1"/>
              <a:t>development</a:t>
            </a:r>
            <a:r>
              <a:rPr lang="it-IT" sz="2200" dirty="0"/>
              <a:t> </a:t>
            </a:r>
            <a:r>
              <a:rPr lang="it-IT" sz="2200" dirty="0" err="1"/>
              <a:t>as</a:t>
            </a:r>
            <a:r>
              <a:rPr lang="it-IT" sz="2200" dirty="0"/>
              <a:t> the </a:t>
            </a:r>
            <a:r>
              <a:rPr lang="it-IT" sz="2200" dirty="0" err="1"/>
              <a:t>original</a:t>
            </a:r>
            <a:r>
              <a:rPr lang="it-IT" sz="2200" dirty="0"/>
              <a:t> word.”</a:t>
            </a:r>
          </a:p>
          <a:p>
            <a:endParaRPr lang="it-IT" sz="2200" dirty="0"/>
          </a:p>
          <a:p>
            <a:r>
              <a:rPr lang="it-IT" sz="2200" dirty="0"/>
              <a:t>(Jespersen, 1917: 4)</a:t>
            </a:r>
          </a:p>
        </p:txBody>
      </p:sp>
    </p:spTree>
    <p:extLst>
      <p:ext uri="{BB962C8B-B14F-4D97-AF65-F5344CB8AC3E}">
        <p14:creationId xmlns:p14="http://schemas.microsoft.com/office/powerpoint/2010/main" val="207822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D2D405-A45D-84AC-3A33-8B7CCEF04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Un esempio: il ciclo di Jespersen \2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745E69A-50BC-2567-CA6D-34FED526B2BC}"/>
              </a:ext>
            </a:extLst>
          </p:cNvPr>
          <p:cNvSpPr txBox="1"/>
          <p:nvPr/>
        </p:nvSpPr>
        <p:spPr>
          <a:xfrm>
            <a:off x="838200" y="2042087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Fase 1 </a:t>
            </a:r>
            <a:r>
              <a:rPr lang="it-IT" sz="2000" dirty="0"/>
              <a:t>– </a:t>
            </a:r>
            <a:r>
              <a:rPr lang="it-IT" sz="2000" i="1" dirty="0"/>
              <a:t>Je	</a:t>
            </a:r>
            <a:r>
              <a:rPr lang="it-IT" sz="2000" b="1" i="1" dirty="0"/>
              <a:t>ne</a:t>
            </a:r>
            <a:r>
              <a:rPr lang="it-IT" sz="2000" i="1" dirty="0"/>
              <a:t>	</a:t>
            </a:r>
            <a:r>
              <a:rPr lang="it-IT" sz="2000" i="1" dirty="0" err="1"/>
              <a:t>dis</a:t>
            </a:r>
            <a:endParaRPr lang="it-IT" sz="2000" i="1" dirty="0"/>
          </a:p>
          <a:p>
            <a:r>
              <a:rPr lang="it-IT" sz="2000" i="1" dirty="0"/>
              <a:t>	</a:t>
            </a:r>
            <a:r>
              <a:rPr lang="it-IT" sz="2000" dirty="0" err="1"/>
              <a:t>S</a:t>
            </a:r>
            <a:r>
              <a:rPr lang="it-IT" sz="2000" dirty="0"/>
              <a:t>	NEG	V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D09D9C1-090E-81CA-5563-BDD510003797}"/>
              </a:ext>
            </a:extLst>
          </p:cNvPr>
          <p:cNvSpPr txBox="1"/>
          <p:nvPr/>
        </p:nvSpPr>
        <p:spPr>
          <a:xfrm>
            <a:off x="838200" y="2902058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Fase 2 </a:t>
            </a:r>
            <a:r>
              <a:rPr lang="it-IT" sz="2000" dirty="0"/>
              <a:t>– </a:t>
            </a:r>
            <a:r>
              <a:rPr lang="it-IT" sz="2000" i="1" dirty="0"/>
              <a:t>Je	</a:t>
            </a:r>
            <a:r>
              <a:rPr lang="it-IT" sz="2000" b="1" i="1" dirty="0"/>
              <a:t>ne</a:t>
            </a:r>
            <a:r>
              <a:rPr lang="it-IT" sz="2000" i="1" dirty="0"/>
              <a:t>	</a:t>
            </a:r>
            <a:r>
              <a:rPr lang="it-IT" sz="2000" i="1" dirty="0" err="1"/>
              <a:t>dis</a:t>
            </a:r>
            <a:r>
              <a:rPr lang="it-IT" sz="2000" i="1" dirty="0"/>
              <a:t>	</a:t>
            </a:r>
            <a:r>
              <a:rPr lang="it-IT" sz="2000" b="1" i="1" dirty="0" err="1"/>
              <a:t>pas</a:t>
            </a:r>
            <a:endParaRPr lang="it-IT" sz="2000" b="1" i="1" dirty="0"/>
          </a:p>
          <a:p>
            <a:r>
              <a:rPr lang="it-IT" sz="2000" i="1" dirty="0"/>
              <a:t>	</a:t>
            </a:r>
            <a:r>
              <a:rPr lang="it-IT" sz="2000" dirty="0" err="1"/>
              <a:t>S</a:t>
            </a:r>
            <a:r>
              <a:rPr lang="it-IT" sz="2000" dirty="0"/>
              <a:t>	NEG	V	NEG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B83C31D-B9E0-C3F9-7336-A6B546C1B16D}"/>
              </a:ext>
            </a:extLst>
          </p:cNvPr>
          <p:cNvSpPr txBox="1"/>
          <p:nvPr/>
        </p:nvSpPr>
        <p:spPr>
          <a:xfrm>
            <a:off x="838200" y="3762029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Fase 3 </a:t>
            </a:r>
            <a:r>
              <a:rPr lang="it-IT" sz="2000" dirty="0"/>
              <a:t>– </a:t>
            </a:r>
            <a:r>
              <a:rPr lang="it-IT" sz="2000" i="1" dirty="0"/>
              <a:t>Je	</a:t>
            </a:r>
            <a:r>
              <a:rPr lang="it-IT" sz="2000" i="1" dirty="0" err="1"/>
              <a:t>dis</a:t>
            </a:r>
            <a:r>
              <a:rPr lang="it-IT" sz="2000" i="1" dirty="0"/>
              <a:t>	</a:t>
            </a:r>
            <a:r>
              <a:rPr lang="it-IT" sz="2000" b="1" i="1" dirty="0" err="1"/>
              <a:t>pas</a:t>
            </a:r>
            <a:endParaRPr lang="it-IT" sz="2000" b="1" i="1" dirty="0"/>
          </a:p>
          <a:p>
            <a:r>
              <a:rPr lang="it-IT" sz="2000" i="1" dirty="0"/>
              <a:t>	</a:t>
            </a:r>
            <a:r>
              <a:rPr lang="it-IT" sz="2000" dirty="0" err="1"/>
              <a:t>S</a:t>
            </a:r>
            <a:r>
              <a:rPr lang="it-IT" sz="2000" dirty="0"/>
              <a:t>	V	NEG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EC785A2-C799-A360-3B3A-DD167E20836F}"/>
              </a:ext>
            </a:extLst>
          </p:cNvPr>
          <p:cNvSpPr txBox="1"/>
          <p:nvPr/>
        </p:nvSpPr>
        <p:spPr>
          <a:xfrm>
            <a:off x="838200" y="46220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Fase 4 </a:t>
            </a:r>
            <a:r>
              <a:rPr lang="it-IT" sz="2000" dirty="0"/>
              <a:t>– </a:t>
            </a:r>
            <a:r>
              <a:rPr lang="it-IT" sz="2000" i="1" dirty="0"/>
              <a:t>Mo	</a:t>
            </a:r>
            <a:r>
              <a:rPr lang="it-IT" sz="2000" b="1" i="1" dirty="0" err="1"/>
              <a:t>pa</a:t>
            </a:r>
            <a:r>
              <a:rPr lang="it-IT" sz="2000" i="1" dirty="0"/>
              <a:t>	di</a:t>
            </a:r>
          </a:p>
          <a:p>
            <a:r>
              <a:rPr lang="it-IT" sz="2000" i="1" dirty="0"/>
              <a:t>	</a:t>
            </a:r>
            <a:r>
              <a:rPr lang="it-IT" sz="2000" dirty="0" err="1"/>
              <a:t>S</a:t>
            </a:r>
            <a:r>
              <a:rPr lang="it-IT" sz="2000" dirty="0"/>
              <a:t>	NEG	V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0FBB5F3-2F65-CC7D-3E78-5A1BE9E5DF2C}"/>
              </a:ext>
            </a:extLst>
          </p:cNvPr>
          <p:cNvSpPr txBox="1"/>
          <p:nvPr/>
        </p:nvSpPr>
        <p:spPr>
          <a:xfrm>
            <a:off x="6096000" y="2040283"/>
            <a:ext cx="5734050" cy="38164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2200" dirty="0"/>
              <a:t>Fr. </a:t>
            </a:r>
            <a:r>
              <a:rPr lang="it-IT" sz="2200" i="1" dirty="0" err="1"/>
              <a:t>pas</a:t>
            </a:r>
            <a:r>
              <a:rPr lang="it-IT" sz="2200" dirty="0"/>
              <a:t> &lt; </a:t>
            </a:r>
            <a:r>
              <a:rPr lang="it-IT" sz="2200" dirty="0" err="1"/>
              <a:t>Lat</a:t>
            </a:r>
            <a:r>
              <a:rPr lang="it-IT" sz="2200" dirty="0"/>
              <a:t>. </a:t>
            </a:r>
            <a:r>
              <a:rPr lang="it-IT" sz="2200" dirty="0" err="1"/>
              <a:t>passum</a:t>
            </a:r>
            <a:endParaRPr lang="it-IT" sz="2200" dirty="0"/>
          </a:p>
          <a:p>
            <a:endParaRPr lang="it-IT" sz="2200" dirty="0"/>
          </a:p>
          <a:p>
            <a:r>
              <a:rPr lang="it-IT" sz="2200" dirty="0"/>
              <a:t>In origine, ci sono altri </a:t>
            </a:r>
            <a:r>
              <a:rPr lang="it-IT" sz="2200" i="1" dirty="0"/>
              <a:t>minimizzatori </a:t>
            </a:r>
            <a:r>
              <a:rPr lang="it-IT" sz="2200" dirty="0"/>
              <a:t>in competizione. </a:t>
            </a:r>
            <a:r>
              <a:rPr lang="it-IT" sz="2200" i="1" dirty="0"/>
              <a:t>Pas</a:t>
            </a:r>
            <a:r>
              <a:rPr lang="it-IT" sz="2200" dirty="0"/>
              <a:t> ‘vince’ la concorrenza e inizia a comparire accanto a verbi con cui non ha legami semantici. Diventa una strategia di negazione enfatica.</a:t>
            </a:r>
          </a:p>
          <a:p>
            <a:endParaRPr lang="it-IT" sz="2200" dirty="0"/>
          </a:p>
          <a:p>
            <a:r>
              <a:rPr lang="it-IT" sz="2200" dirty="0"/>
              <a:t>Successivamente, perde caratteristiche di ‘enfasi’ e diventa il modo per codificare la negazione canonica.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DDD05FDA-3523-A6D1-A034-90E1A2C98C8D}"/>
              </a:ext>
            </a:extLst>
          </p:cNvPr>
          <p:cNvSpPr/>
          <p:nvPr/>
        </p:nvSpPr>
        <p:spPr>
          <a:xfrm>
            <a:off x="566657" y="2729175"/>
            <a:ext cx="4886325" cy="1012056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1734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D2D405-A45D-84AC-3A33-8B7CCEF04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Un esempio: il ciclo di Jespersen \3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745E69A-50BC-2567-CA6D-34FED526B2BC}"/>
              </a:ext>
            </a:extLst>
          </p:cNvPr>
          <p:cNvSpPr txBox="1"/>
          <p:nvPr/>
        </p:nvSpPr>
        <p:spPr>
          <a:xfrm>
            <a:off x="838200" y="2042087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Fase 1 </a:t>
            </a:r>
            <a:r>
              <a:rPr lang="it-IT" sz="2000" dirty="0"/>
              <a:t>– </a:t>
            </a:r>
            <a:r>
              <a:rPr lang="it-IT" sz="2000" i="1" dirty="0"/>
              <a:t>Je	</a:t>
            </a:r>
            <a:r>
              <a:rPr lang="it-IT" sz="2000" b="1" i="1" dirty="0"/>
              <a:t>ne</a:t>
            </a:r>
            <a:r>
              <a:rPr lang="it-IT" sz="2000" i="1" dirty="0"/>
              <a:t>	</a:t>
            </a:r>
            <a:r>
              <a:rPr lang="it-IT" sz="2000" i="1" dirty="0" err="1"/>
              <a:t>dis</a:t>
            </a:r>
            <a:endParaRPr lang="it-IT" sz="2000" i="1" dirty="0"/>
          </a:p>
          <a:p>
            <a:r>
              <a:rPr lang="it-IT" sz="2000" i="1" dirty="0"/>
              <a:t>	</a:t>
            </a:r>
            <a:r>
              <a:rPr lang="it-IT" sz="2000" dirty="0" err="1"/>
              <a:t>S</a:t>
            </a:r>
            <a:r>
              <a:rPr lang="it-IT" sz="2000" dirty="0"/>
              <a:t>	NEG	V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D09D9C1-090E-81CA-5563-BDD510003797}"/>
              </a:ext>
            </a:extLst>
          </p:cNvPr>
          <p:cNvSpPr txBox="1"/>
          <p:nvPr/>
        </p:nvSpPr>
        <p:spPr>
          <a:xfrm>
            <a:off x="838200" y="2902058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Fase 2 </a:t>
            </a:r>
            <a:r>
              <a:rPr lang="it-IT" sz="2000" dirty="0"/>
              <a:t>– </a:t>
            </a:r>
            <a:r>
              <a:rPr lang="it-IT" sz="2000" i="1" dirty="0"/>
              <a:t>Je	</a:t>
            </a:r>
            <a:r>
              <a:rPr lang="it-IT" sz="2000" b="1" i="1" dirty="0"/>
              <a:t>ne</a:t>
            </a:r>
            <a:r>
              <a:rPr lang="it-IT" sz="2000" i="1" dirty="0"/>
              <a:t>	</a:t>
            </a:r>
            <a:r>
              <a:rPr lang="it-IT" sz="2000" i="1" dirty="0" err="1"/>
              <a:t>dis</a:t>
            </a:r>
            <a:r>
              <a:rPr lang="it-IT" sz="2000" i="1" dirty="0"/>
              <a:t>	</a:t>
            </a:r>
            <a:r>
              <a:rPr lang="it-IT" sz="2000" b="1" i="1" dirty="0" err="1"/>
              <a:t>pas</a:t>
            </a:r>
            <a:endParaRPr lang="it-IT" sz="2000" b="1" i="1" dirty="0"/>
          </a:p>
          <a:p>
            <a:r>
              <a:rPr lang="it-IT" sz="2000" i="1" dirty="0"/>
              <a:t>	</a:t>
            </a:r>
            <a:r>
              <a:rPr lang="it-IT" sz="2000" dirty="0" err="1"/>
              <a:t>S</a:t>
            </a:r>
            <a:r>
              <a:rPr lang="it-IT" sz="2000" dirty="0"/>
              <a:t>	NEG	V	NEG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B83C31D-B9E0-C3F9-7336-A6B546C1B16D}"/>
              </a:ext>
            </a:extLst>
          </p:cNvPr>
          <p:cNvSpPr txBox="1"/>
          <p:nvPr/>
        </p:nvSpPr>
        <p:spPr>
          <a:xfrm>
            <a:off x="838200" y="3762029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Fase 3 </a:t>
            </a:r>
            <a:r>
              <a:rPr lang="it-IT" sz="2000" dirty="0"/>
              <a:t>– </a:t>
            </a:r>
            <a:r>
              <a:rPr lang="it-IT" sz="2000" i="1" dirty="0"/>
              <a:t>Je	</a:t>
            </a:r>
            <a:r>
              <a:rPr lang="it-IT" sz="2000" i="1" dirty="0" err="1"/>
              <a:t>dis</a:t>
            </a:r>
            <a:r>
              <a:rPr lang="it-IT" sz="2000" i="1" dirty="0"/>
              <a:t>	</a:t>
            </a:r>
            <a:r>
              <a:rPr lang="it-IT" sz="2000" b="1" i="1" dirty="0" err="1"/>
              <a:t>pas</a:t>
            </a:r>
            <a:endParaRPr lang="it-IT" sz="2000" b="1" i="1" dirty="0"/>
          </a:p>
          <a:p>
            <a:r>
              <a:rPr lang="it-IT" sz="2000" i="1" dirty="0"/>
              <a:t>	</a:t>
            </a:r>
            <a:r>
              <a:rPr lang="it-IT" sz="2000" dirty="0" err="1"/>
              <a:t>S</a:t>
            </a:r>
            <a:r>
              <a:rPr lang="it-IT" sz="2000" dirty="0"/>
              <a:t>	V	NEG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EC785A2-C799-A360-3B3A-DD167E20836F}"/>
              </a:ext>
            </a:extLst>
          </p:cNvPr>
          <p:cNvSpPr txBox="1"/>
          <p:nvPr/>
        </p:nvSpPr>
        <p:spPr>
          <a:xfrm>
            <a:off x="838200" y="46220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Fase 4 </a:t>
            </a:r>
            <a:r>
              <a:rPr lang="it-IT" sz="2000" dirty="0"/>
              <a:t>– </a:t>
            </a:r>
            <a:r>
              <a:rPr lang="it-IT" sz="2000" i="1" dirty="0"/>
              <a:t>Mo	</a:t>
            </a:r>
            <a:r>
              <a:rPr lang="it-IT" sz="2000" b="1" i="1" dirty="0" err="1"/>
              <a:t>pa</a:t>
            </a:r>
            <a:r>
              <a:rPr lang="it-IT" sz="2000" i="1" dirty="0"/>
              <a:t>	di</a:t>
            </a:r>
          </a:p>
          <a:p>
            <a:r>
              <a:rPr lang="it-IT" sz="2000" i="1" dirty="0"/>
              <a:t>	</a:t>
            </a:r>
            <a:r>
              <a:rPr lang="it-IT" sz="2000" dirty="0" err="1"/>
              <a:t>S</a:t>
            </a:r>
            <a:r>
              <a:rPr lang="it-IT" sz="2000" dirty="0"/>
              <a:t>	NEG	V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0FBB5F3-2F65-CC7D-3E78-5A1BE9E5DF2C}"/>
              </a:ext>
            </a:extLst>
          </p:cNvPr>
          <p:cNvSpPr txBox="1"/>
          <p:nvPr/>
        </p:nvSpPr>
        <p:spPr>
          <a:xfrm>
            <a:off x="6096000" y="2040283"/>
            <a:ext cx="5734050" cy="178510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/>
              <a:t>Processi diacronici attestati in lingue diverse;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/>
              <a:t>In varietà di lingua diverse, il processo di grammaticalizzazione può trovarsi in fasi diverse.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DF2C8BA8-F415-228F-E0B6-99EBFECF1860}"/>
              </a:ext>
            </a:extLst>
          </p:cNvPr>
          <p:cNvSpPr/>
          <p:nvPr/>
        </p:nvSpPr>
        <p:spPr>
          <a:xfrm>
            <a:off x="566657" y="2729175"/>
            <a:ext cx="4886325" cy="1012056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3697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838864-8DCA-0231-59B3-040737DEE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frasi relative: un’introduzione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4462B36-4336-2B2A-1DE5-2B5A08DB8E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92780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Blu verde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11052</TotalTime>
  <Words>3447</Words>
  <Application>Microsoft Macintosh PowerPoint</Application>
  <PresentationFormat>Widescreen</PresentationFormat>
  <Paragraphs>458</Paragraphs>
  <Slides>59</Slides>
  <Notes>10</Notes>
  <HiddenSlides>3</HiddenSlides>
  <MMClips>1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59</vt:i4>
      </vt:variant>
    </vt:vector>
  </HeadingPairs>
  <TitlesOfParts>
    <vt:vector size="67" baseType="lpstr">
      <vt:lpstr>Arial</vt:lpstr>
      <vt:lpstr>Calibri</vt:lpstr>
      <vt:lpstr>Calibri Light</vt:lpstr>
      <vt:lpstr>Chalkduster</vt:lpstr>
      <vt:lpstr>Franklin Gothic Book</vt:lpstr>
      <vt:lpstr>Times New Roman</vt:lpstr>
      <vt:lpstr>Tw Cen MT</vt:lpstr>
      <vt:lpstr>Tema di Office</vt:lpstr>
      <vt:lpstr>Converging evidence:  osservare la variazione per capire il mutamento</vt:lpstr>
      <vt:lpstr>Introduzione: variazione e mutamento</vt:lpstr>
      <vt:lpstr>Sincronia e diacronia</vt:lpstr>
      <vt:lpstr>Sincronia e diacronia</vt:lpstr>
      <vt:lpstr>Processi di grammaticalizzazione</vt:lpstr>
      <vt:lpstr>Un esempio: il ciclo di Jespersen \1</vt:lpstr>
      <vt:lpstr>Un esempio: il ciclo di Jespersen \2</vt:lpstr>
      <vt:lpstr>Un esempio: il ciclo di Jespersen \3</vt:lpstr>
      <vt:lpstr>Le frasi relative: un’introduzione</vt:lpstr>
      <vt:lpstr>Una definizione</vt:lpstr>
      <vt:lpstr>Una definizione</vt:lpstr>
      <vt:lpstr>Tipologia delle frasi relative</vt:lpstr>
      <vt:lpstr>Tipologia delle frasi relative: semantica</vt:lpstr>
      <vt:lpstr>Tipologia delle frasi relative: struttura</vt:lpstr>
      <vt:lpstr>Tipologia delle frasi relative: codifica \1</vt:lpstr>
      <vt:lpstr>Tipologia delle frasi relative: codifica \2</vt:lpstr>
      <vt:lpstr>La gerarchia di accessibilità</vt:lpstr>
      <vt:lpstr>Eccezioni alla GA?</vt:lpstr>
      <vt:lpstr>Le frasi relative locative</vt:lpstr>
      <vt:lpstr>Le frasi relative locative (LOCREL)</vt:lpstr>
      <vt:lpstr>La codifica delle LOCREL</vt:lpstr>
      <vt:lpstr>L’origine dei marcatori di LOCREL</vt:lpstr>
      <vt:lpstr>L’origine dei marcatori di LOCREL</vt:lpstr>
      <vt:lpstr>Estensione funzionale</vt:lpstr>
      <vt:lpstr>Estensione funzionale (parziale)</vt:lpstr>
      <vt:lpstr>Estensione funzionale</vt:lpstr>
      <vt:lpstr>Presentazione standard di PowerPoint</vt:lpstr>
      <vt:lpstr>Presentazione standard di PowerPoint</vt:lpstr>
      <vt:lpstr>Un percorso locative &gt; relative?</vt:lpstr>
      <vt:lpstr>Le frasi relative nelle lingue d’Europa</vt:lpstr>
      <vt:lpstr>Le lingue d’Europa</vt:lpstr>
      <vt:lpstr>Le lingue d’Europa</vt:lpstr>
      <vt:lpstr>Greco: POU</vt:lpstr>
      <vt:lpstr>Tedesco (meridionale): WO</vt:lpstr>
      <vt:lpstr>Inglese: WHERE</vt:lpstr>
      <vt:lpstr>Inglese: WHERE</vt:lpstr>
      <vt:lpstr>Inglese: WHERE</vt:lpstr>
      <vt:lpstr>LOCREL senza testa spaziale</vt:lpstr>
      <vt:lpstr>LOCREL senza testa spaziale</vt:lpstr>
      <vt:lpstr>Francese: OÙ</vt:lpstr>
      <vt:lpstr>Da LOC a CONCERN?</vt:lpstr>
      <vt:lpstr>Studio di caso: dove</vt:lpstr>
      <vt:lpstr>Italiano: DOVE</vt:lpstr>
      <vt:lpstr>Varietà diastratiche di italiano</vt:lpstr>
      <vt:lpstr>Varietà diastratiche di italiano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Variazione sociolinguistica</vt:lpstr>
      <vt:lpstr>Scala di implicazione</vt:lpstr>
      <vt:lpstr>Note conclusive</vt:lpstr>
      <vt:lpstr>Concern</vt:lpstr>
      <vt:lpstr>Fase 1: locative &gt; concern</vt:lpstr>
      <vt:lpstr>Fase 2: concern &gt; subject</vt:lpstr>
      <vt:lpstr>Quale processo?</vt:lpstr>
      <vt:lpstr>Punti di osservazione</vt:lpstr>
      <vt:lpstr>Grazie!  Domande?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Silvia Ballarè</dc:creator>
  <cp:lastModifiedBy>Revisore</cp:lastModifiedBy>
  <cp:revision>128</cp:revision>
  <dcterms:created xsi:type="dcterms:W3CDTF">2022-08-02T13:01:24Z</dcterms:created>
  <dcterms:modified xsi:type="dcterms:W3CDTF">2023-03-20T16:47:55Z</dcterms:modified>
</cp:coreProperties>
</file>