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1" r:id="rId3"/>
  </p:sldMasterIdLst>
  <p:sldIdLst>
    <p:sldId id="263" r:id="rId4"/>
    <p:sldId id="609" r:id="rId5"/>
    <p:sldId id="552" r:id="rId6"/>
    <p:sldId id="265" r:id="rId7"/>
    <p:sldId id="493" r:id="rId8"/>
    <p:sldId id="612" r:id="rId9"/>
    <p:sldId id="482" r:id="rId10"/>
    <p:sldId id="483" r:id="rId11"/>
    <p:sldId id="262" r:id="rId12"/>
    <p:sldId id="611" r:id="rId13"/>
    <p:sldId id="535" r:id="rId14"/>
    <p:sldId id="266" r:id="rId15"/>
    <p:sldId id="264" r:id="rId16"/>
    <p:sldId id="496" r:id="rId17"/>
    <p:sldId id="540" r:id="rId18"/>
    <p:sldId id="541" r:id="rId19"/>
    <p:sldId id="542" r:id="rId20"/>
    <p:sldId id="543" r:id="rId21"/>
    <p:sldId id="544" r:id="rId22"/>
    <p:sldId id="545" r:id="rId23"/>
    <p:sldId id="546" r:id="rId24"/>
    <p:sldId id="614" r:id="rId25"/>
    <p:sldId id="615" r:id="rId26"/>
    <p:sldId id="550" r:id="rId27"/>
    <p:sldId id="616" r:id="rId28"/>
    <p:sldId id="551" r:id="rId29"/>
    <p:sldId id="554" r:id="rId30"/>
    <p:sldId id="618" r:id="rId31"/>
    <p:sldId id="619" r:id="rId32"/>
    <p:sldId id="622" r:id="rId33"/>
    <p:sldId id="267" r:id="rId3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2B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031" autoAdjust="0"/>
    <p:restoredTop sz="94604" autoAdjust="0"/>
  </p:normalViewPr>
  <p:slideViewPr>
    <p:cSldViewPr showGuides="1">
      <p:cViewPr varScale="1">
        <p:scale>
          <a:sx n="78" d="100"/>
          <a:sy n="78" d="100"/>
        </p:scale>
        <p:origin x="1032" y="77"/>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ayout COPERTINA">
    <p:spTree>
      <p:nvGrpSpPr>
        <p:cNvPr id="1" name=""/>
        <p:cNvGrpSpPr/>
        <p:nvPr/>
      </p:nvGrpSpPr>
      <p:grpSpPr>
        <a:xfrm>
          <a:off x="0" y="0"/>
          <a:ext cx="0" cy="0"/>
          <a:chOff x="0" y="0"/>
          <a:chExt cx="0" cy="0"/>
        </a:xfrm>
      </p:grpSpPr>
      <p:sp>
        <p:nvSpPr>
          <p:cNvPr id="3" name="Segnaposto testo 2"/>
          <p:cNvSpPr>
            <a:spLocks noGrp="1"/>
          </p:cNvSpPr>
          <p:nvPr>
            <p:ph type="body" sz="quarter" idx="10" hasCustomPrompt="1"/>
          </p:nvPr>
        </p:nvSpPr>
        <p:spPr>
          <a:xfrm>
            <a:off x="4751851" y="548680"/>
            <a:ext cx="6913364" cy="4536504"/>
          </a:xfrm>
          <a:prstGeom prst="rect">
            <a:avLst/>
          </a:prstGeom>
        </p:spPr>
        <p:txBody>
          <a:bodyPr anchor="ctr" anchorCtr="0"/>
          <a:lstStyle>
            <a:lvl1pPr marL="0" indent="0">
              <a:buNone/>
              <a:defRPr sz="3600" b="1">
                <a:solidFill>
                  <a:schemeClr val="tx1">
                    <a:lumMod val="65000"/>
                    <a:lumOff val="35000"/>
                  </a:schemeClr>
                </a:solidFill>
                <a:latin typeface="+mj-lt"/>
              </a:defRPr>
            </a:lvl1pPr>
          </a:lstStyle>
          <a:p>
            <a:pPr lvl="0"/>
            <a:r>
              <a:rPr lang="it-IT" dirty="0"/>
              <a:t>Fare clic per inserire il titolo della presentazione</a:t>
            </a:r>
          </a:p>
        </p:txBody>
      </p:sp>
      <p:sp>
        <p:nvSpPr>
          <p:cNvPr id="6" name="Segnaposto testo 5"/>
          <p:cNvSpPr>
            <a:spLocks noGrp="1"/>
          </p:cNvSpPr>
          <p:nvPr>
            <p:ph type="body" sz="quarter" idx="11" hasCustomPrompt="1"/>
          </p:nvPr>
        </p:nvSpPr>
        <p:spPr>
          <a:xfrm>
            <a:off x="4751917" y="5379814"/>
            <a:ext cx="7008283" cy="425450"/>
          </a:xfrm>
          <a:prstGeom prst="rect">
            <a:avLst/>
          </a:prstGeom>
        </p:spPr>
        <p:txBody>
          <a:bodyPr/>
          <a:lstStyle>
            <a:lvl1pPr marL="0" indent="0">
              <a:buNone/>
              <a:defRPr sz="2400" b="1">
                <a:solidFill>
                  <a:schemeClr val="tx1">
                    <a:lumMod val="65000"/>
                    <a:lumOff val="35000"/>
                  </a:schemeClr>
                </a:solidFill>
                <a:latin typeface="+mj-lt"/>
              </a:defRPr>
            </a:lvl1pPr>
          </a:lstStyle>
          <a:p>
            <a:pPr lvl="0"/>
            <a:r>
              <a:rPr lang="it-IT" dirty="0"/>
              <a:t>Nome Cognome</a:t>
            </a:r>
          </a:p>
        </p:txBody>
      </p:sp>
      <p:sp>
        <p:nvSpPr>
          <p:cNvPr id="8" name="Segnaposto testo 7"/>
          <p:cNvSpPr>
            <a:spLocks noGrp="1"/>
          </p:cNvSpPr>
          <p:nvPr>
            <p:ph type="body" sz="quarter" idx="12" hasCustomPrompt="1"/>
          </p:nvPr>
        </p:nvSpPr>
        <p:spPr>
          <a:xfrm>
            <a:off x="4751918" y="5877942"/>
            <a:ext cx="7105649" cy="791418"/>
          </a:xfrm>
          <a:prstGeom prst="rect">
            <a:avLst/>
          </a:prstGeom>
        </p:spPr>
        <p:txBody>
          <a:bodyPr/>
          <a:lstStyle>
            <a:lvl1pPr marL="0" indent="0">
              <a:buNone/>
              <a:defRPr sz="2000" baseline="0">
                <a:solidFill>
                  <a:schemeClr val="tx1">
                    <a:lumMod val="65000"/>
                    <a:lumOff val="35000"/>
                  </a:schemeClr>
                </a:solidFill>
                <a:latin typeface="+mj-lt"/>
              </a:defRPr>
            </a:lvl1pPr>
          </a:lstStyle>
          <a:p>
            <a:pPr lvl="0"/>
            <a:r>
              <a:rPr lang="it-IT" dirty="0"/>
              <a:t>Dipartimento/Struttura </a:t>
            </a:r>
            <a:r>
              <a:rPr lang="it-IT" dirty="0" err="1"/>
              <a:t>xxxxxx</a:t>
            </a:r>
            <a:r>
              <a:rPr lang="it-IT" dirty="0"/>
              <a:t> </a:t>
            </a:r>
            <a:r>
              <a:rPr lang="it-IT" dirty="0" err="1"/>
              <a:t>xxxxxxxxxxxx</a:t>
            </a:r>
            <a:r>
              <a:rPr lang="it-IT" dirty="0"/>
              <a:t> </a:t>
            </a:r>
            <a:r>
              <a:rPr lang="it-IT" dirty="0" err="1"/>
              <a:t>xxxxxxxx</a:t>
            </a:r>
            <a:r>
              <a:rPr lang="it-IT" dirty="0"/>
              <a:t> </a:t>
            </a:r>
            <a:r>
              <a:rPr lang="it-IT" dirty="0" err="1"/>
              <a:t>xxxxx</a:t>
            </a:r>
            <a:r>
              <a:rPr lang="it-IT" dirty="0"/>
              <a:t> </a:t>
            </a:r>
            <a:r>
              <a:rPr lang="it-IT" dirty="0" err="1"/>
              <a:t>xxxxxxxxxxxxxxxxxxx</a:t>
            </a:r>
            <a:r>
              <a:rPr lang="it-IT" dirty="0"/>
              <a:t> </a:t>
            </a:r>
            <a:r>
              <a:rPr lang="it-IT" dirty="0" err="1"/>
              <a:t>xxxxx</a:t>
            </a:r>
            <a:endParaRPr lang="it-IT" dirty="0"/>
          </a:p>
        </p:txBody>
      </p:sp>
    </p:spTree>
    <p:extLst>
      <p:ext uri="{BB962C8B-B14F-4D97-AF65-F5344CB8AC3E}">
        <p14:creationId xmlns:p14="http://schemas.microsoft.com/office/powerpoint/2010/main" val="2566725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a con punto elenco">
    <p:spTree>
      <p:nvGrpSpPr>
        <p:cNvPr id="1" name=""/>
        <p:cNvGrpSpPr/>
        <p:nvPr/>
      </p:nvGrpSpPr>
      <p:grpSpPr>
        <a:xfrm>
          <a:off x="0" y="0"/>
          <a:ext cx="0" cy="0"/>
          <a:chOff x="0" y="0"/>
          <a:chExt cx="0" cy="0"/>
        </a:xfrm>
      </p:grpSpPr>
      <p:sp>
        <p:nvSpPr>
          <p:cNvPr id="8" name="Segnaposto testo 7"/>
          <p:cNvSpPr>
            <a:spLocks noGrp="1"/>
          </p:cNvSpPr>
          <p:nvPr>
            <p:ph type="body" sz="quarter" idx="11" hasCustomPrompt="1"/>
          </p:nvPr>
        </p:nvSpPr>
        <p:spPr>
          <a:xfrm>
            <a:off x="527051" y="1412876"/>
            <a:ext cx="11233149" cy="431949"/>
          </a:xfrm>
          <a:prstGeom prst="rect">
            <a:avLst/>
          </a:prstGeom>
        </p:spPr>
        <p:txBody>
          <a:bodyPr/>
          <a:lstStyle>
            <a:lvl1pPr marL="0" indent="0">
              <a:buFont typeface="Arial" panose="020B0604020202020204" pitchFamily="34" charset="0"/>
              <a:buNone/>
              <a:defRPr sz="1800" baseline="0">
                <a:latin typeface="+mn-lt"/>
              </a:defRPr>
            </a:lvl1pPr>
          </a:lstStyle>
          <a:p>
            <a:pPr lvl="0"/>
            <a:r>
              <a:rPr lang="it-IT" dirty="0"/>
              <a:t>Fare clic per modificare il testo</a:t>
            </a:r>
          </a:p>
        </p:txBody>
      </p:sp>
      <p:sp>
        <p:nvSpPr>
          <p:cNvPr id="10" name="Segnaposto testo 9"/>
          <p:cNvSpPr>
            <a:spLocks noGrp="1"/>
          </p:cNvSpPr>
          <p:nvPr>
            <p:ph type="body" sz="quarter" idx="12" hasCustomPrompt="1"/>
          </p:nvPr>
        </p:nvSpPr>
        <p:spPr>
          <a:xfrm>
            <a:off x="527051" y="1989138"/>
            <a:ext cx="11233149" cy="3744118"/>
          </a:xfrm>
          <a:prstGeom prst="rect">
            <a:avLst/>
          </a:prstGeom>
        </p:spPr>
        <p:txBody>
          <a:bodyPr/>
          <a:lstStyle>
            <a:lvl1pPr marL="285750" indent="-285750">
              <a:buFont typeface="Wingdings" panose="05000000000000000000" pitchFamily="2" charset="2"/>
              <a:buChar char="§"/>
              <a:defRPr sz="1800" baseline="0">
                <a:latin typeface="Century Gothic" panose="020B0502020202020204" pitchFamily="34" charset="0"/>
              </a:defRPr>
            </a:lvl1pPr>
            <a:lvl2pPr marL="742950" indent="-285750">
              <a:buFont typeface="Wingdings" panose="05000000000000000000" pitchFamily="2" charset="2"/>
              <a:buChar char="§"/>
              <a:defRPr sz="1800">
                <a:latin typeface="+mn-lt"/>
              </a:defRPr>
            </a:lvl2pPr>
          </a:lstStyle>
          <a:p>
            <a:pPr lvl="1"/>
            <a:r>
              <a:rPr lang="it-IT" dirty="0"/>
              <a:t>Fare clic per modificare il punto elenco uno</a:t>
            </a:r>
          </a:p>
          <a:p>
            <a:pPr lvl="1"/>
            <a:r>
              <a:rPr lang="it-IT" dirty="0"/>
              <a:t>Fare clic per modificare il punto elenco due</a:t>
            </a:r>
          </a:p>
          <a:p>
            <a:pPr lvl="1"/>
            <a:r>
              <a:rPr lang="it-IT" dirty="0"/>
              <a:t>Fare clic per modificare il punto elenco tre</a:t>
            </a:r>
          </a:p>
          <a:p>
            <a:pPr lvl="1"/>
            <a:r>
              <a:rPr lang="it-IT" dirty="0"/>
              <a:t>Fare clic per modificare il punto elenco quattro</a:t>
            </a:r>
          </a:p>
        </p:txBody>
      </p:sp>
      <p:sp>
        <p:nvSpPr>
          <p:cNvPr id="16" name="Segnaposto testo 7"/>
          <p:cNvSpPr>
            <a:spLocks noGrp="1"/>
          </p:cNvSpPr>
          <p:nvPr>
            <p:ph type="body" sz="quarter" idx="10" hasCustomPrompt="1"/>
          </p:nvPr>
        </p:nvSpPr>
        <p:spPr>
          <a:xfrm>
            <a:off x="527051" y="476674"/>
            <a:ext cx="11233149" cy="648071"/>
          </a:xfrm>
          <a:prstGeom prst="rect">
            <a:avLst/>
          </a:prstGeom>
        </p:spPr>
        <p:txBody>
          <a:bodyPr/>
          <a:lstStyle>
            <a:lvl1pPr marL="0" indent="0">
              <a:lnSpc>
                <a:spcPts val="2200"/>
              </a:lnSpc>
              <a:buNone/>
              <a:defRPr sz="2400" b="1">
                <a:solidFill>
                  <a:srgbClr val="BD2B0B"/>
                </a:solidFill>
                <a:latin typeface="+mj-lt"/>
              </a:defRPr>
            </a:lvl1pPr>
          </a:lstStyle>
          <a:p>
            <a:pPr lvl="0"/>
            <a:r>
              <a:rPr lang="it-IT" dirty="0"/>
              <a:t>Fare clic per modificare il titolo della diapositiva</a:t>
            </a:r>
          </a:p>
        </p:txBody>
      </p:sp>
    </p:spTree>
    <p:extLst>
      <p:ext uri="{BB962C8B-B14F-4D97-AF65-F5344CB8AC3E}">
        <p14:creationId xmlns:p14="http://schemas.microsoft.com/office/powerpoint/2010/main" val="3043853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a semplice">
    <p:spTree>
      <p:nvGrpSpPr>
        <p:cNvPr id="1" name=""/>
        <p:cNvGrpSpPr/>
        <p:nvPr/>
      </p:nvGrpSpPr>
      <p:grpSpPr>
        <a:xfrm>
          <a:off x="0" y="0"/>
          <a:ext cx="0" cy="0"/>
          <a:chOff x="0" y="0"/>
          <a:chExt cx="0" cy="0"/>
        </a:xfrm>
      </p:grpSpPr>
      <p:sp>
        <p:nvSpPr>
          <p:cNvPr id="7" name="Segnaposto testo 7"/>
          <p:cNvSpPr>
            <a:spLocks noGrp="1"/>
          </p:cNvSpPr>
          <p:nvPr>
            <p:ph type="body" sz="quarter" idx="10" hasCustomPrompt="1"/>
          </p:nvPr>
        </p:nvSpPr>
        <p:spPr>
          <a:xfrm>
            <a:off x="527051" y="476674"/>
            <a:ext cx="11233149" cy="648071"/>
          </a:xfrm>
          <a:prstGeom prst="rect">
            <a:avLst/>
          </a:prstGeom>
        </p:spPr>
        <p:txBody>
          <a:bodyPr/>
          <a:lstStyle>
            <a:lvl1pPr marL="0" indent="0">
              <a:lnSpc>
                <a:spcPts val="2200"/>
              </a:lnSpc>
              <a:buNone/>
              <a:defRPr sz="2400" b="1">
                <a:solidFill>
                  <a:srgbClr val="BD2B0B"/>
                </a:solidFill>
                <a:latin typeface="+mj-lt"/>
              </a:defRPr>
            </a:lvl1pPr>
          </a:lstStyle>
          <a:p>
            <a:pPr lvl="0"/>
            <a:r>
              <a:rPr lang="it-IT" dirty="0"/>
              <a:t>Fare clic per modificare il titolo della diapositiva</a:t>
            </a:r>
          </a:p>
        </p:txBody>
      </p:sp>
      <p:sp>
        <p:nvSpPr>
          <p:cNvPr id="9" name="Segnaposto testo 7"/>
          <p:cNvSpPr>
            <a:spLocks noGrp="1"/>
          </p:cNvSpPr>
          <p:nvPr>
            <p:ph type="body" sz="quarter" idx="11" hasCustomPrompt="1"/>
          </p:nvPr>
        </p:nvSpPr>
        <p:spPr>
          <a:xfrm>
            <a:off x="527051" y="1412875"/>
            <a:ext cx="11233149" cy="4320381"/>
          </a:xfrm>
          <a:prstGeom prst="rect">
            <a:avLst/>
          </a:prstGeom>
        </p:spPr>
        <p:txBody>
          <a:bodyPr/>
          <a:lstStyle>
            <a:lvl1pPr marL="0" indent="0">
              <a:buFont typeface="Arial" panose="020B0604020202020204" pitchFamily="34" charset="0"/>
              <a:buNone/>
              <a:defRPr sz="1800" baseline="0">
                <a:latin typeface="+mn-lt"/>
              </a:defRPr>
            </a:lvl1pPr>
          </a:lstStyle>
          <a:p>
            <a:pPr lvl="0"/>
            <a:r>
              <a:rPr lang="it-IT" dirty="0"/>
              <a:t>Fare clic per modificare il testo</a:t>
            </a:r>
          </a:p>
        </p:txBody>
      </p:sp>
    </p:spTree>
    <p:extLst>
      <p:ext uri="{BB962C8B-B14F-4D97-AF65-F5344CB8AC3E}">
        <p14:creationId xmlns:p14="http://schemas.microsoft.com/office/powerpoint/2010/main" val="3418157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apositiva con grafico">
    <p:spTree>
      <p:nvGrpSpPr>
        <p:cNvPr id="1" name=""/>
        <p:cNvGrpSpPr/>
        <p:nvPr/>
      </p:nvGrpSpPr>
      <p:grpSpPr>
        <a:xfrm>
          <a:off x="0" y="0"/>
          <a:ext cx="0" cy="0"/>
          <a:chOff x="0" y="0"/>
          <a:chExt cx="0" cy="0"/>
        </a:xfrm>
      </p:grpSpPr>
      <p:sp>
        <p:nvSpPr>
          <p:cNvPr id="9" name="Segnaposto grafico 8"/>
          <p:cNvSpPr>
            <a:spLocks noGrp="1"/>
          </p:cNvSpPr>
          <p:nvPr>
            <p:ph type="chart" sz="quarter" idx="10" hasCustomPrompt="1"/>
          </p:nvPr>
        </p:nvSpPr>
        <p:spPr>
          <a:xfrm>
            <a:off x="911026" y="2781300"/>
            <a:ext cx="10369551" cy="2879948"/>
          </a:xfrm>
          <a:prstGeom prst="rect">
            <a:avLst/>
          </a:prstGeom>
        </p:spPr>
        <p:txBody>
          <a:bodyPr/>
          <a:lstStyle>
            <a:lvl1pPr marL="0" indent="0">
              <a:buNone/>
              <a:defRPr sz="1800" baseline="0">
                <a:latin typeface="+mn-lt"/>
              </a:defRPr>
            </a:lvl1pPr>
          </a:lstStyle>
          <a:p>
            <a:r>
              <a:rPr lang="it-IT" dirty="0"/>
              <a:t>Fare clic sull’icona per inserire un grafico</a:t>
            </a:r>
          </a:p>
        </p:txBody>
      </p:sp>
      <p:sp>
        <p:nvSpPr>
          <p:cNvPr id="11" name="Segnaposto testo 7"/>
          <p:cNvSpPr>
            <a:spLocks noGrp="1"/>
          </p:cNvSpPr>
          <p:nvPr>
            <p:ph type="body" sz="quarter" idx="12" hasCustomPrompt="1"/>
          </p:nvPr>
        </p:nvSpPr>
        <p:spPr>
          <a:xfrm>
            <a:off x="527051" y="1412876"/>
            <a:ext cx="11233149" cy="431949"/>
          </a:xfrm>
          <a:prstGeom prst="rect">
            <a:avLst/>
          </a:prstGeom>
        </p:spPr>
        <p:txBody>
          <a:bodyPr/>
          <a:lstStyle>
            <a:lvl1pPr marL="0" indent="0">
              <a:buFont typeface="Arial" panose="020B0604020202020204" pitchFamily="34" charset="0"/>
              <a:buNone/>
              <a:defRPr sz="1800" baseline="0">
                <a:latin typeface="+mn-lt"/>
              </a:defRPr>
            </a:lvl1pPr>
          </a:lstStyle>
          <a:p>
            <a:pPr lvl="0"/>
            <a:r>
              <a:rPr lang="it-IT" dirty="0"/>
              <a:t>Fare clic per modificare il testo</a:t>
            </a:r>
          </a:p>
        </p:txBody>
      </p:sp>
      <p:sp>
        <p:nvSpPr>
          <p:cNvPr id="6" name="Segnaposto testo 7"/>
          <p:cNvSpPr>
            <a:spLocks noGrp="1"/>
          </p:cNvSpPr>
          <p:nvPr>
            <p:ph type="body" sz="quarter" idx="13" hasCustomPrompt="1"/>
          </p:nvPr>
        </p:nvSpPr>
        <p:spPr>
          <a:xfrm>
            <a:off x="527051" y="476674"/>
            <a:ext cx="11233149" cy="648071"/>
          </a:xfrm>
          <a:prstGeom prst="rect">
            <a:avLst/>
          </a:prstGeom>
        </p:spPr>
        <p:txBody>
          <a:bodyPr/>
          <a:lstStyle>
            <a:lvl1pPr marL="0" indent="0">
              <a:lnSpc>
                <a:spcPts val="2200"/>
              </a:lnSpc>
              <a:buNone/>
              <a:defRPr sz="2400" b="1">
                <a:solidFill>
                  <a:srgbClr val="BD2B0B"/>
                </a:solidFill>
                <a:latin typeface="+mj-lt"/>
              </a:defRPr>
            </a:lvl1pPr>
          </a:lstStyle>
          <a:p>
            <a:pPr lvl="0"/>
            <a:r>
              <a:rPr lang="it-IT" dirty="0"/>
              <a:t>Fare clic per modificare il titolo della diapositiva</a:t>
            </a:r>
          </a:p>
        </p:txBody>
      </p:sp>
    </p:spTree>
    <p:extLst>
      <p:ext uri="{BB962C8B-B14F-4D97-AF65-F5344CB8AC3E}">
        <p14:creationId xmlns:p14="http://schemas.microsoft.com/office/powerpoint/2010/main" val="555833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apositiva con immagine">
    <p:spTree>
      <p:nvGrpSpPr>
        <p:cNvPr id="1" name=""/>
        <p:cNvGrpSpPr/>
        <p:nvPr/>
      </p:nvGrpSpPr>
      <p:grpSpPr>
        <a:xfrm>
          <a:off x="0" y="0"/>
          <a:ext cx="0" cy="0"/>
          <a:chOff x="0" y="0"/>
          <a:chExt cx="0" cy="0"/>
        </a:xfrm>
      </p:grpSpPr>
      <p:sp>
        <p:nvSpPr>
          <p:cNvPr id="11" name="Segnaposto immagine 10"/>
          <p:cNvSpPr>
            <a:spLocks noGrp="1"/>
          </p:cNvSpPr>
          <p:nvPr>
            <p:ph type="pic" sz="quarter" idx="10" hasCustomPrompt="1"/>
          </p:nvPr>
        </p:nvSpPr>
        <p:spPr>
          <a:xfrm>
            <a:off x="1534584" y="1700809"/>
            <a:ext cx="9122833" cy="4105275"/>
          </a:xfrm>
          <a:prstGeom prst="rect">
            <a:avLst/>
          </a:prstGeom>
        </p:spPr>
        <p:txBody>
          <a:bodyPr/>
          <a:lstStyle>
            <a:lvl1pPr marL="0" indent="0">
              <a:buNone/>
              <a:defRPr sz="1800">
                <a:latin typeface="+mn-lt"/>
              </a:defRPr>
            </a:lvl1pPr>
          </a:lstStyle>
          <a:p>
            <a:r>
              <a:rPr lang="it-IT" dirty="0"/>
              <a:t>Fare clic sull’icona per inserire un’immagine</a:t>
            </a:r>
          </a:p>
        </p:txBody>
      </p:sp>
      <p:sp>
        <p:nvSpPr>
          <p:cNvPr id="5" name="Segnaposto testo 7"/>
          <p:cNvSpPr>
            <a:spLocks noGrp="1"/>
          </p:cNvSpPr>
          <p:nvPr>
            <p:ph type="body" sz="quarter" idx="11" hasCustomPrompt="1"/>
          </p:nvPr>
        </p:nvSpPr>
        <p:spPr>
          <a:xfrm>
            <a:off x="527051" y="476674"/>
            <a:ext cx="11233149" cy="648071"/>
          </a:xfrm>
          <a:prstGeom prst="rect">
            <a:avLst/>
          </a:prstGeom>
        </p:spPr>
        <p:txBody>
          <a:bodyPr/>
          <a:lstStyle>
            <a:lvl1pPr marL="0" indent="0">
              <a:lnSpc>
                <a:spcPts val="2200"/>
              </a:lnSpc>
              <a:buNone/>
              <a:defRPr sz="2400" b="1">
                <a:solidFill>
                  <a:srgbClr val="BD2B0B"/>
                </a:solidFill>
                <a:latin typeface="+mj-lt"/>
              </a:defRPr>
            </a:lvl1pPr>
          </a:lstStyle>
          <a:p>
            <a:pPr lvl="0"/>
            <a:r>
              <a:rPr lang="it-IT" dirty="0"/>
              <a:t>Fare clic per modificare il titolo della diapositiva</a:t>
            </a:r>
          </a:p>
        </p:txBody>
      </p:sp>
    </p:spTree>
    <p:extLst>
      <p:ext uri="{BB962C8B-B14F-4D97-AF65-F5344CB8AC3E}">
        <p14:creationId xmlns:p14="http://schemas.microsoft.com/office/powerpoint/2010/main" val="3970258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8BA5DC7-4BFB-420A-B005-AF95D3D5ABF1}" type="datetimeFigureOut">
              <a:rPr lang="it-IT" smtClean="0"/>
              <a:t>05/03/2023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47537A-5461-47DA-A40D-B3C74310B341}" type="slidenum">
              <a:rPr lang="it-IT" smtClean="0"/>
              <a:t>‹N›</a:t>
            </a:fld>
            <a:endParaRPr lang="it-IT"/>
          </a:p>
        </p:txBody>
      </p:sp>
    </p:spTree>
    <p:extLst>
      <p:ext uri="{BB962C8B-B14F-4D97-AF65-F5344CB8AC3E}">
        <p14:creationId xmlns:p14="http://schemas.microsoft.com/office/powerpoint/2010/main" val="45503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914400" y="2130426"/>
            <a:ext cx="10363200" cy="1470025"/>
          </a:xfrm>
        </p:spPr>
        <p:txBody>
          <a:bodyPr/>
          <a:lstStyle/>
          <a:p>
            <a:r>
              <a:rPr lang="it-IT"/>
              <a:t>Fare clic per modificare lo stile del titolo</a:t>
            </a:r>
          </a:p>
        </p:txBody>
      </p:sp>
      <p:sp>
        <p:nvSpPr>
          <p:cNvPr id="3" name="Sottotito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58BA5DC7-4BFB-420A-B005-AF95D3D5ABF1}" type="datetimeFigureOut">
              <a:rPr lang="it-IT" smtClean="0"/>
              <a:t>05/03/2023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47537A-5461-47DA-A40D-B3C74310B341}" type="slidenum">
              <a:rPr lang="it-IT" smtClean="0"/>
              <a:t>‹N›</a:t>
            </a:fld>
            <a:endParaRPr lang="it-IT"/>
          </a:p>
        </p:txBody>
      </p:sp>
    </p:spTree>
    <p:extLst>
      <p:ext uri="{BB962C8B-B14F-4D97-AF65-F5344CB8AC3E}">
        <p14:creationId xmlns:p14="http://schemas.microsoft.com/office/powerpoint/2010/main" val="3682193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8BA5DC7-4BFB-420A-B005-AF95D3D5ABF1}" type="datetimeFigureOut">
              <a:rPr lang="it-IT" smtClean="0"/>
              <a:t>05/03/2023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847537A-5461-47DA-A40D-B3C74310B341}" type="slidenum">
              <a:rPr lang="it-IT" smtClean="0"/>
              <a:t>‹N›</a:t>
            </a:fld>
            <a:endParaRPr lang="it-IT"/>
          </a:p>
        </p:txBody>
      </p:sp>
    </p:spTree>
    <p:extLst>
      <p:ext uri="{BB962C8B-B14F-4D97-AF65-F5344CB8AC3E}">
        <p14:creationId xmlns:p14="http://schemas.microsoft.com/office/powerpoint/2010/main" val="2693373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yout CHIUSURA">
    <p:spTree>
      <p:nvGrpSpPr>
        <p:cNvPr id="1" name=""/>
        <p:cNvGrpSpPr/>
        <p:nvPr/>
      </p:nvGrpSpPr>
      <p:grpSpPr>
        <a:xfrm>
          <a:off x="0" y="0"/>
          <a:ext cx="0" cy="0"/>
          <a:chOff x="0" y="0"/>
          <a:chExt cx="0" cy="0"/>
        </a:xfrm>
      </p:grpSpPr>
      <p:sp>
        <p:nvSpPr>
          <p:cNvPr id="8" name="Segnaposto testo 7"/>
          <p:cNvSpPr>
            <a:spLocks noGrp="1"/>
          </p:cNvSpPr>
          <p:nvPr>
            <p:ph type="body" sz="quarter" idx="10" hasCustomPrompt="1"/>
          </p:nvPr>
        </p:nvSpPr>
        <p:spPr>
          <a:xfrm>
            <a:off x="1487488" y="2780928"/>
            <a:ext cx="9217024" cy="432370"/>
          </a:xfrm>
          <a:prstGeom prst="rect">
            <a:avLst/>
          </a:prstGeom>
        </p:spPr>
        <p:txBody>
          <a:bodyPr/>
          <a:lstStyle>
            <a:lvl1pPr marL="0" indent="0" algn="ctr">
              <a:buFontTx/>
              <a:buNone/>
              <a:defRPr sz="2000" b="1">
                <a:solidFill>
                  <a:schemeClr val="tx1">
                    <a:lumMod val="65000"/>
                    <a:lumOff val="35000"/>
                  </a:schemeClr>
                </a:solidFill>
                <a:latin typeface="+mj-lt"/>
              </a:defRPr>
            </a:lvl1pPr>
          </a:lstStyle>
          <a:p>
            <a:pPr lvl="0"/>
            <a:r>
              <a:rPr lang="it-IT" dirty="0"/>
              <a:t>Nome Cognome</a:t>
            </a:r>
          </a:p>
        </p:txBody>
      </p:sp>
      <p:sp>
        <p:nvSpPr>
          <p:cNvPr id="13" name="Segnaposto testo 12"/>
          <p:cNvSpPr>
            <a:spLocks noGrp="1"/>
          </p:cNvSpPr>
          <p:nvPr>
            <p:ph type="body" sz="quarter" idx="11" hasCustomPrompt="1"/>
          </p:nvPr>
        </p:nvSpPr>
        <p:spPr>
          <a:xfrm>
            <a:off x="1439483" y="3573017"/>
            <a:ext cx="9313035" cy="936103"/>
          </a:xfrm>
          <a:prstGeom prst="rect">
            <a:avLst/>
          </a:prstGeom>
        </p:spPr>
        <p:txBody>
          <a:bodyPr/>
          <a:lstStyle>
            <a:lvl1pPr marL="0" indent="0" algn="ctr">
              <a:buFontTx/>
              <a:buNone/>
              <a:defRPr sz="1600">
                <a:solidFill>
                  <a:schemeClr val="tx1">
                    <a:lumMod val="65000"/>
                    <a:lumOff val="35000"/>
                  </a:schemeClr>
                </a:solidFill>
                <a:latin typeface="+mn-lt"/>
              </a:defRPr>
            </a:lvl1pPr>
          </a:lstStyle>
          <a:p>
            <a:pPr lvl="0"/>
            <a:r>
              <a:rPr lang="it-IT" dirty="0"/>
              <a:t>Struttura</a:t>
            </a:r>
          </a:p>
        </p:txBody>
      </p:sp>
      <p:sp>
        <p:nvSpPr>
          <p:cNvPr id="16" name="Segnaposto testo 15"/>
          <p:cNvSpPr>
            <a:spLocks noGrp="1"/>
          </p:cNvSpPr>
          <p:nvPr>
            <p:ph type="body" sz="quarter" idx="12" hasCustomPrompt="1"/>
          </p:nvPr>
        </p:nvSpPr>
        <p:spPr>
          <a:xfrm>
            <a:off x="1390651" y="4725144"/>
            <a:ext cx="9410700" cy="1440160"/>
          </a:xfrm>
          <a:prstGeom prst="rect">
            <a:avLst/>
          </a:prstGeom>
        </p:spPr>
        <p:txBody>
          <a:bodyPr/>
          <a:lstStyle>
            <a:lvl1pPr marL="0" indent="0" algn="ctr">
              <a:buFontTx/>
              <a:buNone/>
              <a:defRPr sz="1300" b="0">
                <a:solidFill>
                  <a:schemeClr val="tx1">
                    <a:lumMod val="65000"/>
                    <a:lumOff val="35000"/>
                  </a:schemeClr>
                </a:solidFill>
                <a:latin typeface="+mn-lt"/>
              </a:defRPr>
            </a:lvl1pPr>
          </a:lstStyle>
          <a:p>
            <a:pPr lvl="0"/>
            <a:r>
              <a:rPr lang="it-IT" dirty="0"/>
              <a:t>nome.cognome@unibo.it</a:t>
            </a:r>
          </a:p>
          <a:p>
            <a:pPr lvl="0"/>
            <a:r>
              <a:rPr lang="it-IT" dirty="0"/>
              <a:t>051 20 99982</a:t>
            </a:r>
          </a:p>
        </p:txBody>
      </p:sp>
    </p:spTree>
    <p:extLst>
      <p:ext uri="{BB962C8B-B14F-4D97-AF65-F5344CB8AC3E}">
        <p14:creationId xmlns:p14="http://schemas.microsoft.com/office/powerpoint/2010/main" val="424945061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 Id="rId9"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12" name="Connettore 1 11"/>
          <p:cNvCxnSpPr/>
          <p:nvPr userDrawn="1"/>
        </p:nvCxnSpPr>
        <p:spPr>
          <a:xfrm>
            <a:off x="4367808" y="188640"/>
            <a:ext cx="0" cy="6408712"/>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9" name="Immagin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08091" y="1701318"/>
            <a:ext cx="3526945" cy="2494461"/>
          </a:xfrm>
          <a:prstGeom prst="rect">
            <a:avLst/>
          </a:prstGeom>
        </p:spPr>
      </p:pic>
    </p:spTree>
    <p:extLst>
      <p:ext uri="{BB962C8B-B14F-4D97-AF65-F5344CB8AC3E}">
        <p14:creationId xmlns:p14="http://schemas.microsoft.com/office/powerpoint/2010/main" val="613657427"/>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Immagine 5"/>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10488812" y="5693184"/>
            <a:ext cx="1583526" cy="1119962"/>
          </a:xfrm>
          <a:prstGeom prst="rect">
            <a:avLst/>
          </a:prstGeom>
        </p:spPr>
      </p:pic>
      <p:sp>
        <p:nvSpPr>
          <p:cNvPr id="3" name="CasellaDiTesto 2">
            <a:extLst>
              <a:ext uri="{FF2B5EF4-FFF2-40B4-BE49-F238E27FC236}">
                <a16:creationId xmlns:a16="http://schemas.microsoft.com/office/drawing/2014/main" id="{5B4AE421-09DA-412D-AAD7-5E65002B1FDA}"/>
              </a:ext>
            </a:extLst>
          </p:cNvPr>
          <p:cNvSpPr txBox="1"/>
          <p:nvPr userDrawn="1"/>
        </p:nvSpPr>
        <p:spPr>
          <a:xfrm>
            <a:off x="179512" y="6525019"/>
            <a:ext cx="792088" cy="276999"/>
          </a:xfrm>
          <a:prstGeom prst="rect">
            <a:avLst/>
          </a:prstGeom>
          <a:noFill/>
        </p:spPr>
        <p:txBody>
          <a:bodyPr wrap="square" rtlCol="0">
            <a:spAutoFit/>
          </a:bodyPr>
          <a:lstStyle/>
          <a:p>
            <a:fld id="{723C9881-DC19-44C1-8307-96C20AE8129F}" type="slidenum">
              <a:rPr lang="it-IT" sz="1200" smtClean="0"/>
              <a:t>‹N›</a:t>
            </a:fld>
            <a:endParaRPr lang="it-IT" sz="1200" dirty="0"/>
          </a:p>
        </p:txBody>
      </p:sp>
    </p:spTree>
    <p:extLst>
      <p:ext uri="{BB962C8B-B14F-4D97-AF65-F5344CB8AC3E}">
        <p14:creationId xmlns:p14="http://schemas.microsoft.com/office/powerpoint/2010/main" val="3570652833"/>
      </p:ext>
    </p:extLst>
  </p:cSld>
  <p:clrMap bg1="lt1" tx1="dk1" bg2="lt2" tx2="dk2" accent1="accent1" accent2="accent2" accent3="accent3" accent4="accent4" accent5="accent5" accent6="accent6" hlink="hlink" folHlink="folHlink"/>
  <p:sldLayoutIdLst>
    <p:sldLayoutId id="2147483670" r:id="rId1"/>
    <p:sldLayoutId id="2147483661" r:id="rId2"/>
    <p:sldLayoutId id="2147483667" r:id="rId3"/>
    <p:sldLayoutId id="2147483669" r:id="rId4"/>
    <p:sldLayoutId id="2147483673" r:id="rId5"/>
    <p:sldLayoutId id="2147483674" r:id="rId6"/>
    <p:sldLayoutId id="2147483675" r:id="rId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CasellaDiTesto 8"/>
          <p:cNvSpPr txBox="1"/>
          <p:nvPr userDrawn="1"/>
        </p:nvSpPr>
        <p:spPr>
          <a:xfrm>
            <a:off x="4175787" y="6453336"/>
            <a:ext cx="3840427" cy="338554"/>
          </a:xfrm>
          <a:prstGeom prst="rect">
            <a:avLst/>
          </a:prstGeom>
          <a:noFill/>
        </p:spPr>
        <p:txBody>
          <a:bodyPr wrap="square" rtlCol="0">
            <a:spAutoFit/>
          </a:bodyPr>
          <a:lstStyle/>
          <a:p>
            <a:pPr algn="ctr"/>
            <a:r>
              <a:rPr lang="it-IT" sz="1600" dirty="0">
                <a:solidFill>
                  <a:schemeClr val="tx1">
                    <a:lumMod val="65000"/>
                    <a:lumOff val="35000"/>
                  </a:schemeClr>
                </a:solidFill>
              </a:rPr>
              <a:t>www.unibo.it</a:t>
            </a:r>
          </a:p>
        </p:txBody>
      </p:sp>
      <p:pic>
        <p:nvPicPr>
          <p:cNvPr id="6" name="Immagin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706657" y="405065"/>
            <a:ext cx="2778684" cy="1965247"/>
          </a:xfrm>
          <a:prstGeom prst="rect">
            <a:avLst/>
          </a:prstGeom>
        </p:spPr>
      </p:pic>
    </p:spTree>
    <p:extLst>
      <p:ext uri="{BB962C8B-B14F-4D97-AF65-F5344CB8AC3E}">
        <p14:creationId xmlns:p14="http://schemas.microsoft.com/office/powerpoint/2010/main" val="1868398845"/>
      </p:ext>
    </p:extLst>
  </p:cSld>
  <p:clrMap bg1="lt1" tx1="dk1" bg2="lt2" tx2="dk2" accent1="accent1" accent2="accent2" accent3="accent3" accent4="accent4" accent5="accent5" accent6="accent6" hlink="hlink" folHlink="folHlink"/>
  <p:sldLayoutIdLst>
    <p:sldLayoutId id="2147483672"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p:txBody>
          <a:bodyPr/>
          <a:lstStyle/>
          <a:p>
            <a:r>
              <a:rPr lang="it-IT" dirty="0"/>
              <a:t>Le nozioni di tipo e varietà e la tipologia del diasistema italiano</a:t>
            </a:r>
          </a:p>
        </p:txBody>
      </p:sp>
      <p:sp>
        <p:nvSpPr>
          <p:cNvPr id="3" name="Segnaposto testo 2"/>
          <p:cNvSpPr>
            <a:spLocks noGrp="1"/>
          </p:cNvSpPr>
          <p:nvPr>
            <p:ph type="body" sz="quarter" idx="11"/>
          </p:nvPr>
        </p:nvSpPr>
        <p:spPr/>
        <p:txBody>
          <a:bodyPr/>
          <a:lstStyle/>
          <a:p>
            <a:r>
              <a:rPr lang="it-IT" dirty="0"/>
              <a:t>Nicola Grandi</a:t>
            </a:r>
          </a:p>
        </p:txBody>
      </p:sp>
      <p:sp>
        <p:nvSpPr>
          <p:cNvPr id="4" name="Segnaposto testo 3"/>
          <p:cNvSpPr>
            <a:spLocks noGrp="1"/>
          </p:cNvSpPr>
          <p:nvPr>
            <p:ph type="body" sz="quarter" idx="12"/>
          </p:nvPr>
        </p:nvSpPr>
        <p:spPr/>
        <p:txBody>
          <a:bodyPr/>
          <a:lstStyle/>
          <a:p>
            <a:r>
              <a:rPr lang="it-IT" dirty="0"/>
              <a:t>Dipartimento di Filologia classica e Italianistica</a:t>
            </a:r>
          </a:p>
        </p:txBody>
      </p:sp>
    </p:spTree>
    <p:extLst>
      <p:ext uri="{BB962C8B-B14F-4D97-AF65-F5344CB8AC3E}">
        <p14:creationId xmlns:p14="http://schemas.microsoft.com/office/powerpoint/2010/main" val="30852304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91344" y="116632"/>
            <a:ext cx="11809312" cy="4524315"/>
          </a:xfrm>
          <a:prstGeom prst="rect">
            <a:avLst/>
          </a:prstGeom>
        </p:spPr>
        <p:txBody>
          <a:bodyPr wrap="square">
            <a:spAutoFit/>
          </a:bodyPr>
          <a:lstStyle/>
          <a:p>
            <a:br>
              <a:rPr lang="it-IT" dirty="0"/>
            </a:br>
            <a:r>
              <a:rPr lang="it-IT" dirty="0"/>
              <a:t>- N. Grandi (2003): Il tipo […] non è un mero elenco di proprietà linguistiche, ma ha un carattere prettamente strutturale. In questo senso, la tipologia deve farsi carico di esplicitare non tanto - o meglio non solo - l’insieme delle proprietà che fanno parte del tipo, quanto piuttosto il principio soggiacente che le pone in correlazione. In altre parole, per la tipologia linguistica non sono rilevanti le singole caratteristiche in sé - in questo caso, infatti, siamo ancora ad un livello puramente descrittivo -, ma la ratio profonda che spiega i rapporti che intercorrono tra esse: è solo in questo caso che la tipologia diviene predittiva.</a:t>
            </a:r>
            <a:br>
              <a:rPr lang="it-IT" dirty="0"/>
            </a:br>
            <a:r>
              <a:rPr lang="it-IT" dirty="0"/>
              <a:t>(Fondamenti di tipologia linguistica, Roma, Carocci, p. 13-14)</a:t>
            </a:r>
          </a:p>
          <a:p>
            <a:endParaRPr lang="it-IT" dirty="0"/>
          </a:p>
          <a:p>
            <a:endParaRPr lang="it-IT" dirty="0"/>
          </a:p>
          <a:p>
            <a:r>
              <a:rPr lang="it-IT" altLang="it-IT" dirty="0"/>
              <a:t>I tipi linguistici sono entità astratte che si configurano sostanzialmente come una semplificazione della realtà effettivamente osservabile e, come tali e in quanto tali, non sono fedelmente riprodotti da alcuna lingua storico-naturale.</a:t>
            </a:r>
          </a:p>
          <a:p>
            <a:endParaRPr lang="it-IT" altLang="it-IT" dirty="0"/>
          </a:p>
          <a:p>
            <a:endParaRPr lang="it-IT" altLang="it-IT" dirty="0"/>
          </a:p>
          <a:p>
            <a:r>
              <a:rPr lang="it-IT" altLang="it-IT" dirty="0"/>
              <a:t>I tipi linguistici si caratterizzano come strumenti puramente esplicativi creati dai linguisti, non come strategie effettivamente in uso nelle lingue. I tipi linguistici dunque non sono lingue </a:t>
            </a:r>
            <a:r>
              <a:rPr lang="it-IT" altLang="it-IT" dirty="0" err="1"/>
              <a:t>storiconaturali</a:t>
            </a:r>
            <a:r>
              <a:rPr lang="it-IT" altLang="it-IT" dirty="0"/>
              <a:t>, ma modelli di descrizione delle lingue storico-naturali. Essi dunque “filtrano” la realtà, ma </a:t>
            </a:r>
            <a:r>
              <a:rPr lang="it-IT" altLang="it-IT" b="1" dirty="0"/>
              <a:t>non </a:t>
            </a:r>
            <a:r>
              <a:rPr lang="it-IT" altLang="it-IT" dirty="0"/>
              <a:t>sono la realtà</a:t>
            </a:r>
            <a:endParaRPr lang="it-IT" dirty="0"/>
          </a:p>
        </p:txBody>
      </p:sp>
    </p:spTree>
    <p:extLst>
      <p:ext uri="{BB962C8B-B14F-4D97-AF65-F5344CB8AC3E}">
        <p14:creationId xmlns:p14="http://schemas.microsoft.com/office/powerpoint/2010/main" val="598472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fade">
                                      <p:cBhvr>
                                        <p:cTn id="7" dur="1000"/>
                                        <p:tgtEl>
                                          <p:spTgt spid="2">
                                            <p:txEl>
                                              <p:pRg st="6" end="6"/>
                                            </p:txEl>
                                          </p:spTgt>
                                        </p:tgtEl>
                                      </p:cBhvr>
                                    </p:animEffect>
                                    <p:anim calcmode="lin" valueType="num">
                                      <p:cBhvr>
                                        <p:cTn id="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1F0906-20B1-4213-B3C1-075EFE0748C5}"/>
              </a:ext>
            </a:extLst>
          </p:cNvPr>
          <p:cNvSpPr>
            <a:spLocks noGrp="1"/>
          </p:cNvSpPr>
          <p:nvPr>
            <p:ph type="title"/>
          </p:nvPr>
        </p:nvSpPr>
        <p:spPr>
          <a:xfrm>
            <a:off x="1981200" y="274639"/>
            <a:ext cx="8229600" cy="457199"/>
          </a:xfrm>
        </p:spPr>
        <p:txBody>
          <a:bodyPr>
            <a:normAutofit fontScale="90000"/>
          </a:bodyPr>
          <a:lstStyle/>
          <a:p>
            <a:pPr algn="just"/>
            <a:r>
              <a:rPr lang="it-IT" sz="2400" b="1" dirty="0"/>
              <a:t>La nozione di varietà di lingua</a:t>
            </a:r>
            <a:endParaRPr lang="it-IT" sz="2400" dirty="0"/>
          </a:p>
        </p:txBody>
      </p:sp>
      <p:sp>
        <p:nvSpPr>
          <p:cNvPr id="3" name="Segnaposto contenuto 2">
            <a:extLst>
              <a:ext uri="{FF2B5EF4-FFF2-40B4-BE49-F238E27FC236}">
                <a16:creationId xmlns:a16="http://schemas.microsoft.com/office/drawing/2014/main" id="{A273CA95-D528-4262-B8E0-4BE27744A4A6}"/>
              </a:ext>
            </a:extLst>
          </p:cNvPr>
          <p:cNvSpPr>
            <a:spLocks noGrp="1"/>
          </p:cNvSpPr>
          <p:nvPr>
            <p:ph idx="1"/>
          </p:nvPr>
        </p:nvSpPr>
        <p:spPr>
          <a:xfrm>
            <a:off x="119336" y="1052737"/>
            <a:ext cx="11809312" cy="4525963"/>
          </a:xfrm>
        </p:spPr>
        <p:txBody>
          <a:bodyPr>
            <a:normAutofit/>
          </a:bodyPr>
          <a:lstStyle/>
          <a:p>
            <a:pPr marL="0" indent="0" algn="just">
              <a:buNone/>
            </a:pPr>
            <a:r>
              <a:rPr lang="it-IT" sz="1800" dirty="0"/>
              <a:t>Una varietà di lingua “è definita da un insieme di tratti linguistici […] che tendono a co-occorrere, cioè a comparire insieme, in dipendenza da certi fattori extralinguistici […]. Una varietà di lingua è quindi un’entità definita contemporaneamente sul versante linguistico e sul versante extralinguistico: sul primo versante, è definita dalla co-occorrenza di certi tratti linguistici […]; sul secondo versante, è definita dal presentarsi di questo insieme di tratti in correlazione con certi fattori extralinguistici” (</a:t>
            </a:r>
            <a:r>
              <a:rPr lang="it-IT" sz="1800" dirty="0" err="1"/>
              <a:t>Berruto</a:t>
            </a:r>
            <a:r>
              <a:rPr lang="it-IT" sz="1800" dirty="0"/>
              <a:t>, Cerruti, 2015, p. 151).</a:t>
            </a:r>
          </a:p>
          <a:p>
            <a:pPr marL="0" indent="0" algn="just">
              <a:buNone/>
            </a:pPr>
            <a:endParaRPr lang="it-IT" sz="1800" dirty="0"/>
          </a:p>
          <a:p>
            <a:pPr marL="0" indent="0" algn="just">
              <a:buNone/>
            </a:pPr>
            <a:r>
              <a:rPr lang="it-IT" sz="1800" dirty="0"/>
              <a:t>Anche la varietà di lingua è, in qualche modo, un modello di descrizione tendenzialmente ‘astratto’, l’identikit della lingua che si ritrova all’interno di una certa classe di parlanti o in una certa classe di usi; ogni produzione linguistica reale viene ricondotta ad una varietà se, nei suoi usi concreti, mostra una prevalenza significativa dei tratti di quella varietà.</a:t>
            </a:r>
          </a:p>
          <a:p>
            <a:pPr marL="0" indent="0" algn="just">
              <a:buNone/>
            </a:pPr>
            <a:endParaRPr lang="it-IT" sz="1800" dirty="0"/>
          </a:p>
          <a:p>
            <a:pPr marL="0" indent="0" algn="just">
              <a:buNone/>
            </a:pPr>
            <a:r>
              <a:rPr lang="it-IT" sz="1800" dirty="0"/>
              <a:t>Deve consentire </a:t>
            </a:r>
            <a:r>
              <a:rPr lang="it-IT" sz="1800" dirty="0" err="1"/>
              <a:t>predittività</a:t>
            </a:r>
            <a:endParaRPr lang="it-IT" sz="1800" dirty="0"/>
          </a:p>
        </p:txBody>
      </p:sp>
    </p:spTree>
    <p:extLst>
      <p:ext uri="{BB962C8B-B14F-4D97-AF65-F5344CB8AC3E}">
        <p14:creationId xmlns:p14="http://schemas.microsoft.com/office/powerpoint/2010/main" val="1455862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p:txBody>
          <a:bodyPr/>
          <a:lstStyle/>
          <a:p>
            <a:r>
              <a:rPr lang="it-IT" dirty="0"/>
              <a:t>Riepilogo</a:t>
            </a:r>
          </a:p>
        </p:txBody>
      </p:sp>
      <p:graphicFrame>
        <p:nvGraphicFramePr>
          <p:cNvPr id="4" name="Segnaposto contenuto 3">
            <a:extLst>
              <a:ext uri="{FF2B5EF4-FFF2-40B4-BE49-F238E27FC236}">
                <a16:creationId xmlns:a16="http://schemas.microsoft.com/office/drawing/2014/main" id="{65BB74C2-2861-4678-9727-56FBE76D513B}"/>
              </a:ext>
            </a:extLst>
          </p:cNvPr>
          <p:cNvGraphicFramePr>
            <a:graphicFrameLocks/>
          </p:cNvGraphicFramePr>
          <p:nvPr>
            <p:extLst>
              <p:ext uri="{D42A27DB-BD31-4B8C-83A1-F6EECF244321}">
                <p14:modId xmlns:p14="http://schemas.microsoft.com/office/powerpoint/2010/main" val="248257075"/>
              </p:ext>
            </p:extLst>
          </p:nvPr>
        </p:nvGraphicFramePr>
        <p:xfrm>
          <a:off x="623392" y="1196752"/>
          <a:ext cx="8229600" cy="494284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3075236508"/>
                    </a:ext>
                  </a:extLst>
                </a:gridCol>
                <a:gridCol w="4114800">
                  <a:extLst>
                    <a:ext uri="{9D8B030D-6E8A-4147-A177-3AD203B41FA5}">
                      <a16:colId xmlns:a16="http://schemas.microsoft.com/office/drawing/2014/main" val="553060914"/>
                    </a:ext>
                  </a:extLst>
                </a:gridCol>
              </a:tblGrid>
              <a:tr h="370840">
                <a:tc>
                  <a:txBody>
                    <a:bodyPr/>
                    <a:lstStyle/>
                    <a:p>
                      <a:pPr algn="ctr"/>
                      <a:r>
                        <a:rPr lang="it-IT" dirty="0"/>
                        <a:t>Tipo</a:t>
                      </a:r>
                    </a:p>
                  </a:txBody>
                  <a:tcPr/>
                </a:tc>
                <a:tc>
                  <a:txBody>
                    <a:bodyPr/>
                    <a:lstStyle/>
                    <a:p>
                      <a:pPr algn="ctr"/>
                      <a:r>
                        <a:rPr lang="it-IT" dirty="0"/>
                        <a:t>Varietà</a:t>
                      </a:r>
                    </a:p>
                  </a:txBody>
                  <a:tcPr/>
                </a:tc>
                <a:extLst>
                  <a:ext uri="{0D108BD9-81ED-4DB2-BD59-A6C34878D82A}">
                    <a16:rowId xmlns:a16="http://schemas.microsoft.com/office/drawing/2014/main" val="155903628"/>
                  </a:ext>
                </a:extLst>
              </a:tr>
              <a:tr h="370840">
                <a:tc>
                  <a:txBody>
                    <a:bodyPr/>
                    <a:lstStyle/>
                    <a:p>
                      <a:endParaRPr lang="it-IT" dirty="0"/>
                    </a:p>
                    <a:p>
                      <a:r>
                        <a:rPr lang="it-IT" dirty="0"/>
                        <a:t>Co-occorrenza di tratti</a:t>
                      </a:r>
                    </a:p>
                    <a:p>
                      <a:endParaRPr lang="it-IT"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it-IT" dirty="0"/>
                    </a:p>
                    <a:p>
                      <a:pPr marL="0" marR="0" lvl="0" indent="0" algn="l" defTabSz="914400" rtl="0" eaLnBrk="1" fontAlgn="auto" latinLnBrk="0" hangingPunct="1">
                        <a:lnSpc>
                          <a:spcPct val="100000"/>
                        </a:lnSpc>
                        <a:spcBef>
                          <a:spcPts val="0"/>
                        </a:spcBef>
                        <a:spcAft>
                          <a:spcPts val="0"/>
                        </a:spcAft>
                        <a:buClrTx/>
                        <a:buSzTx/>
                        <a:buFontTx/>
                        <a:buNone/>
                        <a:tabLst/>
                        <a:defRPr/>
                      </a:pPr>
                      <a:r>
                        <a:rPr lang="it-IT" dirty="0"/>
                        <a:t>Co-occorrenza di tratti</a:t>
                      </a:r>
                    </a:p>
                  </a:txBody>
                  <a:tcPr/>
                </a:tc>
                <a:extLst>
                  <a:ext uri="{0D108BD9-81ED-4DB2-BD59-A6C34878D82A}">
                    <a16:rowId xmlns:a16="http://schemas.microsoft.com/office/drawing/2014/main" val="2499700631"/>
                  </a:ext>
                </a:extLst>
              </a:tr>
              <a:tr h="370840">
                <a:tc>
                  <a:txBody>
                    <a:bodyPr/>
                    <a:lstStyle/>
                    <a:p>
                      <a:endParaRPr lang="it-IT" dirty="0"/>
                    </a:p>
                    <a:p>
                      <a:r>
                        <a:rPr lang="it-IT" dirty="0" err="1"/>
                        <a:t>Predittività</a:t>
                      </a:r>
                      <a:endParaRPr lang="it-IT" dirty="0"/>
                    </a:p>
                    <a:p>
                      <a:endParaRPr lang="it-IT" dirty="0"/>
                    </a:p>
                  </a:txBody>
                  <a:tcPr/>
                </a:tc>
                <a:tc>
                  <a:txBody>
                    <a:bodyPr/>
                    <a:lstStyle/>
                    <a:p>
                      <a:endParaRPr lang="it-IT" dirty="0"/>
                    </a:p>
                    <a:p>
                      <a:pPr marL="0" marR="0" lvl="0" indent="0" algn="l" defTabSz="914400" rtl="0" eaLnBrk="1" fontAlgn="auto" latinLnBrk="0" hangingPunct="1">
                        <a:lnSpc>
                          <a:spcPct val="100000"/>
                        </a:lnSpc>
                        <a:spcBef>
                          <a:spcPts val="0"/>
                        </a:spcBef>
                        <a:spcAft>
                          <a:spcPts val="0"/>
                        </a:spcAft>
                        <a:buClrTx/>
                        <a:buSzTx/>
                        <a:buFontTx/>
                        <a:buNone/>
                        <a:tabLst/>
                        <a:defRPr/>
                      </a:pPr>
                      <a:r>
                        <a:rPr lang="it-IT" dirty="0" err="1"/>
                        <a:t>Predittività</a:t>
                      </a:r>
                      <a:endParaRPr lang="it-IT" dirty="0"/>
                    </a:p>
                    <a:p>
                      <a:endParaRPr lang="it-IT" dirty="0"/>
                    </a:p>
                  </a:txBody>
                  <a:tcPr/>
                </a:tc>
                <a:extLst>
                  <a:ext uri="{0D108BD9-81ED-4DB2-BD59-A6C34878D82A}">
                    <a16:rowId xmlns:a16="http://schemas.microsoft.com/office/drawing/2014/main" val="1373788993"/>
                  </a:ext>
                </a:extLst>
              </a:tr>
              <a:tr h="370840">
                <a:tc>
                  <a:txBody>
                    <a:bodyPr/>
                    <a:lstStyle/>
                    <a:p>
                      <a:endParaRPr lang="it-IT" dirty="0"/>
                    </a:p>
                    <a:p>
                      <a:r>
                        <a:rPr lang="it-IT" dirty="0"/>
                        <a:t>Carattere astratto</a:t>
                      </a:r>
                    </a:p>
                    <a:p>
                      <a:endParaRPr lang="it-IT" dirty="0"/>
                    </a:p>
                  </a:txBody>
                  <a:tcPr/>
                </a:tc>
                <a:tc>
                  <a:txBody>
                    <a:bodyPr/>
                    <a:lstStyle/>
                    <a:p>
                      <a:endParaRPr lang="it-IT" dirty="0"/>
                    </a:p>
                    <a:p>
                      <a:pPr marL="0" marR="0" lvl="0" indent="0" algn="l" defTabSz="914400" rtl="0" eaLnBrk="1" fontAlgn="auto" latinLnBrk="0" hangingPunct="1">
                        <a:lnSpc>
                          <a:spcPct val="100000"/>
                        </a:lnSpc>
                        <a:spcBef>
                          <a:spcPts val="0"/>
                        </a:spcBef>
                        <a:spcAft>
                          <a:spcPts val="0"/>
                        </a:spcAft>
                        <a:buClrTx/>
                        <a:buSzTx/>
                        <a:buFontTx/>
                        <a:buNone/>
                        <a:tabLst/>
                        <a:defRPr/>
                      </a:pPr>
                      <a:r>
                        <a:rPr lang="it-IT" dirty="0"/>
                        <a:t>Carattere astratto</a:t>
                      </a:r>
                    </a:p>
                    <a:p>
                      <a:endParaRPr lang="it-IT" dirty="0"/>
                    </a:p>
                  </a:txBody>
                  <a:tcPr/>
                </a:tc>
                <a:extLst>
                  <a:ext uri="{0D108BD9-81ED-4DB2-BD59-A6C34878D82A}">
                    <a16:rowId xmlns:a16="http://schemas.microsoft.com/office/drawing/2014/main" val="3344222907"/>
                  </a:ext>
                </a:extLst>
              </a:tr>
              <a:tr h="370840">
                <a:tc>
                  <a:txBody>
                    <a:bodyPr/>
                    <a:lstStyle/>
                    <a:p>
                      <a:endParaRPr lang="it-IT" dirty="0"/>
                    </a:p>
                    <a:p>
                      <a:r>
                        <a:rPr lang="it-IT" dirty="0"/>
                        <a:t>Gradiente di appartenenza e eccezioni</a:t>
                      </a:r>
                    </a:p>
                    <a:p>
                      <a:endParaRPr lang="it-IT" dirty="0"/>
                    </a:p>
                  </a:txBody>
                  <a:tcPr/>
                </a:tc>
                <a:tc>
                  <a:txBody>
                    <a:bodyPr/>
                    <a:lstStyle/>
                    <a:p>
                      <a:endParaRPr lang="it-IT" dirty="0"/>
                    </a:p>
                    <a:p>
                      <a:r>
                        <a:rPr lang="it-IT" dirty="0"/>
                        <a:t>Gradiente di appartenenza e eccezioni</a:t>
                      </a:r>
                    </a:p>
                  </a:txBody>
                  <a:tcPr/>
                </a:tc>
                <a:extLst>
                  <a:ext uri="{0D108BD9-81ED-4DB2-BD59-A6C34878D82A}">
                    <a16:rowId xmlns:a16="http://schemas.microsoft.com/office/drawing/2014/main" val="3527198080"/>
                  </a:ext>
                </a:extLst>
              </a:tr>
              <a:tr h="370840">
                <a:tc>
                  <a:txBody>
                    <a:bodyPr/>
                    <a:lstStyle/>
                    <a:p>
                      <a:endParaRPr lang="it-IT" dirty="0"/>
                    </a:p>
                    <a:p>
                      <a:r>
                        <a:rPr lang="it-IT" dirty="0"/>
                        <a:t>Principio </a:t>
                      </a:r>
                      <a:r>
                        <a:rPr lang="it-IT" b="1" dirty="0">
                          <a:solidFill>
                            <a:srgbClr val="FF0000"/>
                          </a:solidFill>
                        </a:rPr>
                        <a:t>interno</a:t>
                      </a:r>
                      <a:r>
                        <a:rPr lang="it-IT" dirty="0"/>
                        <a:t> al sistema (funzionale)</a:t>
                      </a:r>
                    </a:p>
                    <a:p>
                      <a:endParaRPr lang="it-IT" dirty="0"/>
                    </a:p>
                  </a:txBody>
                  <a:tcPr/>
                </a:tc>
                <a:tc>
                  <a:txBody>
                    <a:bodyPr/>
                    <a:lstStyle/>
                    <a:p>
                      <a:endParaRPr lang="it-IT" dirty="0"/>
                    </a:p>
                    <a:p>
                      <a:pPr marL="0" marR="0" lvl="0" indent="0" algn="l" defTabSz="914400" rtl="0" eaLnBrk="1" fontAlgn="auto" latinLnBrk="0" hangingPunct="1">
                        <a:lnSpc>
                          <a:spcPct val="100000"/>
                        </a:lnSpc>
                        <a:spcBef>
                          <a:spcPts val="0"/>
                        </a:spcBef>
                        <a:spcAft>
                          <a:spcPts val="0"/>
                        </a:spcAft>
                        <a:buClrTx/>
                        <a:buSzTx/>
                        <a:buFontTx/>
                        <a:buNone/>
                        <a:tabLst/>
                        <a:defRPr/>
                      </a:pPr>
                      <a:r>
                        <a:rPr lang="it-IT" dirty="0"/>
                        <a:t>Principio </a:t>
                      </a:r>
                      <a:r>
                        <a:rPr lang="it-IT" b="1" dirty="0">
                          <a:solidFill>
                            <a:srgbClr val="FF0000"/>
                          </a:solidFill>
                        </a:rPr>
                        <a:t>esterno</a:t>
                      </a:r>
                      <a:r>
                        <a:rPr lang="it-IT" dirty="0"/>
                        <a:t> al sistema (sociale)</a:t>
                      </a:r>
                    </a:p>
                    <a:p>
                      <a:endParaRPr lang="it-IT" dirty="0"/>
                    </a:p>
                  </a:txBody>
                  <a:tcPr/>
                </a:tc>
                <a:extLst>
                  <a:ext uri="{0D108BD9-81ED-4DB2-BD59-A6C34878D82A}">
                    <a16:rowId xmlns:a16="http://schemas.microsoft.com/office/drawing/2014/main" val="526759753"/>
                  </a:ext>
                </a:extLst>
              </a:tr>
            </a:tbl>
          </a:graphicData>
        </a:graphic>
      </p:graphicFrame>
    </p:spTree>
    <p:extLst>
      <p:ext uri="{BB962C8B-B14F-4D97-AF65-F5344CB8AC3E}">
        <p14:creationId xmlns:p14="http://schemas.microsoft.com/office/powerpoint/2010/main" val="2606346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p:txBody>
          <a:bodyPr/>
          <a:lstStyle/>
          <a:p>
            <a:r>
              <a:rPr lang="it-IT" dirty="0"/>
              <a:t>Una domanda di ricerca</a:t>
            </a:r>
          </a:p>
        </p:txBody>
      </p:sp>
      <p:sp>
        <p:nvSpPr>
          <p:cNvPr id="3" name="Segnaposto testo 2"/>
          <p:cNvSpPr>
            <a:spLocks noGrp="1"/>
          </p:cNvSpPr>
          <p:nvPr>
            <p:ph type="body" sz="quarter" idx="11"/>
          </p:nvPr>
        </p:nvSpPr>
        <p:spPr/>
        <p:txBody>
          <a:bodyPr/>
          <a:lstStyle/>
          <a:p>
            <a:r>
              <a:rPr lang="it-IT" sz="4000" dirty="0"/>
              <a:t>Le varietà sono tipi linguistici?</a:t>
            </a:r>
          </a:p>
        </p:txBody>
      </p:sp>
    </p:spTree>
    <p:extLst>
      <p:ext uri="{BB962C8B-B14F-4D97-AF65-F5344CB8AC3E}">
        <p14:creationId xmlns:p14="http://schemas.microsoft.com/office/powerpoint/2010/main" val="30983331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sellaDiTesto 9"/>
          <p:cNvSpPr txBox="1"/>
          <p:nvPr/>
        </p:nvSpPr>
        <p:spPr>
          <a:xfrm>
            <a:off x="191344" y="980728"/>
            <a:ext cx="1521891" cy="400110"/>
          </a:xfrm>
          <a:prstGeom prst="rect">
            <a:avLst/>
          </a:prstGeom>
          <a:noFill/>
        </p:spPr>
        <p:txBody>
          <a:bodyPr wrap="none" rtlCol="0">
            <a:spAutoFit/>
          </a:bodyPr>
          <a:lstStyle/>
          <a:p>
            <a:r>
              <a:rPr lang="it-IT" sz="2000" b="1" dirty="0">
                <a:solidFill>
                  <a:srgbClr val="C00000"/>
                </a:solidFill>
                <a:effectLst>
                  <a:outerShdw blurRad="38100" dist="38100" dir="2700000" algn="tl">
                    <a:srgbClr val="000000">
                      <a:alpha val="43137"/>
                    </a:srgbClr>
                  </a:outerShdw>
                </a:effectLst>
              </a:rPr>
              <a:t>Il tipo areale</a:t>
            </a:r>
          </a:p>
        </p:txBody>
      </p:sp>
      <p:sp>
        <p:nvSpPr>
          <p:cNvPr id="11" name="Rectangle 2"/>
          <p:cNvSpPr>
            <a:spLocks noChangeArrowheads="1"/>
          </p:cNvSpPr>
          <p:nvPr/>
        </p:nvSpPr>
        <p:spPr bwMode="auto">
          <a:xfrm>
            <a:off x="191344" y="1469683"/>
            <a:ext cx="11737304"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just" eaLnBrk="1" hangingPunct="1">
              <a:spcBef>
                <a:spcPct val="0"/>
              </a:spcBef>
              <a:buFontTx/>
              <a:buNone/>
            </a:pPr>
            <a:r>
              <a:rPr lang="it-IT" altLang="it-IT" sz="1800" dirty="0">
                <a:latin typeface="+mn-lt"/>
              </a:rPr>
              <a:t>Tratti condivisi da più lingue, possibilmente non imparentate (o almeno imparentate ‘alla lontana’), collocate nella stessa area geografica. La diffusione dei tratti è dovuta a fenomeni di prestito e contaminazione, non necessariamente per l’azione di un’unica spinta propulsiva </a:t>
            </a:r>
          </a:p>
          <a:p>
            <a:pPr algn="just" eaLnBrk="1" hangingPunct="1">
              <a:spcBef>
                <a:spcPct val="0"/>
              </a:spcBef>
              <a:buFontTx/>
              <a:buNone/>
            </a:pPr>
            <a:endParaRPr lang="it-IT" altLang="it-IT" sz="1800" dirty="0">
              <a:latin typeface="+mn-lt"/>
            </a:endParaRPr>
          </a:p>
          <a:p>
            <a:pPr algn="just" eaLnBrk="1" hangingPunct="1">
              <a:spcBef>
                <a:spcPct val="0"/>
              </a:spcBef>
              <a:buFontTx/>
              <a:buNone/>
            </a:pPr>
            <a:r>
              <a:rPr lang="it-IT" altLang="it-IT" sz="1800" dirty="0">
                <a:latin typeface="+mn-lt"/>
              </a:rPr>
              <a:t>(cfr. Sonia Cristofaro (2000), </a:t>
            </a:r>
            <a:r>
              <a:rPr lang="it-IT" altLang="it-IT" sz="1800" i="1" dirty="0" err="1">
                <a:latin typeface="+mn-lt"/>
              </a:rPr>
              <a:t>Linguistic</a:t>
            </a:r>
            <a:r>
              <a:rPr lang="it-IT" altLang="it-IT" sz="1800" i="1" dirty="0">
                <a:latin typeface="+mn-lt"/>
              </a:rPr>
              <a:t> </a:t>
            </a:r>
            <a:r>
              <a:rPr lang="it-IT" altLang="it-IT" sz="1800" i="1" dirty="0" err="1">
                <a:latin typeface="+mn-lt"/>
              </a:rPr>
              <a:t>areas</a:t>
            </a:r>
            <a:r>
              <a:rPr lang="it-IT" altLang="it-IT" sz="1800" i="1" dirty="0">
                <a:latin typeface="+mn-lt"/>
              </a:rPr>
              <a:t>, </a:t>
            </a:r>
            <a:r>
              <a:rPr lang="it-IT" altLang="it-IT" sz="1800" i="1" dirty="0" err="1">
                <a:latin typeface="+mn-lt"/>
              </a:rPr>
              <a:t>typology</a:t>
            </a:r>
            <a:r>
              <a:rPr lang="it-IT" altLang="it-IT" sz="1800" i="1" dirty="0">
                <a:latin typeface="+mn-lt"/>
              </a:rPr>
              <a:t> and historical </a:t>
            </a:r>
            <a:r>
              <a:rPr lang="it-IT" altLang="it-IT" sz="1800" i="1" dirty="0" err="1">
                <a:latin typeface="+mn-lt"/>
              </a:rPr>
              <a:t>linguistics</a:t>
            </a:r>
            <a:r>
              <a:rPr lang="it-IT" altLang="it-IT" sz="1800" i="1" dirty="0">
                <a:latin typeface="+mn-lt"/>
              </a:rPr>
              <a:t>: An </a:t>
            </a:r>
            <a:r>
              <a:rPr lang="it-IT" altLang="it-IT" sz="1800" i="1" dirty="0" err="1">
                <a:latin typeface="+mn-lt"/>
              </a:rPr>
              <a:t>overview</a:t>
            </a:r>
            <a:r>
              <a:rPr lang="it-IT" altLang="it-IT" sz="1800" i="1" dirty="0">
                <a:latin typeface="+mn-lt"/>
              </a:rPr>
              <a:t> with </a:t>
            </a:r>
            <a:r>
              <a:rPr lang="it-IT" altLang="it-IT" sz="1800" i="1" dirty="0" err="1">
                <a:latin typeface="+mn-lt"/>
              </a:rPr>
              <a:t>particular</a:t>
            </a:r>
            <a:r>
              <a:rPr lang="it-IT" altLang="it-IT" sz="1800" i="1" dirty="0">
                <a:latin typeface="+mn-lt"/>
              </a:rPr>
              <a:t> respect to </a:t>
            </a:r>
            <a:r>
              <a:rPr lang="it-IT" altLang="it-IT" sz="1800" i="1" dirty="0" err="1">
                <a:latin typeface="+mn-lt"/>
              </a:rPr>
              <a:t>Mediterranean</a:t>
            </a:r>
            <a:r>
              <a:rPr lang="it-IT" altLang="it-IT" sz="1800" i="1" dirty="0">
                <a:latin typeface="+mn-lt"/>
              </a:rPr>
              <a:t> languages</a:t>
            </a:r>
            <a:r>
              <a:rPr lang="it-IT" altLang="it-IT" sz="1800" dirty="0">
                <a:latin typeface="+mn-lt"/>
              </a:rPr>
              <a:t>, in S. Cristofaro / I. </a:t>
            </a:r>
            <a:r>
              <a:rPr lang="it-IT" altLang="it-IT" sz="1800" dirty="0" err="1">
                <a:latin typeface="+mn-lt"/>
              </a:rPr>
              <a:t>Putzu</a:t>
            </a:r>
            <a:endParaRPr lang="it-IT" altLang="it-IT" sz="1800" dirty="0">
              <a:latin typeface="+mn-lt"/>
            </a:endParaRPr>
          </a:p>
          <a:p>
            <a:pPr algn="just" eaLnBrk="1" hangingPunct="1">
              <a:spcBef>
                <a:spcPct val="0"/>
              </a:spcBef>
              <a:buFontTx/>
              <a:buNone/>
            </a:pPr>
            <a:r>
              <a:rPr lang="it-IT" altLang="it-IT" sz="1800" dirty="0">
                <a:latin typeface="+mn-lt"/>
              </a:rPr>
              <a:t>(</a:t>
            </a:r>
            <a:r>
              <a:rPr lang="it-IT" altLang="it-IT" sz="1800" dirty="0" err="1">
                <a:latin typeface="+mn-lt"/>
              </a:rPr>
              <a:t>eds</a:t>
            </a:r>
            <a:r>
              <a:rPr lang="it-IT" altLang="it-IT" sz="1800" dirty="0">
                <a:latin typeface="+mn-lt"/>
              </a:rPr>
              <a:t>.), </a:t>
            </a:r>
            <a:r>
              <a:rPr lang="it-IT" altLang="it-IT" sz="1800" i="1" dirty="0" err="1">
                <a:latin typeface="+mn-lt"/>
              </a:rPr>
              <a:t>Languages</a:t>
            </a:r>
            <a:r>
              <a:rPr lang="it-IT" altLang="it-IT" sz="1800" i="1" dirty="0">
                <a:latin typeface="+mn-lt"/>
              </a:rPr>
              <a:t> in the </a:t>
            </a:r>
            <a:r>
              <a:rPr lang="it-IT" altLang="it-IT" sz="1800" i="1" dirty="0" err="1">
                <a:latin typeface="+mn-lt"/>
              </a:rPr>
              <a:t>Mediterranean</a:t>
            </a:r>
            <a:r>
              <a:rPr lang="it-IT" altLang="it-IT" sz="1800" i="1" dirty="0">
                <a:latin typeface="+mn-lt"/>
              </a:rPr>
              <a:t> area. </a:t>
            </a:r>
            <a:r>
              <a:rPr lang="it-IT" altLang="it-IT" sz="1800" i="1" dirty="0" err="1">
                <a:latin typeface="+mn-lt"/>
              </a:rPr>
              <a:t>Typology</a:t>
            </a:r>
            <a:r>
              <a:rPr lang="it-IT" altLang="it-IT" sz="1800" i="1" dirty="0">
                <a:latin typeface="+mn-lt"/>
              </a:rPr>
              <a:t> and </a:t>
            </a:r>
            <a:r>
              <a:rPr lang="it-IT" altLang="it-IT" sz="1800" i="1" dirty="0" err="1">
                <a:latin typeface="+mn-lt"/>
              </a:rPr>
              <a:t>convergence</a:t>
            </a:r>
            <a:r>
              <a:rPr lang="it-IT" altLang="it-IT" sz="1800" dirty="0">
                <a:latin typeface="+mn-lt"/>
              </a:rPr>
              <a:t>, Milano, Franco Angeli, pp. 65-81)</a:t>
            </a:r>
            <a:endParaRPr lang="it-IT" altLang="it-IT" sz="1800" i="1" dirty="0">
              <a:latin typeface="+mn-lt"/>
            </a:endParaRPr>
          </a:p>
        </p:txBody>
      </p:sp>
      <p:sp>
        <p:nvSpPr>
          <p:cNvPr id="12" name="Rettangolo 11"/>
          <p:cNvSpPr/>
          <p:nvPr/>
        </p:nvSpPr>
        <p:spPr>
          <a:xfrm>
            <a:off x="263352" y="3861048"/>
            <a:ext cx="8208912" cy="369332"/>
          </a:xfrm>
          <a:prstGeom prst="rect">
            <a:avLst/>
          </a:prstGeom>
        </p:spPr>
        <p:txBody>
          <a:bodyPr wrap="square">
            <a:spAutoFit/>
          </a:bodyPr>
          <a:lstStyle/>
          <a:p>
            <a:r>
              <a:rPr lang="it-IT" dirty="0"/>
              <a:t>Si fissa una variabile geografica e da ciò discende l’insieme dei tratti ad essa correlati</a:t>
            </a:r>
          </a:p>
        </p:txBody>
      </p:sp>
      <p:sp>
        <p:nvSpPr>
          <p:cNvPr id="2" name="Rettangolo 1">
            <a:extLst>
              <a:ext uri="{FF2B5EF4-FFF2-40B4-BE49-F238E27FC236}">
                <a16:creationId xmlns:a16="http://schemas.microsoft.com/office/drawing/2014/main" id="{F27D50FF-945F-4258-831D-33B373F0CC51}"/>
              </a:ext>
            </a:extLst>
          </p:cNvPr>
          <p:cNvSpPr/>
          <p:nvPr/>
        </p:nvSpPr>
        <p:spPr>
          <a:xfrm>
            <a:off x="191344" y="260649"/>
            <a:ext cx="11737304" cy="369332"/>
          </a:xfrm>
          <a:prstGeom prst="rect">
            <a:avLst/>
          </a:prstGeom>
        </p:spPr>
        <p:txBody>
          <a:bodyPr wrap="square">
            <a:spAutoFit/>
          </a:bodyPr>
          <a:lstStyle/>
          <a:p>
            <a:pPr algn="just"/>
            <a:r>
              <a:rPr lang="it-IT" dirty="0">
                <a:ea typeface="Calibri" panose="020F0502020204030204" pitchFamily="34" charset="0"/>
              </a:rPr>
              <a:t>In tipologia il ricorso a fattori </a:t>
            </a:r>
            <a:r>
              <a:rPr lang="it-IT" u="sng" dirty="0">
                <a:ea typeface="Calibri" panose="020F0502020204030204" pitchFamily="34" charset="0"/>
              </a:rPr>
              <a:t>esterni</a:t>
            </a:r>
            <a:r>
              <a:rPr lang="it-IT" dirty="0">
                <a:ea typeface="Calibri" panose="020F0502020204030204" pitchFamily="34" charset="0"/>
              </a:rPr>
              <a:t> al sistema per spiegare la co-occorrenza di tratti non è del tutto inusuale</a:t>
            </a:r>
          </a:p>
        </p:txBody>
      </p:sp>
      <p:sp>
        <p:nvSpPr>
          <p:cNvPr id="6" name="Rettangolo 5">
            <a:extLst>
              <a:ext uri="{FF2B5EF4-FFF2-40B4-BE49-F238E27FC236}">
                <a16:creationId xmlns:a16="http://schemas.microsoft.com/office/drawing/2014/main" id="{F1B8963A-5882-4490-BFF0-E5A6E436F4E4}"/>
              </a:ext>
            </a:extLst>
          </p:cNvPr>
          <p:cNvSpPr/>
          <p:nvPr/>
        </p:nvSpPr>
        <p:spPr>
          <a:xfrm>
            <a:off x="263352" y="4360455"/>
            <a:ext cx="11737304" cy="2092881"/>
          </a:xfrm>
          <a:prstGeom prst="rect">
            <a:avLst/>
          </a:prstGeom>
        </p:spPr>
        <p:txBody>
          <a:bodyPr wrap="square">
            <a:spAutoFit/>
          </a:bodyPr>
          <a:lstStyle/>
          <a:p>
            <a:r>
              <a:rPr lang="it-IT" dirty="0" err="1">
                <a:latin typeface="+mj-lt"/>
                <a:ea typeface="Calibri" panose="020F0502020204030204" pitchFamily="34" charset="0"/>
              </a:rPr>
              <a:t>Berruto</a:t>
            </a:r>
            <a:r>
              <a:rPr lang="it-IT" dirty="0">
                <a:latin typeface="+mj-lt"/>
                <a:ea typeface="Calibri" panose="020F0502020204030204" pitchFamily="34" charset="0"/>
              </a:rPr>
              <a:t> e Cerruti (2015, p. 151): “una varietà di lingua è quindi un’entità definita contemporaneamente sul versante linguistico e sul versante extralinguistico: sul primo versante, è definita dalla co-occorrenza di certi tratti linguistici […]; sul secondo versante, è definita dal presentarsi di questo insieme di tratti in correlazione con certi fattori extralinguistici”</a:t>
            </a:r>
          </a:p>
          <a:p>
            <a:endParaRPr lang="it-IT" dirty="0">
              <a:latin typeface="+mj-lt"/>
            </a:endParaRPr>
          </a:p>
          <a:p>
            <a:endParaRPr lang="it-IT" dirty="0">
              <a:latin typeface="+mj-lt"/>
            </a:endParaRPr>
          </a:p>
          <a:p>
            <a:r>
              <a:rPr lang="it-IT" sz="4000" dirty="0">
                <a:latin typeface="+mj-lt"/>
              </a:rPr>
              <a:t>Vale anche per il tipo areale!</a:t>
            </a:r>
          </a:p>
        </p:txBody>
      </p:sp>
    </p:spTree>
    <p:extLst>
      <p:ext uri="{BB962C8B-B14F-4D97-AF65-F5344CB8AC3E}">
        <p14:creationId xmlns:p14="http://schemas.microsoft.com/office/powerpoint/2010/main" val="1988171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arn(inVertical)">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1000"/>
                                        <p:tgtEl>
                                          <p:spTgt spid="12"/>
                                        </p:tgtEl>
                                      </p:cBhvr>
                                    </p:animEffect>
                                    <p:anim calcmode="lin" valueType="num">
                                      <p:cBhvr>
                                        <p:cTn id="19" dur="1000" fill="hold"/>
                                        <p:tgtEl>
                                          <p:spTgt spid="12"/>
                                        </p:tgtEl>
                                        <p:attrNameLst>
                                          <p:attrName>ppt_x</p:attrName>
                                        </p:attrNameLst>
                                      </p:cBhvr>
                                      <p:tavLst>
                                        <p:tav tm="0">
                                          <p:val>
                                            <p:strVal val="#ppt_x"/>
                                          </p:val>
                                        </p:tav>
                                        <p:tav tm="100000">
                                          <p:val>
                                            <p:strVal val="#ppt_x"/>
                                          </p:val>
                                        </p:tav>
                                      </p:tavLst>
                                    </p:anim>
                                    <p:anim calcmode="lin" valueType="num">
                                      <p:cBhvr>
                                        <p:cTn id="2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Effect transition="in" filter="circle(in)">
                                      <p:cBhvr>
                                        <p:cTn id="25" dur="2000"/>
                                        <p:tgtEl>
                                          <p:spTgt spid="6">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nodeType="clickEffect">
                                  <p:stCondLst>
                                    <p:cond delay="0"/>
                                  </p:stCondLst>
                                  <p:childTnLst>
                                    <p:set>
                                      <p:cBhvr>
                                        <p:cTn id="29" dur="1" fill="hold">
                                          <p:stCondLst>
                                            <p:cond delay="0"/>
                                          </p:stCondLst>
                                        </p:cTn>
                                        <p:tgtEl>
                                          <p:spTgt spid="6">
                                            <p:txEl>
                                              <p:pRg st="3" end="3"/>
                                            </p:txEl>
                                          </p:spTgt>
                                        </p:tgtEl>
                                        <p:attrNameLst>
                                          <p:attrName>style.visibility</p:attrName>
                                        </p:attrNameLst>
                                      </p:cBhvr>
                                      <p:to>
                                        <p:strVal val="visible"/>
                                      </p:to>
                                    </p:set>
                                    <p:animEffect transition="in" filter="circle(in)">
                                      <p:cBhvr>
                                        <p:cTn id="30" dur="2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699A7C-CDE7-4027-984C-4AF3F4D5E873}"/>
              </a:ext>
            </a:extLst>
          </p:cNvPr>
          <p:cNvSpPr>
            <a:spLocks noGrp="1"/>
          </p:cNvSpPr>
          <p:nvPr>
            <p:ph type="title"/>
          </p:nvPr>
        </p:nvSpPr>
        <p:spPr>
          <a:xfrm>
            <a:off x="1981200" y="-99392"/>
            <a:ext cx="8229600" cy="1143000"/>
          </a:xfrm>
        </p:spPr>
        <p:txBody>
          <a:bodyPr/>
          <a:lstStyle/>
          <a:p>
            <a:r>
              <a:rPr lang="it-IT" dirty="0"/>
              <a:t>Riepilogo</a:t>
            </a:r>
          </a:p>
        </p:txBody>
      </p:sp>
      <p:graphicFrame>
        <p:nvGraphicFramePr>
          <p:cNvPr id="4" name="Segnaposto contenuto 3">
            <a:extLst>
              <a:ext uri="{FF2B5EF4-FFF2-40B4-BE49-F238E27FC236}">
                <a16:creationId xmlns:a16="http://schemas.microsoft.com/office/drawing/2014/main" id="{D096289A-F6D3-48C6-8009-FFF572D216C2}"/>
              </a:ext>
            </a:extLst>
          </p:cNvPr>
          <p:cNvGraphicFramePr>
            <a:graphicFrameLocks noGrp="1"/>
          </p:cNvGraphicFramePr>
          <p:nvPr>
            <p:ph idx="1"/>
            <p:extLst>
              <p:ext uri="{D42A27DB-BD31-4B8C-83A1-F6EECF244321}">
                <p14:modId xmlns:p14="http://schemas.microsoft.com/office/powerpoint/2010/main" val="967125247"/>
              </p:ext>
            </p:extLst>
          </p:nvPr>
        </p:nvGraphicFramePr>
        <p:xfrm>
          <a:off x="1955642" y="1018050"/>
          <a:ext cx="8352724" cy="5491480"/>
        </p:xfrm>
        <a:graphic>
          <a:graphicData uri="http://schemas.openxmlformats.org/drawingml/2006/table">
            <a:tbl>
              <a:tblPr firstRow="1" bandRow="1">
                <a:tableStyleId>{5C22544A-7EE6-4342-B048-85BDC9FD1C3A}</a:tableStyleId>
              </a:tblPr>
              <a:tblGrid>
                <a:gridCol w="2772206">
                  <a:extLst>
                    <a:ext uri="{9D8B030D-6E8A-4147-A177-3AD203B41FA5}">
                      <a16:colId xmlns:a16="http://schemas.microsoft.com/office/drawing/2014/main" val="3075236508"/>
                    </a:ext>
                  </a:extLst>
                </a:gridCol>
                <a:gridCol w="2736304">
                  <a:extLst>
                    <a:ext uri="{9D8B030D-6E8A-4147-A177-3AD203B41FA5}">
                      <a16:colId xmlns:a16="http://schemas.microsoft.com/office/drawing/2014/main" val="553060914"/>
                    </a:ext>
                  </a:extLst>
                </a:gridCol>
                <a:gridCol w="2844214">
                  <a:extLst>
                    <a:ext uri="{9D8B030D-6E8A-4147-A177-3AD203B41FA5}">
                      <a16:colId xmlns:a16="http://schemas.microsoft.com/office/drawing/2014/main" val="2161404411"/>
                    </a:ext>
                  </a:extLst>
                </a:gridCol>
              </a:tblGrid>
              <a:tr h="370840">
                <a:tc>
                  <a:txBody>
                    <a:bodyPr/>
                    <a:lstStyle/>
                    <a:p>
                      <a:pPr algn="ctr"/>
                      <a:r>
                        <a:rPr lang="it-IT" dirty="0"/>
                        <a:t>Tipo linguistico</a:t>
                      </a:r>
                    </a:p>
                  </a:txBody>
                  <a:tcPr/>
                </a:tc>
                <a:tc>
                  <a:txBody>
                    <a:bodyPr/>
                    <a:lstStyle/>
                    <a:p>
                      <a:pPr algn="ctr"/>
                      <a:r>
                        <a:rPr lang="it-IT" dirty="0"/>
                        <a:t>Varietà</a:t>
                      </a:r>
                    </a:p>
                  </a:txBody>
                  <a:tcPr/>
                </a:tc>
                <a:tc>
                  <a:txBody>
                    <a:bodyPr/>
                    <a:lstStyle/>
                    <a:p>
                      <a:pPr algn="ctr"/>
                      <a:r>
                        <a:rPr lang="it-IT" dirty="0"/>
                        <a:t>Tipo areale</a:t>
                      </a:r>
                    </a:p>
                  </a:txBody>
                  <a:tcPr/>
                </a:tc>
                <a:extLst>
                  <a:ext uri="{0D108BD9-81ED-4DB2-BD59-A6C34878D82A}">
                    <a16:rowId xmlns:a16="http://schemas.microsoft.com/office/drawing/2014/main" val="155903628"/>
                  </a:ext>
                </a:extLst>
              </a:tr>
              <a:tr h="370840">
                <a:tc>
                  <a:txBody>
                    <a:bodyPr/>
                    <a:lstStyle/>
                    <a:p>
                      <a:endParaRPr lang="it-IT" dirty="0"/>
                    </a:p>
                    <a:p>
                      <a:r>
                        <a:rPr lang="it-IT" dirty="0"/>
                        <a:t>Co-occorrenza di tratti</a:t>
                      </a:r>
                    </a:p>
                    <a:p>
                      <a:endParaRPr lang="it-IT"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it-IT" dirty="0"/>
                    </a:p>
                    <a:p>
                      <a:pPr marL="0" marR="0" lvl="0" indent="0" algn="l" defTabSz="914400" rtl="0" eaLnBrk="1" fontAlgn="auto" latinLnBrk="0" hangingPunct="1">
                        <a:lnSpc>
                          <a:spcPct val="100000"/>
                        </a:lnSpc>
                        <a:spcBef>
                          <a:spcPts val="0"/>
                        </a:spcBef>
                        <a:spcAft>
                          <a:spcPts val="0"/>
                        </a:spcAft>
                        <a:buClrTx/>
                        <a:buSzTx/>
                        <a:buFontTx/>
                        <a:buNone/>
                        <a:tabLst/>
                        <a:defRPr/>
                      </a:pPr>
                      <a:r>
                        <a:rPr lang="it-IT" dirty="0"/>
                        <a:t>Co-occorrenza di tratti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it-IT" dirty="0"/>
                    </a:p>
                    <a:p>
                      <a:pPr marL="0" marR="0" lvl="0" indent="0" algn="l" defTabSz="914400" rtl="0" eaLnBrk="1" fontAlgn="auto" latinLnBrk="0" hangingPunct="1">
                        <a:lnSpc>
                          <a:spcPct val="100000"/>
                        </a:lnSpc>
                        <a:spcBef>
                          <a:spcPts val="0"/>
                        </a:spcBef>
                        <a:spcAft>
                          <a:spcPts val="0"/>
                        </a:spcAft>
                        <a:buClrTx/>
                        <a:buSzTx/>
                        <a:buFontTx/>
                        <a:buNone/>
                        <a:tabLst/>
                        <a:defRPr/>
                      </a:pPr>
                      <a:r>
                        <a:rPr lang="it-IT" dirty="0"/>
                        <a:t>Co-occorrenza di tratti</a:t>
                      </a:r>
                    </a:p>
                  </a:txBody>
                  <a:tcPr/>
                </a:tc>
                <a:extLst>
                  <a:ext uri="{0D108BD9-81ED-4DB2-BD59-A6C34878D82A}">
                    <a16:rowId xmlns:a16="http://schemas.microsoft.com/office/drawing/2014/main" val="2499700631"/>
                  </a:ext>
                </a:extLst>
              </a:tr>
              <a:tr h="370840">
                <a:tc>
                  <a:txBody>
                    <a:bodyPr/>
                    <a:lstStyle/>
                    <a:p>
                      <a:endParaRPr lang="it-IT" dirty="0"/>
                    </a:p>
                    <a:p>
                      <a:r>
                        <a:rPr lang="it-IT" dirty="0" err="1"/>
                        <a:t>Predittività</a:t>
                      </a:r>
                      <a:endParaRPr lang="it-IT" dirty="0"/>
                    </a:p>
                    <a:p>
                      <a:endParaRPr lang="it-IT" dirty="0"/>
                    </a:p>
                  </a:txBody>
                  <a:tcPr/>
                </a:tc>
                <a:tc>
                  <a:txBody>
                    <a:bodyPr/>
                    <a:lstStyle/>
                    <a:p>
                      <a:endParaRPr lang="it-IT" dirty="0"/>
                    </a:p>
                    <a:p>
                      <a:pPr marL="0" marR="0" lvl="0" indent="0" algn="l" defTabSz="914400" rtl="0" eaLnBrk="1" fontAlgn="auto" latinLnBrk="0" hangingPunct="1">
                        <a:lnSpc>
                          <a:spcPct val="100000"/>
                        </a:lnSpc>
                        <a:spcBef>
                          <a:spcPts val="0"/>
                        </a:spcBef>
                        <a:spcAft>
                          <a:spcPts val="0"/>
                        </a:spcAft>
                        <a:buClrTx/>
                        <a:buSzTx/>
                        <a:buFontTx/>
                        <a:buNone/>
                        <a:tabLst/>
                        <a:defRPr/>
                      </a:pPr>
                      <a:r>
                        <a:rPr lang="it-IT" dirty="0" err="1"/>
                        <a:t>Predittività</a:t>
                      </a:r>
                      <a:endParaRPr lang="it-IT" dirty="0"/>
                    </a:p>
                    <a:p>
                      <a:endParaRPr lang="it-IT" dirty="0"/>
                    </a:p>
                  </a:txBody>
                  <a:tcPr/>
                </a:tc>
                <a:tc>
                  <a:txBody>
                    <a:bodyPr/>
                    <a:lstStyle/>
                    <a:p>
                      <a:endParaRPr lang="it-IT" dirty="0"/>
                    </a:p>
                    <a:p>
                      <a:pPr marL="0" marR="0" lvl="0" indent="0" algn="l" defTabSz="914400" rtl="0" eaLnBrk="1" fontAlgn="auto" latinLnBrk="0" hangingPunct="1">
                        <a:lnSpc>
                          <a:spcPct val="100000"/>
                        </a:lnSpc>
                        <a:spcBef>
                          <a:spcPts val="0"/>
                        </a:spcBef>
                        <a:spcAft>
                          <a:spcPts val="0"/>
                        </a:spcAft>
                        <a:buClrTx/>
                        <a:buSzTx/>
                        <a:buFontTx/>
                        <a:buNone/>
                        <a:tabLst/>
                        <a:defRPr/>
                      </a:pPr>
                      <a:r>
                        <a:rPr lang="it-IT" dirty="0" err="1"/>
                        <a:t>Predittività</a:t>
                      </a:r>
                      <a:endParaRPr lang="it-IT" dirty="0"/>
                    </a:p>
                  </a:txBody>
                  <a:tcPr/>
                </a:tc>
                <a:extLst>
                  <a:ext uri="{0D108BD9-81ED-4DB2-BD59-A6C34878D82A}">
                    <a16:rowId xmlns:a16="http://schemas.microsoft.com/office/drawing/2014/main" val="1373788993"/>
                  </a:ext>
                </a:extLst>
              </a:tr>
              <a:tr h="370840">
                <a:tc>
                  <a:txBody>
                    <a:bodyPr/>
                    <a:lstStyle/>
                    <a:p>
                      <a:endParaRPr lang="it-IT" dirty="0"/>
                    </a:p>
                    <a:p>
                      <a:r>
                        <a:rPr lang="it-IT" dirty="0"/>
                        <a:t>Carattere astratto</a:t>
                      </a:r>
                    </a:p>
                    <a:p>
                      <a:endParaRPr lang="it-IT" dirty="0"/>
                    </a:p>
                  </a:txBody>
                  <a:tcPr/>
                </a:tc>
                <a:tc>
                  <a:txBody>
                    <a:bodyPr/>
                    <a:lstStyle/>
                    <a:p>
                      <a:endParaRPr lang="it-IT" dirty="0"/>
                    </a:p>
                    <a:p>
                      <a:pPr marL="0" marR="0" lvl="0" indent="0" algn="l" defTabSz="914400" rtl="0" eaLnBrk="1" fontAlgn="auto" latinLnBrk="0" hangingPunct="1">
                        <a:lnSpc>
                          <a:spcPct val="100000"/>
                        </a:lnSpc>
                        <a:spcBef>
                          <a:spcPts val="0"/>
                        </a:spcBef>
                        <a:spcAft>
                          <a:spcPts val="0"/>
                        </a:spcAft>
                        <a:buClrTx/>
                        <a:buSzTx/>
                        <a:buFontTx/>
                        <a:buNone/>
                        <a:tabLst/>
                        <a:defRPr/>
                      </a:pPr>
                      <a:r>
                        <a:rPr lang="it-IT" dirty="0"/>
                        <a:t>Carattere astratto</a:t>
                      </a:r>
                    </a:p>
                    <a:p>
                      <a:endParaRPr lang="it-IT" dirty="0"/>
                    </a:p>
                  </a:txBody>
                  <a:tcPr/>
                </a:tc>
                <a:tc>
                  <a:txBody>
                    <a:bodyPr/>
                    <a:lstStyle/>
                    <a:p>
                      <a:endParaRPr lang="it-IT" dirty="0"/>
                    </a:p>
                    <a:p>
                      <a:pPr marL="0" marR="0" lvl="0" indent="0" algn="l" defTabSz="914400" rtl="0" eaLnBrk="1" fontAlgn="auto" latinLnBrk="0" hangingPunct="1">
                        <a:lnSpc>
                          <a:spcPct val="100000"/>
                        </a:lnSpc>
                        <a:spcBef>
                          <a:spcPts val="0"/>
                        </a:spcBef>
                        <a:spcAft>
                          <a:spcPts val="0"/>
                        </a:spcAft>
                        <a:buClrTx/>
                        <a:buSzTx/>
                        <a:buFontTx/>
                        <a:buNone/>
                        <a:tabLst/>
                        <a:defRPr/>
                      </a:pPr>
                      <a:r>
                        <a:rPr lang="it-IT" dirty="0"/>
                        <a:t>Carattere astratto</a:t>
                      </a:r>
                    </a:p>
                  </a:txBody>
                  <a:tcPr/>
                </a:tc>
                <a:extLst>
                  <a:ext uri="{0D108BD9-81ED-4DB2-BD59-A6C34878D82A}">
                    <a16:rowId xmlns:a16="http://schemas.microsoft.com/office/drawing/2014/main" val="3344222907"/>
                  </a:ext>
                </a:extLst>
              </a:tr>
              <a:tr h="370840">
                <a:tc>
                  <a:txBody>
                    <a:bodyPr/>
                    <a:lstStyle/>
                    <a:p>
                      <a:endParaRPr lang="it-IT" dirty="0"/>
                    </a:p>
                    <a:p>
                      <a:r>
                        <a:rPr lang="it-IT" dirty="0"/>
                        <a:t>Gradiente di appartenenza e eccezioni</a:t>
                      </a:r>
                    </a:p>
                    <a:p>
                      <a:endParaRPr lang="it-IT" dirty="0"/>
                    </a:p>
                  </a:txBody>
                  <a:tcPr/>
                </a:tc>
                <a:tc>
                  <a:txBody>
                    <a:bodyPr/>
                    <a:lstStyle/>
                    <a:p>
                      <a:endParaRPr lang="it-IT" dirty="0"/>
                    </a:p>
                    <a:p>
                      <a:r>
                        <a:rPr lang="it-IT" dirty="0"/>
                        <a:t>Gradiente di appartenenza e eccezioni</a:t>
                      </a:r>
                    </a:p>
                  </a:txBody>
                  <a:tcPr/>
                </a:tc>
                <a:tc>
                  <a:txBody>
                    <a:bodyPr/>
                    <a:lstStyle/>
                    <a:p>
                      <a:endParaRPr lang="it-IT" dirty="0"/>
                    </a:p>
                    <a:p>
                      <a:r>
                        <a:rPr lang="it-IT" dirty="0"/>
                        <a:t>Gradiente di appartenenza e eccezioni</a:t>
                      </a:r>
                    </a:p>
                  </a:txBody>
                  <a:tcPr/>
                </a:tc>
                <a:extLst>
                  <a:ext uri="{0D108BD9-81ED-4DB2-BD59-A6C34878D82A}">
                    <a16:rowId xmlns:a16="http://schemas.microsoft.com/office/drawing/2014/main" val="3527198080"/>
                  </a:ext>
                </a:extLst>
              </a:tr>
              <a:tr h="370840">
                <a:tc>
                  <a:txBody>
                    <a:bodyPr/>
                    <a:lstStyle/>
                    <a:p>
                      <a:endParaRPr lang="it-IT" dirty="0"/>
                    </a:p>
                    <a:p>
                      <a:pPr algn="just"/>
                      <a:r>
                        <a:rPr lang="it-IT" dirty="0"/>
                        <a:t>Principio </a:t>
                      </a:r>
                      <a:r>
                        <a:rPr lang="it-IT" b="1" dirty="0">
                          <a:solidFill>
                            <a:srgbClr val="FF0000"/>
                          </a:solidFill>
                        </a:rPr>
                        <a:t>interno</a:t>
                      </a:r>
                      <a:r>
                        <a:rPr lang="it-IT" dirty="0"/>
                        <a:t> al sistema (funzionale)</a:t>
                      </a:r>
                    </a:p>
                    <a:p>
                      <a:endParaRPr lang="it-IT" dirty="0"/>
                    </a:p>
                  </a:txBody>
                  <a:tcPr/>
                </a:tc>
                <a:tc>
                  <a:txBody>
                    <a:bodyPr/>
                    <a:lstStyle/>
                    <a:p>
                      <a:endParaRPr lang="it-IT" dirty="0"/>
                    </a:p>
                    <a:p>
                      <a:pPr marL="0" marR="0" lvl="0" indent="0" algn="just" defTabSz="914400" rtl="0" eaLnBrk="1" fontAlgn="auto" latinLnBrk="0" hangingPunct="1">
                        <a:lnSpc>
                          <a:spcPct val="100000"/>
                        </a:lnSpc>
                        <a:spcBef>
                          <a:spcPts val="0"/>
                        </a:spcBef>
                        <a:spcAft>
                          <a:spcPts val="0"/>
                        </a:spcAft>
                        <a:buClrTx/>
                        <a:buSzTx/>
                        <a:buFontTx/>
                        <a:buNone/>
                        <a:tabLst/>
                        <a:defRPr/>
                      </a:pPr>
                      <a:r>
                        <a:rPr lang="it-IT" dirty="0"/>
                        <a:t>Principio </a:t>
                      </a:r>
                      <a:r>
                        <a:rPr lang="it-IT" b="1" dirty="0">
                          <a:solidFill>
                            <a:srgbClr val="FF0000"/>
                          </a:solidFill>
                        </a:rPr>
                        <a:t>esterno</a:t>
                      </a:r>
                      <a:r>
                        <a:rPr lang="it-IT" dirty="0"/>
                        <a:t> al sistema (sociale)</a:t>
                      </a:r>
                    </a:p>
                    <a:p>
                      <a:endParaRPr lang="it-IT" dirty="0"/>
                    </a:p>
                  </a:txBody>
                  <a:tcPr/>
                </a:tc>
                <a:tc>
                  <a:txBody>
                    <a:bodyPr/>
                    <a:lstStyle/>
                    <a:p>
                      <a:endParaRPr lang="it-IT" dirty="0"/>
                    </a:p>
                    <a:p>
                      <a:pPr marL="0" marR="0" lvl="0" indent="0" algn="just" defTabSz="914400" rtl="0" eaLnBrk="1" fontAlgn="auto" latinLnBrk="0" hangingPunct="1">
                        <a:lnSpc>
                          <a:spcPct val="100000"/>
                        </a:lnSpc>
                        <a:spcBef>
                          <a:spcPts val="0"/>
                        </a:spcBef>
                        <a:spcAft>
                          <a:spcPts val="0"/>
                        </a:spcAft>
                        <a:buClrTx/>
                        <a:buSzTx/>
                        <a:buFontTx/>
                        <a:buNone/>
                        <a:tabLst/>
                        <a:defRPr/>
                      </a:pPr>
                      <a:r>
                        <a:rPr lang="it-IT" dirty="0"/>
                        <a:t>Principio </a:t>
                      </a:r>
                      <a:r>
                        <a:rPr lang="it-IT" b="1" dirty="0">
                          <a:solidFill>
                            <a:srgbClr val="FF0000"/>
                          </a:solidFill>
                        </a:rPr>
                        <a:t>esterno</a:t>
                      </a:r>
                      <a:r>
                        <a:rPr lang="it-IT" dirty="0"/>
                        <a:t> al sistema (sociale e geografico)</a:t>
                      </a:r>
                    </a:p>
                  </a:txBody>
                  <a:tcPr/>
                </a:tc>
                <a:extLst>
                  <a:ext uri="{0D108BD9-81ED-4DB2-BD59-A6C34878D82A}">
                    <a16:rowId xmlns:a16="http://schemas.microsoft.com/office/drawing/2014/main" val="526759753"/>
                  </a:ext>
                </a:extLst>
              </a:tr>
            </a:tbl>
          </a:graphicData>
        </a:graphic>
      </p:graphicFrame>
    </p:spTree>
    <p:extLst>
      <p:ext uri="{BB962C8B-B14F-4D97-AF65-F5344CB8AC3E}">
        <p14:creationId xmlns:p14="http://schemas.microsoft.com/office/powerpoint/2010/main" val="28538368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A573A7BE-C0F1-48CB-AB8F-1578CF8F963F}"/>
              </a:ext>
            </a:extLst>
          </p:cNvPr>
          <p:cNvSpPr/>
          <p:nvPr/>
        </p:nvSpPr>
        <p:spPr>
          <a:xfrm>
            <a:off x="551384" y="3302982"/>
            <a:ext cx="11449272" cy="2031325"/>
          </a:xfrm>
          <a:prstGeom prst="rect">
            <a:avLst/>
          </a:prstGeom>
        </p:spPr>
        <p:txBody>
          <a:bodyPr wrap="square">
            <a:spAutoFit/>
          </a:bodyPr>
          <a:lstStyle/>
          <a:p>
            <a:pPr algn="just"/>
            <a:r>
              <a:rPr lang="it-IT" dirty="0">
                <a:latin typeface="+mj-lt"/>
                <a:ea typeface="Calibri" panose="020F0502020204030204" pitchFamily="34" charset="0"/>
              </a:rPr>
              <a:t>Nelle varietà di lingua (o, almeno, di alcune di esse) c’è una qualche coerenza tra i tratti che co-occorrono in corrispondenza di determinati fattori sociali? </a:t>
            </a:r>
          </a:p>
          <a:p>
            <a:pPr algn="just"/>
            <a:endParaRPr lang="it-IT" dirty="0">
              <a:latin typeface="+mj-lt"/>
              <a:ea typeface="Calibri" panose="020F0502020204030204" pitchFamily="34" charset="0"/>
            </a:endParaRPr>
          </a:p>
          <a:p>
            <a:pPr algn="just"/>
            <a:r>
              <a:rPr lang="it-IT" dirty="0">
                <a:latin typeface="+mj-lt"/>
                <a:ea typeface="Calibri" panose="020F0502020204030204" pitchFamily="34" charset="0"/>
              </a:rPr>
              <a:t>Una certa ‘solidarietà tipologica’ tra i tratti può favorire la loro co-occorrenza?</a:t>
            </a:r>
          </a:p>
          <a:p>
            <a:pPr algn="just"/>
            <a:endParaRPr lang="it-IT" dirty="0">
              <a:latin typeface="+mj-lt"/>
              <a:ea typeface="Calibri" panose="020F0502020204030204" pitchFamily="34" charset="0"/>
            </a:endParaRPr>
          </a:p>
          <a:p>
            <a:pPr algn="just"/>
            <a:r>
              <a:rPr lang="it-IT" dirty="0">
                <a:latin typeface="+mj-lt"/>
                <a:ea typeface="Calibri" panose="020F0502020204030204" pitchFamily="34" charset="0"/>
              </a:rPr>
              <a:t>Perché una certa classe di parlanti o di usi innesca la co-occorrenza di determinati tratti e non di altri?</a:t>
            </a:r>
          </a:p>
          <a:p>
            <a:pPr algn="just"/>
            <a:endParaRPr lang="it-IT" dirty="0">
              <a:latin typeface="+mj-lt"/>
              <a:ea typeface="Calibri" panose="020F0502020204030204" pitchFamily="34" charset="0"/>
            </a:endParaRPr>
          </a:p>
        </p:txBody>
      </p:sp>
      <p:sp>
        <p:nvSpPr>
          <p:cNvPr id="5" name="Titolo 1">
            <a:extLst>
              <a:ext uri="{FF2B5EF4-FFF2-40B4-BE49-F238E27FC236}">
                <a16:creationId xmlns:a16="http://schemas.microsoft.com/office/drawing/2014/main" id="{17BB2189-9601-4D8E-964B-48A3104DF191}"/>
              </a:ext>
            </a:extLst>
          </p:cNvPr>
          <p:cNvSpPr>
            <a:spLocks noGrp="1"/>
          </p:cNvSpPr>
          <p:nvPr>
            <p:ph type="title"/>
          </p:nvPr>
        </p:nvSpPr>
        <p:spPr>
          <a:xfrm>
            <a:off x="1981200" y="701824"/>
            <a:ext cx="8229600" cy="1143000"/>
          </a:xfrm>
        </p:spPr>
        <p:txBody>
          <a:bodyPr>
            <a:normAutofit fontScale="90000"/>
          </a:bodyPr>
          <a:lstStyle/>
          <a:p>
            <a:r>
              <a:rPr lang="it-IT" dirty="0"/>
              <a:t>Le varietà come tipi… atipici</a:t>
            </a:r>
            <a:br>
              <a:rPr lang="it-IT" dirty="0"/>
            </a:br>
            <a:r>
              <a:rPr lang="it-IT" dirty="0"/>
              <a:t>(ma meno atipici dei tipi areali)</a:t>
            </a:r>
          </a:p>
        </p:txBody>
      </p:sp>
    </p:spTree>
    <p:extLst>
      <p:ext uri="{BB962C8B-B14F-4D97-AF65-F5344CB8AC3E}">
        <p14:creationId xmlns:p14="http://schemas.microsoft.com/office/powerpoint/2010/main" val="4007277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arn(inVertical)">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barn(inVertical)">
                                      <p:cBhvr>
                                        <p:cTn id="1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FE5F7D-8C92-40BA-8FFD-F57DBAA28A66}"/>
              </a:ext>
            </a:extLst>
          </p:cNvPr>
          <p:cNvSpPr>
            <a:spLocks noGrp="1"/>
          </p:cNvSpPr>
          <p:nvPr>
            <p:ph type="title"/>
          </p:nvPr>
        </p:nvSpPr>
        <p:spPr>
          <a:xfrm>
            <a:off x="1981200" y="548680"/>
            <a:ext cx="8229600" cy="1143000"/>
          </a:xfrm>
        </p:spPr>
        <p:txBody>
          <a:bodyPr>
            <a:normAutofit fontScale="90000"/>
          </a:bodyPr>
          <a:lstStyle/>
          <a:p>
            <a:r>
              <a:rPr lang="it-IT" dirty="0"/>
              <a:t>Una prima verifica empirica</a:t>
            </a:r>
            <a:br>
              <a:rPr lang="it-IT" dirty="0"/>
            </a:br>
            <a:br>
              <a:rPr lang="it-IT" dirty="0"/>
            </a:br>
            <a:r>
              <a:rPr lang="it-IT" dirty="0"/>
              <a:t>Italiano popolare</a:t>
            </a:r>
          </a:p>
        </p:txBody>
      </p:sp>
      <p:sp>
        <p:nvSpPr>
          <p:cNvPr id="4" name="Rettangolo 3">
            <a:extLst>
              <a:ext uri="{FF2B5EF4-FFF2-40B4-BE49-F238E27FC236}">
                <a16:creationId xmlns:a16="http://schemas.microsoft.com/office/drawing/2014/main" id="{67D67EBA-7172-4A23-A497-BF003C10DF82}"/>
              </a:ext>
            </a:extLst>
          </p:cNvPr>
          <p:cNvSpPr/>
          <p:nvPr/>
        </p:nvSpPr>
        <p:spPr>
          <a:xfrm>
            <a:off x="191344" y="2931909"/>
            <a:ext cx="11881320" cy="2585323"/>
          </a:xfrm>
          <a:prstGeom prst="rect">
            <a:avLst/>
          </a:prstGeom>
        </p:spPr>
        <p:txBody>
          <a:bodyPr wrap="square">
            <a:spAutoFit/>
          </a:bodyPr>
          <a:lstStyle/>
          <a:p>
            <a:pPr algn="just"/>
            <a:r>
              <a:rPr lang="it-IT" dirty="0">
                <a:ea typeface="Calibri" panose="020F0502020204030204" pitchFamily="34" charset="0"/>
                <a:cs typeface="Times New Roman" panose="02020603050405020304" pitchFamily="18" charset="0"/>
              </a:rPr>
              <a:t>“Quell’insieme di usi frequentemente ricorrenti nel parlare e (quando sia il caso) nello scrivere di persone non istruite e che per lo più nella vita quotidiana usano il dialetto, caratterizzati da numerose devianze rispetto a quanto previsto dall’italiano standard normativo” (</a:t>
            </a:r>
            <a:r>
              <a:rPr lang="it-IT" dirty="0" err="1">
                <a:ea typeface="Calibri" panose="020F0502020204030204" pitchFamily="34" charset="0"/>
                <a:cs typeface="Times New Roman" panose="02020603050405020304" pitchFamily="18" charset="0"/>
              </a:rPr>
              <a:t>Berruto</a:t>
            </a:r>
            <a:r>
              <a:rPr lang="it-IT" dirty="0">
                <a:ea typeface="Calibri" panose="020F0502020204030204" pitchFamily="34" charset="0"/>
                <a:cs typeface="Times New Roman" panose="02020603050405020304" pitchFamily="18" charset="0"/>
              </a:rPr>
              <a:t>, 1995, p. 58).</a:t>
            </a:r>
          </a:p>
          <a:p>
            <a:endParaRPr lang="it-IT" dirty="0">
              <a:ea typeface="Calibri" panose="020F0502020204030204" pitchFamily="34" charset="0"/>
            </a:endParaRPr>
          </a:p>
          <a:p>
            <a:r>
              <a:rPr lang="it-IT" dirty="0">
                <a:ea typeface="Calibri" panose="020F0502020204030204" pitchFamily="34" charset="0"/>
              </a:rPr>
              <a:t>“Esso è la varietà di italiano che raggiungono, e a cui per così dire si arrestano, quei parlanti che per la loro collocazione sociale hanno scarse occasioni e poche possibilità di migliorare il loro grado di competenza verso l’italiano standard e il </a:t>
            </a:r>
            <a:r>
              <a:rPr lang="it-IT" dirty="0" err="1">
                <a:ea typeface="Calibri" panose="020F0502020204030204" pitchFamily="34" charset="0"/>
              </a:rPr>
              <a:t>padroneggiamento</a:t>
            </a:r>
            <a:r>
              <a:rPr lang="it-IT" dirty="0">
                <a:ea typeface="Calibri" panose="020F0502020204030204" pitchFamily="34" charset="0"/>
              </a:rPr>
              <a:t> di una certa gamma di sue varietà diafasiche” (</a:t>
            </a:r>
            <a:r>
              <a:rPr lang="it-IT" dirty="0" err="1">
                <a:ea typeface="Calibri" panose="020F0502020204030204" pitchFamily="34" charset="0"/>
              </a:rPr>
              <a:t>Berruto</a:t>
            </a:r>
            <a:r>
              <a:rPr lang="it-IT" dirty="0">
                <a:ea typeface="Calibri" panose="020F0502020204030204" pitchFamily="34" charset="0"/>
              </a:rPr>
              <a:t> 2012, p. 114)</a:t>
            </a:r>
          </a:p>
          <a:p>
            <a:endParaRPr lang="it-IT" dirty="0"/>
          </a:p>
          <a:p>
            <a:r>
              <a:rPr lang="it-IT" dirty="0"/>
              <a:t>Varietà di apprendimento fossilizzata</a:t>
            </a:r>
          </a:p>
        </p:txBody>
      </p:sp>
    </p:spTree>
    <p:extLst>
      <p:ext uri="{BB962C8B-B14F-4D97-AF65-F5344CB8AC3E}">
        <p14:creationId xmlns:p14="http://schemas.microsoft.com/office/powerpoint/2010/main" val="2813090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barn(inVertical)">
                                      <p:cBhvr>
                                        <p:cTn id="14" dur="500"/>
                                        <p:tgtEl>
                                          <p:spTgt spid="4">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arn(inVertical)">
                                      <p:cBhvr>
                                        <p:cTn id="19"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9C91F8FE-B450-459F-B9C2-44ADD0BBC297}"/>
              </a:ext>
            </a:extLst>
          </p:cNvPr>
          <p:cNvSpPr/>
          <p:nvPr/>
        </p:nvSpPr>
        <p:spPr>
          <a:xfrm>
            <a:off x="1703512" y="332657"/>
            <a:ext cx="8424936" cy="5035353"/>
          </a:xfrm>
          <a:prstGeom prst="rect">
            <a:avLst/>
          </a:prstGeom>
        </p:spPr>
        <p:txBody>
          <a:bodyPr wrap="square">
            <a:spAutoFit/>
          </a:bodyPr>
          <a:lstStyle/>
          <a:p>
            <a:pPr algn="just">
              <a:lnSpc>
                <a:spcPct val="150000"/>
              </a:lnSpc>
            </a:pPr>
            <a:r>
              <a:rPr lang="it-IT" b="1" dirty="0">
                <a:ea typeface="Calibri" panose="020F0502020204030204" pitchFamily="34" charset="0"/>
                <a:cs typeface="Times New Roman" panose="02020603050405020304" pitchFamily="18" charset="0"/>
              </a:rPr>
              <a:t>Tratti frequenti </a:t>
            </a:r>
            <a:r>
              <a:rPr lang="it-IT" dirty="0">
                <a:ea typeface="Calibri" panose="020F0502020204030204" pitchFamily="34" charset="0"/>
                <a:cs typeface="Times New Roman" panose="02020603050405020304" pitchFamily="18" charset="0"/>
              </a:rPr>
              <a:t>(</a:t>
            </a:r>
            <a:r>
              <a:rPr lang="it-IT" dirty="0" err="1"/>
              <a:t>Berruto</a:t>
            </a:r>
            <a:r>
              <a:rPr lang="it-IT" dirty="0"/>
              <a:t> 2012, pp. 118-23 e 134-8) </a:t>
            </a:r>
            <a:endParaRPr lang="it-IT" b="1" dirty="0">
              <a:ea typeface="Calibri" panose="020F0502020204030204" pitchFamily="34" charset="0"/>
              <a:cs typeface="Times New Roman" panose="02020603050405020304" pitchFamily="18" charset="0"/>
            </a:endParaRPr>
          </a:p>
          <a:p>
            <a:pPr algn="just">
              <a:lnSpc>
                <a:spcPct val="150000"/>
              </a:lnSpc>
            </a:pPr>
            <a:endParaRPr lang="it-IT" dirty="0">
              <a:ea typeface="Calibri" panose="020F0502020204030204" pitchFamily="34" charset="0"/>
              <a:cs typeface="Times New Roman" panose="02020603050405020304" pitchFamily="18" charset="0"/>
            </a:endParaRPr>
          </a:p>
          <a:p>
            <a:pPr algn="just">
              <a:lnSpc>
                <a:spcPct val="150000"/>
              </a:lnSpc>
            </a:pPr>
            <a:r>
              <a:rPr lang="it-IT" dirty="0">
                <a:ea typeface="Calibri" panose="020F0502020204030204" pitchFamily="34" charset="0"/>
                <a:cs typeface="Times New Roman" panose="02020603050405020304" pitchFamily="18" charset="0"/>
              </a:rPr>
              <a:t>Dislocazione a sinistra senza segnacaso</a:t>
            </a:r>
          </a:p>
          <a:p>
            <a:pPr algn="just">
              <a:lnSpc>
                <a:spcPct val="150000"/>
              </a:lnSpc>
            </a:pPr>
            <a:r>
              <a:rPr lang="it-IT" i="1" dirty="0">
                <a:ea typeface="Calibri" panose="020F0502020204030204" pitchFamily="34" charset="0"/>
                <a:cs typeface="Times New Roman" panose="02020603050405020304" pitchFamily="18" charset="0"/>
              </a:rPr>
              <a:t>Arriva una bomba, uno c’entra in testa</a:t>
            </a:r>
            <a:endParaRPr lang="it-IT" dirty="0">
              <a:ea typeface="Calibri" panose="020F0502020204030204" pitchFamily="34" charset="0"/>
              <a:cs typeface="Times New Roman" panose="02020603050405020304" pitchFamily="18" charset="0"/>
            </a:endParaRPr>
          </a:p>
          <a:p>
            <a:pPr algn="just">
              <a:lnSpc>
                <a:spcPct val="150000"/>
              </a:lnSpc>
            </a:pPr>
            <a:r>
              <a:rPr lang="it-IT" dirty="0">
                <a:ea typeface="Calibri" panose="020F0502020204030204" pitchFamily="34" charset="0"/>
                <a:cs typeface="Times New Roman" panose="02020603050405020304" pitchFamily="18" charset="0"/>
              </a:rPr>
              <a:t>Tema sospeso senza ripresa con clitico</a:t>
            </a:r>
          </a:p>
          <a:p>
            <a:pPr algn="just">
              <a:lnSpc>
                <a:spcPct val="150000"/>
              </a:lnSpc>
            </a:pPr>
            <a:r>
              <a:rPr lang="it-IT" i="1" dirty="0">
                <a:ea typeface="Calibri" panose="020F0502020204030204" pitchFamily="34" charset="0"/>
                <a:cs typeface="Times New Roman" panose="02020603050405020304" pitchFamily="18" charset="0"/>
              </a:rPr>
              <a:t>La nostra compagnia non hanno mai portato il rancio</a:t>
            </a:r>
            <a:endParaRPr lang="it-IT" dirty="0">
              <a:ea typeface="Calibri" panose="020F0502020204030204" pitchFamily="34" charset="0"/>
              <a:cs typeface="Times New Roman" panose="02020603050405020304" pitchFamily="18" charset="0"/>
            </a:endParaRPr>
          </a:p>
          <a:p>
            <a:pPr algn="just">
              <a:lnSpc>
                <a:spcPct val="150000"/>
              </a:lnSpc>
            </a:pPr>
            <a:r>
              <a:rPr lang="it-IT" i="1" dirty="0">
                <a:ea typeface="Calibri" panose="020F0502020204030204" pitchFamily="34" charset="0"/>
                <a:cs typeface="Times New Roman" panose="02020603050405020304" pitchFamily="18" charset="0"/>
              </a:rPr>
              <a:t>Che</a:t>
            </a:r>
            <a:r>
              <a:rPr lang="it-IT" dirty="0">
                <a:ea typeface="Calibri" panose="020F0502020204030204" pitchFamily="34" charset="0"/>
                <a:cs typeface="Times New Roman" panose="02020603050405020304" pitchFamily="18" charset="0"/>
              </a:rPr>
              <a:t> </a:t>
            </a:r>
            <a:r>
              <a:rPr lang="it-IT" dirty="0" err="1">
                <a:ea typeface="Calibri" panose="020F0502020204030204" pitchFamily="34" charset="0"/>
                <a:cs typeface="Times New Roman" panose="02020603050405020304" pitchFamily="18" charset="0"/>
              </a:rPr>
              <a:t>eventivo</a:t>
            </a:r>
            <a:r>
              <a:rPr lang="it-IT" dirty="0">
                <a:ea typeface="Calibri" panose="020F0502020204030204" pitchFamily="34" charset="0"/>
                <a:cs typeface="Times New Roman" panose="02020603050405020304" pitchFamily="18" charset="0"/>
              </a:rPr>
              <a:t> / esplicativo</a:t>
            </a:r>
          </a:p>
          <a:p>
            <a:pPr algn="just">
              <a:lnSpc>
                <a:spcPct val="150000"/>
              </a:lnSpc>
            </a:pPr>
            <a:r>
              <a:rPr lang="it-IT" i="1" dirty="0">
                <a:ea typeface="Calibri" panose="020F0502020204030204" pitchFamily="34" charset="0"/>
                <a:cs typeface="Times New Roman" panose="02020603050405020304" pitchFamily="18" charset="0"/>
              </a:rPr>
              <a:t>Il treno si fermò […] e partì il mattino, che venni poi a Persiceto</a:t>
            </a:r>
            <a:endParaRPr lang="it-IT" dirty="0">
              <a:ea typeface="Calibri" panose="020F0502020204030204" pitchFamily="34" charset="0"/>
              <a:cs typeface="Times New Roman" panose="02020603050405020304" pitchFamily="18" charset="0"/>
            </a:endParaRPr>
          </a:p>
          <a:p>
            <a:pPr algn="just">
              <a:lnSpc>
                <a:spcPct val="150000"/>
              </a:lnSpc>
            </a:pPr>
            <a:r>
              <a:rPr lang="it-IT" dirty="0">
                <a:ea typeface="Calibri" panose="020F0502020204030204" pitchFamily="34" charset="0"/>
                <a:cs typeface="Times New Roman" panose="02020603050405020304" pitchFamily="18" charset="0"/>
              </a:rPr>
              <a:t>Frase relativa analitica / </a:t>
            </a:r>
            <a:r>
              <a:rPr lang="it-IT" i="1" dirty="0">
                <a:ea typeface="Calibri" panose="020F0502020204030204" pitchFamily="34" charset="0"/>
                <a:cs typeface="Times New Roman" panose="02020603050405020304" pitchFamily="18" charset="0"/>
              </a:rPr>
              <a:t>che</a:t>
            </a:r>
            <a:r>
              <a:rPr lang="it-IT" dirty="0">
                <a:ea typeface="Calibri" panose="020F0502020204030204" pitchFamily="34" charset="0"/>
                <a:cs typeface="Times New Roman" panose="02020603050405020304" pitchFamily="18" charset="0"/>
              </a:rPr>
              <a:t> polivalente</a:t>
            </a:r>
          </a:p>
          <a:p>
            <a:pPr algn="just">
              <a:lnSpc>
                <a:spcPct val="150000"/>
              </a:lnSpc>
            </a:pPr>
            <a:r>
              <a:rPr lang="it-IT" i="1" dirty="0">
                <a:ea typeface="Calibri" panose="020F0502020204030204" pitchFamily="34" charset="0"/>
                <a:cs typeface="Times New Roman" panose="02020603050405020304" pitchFamily="18" charset="0"/>
              </a:rPr>
              <a:t>Fare una guerra che nemmeno capiamo lo scopo</a:t>
            </a:r>
            <a:endParaRPr lang="it-IT" dirty="0">
              <a:ea typeface="Calibri" panose="020F0502020204030204" pitchFamily="34" charset="0"/>
              <a:cs typeface="Times New Roman" panose="02020603050405020304" pitchFamily="18" charset="0"/>
            </a:endParaRPr>
          </a:p>
          <a:p>
            <a:pPr algn="just">
              <a:lnSpc>
                <a:spcPct val="150000"/>
              </a:lnSpc>
            </a:pPr>
            <a:r>
              <a:rPr lang="it-IT" dirty="0">
                <a:ea typeface="Calibri" panose="020F0502020204030204" pitchFamily="34" charset="0"/>
                <a:cs typeface="Times New Roman" panose="02020603050405020304" pitchFamily="18" charset="0"/>
              </a:rPr>
              <a:t>Periodo ipotetico a doppio condizionale / doppio congiuntivo</a:t>
            </a:r>
          </a:p>
          <a:p>
            <a:pPr algn="just">
              <a:lnSpc>
                <a:spcPct val="150000"/>
              </a:lnSpc>
            </a:pPr>
            <a:r>
              <a:rPr lang="it-IT" i="1" dirty="0">
                <a:ea typeface="Calibri" panose="020F0502020204030204" pitchFamily="34" charset="0"/>
                <a:cs typeface="Times New Roman" panose="02020603050405020304" pitchFamily="18" charset="0"/>
              </a:rPr>
              <a:t>Se io potrei avere tanti soldi aiuterei tanta gente</a:t>
            </a:r>
            <a:endParaRPr lang="it-IT"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77070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fade">
                                      <p:cBhvr>
                                        <p:cTn id="12" dur="1000"/>
                                        <p:tgtEl>
                                          <p:spTgt spid="5">
                                            <p:txEl>
                                              <p:pRg st="3" end="3"/>
                                            </p:txEl>
                                          </p:spTgt>
                                        </p:tgtEl>
                                      </p:cBhvr>
                                    </p:animEffect>
                                    <p:anim calcmode="lin" valueType="num">
                                      <p:cBhvr>
                                        <p:cTn id="13"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arn(inVertical)">
                                      <p:cBhvr>
                                        <p:cTn id="19" dur="500"/>
                                        <p:tgtEl>
                                          <p:spTgt spid="5">
                                            <p:txEl>
                                              <p:pRg st="4" end="4"/>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arn(inVertical)">
                                      <p:cBhvr>
                                        <p:cTn id="22" dur="500"/>
                                        <p:tgtEl>
                                          <p:spTgt spid="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barn(inVertical)">
                                      <p:cBhvr>
                                        <p:cTn id="27" dur="500"/>
                                        <p:tgtEl>
                                          <p:spTgt spid="5">
                                            <p:txEl>
                                              <p:pRg st="6" end="6"/>
                                            </p:txEl>
                                          </p:spTgt>
                                        </p:tgtEl>
                                      </p:cBhvr>
                                    </p:animEffect>
                                  </p:childTnLst>
                                </p:cTn>
                              </p:par>
                              <p:par>
                                <p:cTn id="28" presetID="16" presetClass="entr" presetSubtype="21" fill="hold" nodeType="withEffect">
                                  <p:stCondLst>
                                    <p:cond delay="0"/>
                                  </p:stCondLst>
                                  <p:childTnLst>
                                    <p:set>
                                      <p:cBhvr>
                                        <p:cTn id="29" dur="1" fill="hold">
                                          <p:stCondLst>
                                            <p:cond delay="0"/>
                                          </p:stCondLst>
                                        </p:cTn>
                                        <p:tgtEl>
                                          <p:spTgt spid="5">
                                            <p:txEl>
                                              <p:pRg st="7" end="7"/>
                                            </p:txEl>
                                          </p:spTgt>
                                        </p:tgtEl>
                                        <p:attrNameLst>
                                          <p:attrName>style.visibility</p:attrName>
                                        </p:attrNameLst>
                                      </p:cBhvr>
                                      <p:to>
                                        <p:strVal val="visible"/>
                                      </p:to>
                                    </p:set>
                                    <p:animEffect transition="in" filter="barn(inVertical)">
                                      <p:cBhvr>
                                        <p:cTn id="30" dur="500"/>
                                        <p:tgtEl>
                                          <p:spTgt spid="5">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animEffect transition="in" filter="barn(inVertical)">
                                      <p:cBhvr>
                                        <p:cTn id="35" dur="500"/>
                                        <p:tgtEl>
                                          <p:spTgt spid="5">
                                            <p:txEl>
                                              <p:pRg st="8" end="8"/>
                                            </p:txEl>
                                          </p:spTgt>
                                        </p:tgtEl>
                                      </p:cBhvr>
                                    </p:animEffect>
                                  </p:childTnLst>
                                </p:cTn>
                              </p:par>
                              <p:par>
                                <p:cTn id="36" presetID="16" presetClass="entr" presetSubtype="21" fill="hold" nodeType="withEffect">
                                  <p:stCondLst>
                                    <p:cond delay="0"/>
                                  </p:stCondLst>
                                  <p:childTnLst>
                                    <p:set>
                                      <p:cBhvr>
                                        <p:cTn id="37" dur="1" fill="hold">
                                          <p:stCondLst>
                                            <p:cond delay="0"/>
                                          </p:stCondLst>
                                        </p:cTn>
                                        <p:tgtEl>
                                          <p:spTgt spid="5">
                                            <p:txEl>
                                              <p:pRg st="9" end="9"/>
                                            </p:txEl>
                                          </p:spTgt>
                                        </p:tgtEl>
                                        <p:attrNameLst>
                                          <p:attrName>style.visibility</p:attrName>
                                        </p:attrNameLst>
                                      </p:cBhvr>
                                      <p:to>
                                        <p:strVal val="visible"/>
                                      </p:to>
                                    </p:set>
                                    <p:animEffect transition="in" filter="barn(inVertical)">
                                      <p:cBhvr>
                                        <p:cTn id="38" dur="500"/>
                                        <p:tgtEl>
                                          <p:spTgt spid="5">
                                            <p:txEl>
                                              <p:pRg st="9" end="9"/>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5">
                                            <p:txEl>
                                              <p:pRg st="10" end="10"/>
                                            </p:txEl>
                                          </p:spTgt>
                                        </p:tgtEl>
                                        <p:attrNameLst>
                                          <p:attrName>style.visibility</p:attrName>
                                        </p:attrNameLst>
                                      </p:cBhvr>
                                      <p:to>
                                        <p:strVal val="visible"/>
                                      </p:to>
                                    </p:set>
                                    <p:animEffect transition="in" filter="fade">
                                      <p:cBhvr>
                                        <p:cTn id="43" dur="1000"/>
                                        <p:tgtEl>
                                          <p:spTgt spid="5">
                                            <p:txEl>
                                              <p:pRg st="10" end="10"/>
                                            </p:txEl>
                                          </p:spTgt>
                                        </p:tgtEl>
                                      </p:cBhvr>
                                    </p:animEffect>
                                    <p:anim calcmode="lin" valueType="num">
                                      <p:cBhvr>
                                        <p:cTn id="44"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45" dur="1000" fill="hold"/>
                                        <p:tgtEl>
                                          <p:spTgt spid="5">
                                            <p:txEl>
                                              <p:pRg st="10" end="10"/>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5">
                                            <p:txEl>
                                              <p:pRg st="11" end="11"/>
                                            </p:txEl>
                                          </p:spTgt>
                                        </p:tgtEl>
                                        <p:attrNameLst>
                                          <p:attrName>style.visibility</p:attrName>
                                        </p:attrNameLst>
                                      </p:cBhvr>
                                      <p:to>
                                        <p:strVal val="visible"/>
                                      </p:to>
                                    </p:set>
                                    <p:animEffect transition="in" filter="fade">
                                      <p:cBhvr>
                                        <p:cTn id="48" dur="1000"/>
                                        <p:tgtEl>
                                          <p:spTgt spid="5">
                                            <p:txEl>
                                              <p:pRg st="11" end="11"/>
                                            </p:txEl>
                                          </p:spTgt>
                                        </p:tgtEl>
                                      </p:cBhvr>
                                    </p:animEffect>
                                    <p:anim calcmode="lin" valueType="num">
                                      <p:cBhvr>
                                        <p:cTn id="49" dur="1000" fill="hold"/>
                                        <p:tgtEl>
                                          <p:spTgt spid="5">
                                            <p:txEl>
                                              <p:pRg st="11" end="11"/>
                                            </p:txEl>
                                          </p:spTgt>
                                        </p:tgtEl>
                                        <p:attrNameLst>
                                          <p:attrName>ppt_x</p:attrName>
                                        </p:attrNameLst>
                                      </p:cBhvr>
                                      <p:tavLst>
                                        <p:tav tm="0">
                                          <p:val>
                                            <p:strVal val="#ppt_x"/>
                                          </p:val>
                                        </p:tav>
                                        <p:tav tm="100000">
                                          <p:val>
                                            <p:strVal val="#ppt_x"/>
                                          </p:val>
                                        </p:tav>
                                      </p:tavLst>
                                    </p:anim>
                                    <p:anim calcmode="lin" valueType="num">
                                      <p:cBhvr>
                                        <p:cTn id="50" dur="1000" fill="hold"/>
                                        <p:tgtEl>
                                          <p:spTgt spid="5">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27F71056-0406-491C-B397-925C880D1589}"/>
              </a:ext>
            </a:extLst>
          </p:cNvPr>
          <p:cNvSpPr/>
          <p:nvPr/>
        </p:nvSpPr>
        <p:spPr>
          <a:xfrm>
            <a:off x="1847528" y="260649"/>
            <a:ext cx="6912768" cy="5035353"/>
          </a:xfrm>
          <a:prstGeom prst="rect">
            <a:avLst/>
          </a:prstGeom>
        </p:spPr>
        <p:txBody>
          <a:bodyPr wrap="square">
            <a:spAutoFit/>
          </a:bodyPr>
          <a:lstStyle/>
          <a:p>
            <a:pPr algn="just">
              <a:lnSpc>
                <a:spcPct val="150000"/>
              </a:lnSpc>
            </a:pPr>
            <a:r>
              <a:rPr lang="it-IT" dirty="0">
                <a:ea typeface="Calibri" panose="020F0502020204030204" pitchFamily="34" charset="0"/>
                <a:cs typeface="Times New Roman" panose="02020603050405020304" pitchFamily="18" charset="0"/>
              </a:rPr>
              <a:t>Reduplicazioni pronominali</a:t>
            </a:r>
          </a:p>
          <a:p>
            <a:pPr algn="just">
              <a:lnSpc>
                <a:spcPct val="150000"/>
              </a:lnSpc>
            </a:pPr>
            <a:r>
              <a:rPr lang="it-IT" i="1" dirty="0">
                <a:ea typeface="Calibri" panose="020F0502020204030204" pitchFamily="34" charset="0"/>
                <a:cs typeface="Times New Roman" panose="02020603050405020304" pitchFamily="18" charset="0"/>
              </a:rPr>
              <a:t>Ti vorrei spiegarti</a:t>
            </a:r>
            <a:endParaRPr lang="it-IT" dirty="0">
              <a:ea typeface="Calibri" panose="020F0502020204030204" pitchFamily="34" charset="0"/>
              <a:cs typeface="Times New Roman" panose="02020603050405020304" pitchFamily="18" charset="0"/>
            </a:endParaRPr>
          </a:p>
          <a:p>
            <a:pPr algn="just">
              <a:lnSpc>
                <a:spcPct val="150000"/>
              </a:lnSpc>
            </a:pPr>
            <a:r>
              <a:rPr lang="it-IT" dirty="0">
                <a:ea typeface="Calibri" panose="020F0502020204030204" pitchFamily="34" charset="0"/>
                <a:cs typeface="Times New Roman" panose="02020603050405020304" pitchFamily="18" charset="0"/>
              </a:rPr>
              <a:t>Concordanze devianti</a:t>
            </a:r>
          </a:p>
          <a:p>
            <a:pPr algn="just">
              <a:lnSpc>
                <a:spcPct val="150000"/>
              </a:lnSpc>
            </a:pPr>
            <a:r>
              <a:rPr lang="it-IT" i="1" dirty="0">
                <a:ea typeface="Calibri" panose="020F0502020204030204" pitchFamily="34" charset="0"/>
                <a:cs typeface="Times New Roman" panose="02020603050405020304" pitchFamily="18" charset="0"/>
              </a:rPr>
              <a:t>Ne morì cinque di noi</a:t>
            </a:r>
            <a:endParaRPr lang="it-IT" dirty="0">
              <a:ea typeface="Calibri" panose="020F0502020204030204" pitchFamily="34" charset="0"/>
              <a:cs typeface="Times New Roman" panose="02020603050405020304" pitchFamily="18" charset="0"/>
            </a:endParaRPr>
          </a:p>
          <a:p>
            <a:pPr algn="just">
              <a:lnSpc>
                <a:spcPct val="150000"/>
              </a:lnSpc>
            </a:pPr>
            <a:r>
              <a:rPr lang="it-IT" dirty="0">
                <a:ea typeface="Calibri" panose="020F0502020204030204" pitchFamily="34" charset="0"/>
                <a:cs typeface="Times New Roman" panose="02020603050405020304" pitchFamily="18" charset="0"/>
              </a:rPr>
              <a:t>Estensioni analogiche e ristrutturazione nel sistema dei pronomi clitici</a:t>
            </a:r>
          </a:p>
          <a:p>
            <a:pPr algn="just">
              <a:lnSpc>
                <a:spcPct val="150000"/>
              </a:lnSpc>
            </a:pPr>
            <a:r>
              <a:rPr lang="it-IT" i="1" dirty="0">
                <a:ea typeface="Calibri" panose="020F0502020204030204" pitchFamily="34" charset="0"/>
                <a:cs typeface="Times New Roman" panose="02020603050405020304" pitchFamily="18" charset="0"/>
              </a:rPr>
              <a:t>Io ci dico</a:t>
            </a:r>
            <a:endParaRPr lang="it-IT" dirty="0">
              <a:ea typeface="Calibri" panose="020F0502020204030204" pitchFamily="34" charset="0"/>
              <a:cs typeface="Times New Roman" panose="02020603050405020304" pitchFamily="18" charset="0"/>
            </a:endParaRPr>
          </a:p>
          <a:p>
            <a:pPr algn="just">
              <a:lnSpc>
                <a:spcPct val="150000"/>
              </a:lnSpc>
            </a:pPr>
            <a:r>
              <a:rPr lang="it-IT" dirty="0">
                <a:ea typeface="Calibri" panose="020F0502020204030204" pitchFamily="34" charset="0"/>
                <a:cs typeface="Times New Roman" panose="02020603050405020304" pitchFamily="18" charset="0"/>
              </a:rPr>
              <a:t>Formazioni analogiche di gradi aggettivali</a:t>
            </a:r>
          </a:p>
          <a:p>
            <a:pPr algn="just">
              <a:lnSpc>
                <a:spcPct val="150000"/>
              </a:lnSpc>
            </a:pPr>
            <a:r>
              <a:rPr lang="it-IT" i="1" dirty="0">
                <a:ea typeface="Calibri" panose="020F0502020204030204" pitchFamily="34" charset="0"/>
                <a:cs typeface="Times New Roman" panose="02020603050405020304" pitchFamily="18" charset="0"/>
              </a:rPr>
              <a:t>Più bene</a:t>
            </a:r>
            <a:endParaRPr lang="it-IT" dirty="0">
              <a:ea typeface="Calibri" panose="020F0502020204030204" pitchFamily="34" charset="0"/>
              <a:cs typeface="Times New Roman" panose="02020603050405020304" pitchFamily="18" charset="0"/>
            </a:endParaRPr>
          </a:p>
          <a:p>
            <a:pPr algn="just">
              <a:lnSpc>
                <a:spcPct val="150000"/>
              </a:lnSpc>
            </a:pPr>
            <a:r>
              <a:rPr lang="it-IT" dirty="0">
                <a:ea typeface="Calibri" panose="020F0502020204030204" pitchFamily="34" charset="0"/>
                <a:cs typeface="Times New Roman" panose="02020603050405020304" pitchFamily="18" charset="0"/>
              </a:rPr>
              <a:t>Forme verbali analogiche</a:t>
            </a:r>
          </a:p>
          <a:p>
            <a:pPr algn="just">
              <a:lnSpc>
                <a:spcPct val="150000"/>
              </a:lnSpc>
            </a:pPr>
            <a:r>
              <a:rPr lang="it-IT" i="1" dirty="0">
                <a:ea typeface="Calibri" panose="020F0502020204030204" pitchFamily="34" charset="0"/>
                <a:cs typeface="Times New Roman" panose="02020603050405020304" pitchFamily="18" charset="0"/>
              </a:rPr>
              <a:t>Dissimo; </a:t>
            </a:r>
            <a:r>
              <a:rPr lang="it-IT" i="1" dirty="0" err="1">
                <a:ea typeface="Calibri" panose="020F0502020204030204" pitchFamily="34" charset="0"/>
                <a:cs typeface="Times New Roman" panose="02020603050405020304" pitchFamily="18" charset="0"/>
              </a:rPr>
              <a:t>venghino</a:t>
            </a:r>
            <a:endParaRPr lang="it-IT" dirty="0">
              <a:ea typeface="Calibri" panose="020F0502020204030204" pitchFamily="34" charset="0"/>
              <a:cs typeface="Times New Roman" panose="02020603050405020304" pitchFamily="18" charset="0"/>
            </a:endParaRPr>
          </a:p>
          <a:p>
            <a:pPr algn="just">
              <a:lnSpc>
                <a:spcPct val="150000"/>
              </a:lnSpc>
            </a:pPr>
            <a:r>
              <a:rPr lang="it-IT" dirty="0">
                <a:ea typeface="Calibri" panose="020F0502020204030204" pitchFamily="34" charset="0"/>
                <a:cs typeface="Times New Roman" panose="02020603050405020304" pitchFamily="18" charset="0"/>
              </a:rPr>
              <a:t>Riduzione della negazione</a:t>
            </a:r>
          </a:p>
          <a:p>
            <a:pPr algn="just">
              <a:lnSpc>
                <a:spcPct val="150000"/>
              </a:lnSpc>
            </a:pPr>
            <a:r>
              <a:rPr lang="it-IT" i="1" dirty="0">
                <a:ea typeface="Calibri" panose="020F0502020204030204" pitchFamily="34" charset="0"/>
                <a:cs typeface="Times New Roman" panose="02020603050405020304" pitchFamily="18" charset="0"/>
              </a:rPr>
              <a:t>Ero mai salito in apparecchio</a:t>
            </a:r>
            <a:endParaRPr lang="it-IT"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68922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barn(inVertical)">
                                      <p:cBhvr>
                                        <p:cTn id="7" dur="500"/>
                                        <p:tgtEl>
                                          <p:spTgt spid="4">
                                            <p:txEl>
                                              <p:pRg st="2" end="2"/>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barn(inVertical)">
                                      <p:cBhvr>
                                        <p:cTn id="10" dur="500"/>
                                        <p:tgtEl>
                                          <p:spTgt spid="4">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Effect transition="in" filter="barn(inVertical)">
                                      <p:cBhvr>
                                        <p:cTn id="15" dur="500"/>
                                        <p:tgtEl>
                                          <p:spTgt spid="4">
                                            <p:txEl>
                                              <p:pRg st="4" end="4"/>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4">
                                            <p:txEl>
                                              <p:pRg st="5" end="5"/>
                                            </p:txEl>
                                          </p:spTgt>
                                        </p:tgtEl>
                                        <p:attrNameLst>
                                          <p:attrName>style.visibility</p:attrName>
                                        </p:attrNameLst>
                                      </p:cBhvr>
                                      <p:to>
                                        <p:strVal val="visible"/>
                                      </p:to>
                                    </p:set>
                                    <p:animEffect transition="in" filter="barn(inVertical)">
                                      <p:cBhvr>
                                        <p:cTn id="18" dur="500"/>
                                        <p:tgtEl>
                                          <p:spTgt spid="4">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Effect transition="in" filter="barn(inVertical)">
                                      <p:cBhvr>
                                        <p:cTn id="23" dur="500"/>
                                        <p:tgtEl>
                                          <p:spTgt spid="4">
                                            <p:txEl>
                                              <p:pRg st="6" end="6"/>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4">
                                            <p:txEl>
                                              <p:pRg st="7" end="7"/>
                                            </p:txEl>
                                          </p:spTgt>
                                        </p:tgtEl>
                                        <p:attrNameLst>
                                          <p:attrName>style.visibility</p:attrName>
                                        </p:attrNameLst>
                                      </p:cBhvr>
                                      <p:to>
                                        <p:strVal val="visible"/>
                                      </p:to>
                                    </p:set>
                                    <p:animEffect transition="in" filter="barn(inVertical)">
                                      <p:cBhvr>
                                        <p:cTn id="26" dur="500"/>
                                        <p:tgtEl>
                                          <p:spTgt spid="4">
                                            <p:txEl>
                                              <p:pRg st="7" end="7"/>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arn(inVertical)">
                                      <p:cBhvr>
                                        <p:cTn id="31" dur="500"/>
                                        <p:tgtEl>
                                          <p:spTgt spid="4">
                                            <p:txEl>
                                              <p:pRg st="8" end="8"/>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barn(inVertical)">
                                      <p:cBhvr>
                                        <p:cTn id="34" dur="500"/>
                                        <p:tgtEl>
                                          <p:spTgt spid="4">
                                            <p:txEl>
                                              <p:pRg st="9" end="9"/>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animEffect transition="in" filter="barn(inVertical)">
                                      <p:cBhvr>
                                        <p:cTn id="39" dur="500"/>
                                        <p:tgtEl>
                                          <p:spTgt spid="4">
                                            <p:txEl>
                                              <p:pRg st="10" end="10"/>
                                            </p:txEl>
                                          </p:spTgt>
                                        </p:tgtEl>
                                      </p:cBhvr>
                                    </p:animEffect>
                                  </p:childTnLst>
                                </p:cTn>
                              </p:par>
                              <p:par>
                                <p:cTn id="40" presetID="16" presetClass="entr" presetSubtype="21" fill="hold" nodeType="withEffect">
                                  <p:stCondLst>
                                    <p:cond delay="0"/>
                                  </p:stCondLst>
                                  <p:childTnLst>
                                    <p:set>
                                      <p:cBhvr>
                                        <p:cTn id="41" dur="1" fill="hold">
                                          <p:stCondLst>
                                            <p:cond delay="0"/>
                                          </p:stCondLst>
                                        </p:cTn>
                                        <p:tgtEl>
                                          <p:spTgt spid="4">
                                            <p:txEl>
                                              <p:pRg st="11" end="11"/>
                                            </p:txEl>
                                          </p:spTgt>
                                        </p:tgtEl>
                                        <p:attrNameLst>
                                          <p:attrName>style.visibility</p:attrName>
                                        </p:attrNameLst>
                                      </p:cBhvr>
                                      <p:to>
                                        <p:strVal val="visible"/>
                                      </p:to>
                                    </p:set>
                                    <p:animEffect transition="in" filter="barn(inVertical)">
                                      <p:cBhvr>
                                        <p:cTn id="42"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7A4D48D8-45E9-48DB-8D39-C1388B719B08}"/>
              </a:ext>
            </a:extLst>
          </p:cNvPr>
          <p:cNvSpPr/>
          <p:nvPr/>
        </p:nvSpPr>
        <p:spPr>
          <a:xfrm>
            <a:off x="263352" y="267027"/>
            <a:ext cx="11593288" cy="5078313"/>
          </a:xfrm>
          <a:prstGeom prst="rect">
            <a:avLst/>
          </a:prstGeom>
        </p:spPr>
        <p:txBody>
          <a:bodyPr wrap="square">
            <a:spAutoFit/>
          </a:bodyPr>
          <a:lstStyle/>
          <a:p>
            <a:pPr algn="just" fontAlgn="base"/>
            <a:r>
              <a:rPr lang="it-IT" dirty="0">
                <a:latin typeface="+mj-lt"/>
              </a:rPr>
              <a:t>«La facoltà di linguaggio è una e identica per tutti i membri della specie umana, a prescindere da tutti i possibili fattori che caratterizzano la loro vita. E si suppone che questa facoltà non sia mutata da quando si è stabilizzata, in un’epoca che non possiamo definire con certezza (dato che è comunque irrilevante per la nostra argomentazione). È, in sostanza, una componente di una sorta di </a:t>
            </a:r>
            <a:r>
              <a:rPr lang="it-IT" i="1" dirty="0">
                <a:latin typeface="+mj-lt"/>
              </a:rPr>
              <a:t>hardware</a:t>
            </a:r>
            <a:r>
              <a:rPr lang="it-IT" dirty="0">
                <a:latin typeface="+mj-lt"/>
              </a:rPr>
              <a:t> comune, che rende uguali tutti gli esseri umani. Allo stesso tempo, però, ogni comunità umana è diversa da tutte le altri. Lo è, talvolta, nell’aspetto esteriore di chi ne parte, ma anche nella sua storia, nelle sue abitudini alimentari, nei suoi modelli culturali e, ovviamente, nella sua lingua. Se la lingua è una delle manifestazioni più evidenti della cultura e se è un prodotto sociale della facoltà di linguaggio innata, è inevitabile chiedersi se la diversità linguistica possa essere connessa, in un rapporto di causa-effetto, alla varietà di culture e modelli sociali che le comunità umane hanno sviluppato. </a:t>
            </a:r>
          </a:p>
          <a:p>
            <a:pPr algn="just" fontAlgn="base"/>
            <a:r>
              <a:rPr lang="it-IT" dirty="0">
                <a:latin typeface="+mj-lt"/>
              </a:rPr>
              <a:t>La domanda ‘perché e come questa facoltà unica e identica per tutti i membri della specie ha dato origine a migliaia di lingue diverse?’ è da sempre centrale nelle scienze del linguaggio e in molti altri ambiti del sapere. Le possibili risposte a questo interrogativo sono ovviamente varie. Una però ha a che fare appunto con </a:t>
            </a:r>
            <a:r>
              <a:rPr lang="it-IT" b="1" dirty="0">
                <a:latin typeface="+mj-lt"/>
              </a:rPr>
              <a:t>la possibilità che la struttura delle società ed anche il contesto geografico nel quale queste si sono sviluppate possano avere un effetto anche sulla struttura dei sistemi linguistici, quindi sulle loro grammatiche</a:t>
            </a:r>
            <a:r>
              <a:rPr lang="it-IT" dirty="0">
                <a:latin typeface="+mj-lt"/>
              </a:rPr>
              <a:t>. In sostanza, </a:t>
            </a:r>
            <a:r>
              <a:rPr lang="it-IT" b="1" dirty="0">
                <a:latin typeface="+mj-lt"/>
              </a:rPr>
              <a:t>le lingue potrebbero variare in rapporto al variare delle strutture delle comunità umane che le parlano e delle condizioni ambientali in cui le comunità sono stanziate</a:t>
            </a:r>
            <a:r>
              <a:rPr lang="it-IT" dirty="0">
                <a:latin typeface="+mj-lt"/>
              </a:rPr>
              <a:t>.»</a:t>
            </a:r>
          </a:p>
          <a:p>
            <a:pPr algn="just" fontAlgn="base"/>
            <a:endParaRPr lang="it-IT" dirty="0">
              <a:latin typeface="+mj-lt"/>
            </a:endParaRPr>
          </a:p>
          <a:p>
            <a:pPr algn="just" fontAlgn="base"/>
            <a:r>
              <a:rPr lang="it-IT" dirty="0">
                <a:latin typeface="+mj-lt"/>
              </a:rPr>
              <a:t>Nicola Grandi (2022), </a:t>
            </a:r>
            <a:r>
              <a:rPr lang="it-IT" i="1" dirty="0"/>
              <a:t>La variazione tra le lingue e nelle lingue</a:t>
            </a:r>
            <a:r>
              <a:rPr lang="it-IT" dirty="0"/>
              <a:t>, in N. Grandi e C. Mauri (a cura di), </a:t>
            </a:r>
            <a:r>
              <a:rPr lang="en-US" i="1" dirty="0"/>
              <a:t>La </a:t>
            </a:r>
            <a:r>
              <a:rPr lang="en-US" i="1" dirty="0" err="1"/>
              <a:t>tipologia</a:t>
            </a:r>
            <a:r>
              <a:rPr lang="en-US" i="1" dirty="0"/>
              <a:t> </a:t>
            </a:r>
            <a:r>
              <a:rPr lang="en-US" i="1" dirty="0" err="1"/>
              <a:t>linguistica</a:t>
            </a:r>
            <a:r>
              <a:rPr lang="en-US" i="1" dirty="0"/>
              <a:t>. </a:t>
            </a:r>
            <a:r>
              <a:rPr lang="en-US" i="1" dirty="0" err="1"/>
              <a:t>Unità</a:t>
            </a:r>
            <a:r>
              <a:rPr lang="en-US" i="1" dirty="0"/>
              <a:t> e </a:t>
            </a:r>
            <a:r>
              <a:rPr lang="en-US" i="1" dirty="0" err="1"/>
              <a:t>diversità</a:t>
            </a:r>
            <a:r>
              <a:rPr lang="en-US" i="1" dirty="0"/>
              <a:t> </a:t>
            </a:r>
            <a:r>
              <a:rPr lang="en-US" i="1" dirty="0" err="1"/>
              <a:t>nelle</a:t>
            </a:r>
            <a:r>
              <a:rPr lang="en-US" i="1" dirty="0"/>
              <a:t> lingue del </a:t>
            </a:r>
            <a:r>
              <a:rPr lang="en-US" i="1" dirty="0" err="1"/>
              <a:t>mondo</a:t>
            </a:r>
            <a:r>
              <a:rPr lang="en-US" dirty="0"/>
              <a:t>, Roma, </a:t>
            </a:r>
            <a:r>
              <a:rPr lang="en-US" dirty="0" err="1"/>
              <a:t>Carocci</a:t>
            </a:r>
            <a:r>
              <a:rPr lang="en-US" dirty="0"/>
              <a:t>, pp. 121-173.</a:t>
            </a:r>
            <a:endParaRPr lang="it-IT" dirty="0">
              <a:latin typeface="+mj-lt"/>
            </a:endParaRPr>
          </a:p>
        </p:txBody>
      </p:sp>
      <p:sp>
        <p:nvSpPr>
          <p:cNvPr id="2" name="CasellaDiTesto 1">
            <a:extLst>
              <a:ext uri="{FF2B5EF4-FFF2-40B4-BE49-F238E27FC236}">
                <a16:creationId xmlns:a16="http://schemas.microsoft.com/office/drawing/2014/main" id="{39575D57-67F6-4FE2-BDC9-00C369448CF0}"/>
              </a:ext>
            </a:extLst>
          </p:cNvPr>
          <p:cNvSpPr txBox="1"/>
          <p:nvPr/>
        </p:nvSpPr>
        <p:spPr>
          <a:xfrm>
            <a:off x="407368" y="5733256"/>
            <a:ext cx="6696577" cy="369332"/>
          </a:xfrm>
          <a:prstGeom prst="rect">
            <a:avLst/>
          </a:prstGeom>
          <a:noFill/>
        </p:spPr>
        <p:txBody>
          <a:bodyPr wrap="none" rtlCol="0">
            <a:spAutoFit/>
          </a:bodyPr>
          <a:lstStyle/>
          <a:p>
            <a:r>
              <a:rPr lang="it-IT" dirty="0"/>
              <a:t>Ma la tipologia, quasi programmaticamente, esclude fattori ‘esterni’…</a:t>
            </a:r>
          </a:p>
        </p:txBody>
      </p:sp>
    </p:spTree>
    <p:extLst>
      <p:ext uri="{BB962C8B-B14F-4D97-AF65-F5344CB8AC3E}">
        <p14:creationId xmlns:p14="http://schemas.microsoft.com/office/powerpoint/2010/main" val="31177551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026DD3D9-D7BF-4F6C-84B0-8A49973C5806}"/>
              </a:ext>
            </a:extLst>
          </p:cNvPr>
          <p:cNvSpPr/>
          <p:nvPr/>
        </p:nvSpPr>
        <p:spPr>
          <a:xfrm>
            <a:off x="1631504" y="160654"/>
            <a:ext cx="7128792" cy="5866350"/>
          </a:xfrm>
          <a:prstGeom prst="rect">
            <a:avLst/>
          </a:prstGeom>
        </p:spPr>
        <p:txBody>
          <a:bodyPr wrap="square">
            <a:spAutoFit/>
          </a:bodyPr>
          <a:lstStyle/>
          <a:p>
            <a:pPr algn="just">
              <a:lnSpc>
                <a:spcPct val="150000"/>
              </a:lnSpc>
            </a:pPr>
            <a:r>
              <a:rPr lang="it-IT" b="1" dirty="0">
                <a:latin typeface="Calibri" panose="020F0502020204030204" pitchFamily="34" charset="0"/>
                <a:ea typeface="Calibri" panose="020F0502020204030204" pitchFamily="34" charset="0"/>
                <a:cs typeface="Calibri" panose="020F0502020204030204" pitchFamily="34" charset="0"/>
              </a:rPr>
              <a:t>Tratti meno frequenti</a:t>
            </a:r>
          </a:p>
          <a:p>
            <a:pPr algn="just">
              <a:lnSpc>
                <a:spcPct val="150000"/>
              </a:lnSpc>
            </a:pPr>
            <a:endParaRPr lang="it-IT" dirty="0">
              <a:latin typeface="Calibri" panose="020F0502020204030204" pitchFamily="34" charset="0"/>
              <a:ea typeface="Calibri" panose="020F0502020204030204" pitchFamily="34" charset="0"/>
              <a:cs typeface="Calibri" panose="020F0502020204030204" pitchFamily="34" charset="0"/>
            </a:endParaRPr>
          </a:p>
          <a:p>
            <a:pPr algn="just">
              <a:lnSpc>
                <a:spcPct val="150000"/>
              </a:lnSpc>
            </a:pPr>
            <a:r>
              <a:rPr lang="it-IT" dirty="0">
                <a:latin typeface="Calibri" panose="020F0502020204030204" pitchFamily="34" charset="0"/>
                <a:ea typeface="Calibri" panose="020F0502020204030204" pitchFamily="34" charset="0"/>
                <a:cs typeface="Calibri" panose="020F0502020204030204" pitchFamily="34" charset="0"/>
              </a:rPr>
              <a:t>Scambi di ausiliari</a:t>
            </a:r>
            <a:endParaRPr lang="it-IT"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it-IT" i="1" dirty="0">
                <a:latin typeface="Calibri" panose="020F0502020204030204" pitchFamily="34" charset="0"/>
                <a:ea typeface="Calibri" panose="020F0502020204030204" pitchFamily="34" charset="0"/>
                <a:cs typeface="Calibri" panose="020F0502020204030204" pitchFamily="34" charset="0"/>
              </a:rPr>
              <a:t>I Russi sono passato il Don</a:t>
            </a:r>
            <a:endParaRPr lang="it-IT"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it-IT" dirty="0">
                <a:latin typeface="Calibri" panose="020F0502020204030204" pitchFamily="34" charset="0"/>
                <a:ea typeface="Calibri" panose="020F0502020204030204" pitchFamily="34" charset="0"/>
                <a:cs typeface="Calibri" panose="020F0502020204030204" pitchFamily="34" charset="0"/>
              </a:rPr>
              <a:t>Generalizzazione di desinenze nominali</a:t>
            </a:r>
            <a:endParaRPr lang="it-IT"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it-IT" i="1" dirty="0">
                <a:latin typeface="Calibri" panose="020F0502020204030204" pitchFamily="34" charset="0"/>
                <a:ea typeface="Calibri" panose="020F0502020204030204" pitchFamily="34" charset="0"/>
                <a:cs typeface="Calibri" panose="020F0502020204030204" pitchFamily="34" charset="0"/>
              </a:rPr>
              <a:t>La mia </a:t>
            </a:r>
            <a:r>
              <a:rPr lang="it-IT" i="1" dirty="0" err="1">
                <a:latin typeface="Calibri" panose="020F0502020204030204" pitchFamily="34" charset="0"/>
                <a:ea typeface="Calibri" panose="020F0502020204030204" pitchFamily="34" charset="0"/>
                <a:cs typeface="Calibri" panose="020F0502020204030204" pitchFamily="34" charset="0"/>
              </a:rPr>
              <a:t>guarigiona</a:t>
            </a:r>
            <a:endParaRPr lang="it-IT"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it-IT" dirty="0">
                <a:latin typeface="Calibri" panose="020F0502020204030204" pitchFamily="34" charset="0"/>
                <a:ea typeface="Calibri" panose="020F0502020204030204" pitchFamily="34" charset="0"/>
                <a:cs typeface="Calibri" panose="020F0502020204030204" pitchFamily="34" charset="0"/>
              </a:rPr>
              <a:t>Estensioni analogiche e ristrutturazione nel paradigma dell’articolo</a:t>
            </a:r>
            <a:endParaRPr lang="it-IT"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it-IT" i="1" dirty="0">
                <a:latin typeface="Calibri" panose="020F0502020204030204" pitchFamily="34" charset="0"/>
                <a:ea typeface="Calibri" panose="020F0502020204030204" pitchFamily="34" charset="0"/>
                <a:cs typeface="Calibri" panose="020F0502020204030204" pitchFamily="34" charset="0"/>
              </a:rPr>
              <a:t>I amici</a:t>
            </a:r>
            <a:endParaRPr lang="it-IT"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it-IT" dirty="0" err="1">
                <a:latin typeface="Calibri" panose="020F0502020204030204" pitchFamily="34" charset="0"/>
                <a:ea typeface="Calibri" panose="020F0502020204030204" pitchFamily="34" charset="0"/>
                <a:cs typeface="Calibri" panose="020F0502020204030204" pitchFamily="34" charset="0"/>
              </a:rPr>
              <a:t>Sovraestensioni</a:t>
            </a:r>
            <a:r>
              <a:rPr lang="it-IT" dirty="0">
                <a:latin typeface="Calibri" panose="020F0502020204030204" pitchFamily="34" charset="0"/>
                <a:ea typeface="Calibri" panose="020F0502020204030204" pitchFamily="34" charset="0"/>
                <a:cs typeface="Calibri" panose="020F0502020204030204" pitchFamily="34" charset="0"/>
              </a:rPr>
              <a:t> e scambi di preposizioni</a:t>
            </a:r>
            <a:endParaRPr lang="it-IT"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it-IT" i="1" dirty="0">
                <a:latin typeface="Calibri" panose="020F0502020204030204" pitchFamily="34" charset="0"/>
                <a:ea typeface="Calibri" panose="020F0502020204030204" pitchFamily="34" charset="0"/>
                <a:cs typeface="Calibri" panose="020F0502020204030204" pitchFamily="34" charset="0"/>
              </a:rPr>
              <a:t>Hai sentito a sparare?; brava di scrivere</a:t>
            </a:r>
            <a:endParaRPr lang="it-IT"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it-IT" dirty="0">
                <a:latin typeface="Calibri" panose="020F0502020204030204" pitchFamily="34" charset="0"/>
                <a:ea typeface="Calibri" panose="020F0502020204030204" pitchFamily="34" charset="0"/>
                <a:cs typeface="Calibri" panose="020F0502020204030204" pitchFamily="34" charset="0"/>
              </a:rPr>
              <a:t>Ellissi di </a:t>
            </a:r>
            <a:r>
              <a:rPr lang="it-IT" i="1" dirty="0">
                <a:latin typeface="Calibri" panose="020F0502020204030204" pitchFamily="34" charset="0"/>
                <a:ea typeface="Calibri" panose="020F0502020204030204" pitchFamily="34" charset="0"/>
                <a:cs typeface="Calibri" panose="020F0502020204030204" pitchFamily="34" charset="0"/>
              </a:rPr>
              <a:t>essere</a:t>
            </a:r>
            <a:endParaRPr lang="it-IT"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it-IT" i="1" dirty="0">
                <a:latin typeface="Calibri" panose="020F0502020204030204" pitchFamily="34" charset="0"/>
                <a:ea typeface="Calibri" panose="020F0502020204030204" pitchFamily="34" charset="0"/>
                <a:cs typeface="Calibri" panose="020F0502020204030204" pitchFamily="34" charset="0"/>
              </a:rPr>
              <a:t>Il suo battaglione tutti accoppati</a:t>
            </a:r>
            <a:endParaRPr lang="it-IT"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it-IT" dirty="0">
                <a:latin typeface="Calibri" panose="020F0502020204030204" pitchFamily="34" charset="0"/>
                <a:ea typeface="Calibri" panose="020F0502020204030204" pitchFamily="34" charset="0"/>
                <a:cs typeface="Calibri" panose="020F0502020204030204" pitchFamily="34" charset="0"/>
              </a:rPr>
              <a:t>Uso dell’aggettivo invariabile in funzione avverbiale</a:t>
            </a:r>
            <a:endParaRPr lang="it-IT"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it-IT" i="1" dirty="0">
                <a:latin typeface="Calibri" panose="020F0502020204030204" pitchFamily="34" charset="0"/>
                <a:ea typeface="Calibri" panose="020F0502020204030204" pitchFamily="34" charset="0"/>
                <a:cs typeface="Calibri" panose="020F0502020204030204" pitchFamily="34" charset="0"/>
              </a:rPr>
              <a:t>Si viveva povero</a:t>
            </a:r>
            <a:endParaRPr lang="it-IT"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94735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1000"/>
                                        <p:tgtEl>
                                          <p:spTgt spid="4">
                                            <p:txEl>
                                              <p:pRg st="2" end="2"/>
                                            </p:txEl>
                                          </p:spTgt>
                                        </p:tgtEl>
                                      </p:cBhvr>
                                    </p:animEffect>
                                    <p:anim calcmode="lin" valueType="num">
                                      <p:cBhvr>
                                        <p:cTn id="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1000"/>
                                        <p:tgtEl>
                                          <p:spTgt spid="4">
                                            <p:txEl>
                                              <p:pRg st="3" end="3"/>
                                            </p:txEl>
                                          </p:spTgt>
                                        </p:tgtEl>
                                      </p:cBhvr>
                                    </p:animEffect>
                                    <p:anim calcmode="lin" valueType="num">
                                      <p:cBhvr>
                                        <p:cTn id="13"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arn(inVertical)">
                                      <p:cBhvr>
                                        <p:cTn id="19" dur="500"/>
                                        <p:tgtEl>
                                          <p:spTgt spid="4">
                                            <p:txEl>
                                              <p:pRg st="4" end="4"/>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arn(inVertical)">
                                      <p:cBhvr>
                                        <p:cTn id="22" dur="500"/>
                                        <p:tgtEl>
                                          <p:spTgt spid="4">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wipe(down)">
                                      <p:cBhvr>
                                        <p:cTn id="27" dur="500"/>
                                        <p:tgtEl>
                                          <p:spTgt spid="4">
                                            <p:txEl>
                                              <p:pRg st="6" end="6"/>
                                            </p:txEl>
                                          </p:spTgt>
                                        </p:tgtEl>
                                      </p:cBhvr>
                                    </p:animEffect>
                                  </p:childTnLst>
                                </p:cTn>
                              </p:par>
                              <p:par>
                                <p:cTn id="28" presetID="22" presetClass="entr" presetSubtype="4" fill="hold" nodeType="withEffect">
                                  <p:stCondLst>
                                    <p:cond delay="0"/>
                                  </p:stCondLst>
                                  <p:childTnLst>
                                    <p:set>
                                      <p:cBhvr>
                                        <p:cTn id="29" dur="1" fill="hold">
                                          <p:stCondLst>
                                            <p:cond delay="0"/>
                                          </p:stCondLst>
                                        </p:cTn>
                                        <p:tgtEl>
                                          <p:spTgt spid="4">
                                            <p:txEl>
                                              <p:pRg st="7" end="7"/>
                                            </p:txEl>
                                          </p:spTgt>
                                        </p:tgtEl>
                                        <p:attrNameLst>
                                          <p:attrName>style.visibility</p:attrName>
                                        </p:attrNameLst>
                                      </p:cBhvr>
                                      <p:to>
                                        <p:strVal val="visible"/>
                                      </p:to>
                                    </p:set>
                                    <p:animEffect transition="in" filter="wipe(down)">
                                      <p:cBhvr>
                                        <p:cTn id="30" dur="500"/>
                                        <p:tgtEl>
                                          <p:spTgt spid="4">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animEffect transition="in" filter="barn(inVertical)">
                                      <p:cBhvr>
                                        <p:cTn id="35" dur="500"/>
                                        <p:tgtEl>
                                          <p:spTgt spid="4">
                                            <p:txEl>
                                              <p:pRg st="8" end="8"/>
                                            </p:txEl>
                                          </p:spTgt>
                                        </p:tgtEl>
                                      </p:cBhvr>
                                    </p:animEffect>
                                  </p:childTnLst>
                                </p:cTn>
                              </p:par>
                              <p:par>
                                <p:cTn id="36" presetID="16" presetClass="entr" presetSubtype="21" fill="hold" nodeType="withEffect">
                                  <p:stCondLst>
                                    <p:cond delay="0"/>
                                  </p:stCondLst>
                                  <p:childTnLst>
                                    <p:set>
                                      <p:cBhvr>
                                        <p:cTn id="37" dur="1" fill="hold">
                                          <p:stCondLst>
                                            <p:cond delay="0"/>
                                          </p:stCondLst>
                                        </p:cTn>
                                        <p:tgtEl>
                                          <p:spTgt spid="4">
                                            <p:txEl>
                                              <p:pRg st="9" end="9"/>
                                            </p:txEl>
                                          </p:spTgt>
                                        </p:tgtEl>
                                        <p:attrNameLst>
                                          <p:attrName>style.visibility</p:attrName>
                                        </p:attrNameLst>
                                      </p:cBhvr>
                                      <p:to>
                                        <p:strVal val="visible"/>
                                      </p:to>
                                    </p:set>
                                    <p:animEffect transition="in" filter="barn(inVertical)">
                                      <p:cBhvr>
                                        <p:cTn id="38" dur="500"/>
                                        <p:tgtEl>
                                          <p:spTgt spid="4">
                                            <p:txEl>
                                              <p:pRg st="9" end="9"/>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nodeType="clickEffect">
                                  <p:stCondLst>
                                    <p:cond delay="0"/>
                                  </p:stCondLst>
                                  <p:childTnLst>
                                    <p:set>
                                      <p:cBhvr>
                                        <p:cTn id="42" dur="1" fill="hold">
                                          <p:stCondLst>
                                            <p:cond delay="0"/>
                                          </p:stCondLst>
                                        </p:cTn>
                                        <p:tgtEl>
                                          <p:spTgt spid="4">
                                            <p:txEl>
                                              <p:pRg st="10" end="10"/>
                                            </p:txEl>
                                          </p:spTgt>
                                        </p:tgtEl>
                                        <p:attrNameLst>
                                          <p:attrName>style.visibility</p:attrName>
                                        </p:attrNameLst>
                                      </p:cBhvr>
                                      <p:to>
                                        <p:strVal val="visible"/>
                                      </p:to>
                                    </p:set>
                                    <p:animEffect transition="in" filter="wipe(down)">
                                      <p:cBhvr>
                                        <p:cTn id="43" dur="500"/>
                                        <p:tgtEl>
                                          <p:spTgt spid="4">
                                            <p:txEl>
                                              <p:pRg st="10" end="10"/>
                                            </p:txEl>
                                          </p:spTgt>
                                        </p:tgtEl>
                                      </p:cBhvr>
                                    </p:animEffect>
                                  </p:childTnLst>
                                </p:cTn>
                              </p:par>
                              <p:par>
                                <p:cTn id="44" presetID="22" presetClass="entr" presetSubtype="4" fill="hold" nodeType="withEffect">
                                  <p:stCondLst>
                                    <p:cond delay="0"/>
                                  </p:stCondLst>
                                  <p:childTnLst>
                                    <p:set>
                                      <p:cBhvr>
                                        <p:cTn id="45" dur="1" fill="hold">
                                          <p:stCondLst>
                                            <p:cond delay="0"/>
                                          </p:stCondLst>
                                        </p:cTn>
                                        <p:tgtEl>
                                          <p:spTgt spid="4">
                                            <p:txEl>
                                              <p:pRg st="11" end="11"/>
                                            </p:txEl>
                                          </p:spTgt>
                                        </p:tgtEl>
                                        <p:attrNameLst>
                                          <p:attrName>style.visibility</p:attrName>
                                        </p:attrNameLst>
                                      </p:cBhvr>
                                      <p:to>
                                        <p:strVal val="visible"/>
                                      </p:to>
                                    </p:set>
                                    <p:animEffect transition="in" filter="wipe(down)">
                                      <p:cBhvr>
                                        <p:cTn id="46" dur="500"/>
                                        <p:tgtEl>
                                          <p:spTgt spid="4">
                                            <p:txEl>
                                              <p:pRg st="11" end="11"/>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nodeType="clickEffect">
                                  <p:stCondLst>
                                    <p:cond delay="0"/>
                                  </p:stCondLst>
                                  <p:childTnLst>
                                    <p:set>
                                      <p:cBhvr>
                                        <p:cTn id="50" dur="1" fill="hold">
                                          <p:stCondLst>
                                            <p:cond delay="0"/>
                                          </p:stCondLst>
                                        </p:cTn>
                                        <p:tgtEl>
                                          <p:spTgt spid="4">
                                            <p:txEl>
                                              <p:pRg st="12" end="12"/>
                                            </p:txEl>
                                          </p:spTgt>
                                        </p:tgtEl>
                                        <p:attrNameLst>
                                          <p:attrName>style.visibility</p:attrName>
                                        </p:attrNameLst>
                                      </p:cBhvr>
                                      <p:to>
                                        <p:strVal val="visible"/>
                                      </p:to>
                                    </p:set>
                                    <p:animEffect transition="in" filter="barn(inVertical)">
                                      <p:cBhvr>
                                        <p:cTn id="51" dur="500"/>
                                        <p:tgtEl>
                                          <p:spTgt spid="4">
                                            <p:txEl>
                                              <p:pRg st="12" end="12"/>
                                            </p:txEl>
                                          </p:spTgt>
                                        </p:tgtEl>
                                      </p:cBhvr>
                                    </p:animEffect>
                                  </p:childTnLst>
                                </p:cTn>
                              </p:par>
                              <p:par>
                                <p:cTn id="52" presetID="16" presetClass="entr" presetSubtype="21" fill="hold" nodeType="withEffect">
                                  <p:stCondLst>
                                    <p:cond delay="0"/>
                                  </p:stCondLst>
                                  <p:childTnLst>
                                    <p:set>
                                      <p:cBhvr>
                                        <p:cTn id="53" dur="1" fill="hold">
                                          <p:stCondLst>
                                            <p:cond delay="0"/>
                                          </p:stCondLst>
                                        </p:cTn>
                                        <p:tgtEl>
                                          <p:spTgt spid="4">
                                            <p:txEl>
                                              <p:pRg st="13" end="13"/>
                                            </p:txEl>
                                          </p:spTgt>
                                        </p:tgtEl>
                                        <p:attrNameLst>
                                          <p:attrName>style.visibility</p:attrName>
                                        </p:attrNameLst>
                                      </p:cBhvr>
                                      <p:to>
                                        <p:strVal val="visible"/>
                                      </p:to>
                                    </p:set>
                                    <p:animEffect transition="in" filter="barn(inVertical)">
                                      <p:cBhvr>
                                        <p:cTn id="54" dur="5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E7FD49A2-D57F-447C-AF56-5A7802728A21}"/>
              </a:ext>
            </a:extLst>
          </p:cNvPr>
          <p:cNvSpPr/>
          <p:nvPr/>
        </p:nvSpPr>
        <p:spPr>
          <a:xfrm>
            <a:off x="1775520" y="476673"/>
            <a:ext cx="8712968" cy="5035353"/>
          </a:xfrm>
          <a:prstGeom prst="rect">
            <a:avLst/>
          </a:prstGeom>
        </p:spPr>
        <p:txBody>
          <a:bodyPr wrap="square">
            <a:spAutoFit/>
          </a:bodyPr>
          <a:lstStyle/>
          <a:p>
            <a:pPr algn="just">
              <a:lnSpc>
                <a:spcPct val="150000"/>
              </a:lnSpc>
            </a:pPr>
            <a:r>
              <a:rPr lang="it-IT" dirty="0">
                <a:latin typeface="Calibri" panose="020F0502020204030204" pitchFamily="34" charset="0"/>
                <a:ea typeface="Calibri" panose="020F0502020204030204" pitchFamily="34" charset="0"/>
                <a:cs typeface="Calibri" panose="020F0502020204030204" pitchFamily="34" charset="0"/>
              </a:rPr>
              <a:t>Semplificazione del paradigma dei possessivi con l’impiego categorico di </a:t>
            </a:r>
            <a:r>
              <a:rPr lang="it-IT" i="1" dirty="0">
                <a:latin typeface="Calibri" panose="020F0502020204030204" pitchFamily="34" charset="0"/>
                <a:ea typeface="Calibri" panose="020F0502020204030204" pitchFamily="34" charset="0"/>
                <a:cs typeface="Calibri" panose="020F0502020204030204" pitchFamily="34" charset="0"/>
              </a:rPr>
              <a:t>suo</a:t>
            </a:r>
            <a:r>
              <a:rPr lang="it-IT" dirty="0">
                <a:latin typeface="Calibri" panose="020F0502020204030204" pitchFamily="34" charset="0"/>
                <a:ea typeface="Calibri" panose="020F0502020204030204" pitchFamily="34" charset="0"/>
                <a:cs typeface="Calibri" panose="020F0502020204030204" pitchFamily="34" charset="0"/>
              </a:rPr>
              <a:t> al posto di </a:t>
            </a:r>
            <a:r>
              <a:rPr lang="it-IT" i="1" dirty="0">
                <a:latin typeface="Calibri" panose="020F0502020204030204" pitchFamily="34" charset="0"/>
                <a:ea typeface="Calibri" panose="020F0502020204030204" pitchFamily="34" charset="0"/>
                <a:cs typeface="Calibri" panose="020F0502020204030204" pitchFamily="34" charset="0"/>
              </a:rPr>
              <a:t>loro</a:t>
            </a:r>
            <a:endParaRPr lang="it-IT"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it-IT" i="1" dirty="0">
                <a:latin typeface="Calibri" panose="020F0502020204030204" pitchFamily="34" charset="0"/>
                <a:ea typeface="Calibri" panose="020F0502020204030204" pitchFamily="34" charset="0"/>
                <a:cs typeface="Calibri" panose="020F0502020204030204" pitchFamily="34" charset="0"/>
              </a:rPr>
              <a:t>Così non pensano per i suoi fratelli</a:t>
            </a:r>
            <a:endParaRPr lang="it-IT"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it-IT" dirty="0">
                <a:latin typeface="Calibri" panose="020F0502020204030204" pitchFamily="34" charset="0"/>
                <a:ea typeface="Calibri" panose="020F0502020204030204" pitchFamily="34" charset="0"/>
                <a:cs typeface="Calibri" panose="020F0502020204030204" pitchFamily="34" charset="0"/>
              </a:rPr>
              <a:t>Frequente occorrenza dell’accusativo preposizionale</a:t>
            </a:r>
            <a:endParaRPr lang="it-IT"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it-IT" i="1" dirty="0">
                <a:latin typeface="Calibri" panose="020F0502020204030204" pitchFamily="34" charset="0"/>
                <a:ea typeface="Calibri" panose="020F0502020204030204" pitchFamily="34" charset="0"/>
                <a:cs typeface="Calibri" panose="020F0502020204030204" pitchFamily="34" charset="0"/>
              </a:rPr>
              <a:t>Il padrone picchia al contadino</a:t>
            </a:r>
            <a:endParaRPr lang="it-IT"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it-IT" dirty="0">
                <a:latin typeface="Calibri" panose="020F0502020204030204" pitchFamily="34" charset="0"/>
                <a:ea typeface="Calibri" panose="020F0502020204030204" pitchFamily="34" charset="0"/>
                <a:cs typeface="Calibri" panose="020F0502020204030204" pitchFamily="34" charset="0"/>
              </a:rPr>
              <a:t>Abbreviamento di parole derivate</a:t>
            </a:r>
            <a:endParaRPr lang="it-IT"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it-IT" i="1" dirty="0">
                <a:latin typeface="Calibri" panose="020F0502020204030204" pitchFamily="34" charset="0"/>
                <a:ea typeface="Calibri" panose="020F0502020204030204" pitchFamily="34" charset="0"/>
                <a:cs typeface="Calibri" panose="020F0502020204030204" pitchFamily="34" charset="0"/>
              </a:rPr>
              <a:t>Interrogo</a:t>
            </a:r>
            <a:r>
              <a:rPr lang="it-IT" dirty="0">
                <a:latin typeface="Calibri" panose="020F0502020204030204" pitchFamily="34" charset="0"/>
                <a:ea typeface="Calibri" panose="020F0502020204030204" pitchFamily="34" charset="0"/>
                <a:cs typeface="Calibri" panose="020F0502020204030204" pitchFamily="34" charset="0"/>
              </a:rPr>
              <a:t> (per </a:t>
            </a:r>
            <a:r>
              <a:rPr lang="it-IT" i="1" dirty="0">
                <a:latin typeface="Calibri" panose="020F0502020204030204" pitchFamily="34" charset="0"/>
                <a:ea typeface="Calibri" panose="020F0502020204030204" pitchFamily="34" charset="0"/>
                <a:cs typeface="Calibri" panose="020F0502020204030204" pitchFamily="34" charset="0"/>
              </a:rPr>
              <a:t>interrogazione)</a:t>
            </a:r>
            <a:endParaRPr lang="it-IT"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it-IT" dirty="0">
                <a:latin typeface="Calibri" panose="020F0502020204030204" pitchFamily="34" charset="0"/>
                <a:ea typeface="Calibri" panose="020F0502020204030204" pitchFamily="34" charset="0"/>
                <a:cs typeface="Calibri" panose="020F0502020204030204" pitchFamily="34" charset="0"/>
              </a:rPr>
              <a:t>Tendenza alla rianalisi con conseguente cumulo o aggiunta di morfemi</a:t>
            </a:r>
            <a:endParaRPr lang="it-IT"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it-IT" i="1" dirty="0" err="1">
                <a:latin typeface="Calibri" panose="020F0502020204030204" pitchFamily="34" charset="0"/>
                <a:ea typeface="Calibri" panose="020F0502020204030204" pitchFamily="34" charset="0"/>
                <a:cs typeface="Calibri" panose="020F0502020204030204" pitchFamily="34" charset="0"/>
              </a:rPr>
              <a:t>Tranquilllizzanti</a:t>
            </a:r>
            <a:r>
              <a:rPr lang="it-IT" dirty="0">
                <a:latin typeface="Calibri" panose="020F0502020204030204" pitchFamily="34" charset="0"/>
                <a:ea typeface="Calibri" panose="020F0502020204030204" pitchFamily="34" charset="0"/>
                <a:cs typeface="Calibri" panose="020F0502020204030204" pitchFamily="34" charset="0"/>
              </a:rPr>
              <a:t> (per </a:t>
            </a:r>
            <a:r>
              <a:rPr lang="it-IT" i="1" dirty="0">
                <a:latin typeface="Calibri" panose="020F0502020204030204" pitchFamily="34" charset="0"/>
                <a:ea typeface="Calibri" panose="020F0502020204030204" pitchFamily="34" charset="0"/>
                <a:cs typeface="Calibri" panose="020F0502020204030204" pitchFamily="34" charset="0"/>
              </a:rPr>
              <a:t>tranquillanti</a:t>
            </a:r>
            <a:r>
              <a:rPr lang="it-IT" dirty="0">
                <a:latin typeface="Calibri" panose="020F0502020204030204" pitchFamily="34" charset="0"/>
                <a:ea typeface="Calibri" panose="020F0502020204030204" pitchFamily="34" charset="0"/>
                <a:cs typeface="Calibri" panose="020F0502020204030204" pitchFamily="34" charset="0"/>
              </a:rPr>
              <a:t>)</a:t>
            </a:r>
            <a:endParaRPr lang="it-IT"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it-IT" dirty="0">
                <a:latin typeface="Calibri" panose="020F0502020204030204" pitchFamily="34" charset="0"/>
                <a:ea typeface="Calibri" panose="020F0502020204030204" pitchFamily="34" charset="0"/>
                <a:cs typeface="Calibri" panose="020F0502020204030204" pitchFamily="34" charset="0"/>
              </a:rPr>
              <a:t>Semplificazioni di nessi consonantici ‘difficili’, attraverso assimilazione o epentesi</a:t>
            </a:r>
            <a:endParaRPr lang="it-IT"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it-IT" i="1" dirty="0" err="1">
                <a:latin typeface="Calibri" panose="020F0502020204030204" pitchFamily="34" charset="0"/>
                <a:ea typeface="Calibri" panose="020F0502020204030204" pitchFamily="34" charset="0"/>
                <a:cs typeface="Calibri" panose="020F0502020204030204" pitchFamily="34" charset="0"/>
              </a:rPr>
              <a:t>Tennico</a:t>
            </a:r>
            <a:r>
              <a:rPr lang="it-IT" i="1" dirty="0">
                <a:latin typeface="Calibri" panose="020F0502020204030204" pitchFamily="34" charset="0"/>
                <a:ea typeface="Calibri" panose="020F0502020204030204" pitchFamily="34" charset="0"/>
                <a:cs typeface="Calibri" panose="020F0502020204030204" pitchFamily="34" charset="0"/>
              </a:rPr>
              <a:t>; </a:t>
            </a:r>
            <a:r>
              <a:rPr lang="it-IT" i="1" dirty="0" err="1">
                <a:latin typeface="Calibri" panose="020F0502020204030204" pitchFamily="34" charset="0"/>
                <a:ea typeface="Calibri" panose="020F0502020204030204" pitchFamily="34" charset="0"/>
                <a:cs typeface="Calibri" panose="020F0502020204030204" pitchFamily="34" charset="0"/>
              </a:rPr>
              <a:t>pisicologico</a:t>
            </a:r>
            <a:endParaRPr lang="it-IT"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it-IT" dirty="0">
                <a:latin typeface="Calibri" panose="020F0502020204030204" pitchFamily="34" charset="0"/>
                <a:ea typeface="Calibri" panose="020F0502020204030204" pitchFamily="34" charset="0"/>
                <a:cs typeface="Calibri" panose="020F0502020204030204" pitchFamily="34" charset="0"/>
              </a:rPr>
              <a:t>Aferesi di sillabe, per pronuncia trascurata e concomitante rianalisi</a:t>
            </a:r>
            <a:endParaRPr lang="it-IT"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it-IT" i="1" dirty="0">
                <a:latin typeface="Calibri" panose="020F0502020204030204" pitchFamily="34" charset="0"/>
                <a:ea typeface="Calibri" panose="020F0502020204030204" pitchFamily="34" charset="0"/>
                <a:cs typeface="Calibri" panose="020F0502020204030204" pitchFamily="34" charset="0"/>
              </a:rPr>
              <a:t>Dirizzo</a:t>
            </a:r>
            <a:r>
              <a:rPr lang="it-IT" dirty="0">
                <a:latin typeface="Calibri" panose="020F0502020204030204" pitchFamily="34" charset="0"/>
                <a:ea typeface="Calibri" panose="020F0502020204030204" pitchFamily="34" charset="0"/>
                <a:cs typeface="Calibri" panose="020F0502020204030204" pitchFamily="34" charset="0"/>
              </a:rPr>
              <a:t> (per </a:t>
            </a:r>
            <a:r>
              <a:rPr lang="it-IT" i="1" dirty="0">
                <a:latin typeface="Calibri" panose="020F0502020204030204" pitchFamily="34" charset="0"/>
                <a:ea typeface="Calibri" panose="020F0502020204030204" pitchFamily="34" charset="0"/>
                <a:cs typeface="Calibri" panose="020F0502020204030204" pitchFamily="34" charset="0"/>
              </a:rPr>
              <a:t>indirizzo</a:t>
            </a:r>
            <a:r>
              <a:rPr lang="it-IT" dirty="0">
                <a:latin typeface="Calibri" panose="020F0502020204030204" pitchFamily="34" charset="0"/>
                <a:ea typeface="Calibri" panose="020F0502020204030204" pitchFamily="34" charset="0"/>
                <a:cs typeface="Calibri" panose="020F0502020204030204" pitchFamily="34" charset="0"/>
              </a:rPr>
              <a:t>)</a:t>
            </a:r>
            <a:endParaRPr lang="it-IT"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57915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1000"/>
                                        <p:tgtEl>
                                          <p:spTgt spid="4">
                                            <p:txEl>
                                              <p:pRg st="2" end="2"/>
                                            </p:txEl>
                                          </p:spTgt>
                                        </p:tgtEl>
                                      </p:cBhvr>
                                    </p:animEffect>
                                    <p:anim calcmode="lin" valueType="num">
                                      <p:cBhvr>
                                        <p:cTn id="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1000"/>
                                        <p:tgtEl>
                                          <p:spTgt spid="4">
                                            <p:txEl>
                                              <p:pRg st="3" end="3"/>
                                            </p:txEl>
                                          </p:spTgt>
                                        </p:tgtEl>
                                      </p:cBhvr>
                                    </p:animEffect>
                                    <p:anim calcmode="lin" valueType="num">
                                      <p:cBhvr>
                                        <p:cTn id="13"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arn(inVertical)">
                                      <p:cBhvr>
                                        <p:cTn id="19" dur="500"/>
                                        <p:tgtEl>
                                          <p:spTgt spid="4">
                                            <p:txEl>
                                              <p:pRg st="4" end="4"/>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arn(inVertical)">
                                      <p:cBhvr>
                                        <p:cTn id="22" dur="500"/>
                                        <p:tgtEl>
                                          <p:spTgt spid="4">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wipe(down)">
                                      <p:cBhvr>
                                        <p:cTn id="27" dur="500"/>
                                        <p:tgtEl>
                                          <p:spTgt spid="4">
                                            <p:txEl>
                                              <p:pRg st="6" end="6"/>
                                            </p:txEl>
                                          </p:spTgt>
                                        </p:tgtEl>
                                      </p:cBhvr>
                                    </p:animEffect>
                                  </p:childTnLst>
                                </p:cTn>
                              </p:par>
                              <p:par>
                                <p:cTn id="28" presetID="22" presetClass="entr" presetSubtype="4" fill="hold" nodeType="withEffect">
                                  <p:stCondLst>
                                    <p:cond delay="0"/>
                                  </p:stCondLst>
                                  <p:childTnLst>
                                    <p:set>
                                      <p:cBhvr>
                                        <p:cTn id="29" dur="1" fill="hold">
                                          <p:stCondLst>
                                            <p:cond delay="0"/>
                                          </p:stCondLst>
                                        </p:cTn>
                                        <p:tgtEl>
                                          <p:spTgt spid="4">
                                            <p:txEl>
                                              <p:pRg st="7" end="7"/>
                                            </p:txEl>
                                          </p:spTgt>
                                        </p:tgtEl>
                                        <p:attrNameLst>
                                          <p:attrName>style.visibility</p:attrName>
                                        </p:attrNameLst>
                                      </p:cBhvr>
                                      <p:to>
                                        <p:strVal val="visible"/>
                                      </p:to>
                                    </p:set>
                                    <p:animEffect transition="in" filter="wipe(down)">
                                      <p:cBhvr>
                                        <p:cTn id="30" dur="500"/>
                                        <p:tgtEl>
                                          <p:spTgt spid="4">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animEffect transition="in" filter="wipe(down)">
                                      <p:cBhvr>
                                        <p:cTn id="35" dur="500"/>
                                        <p:tgtEl>
                                          <p:spTgt spid="4">
                                            <p:txEl>
                                              <p:pRg st="8" end="8"/>
                                            </p:txEl>
                                          </p:spTgt>
                                        </p:tgtEl>
                                      </p:cBhvr>
                                    </p:animEffect>
                                  </p:childTnLst>
                                </p:cTn>
                              </p:par>
                              <p:par>
                                <p:cTn id="36" presetID="22" presetClass="entr" presetSubtype="4" fill="hold" nodeType="withEffect">
                                  <p:stCondLst>
                                    <p:cond delay="0"/>
                                  </p:stCondLst>
                                  <p:childTnLst>
                                    <p:set>
                                      <p:cBhvr>
                                        <p:cTn id="37" dur="1" fill="hold">
                                          <p:stCondLst>
                                            <p:cond delay="0"/>
                                          </p:stCondLst>
                                        </p:cTn>
                                        <p:tgtEl>
                                          <p:spTgt spid="4">
                                            <p:txEl>
                                              <p:pRg st="9" end="9"/>
                                            </p:txEl>
                                          </p:spTgt>
                                        </p:tgtEl>
                                        <p:attrNameLst>
                                          <p:attrName>style.visibility</p:attrName>
                                        </p:attrNameLst>
                                      </p:cBhvr>
                                      <p:to>
                                        <p:strVal val="visible"/>
                                      </p:to>
                                    </p:set>
                                    <p:animEffect transition="in" filter="wipe(down)">
                                      <p:cBhvr>
                                        <p:cTn id="38" dur="500"/>
                                        <p:tgtEl>
                                          <p:spTgt spid="4">
                                            <p:txEl>
                                              <p:pRg st="9" end="9"/>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4">
                                            <p:txEl>
                                              <p:pRg st="10" end="10"/>
                                            </p:txEl>
                                          </p:spTgt>
                                        </p:tgtEl>
                                        <p:attrNameLst>
                                          <p:attrName>style.visibility</p:attrName>
                                        </p:attrNameLst>
                                      </p:cBhvr>
                                      <p:to>
                                        <p:strVal val="visible"/>
                                      </p:to>
                                    </p:set>
                                    <p:animEffect transition="in" filter="barn(inVertical)">
                                      <p:cBhvr>
                                        <p:cTn id="43" dur="500"/>
                                        <p:tgtEl>
                                          <p:spTgt spid="4">
                                            <p:txEl>
                                              <p:pRg st="10" end="10"/>
                                            </p:txEl>
                                          </p:spTgt>
                                        </p:tgtEl>
                                      </p:cBhvr>
                                    </p:animEffect>
                                  </p:childTnLst>
                                </p:cTn>
                              </p:par>
                              <p:par>
                                <p:cTn id="44" presetID="16" presetClass="entr" presetSubtype="21" fill="hold" nodeType="withEffect">
                                  <p:stCondLst>
                                    <p:cond delay="0"/>
                                  </p:stCondLst>
                                  <p:childTnLst>
                                    <p:set>
                                      <p:cBhvr>
                                        <p:cTn id="45" dur="1" fill="hold">
                                          <p:stCondLst>
                                            <p:cond delay="0"/>
                                          </p:stCondLst>
                                        </p:cTn>
                                        <p:tgtEl>
                                          <p:spTgt spid="4">
                                            <p:txEl>
                                              <p:pRg st="11" end="11"/>
                                            </p:txEl>
                                          </p:spTgt>
                                        </p:tgtEl>
                                        <p:attrNameLst>
                                          <p:attrName>style.visibility</p:attrName>
                                        </p:attrNameLst>
                                      </p:cBhvr>
                                      <p:to>
                                        <p:strVal val="visible"/>
                                      </p:to>
                                    </p:set>
                                    <p:animEffect transition="in" filter="barn(inVertical)">
                                      <p:cBhvr>
                                        <p:cTn id="46"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8AC34A5E-5A67-4A51-B563-087CCC58464A}"/>
              </a:ext>
            </a:extLst>
          </p:cNvPr>
          <p:cNvSpPr>
            <a:spLocks noGrp="1"/>
          </p:cNvSpPr>
          <p:nvPr>
            <p:ph type="body" sz="quarter" idx="10"/>
          </p:nvPr>
        </p:nvSpPr>
        <p:spPr>
          <a:xfrm>
            <a:off x="191344" y="260648"/>
            <a:ext cx="11233149" cy="648071"/>
          </a:xfrm>
        </p:spPr>
        <p:txBody>
          <a:bodyPr/>
          <a:lstStyle/>
          <a:p>
            <a:r>
              <a:rPr lang="it-IT" dirty="0"/>
              <a:t>Cosa hanno in comune?</a:t>
            </a:r>
          </a:p>
        </p:txBody>
      </p:sp>
      <p:sp>
        <p:nvSpPr>
          <p:cNvPr id="3" name="Segnaposto testo 2">
            <a:extLst>
              <a:ext uri="{FF2B5EF4-FFF2-40B4-BE49-F238E27FC236}">
                <a16:creationId xmlns:a16="http://schemas.microsoft.com/office/drawing/2014/main" id="{1E42626C-0272-4886-94AF-988261DDB34F}"/>
              </a:ext>
            </a:extLst>
          </p:cNvPr>
          <p:cNvSpPr>
            <a:spLocks noGrp="1"/>
          </p:cNvSpPr>
          <p:nvPr>
            <p:ph type="body" sz="quarter" idx="11"/>
          </p:nvPr>
        </p:nvSpPr>
        <p:spPr>
          <a:xfrm>
            <a:off x="191344" y="980728"/>
            <a:ext cx="11809312" cy="4320381"/>
          </a:xfrm>
        </p:spPr>
        <p:txBody>
          <a:bodyPr/>
          <a:lstStyle/>
          <a:p>
            <a:pPr algn="just"/>
            <a:r>
              <a:rPr lang="it-IT" dirty="0"/>
              <a:t>Un principio soggiacente? No</a:t>
            </a:r>
          </a:p>
          <a:p>
            <a:pPr algn="just"/>
            <a:r>
              <a:rPr lang="it-IT" dirty="0"/>
              <a:t>Una qualche tendenza? Sì</a:t>
            </a:r>
          </a:p>
          <a:p>
            <a:pPr algn="just"/>
            <a:endParaRPr lang="it-IT" dirty="0"/>
          </a:p>
          <a:p>
            <a:pPr algn="just"/>
            <a:r>
              <a:rPr lang="it-IT" dirty="0"/>
              <a:t>La riduzione dei paradigmi (ad esempio nella ristrutturazione dei sistemi dei pronomi personali o relativi) e il loro livellamento analogico (ad esempio nell’estensione delle terminazioni della prima coniugazione ai verbi della seconda e della terza), la preferenza per una configurazione analitica rispetto a una configurazione sintetica (ad esempio nell’accusativo preposizionale e nella tendenza a utilizzare un pronome di ripresa accanto al pronome relativo invariabile: </a:t>
            </a:r>
            <a:r>
              <a:rPr lang="it-IT" i="1" dirty="0"/>
              <a:t>che gli</a:t>
            </a:r>
            <a:r>
              <a:rPr lang="it-IT" dirty="0"/>
              <a:t> vs. </a:t>
            </a:r>
            <a:r>
              <a:rPr lang="it-IT" i="1" dirty="0"/>
              <a:t>cui</a:t>
            </a:r>
            <a:r>
              <a:rPr lang="it-IT" dirty="0"/>
              <a:t>), una riduzione del numero dei morfemi della parola (ad esempio nell’uso dell’aggettivo in luogo degli avverbi in </a:t>
            </a:r>
            <a:r>
              <a:rPr lang="it-IT" i="1" dirty="0"/>
              <a:t>–mente</a:t>
            </a:r>
            <a:r>
              <a:rPr lang="it-IT" dirty="0"/>
              <a:t>), un’organizzazione pragmatica più che rigorosamente sintattica della frase (ad esempio nel tema sospeso o nelle dislocazioni), l’adozione di meccanismi articolatori più economici (ad esempio nell’assimilazione in nessi consonantici ‘faticosi’), ecc.</a:t>
            </a:r>
          </a:p>
          <a:p>
            <a:pPr algn="just"/>
            <a:endParaRPr lang="it-IT" dirty="0"/>
          </a:p>
          <a:p>
            <a:endParaRPr lang="it-IT" dirty="0"/>
          </a:p>
          <a:p>
            <a:endParaRPr lang="it-IT" dirty="0"/>
          </a:p>
        </p:txBody>
      </p:sp>
    </p:spTree>
    <p:extLst>
      <p:ext uri="{BB962C8B-B14F-4D97-AF65-F5344CB8AC3E}">
        <p14:creationId xmlns:p14="http://schemas.microsoft.com/office/powerpoint/2010/main" val="3877231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C3A6F680-CBC7-4B1B-8930-03FE3CBA9FF7}"/>
              </a:ext>
            </a:extLst>
          </p:cNvPr>
          <p:cNvSpPr>
            <a:spLocks noGrp="1"/>
          </p:cNvSpPr>
          <p:nvPr>
            <p:ph type="body" sz="quarter" idx="10"/>
          </p:nvPr>
        </p:nvSpPr>
        <p:spPr/>
        <p:txBody>
          <a:bodyPr/>
          <a:lstStyle/>
          <a:p>
            <a:r>
              <a:rPr lang="it-IT" dirty="0"/>
              <a:t>Semplificazione</a:t>
            </a:r>
          </a:p>
        </p:txBody>
      </p:sp>
      <p:sp>
        <p:nvSpPr>
          <p:cNvPr id="3" name="Segnaposto testo 2">
            <a:extLst>
              <a:ext uri="{FF2B5EF4-FFF2-40B4-BE49-F238E27FC236}">
                <a16:creationId xmlns:a16="http://schemas.microsoft.com/office/drawing/2014/main" id="{292EE376-07CE-4B0A-BAE0-E69B215771DC}"/>
              </a:ext>
            </a:extLst>
          </p:cNvPr>
          <p:cNvSpPr>
            <a:spLocks noGrp="1"/>
          </p:cNvSpPr>
          <p:nvPr>
            <p:ph type="body" sz="quarter" idx="11"/>
          </p:nvPr>
        </p:nvSpPr>
        <p:spPr/>
        <p:txBody>
          <a:bodyPr/>
          <a:lstStyle/>
          <a:p>
            <a:pPr algn="just"/>
            <a:r>
              <a:rPr lang="it-IT" dirty="0" err="1"/>
              <a:t>Berruto</a:t>
            </a:r>
            <a:r>
              <a:rPr lang="it-IT" dirty="0"/>
              <a:t> (1990, p. 19-20): “per semplificazione linguistica, proponiamo di intendere il processo secondo cui a un elemento, forma o struttura X di una certa lingua o varietà di lingua si sostituisce / contrappone / paragona un corrispondente elemento, forma o struttura Y della stessa lingua o varietà di lingua o di un’altra lingua o varietà di lingua, tale che Y sia di più immediata </a:t>
            </a:r>
            <a:r>
              <a:rPr lang="it-IT" dirty="0" err="1"/>
              <a:t>processabilità</a:t>
            </a:r>
            <a:r>
              <a:rPr lang="it-IT" dirty="0"/>
              <a:t>, cioè più facile, più agevole, meno complesso, meno faticoso, meno impegnativo cognitivamente ecc. a qualche livello per l’utente”.</a:t>
            </a:r>
          </a:p>
          <a:p>
            <a:pPr algn="just"/>
            <a:endParaRPr lang="it-IT" dirty="0"/>
          </a:p>
          <a:p>
            <a:pPr algn="just"/>
            <a:r>
              <a:rPr lang="it-IT" dirty="0"/>
              <a:t>Riduzione delle irregolarità (quindi la riduzione di </a:t>
            </a:r>
            <a:r>
              <a:rPr lang="it-IT" dirty="0" err="1"/>
              <a:t>allomorfia</a:t>
            </a:r>
            <a:r>
              <a:rPr lang="it-IT" dirty="0"/>
              <a:t>, suppletivismo, ecc.), decremento della complessità sintagmatica e paradigmatica, conseguente incremento nella trasparenza morfologica e lessicale, tendenza verso una configurazione analitica, riduzione della morfologia, ecc.</a:t>
            </a:r>
          </a:p>
          <a:p>
            <a:endParaRPr lang="it-IT" dirty="0"/>
          </a:p>
        </p:txBody>
      </p:sp>
    </p:spTree>
    <p:extLst>
      <p:ext uri="{BB962C8B-B14F-4D97-AF65-F5344CB8AC3E}">
        <p14:creationId xmlns:p14="http://schemas.microsoft.com/office/powerpoint/2010/main" val="23718594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B50A70E3-844B-42F0-9AE3-92822AFA96A3}"/>
              </a:ext>
            </a:extLst>
          </p:cNvPr>
          <p:cNvSpPr/>
          <p:nvPr/>
        </p:nvSpPr>
        <p:spPr>
          <a:xfrm>
            <a:off x="191344" y="145663"/>
            <a:ext cx="11809312" cy="5139869"/>
          </a:xfrm>
          <a:prstGeom prst="rect">
            <a:avLst/>
          </a:prstGeom>
        </p:spPr>
        <p:txBody>
          <a:bodyPr wrap="square">
            <a:spAutoFit/>
          </a:bodyPr>
          <a:lstStyle/>
          <a:p>
            <a:r>
              <a:rPr lang="it-IT" dirty="0">
                <a:latin typeface="+mj-lt"/>
                <a:ea typeface="Calibri" panose="020F0502020204030204" pitchFamily="34" charset="0"/>
              </a:rPr>
              <a:t>Precauzioni per l’uso!</a:t>
            </a:r>
          </a:p>
          <a:p>
            <a:endParaRPr lang="it-IT" dirty="0">
              <a:latin typeface="+mj-lt"/>
              <a:ea typeface="Calibri" panose="020F0502020204030204" pitchFamily="34" charset="0"/>
            </a:endParaRPr>
          </a:p>
          <a:p>
            <a:pPr marL="342900" indent="-342900">
              <a:buAutoNum type="alphaLcParenR"/>
            </a:pPr>
            <a:r>
              <a:rPr lang="it-IT" dirty="0">
                <a:latin typeface="+mj-lt"/>
                <a:ea typeface="Calibri" panose="020F0502020204030204" pitchFamily="34" charset="0"/>
              </a:rPr>
              <a:t>la nozione di semplificazione è </a:t>
            </a:r>
            <a:r>
              <a:rPr lang="it-IT" b="1" dirty="0">
                <a:latin typeface="+mj-lt"/>
                <a:ea typeface="Calibri" panose="020F0502020204030204" pitchFamily="34" charset="0"/>
              </a:rPr>
              <a:t>relativa</a:t>
            </a:r>
            <a:r>
              <a:rPr lang="it-IT" dirty="0">
                <a:latin typeface="+mj-lt"/>
                <a:ea typeface="Calibri" panose="020F0502020204030204" pitchFamily="34" charset="0"/>
              </a:rPr>
              <a:t>, non assoluta: esse necessita, sempre, del confronto tra due o più forme o strategie alternative</a:t>
            </a:r>
          </a:p>
          <a:p>
            <a:pPr marL="342900" indent="-342900">
              <a:buAutoNum type="alphaLcParenR"/>
            </a:pPr>
            <a:endParaRPr lang="it-IT" dirty="0">
              <a:latin typeface="+mj-lt"/>
              <a:ea typeface="Calibri" panose="020F0502020204030204" pitchFamily="34" charset="0"/>
            </a:endParaRPr>
          </a:p>
          <a:p>
            <a:pPr marL="342900" indent="-342900">
              <a:buAutoNum type="alphaLcParenR"/>
            </a:pPr>
            <a:r>
              <a:rPr lang="it-IT" dirty="0">
                <a:latin typeface="+mj-lt"/>
                <a:ea typeface="Calibri" panose="020F0502020204030204" pitchFamily="34" charset="0"/>
              </a:rPr>
              <a:t>semplificato non significa più semplice nell’ottica un migliore funzionamento: la semplificazione non deve cioè indurci a tracciare una rotta teleologicamente orientata che renda le lingue con forme semplificate avvantaggiate nella loro diffusione</a:t>
            </a:r>
          </a:p>
          <a:p>
            <a:pPr marL="342900" indent="-342900">
              <a:buAutoNum type="alphaLcParenR"/>
            </a:pPr>
            <a:endParaRPr lang="it-IT" dirty="0">
              <a:latin typeface="+mj-lt"/>
              <a:ea typeface="Calibri" panose="020F0502020204030204" pitchFamily="34" charset="0"/>
            </a:endParaRPr>
          </a:p>
          <a:p>
            <a:pPr marL="342900" indent="-342900">
              <a:buAutoNum type="alphaLcParenR"/>
            </a:pPr>
            <a:r>
              <a:rPr lang="it-IT" dirty="0">
                <a:latin typeface="+mj-lt"/>
                <a:ea typeface="Calibri" panose="020F0502020204030204" pitchFamily="34" charset="0"/>
              </a:rPr>
              <a:t>la semplificazione non agisce sul sistema nella sua globalità, ma su segmenti del sistema</a:t>
            </a:r>
          </a:p>
          <a:p>
            <a:pPr marL="342900" indent="-342900">
              <a:buAutoNum type="alphaLcParenR"/>
            </a:pPr>
            <a:endParaRPr lang="it-IT" dirty="0">
              <a:latin typeface="+mj-lt"/>
            </a:endParaRPr>
          </a:p>
          <a:p>
            <a:pPr marL="342900" indent="-342900">
              <a:buAutoNum type="alphaLcParenR"/>
            </a:pPr>
            <a:endParaRPr lang="it-IT" dirty="0">
              <a:latin typeface="+mj-lt"/>
            </a:endParaRPr>
          </a:p>
          <a:p>
            <a:pPr algn="just"/>
            <a:r>
              <a:rPr lang="it-IT" sz="2800" dirty="0">
                <a:latin typeface="+mj-lt"/>
              </a:rPr>
              <a:t>I tratti dell’italiano popolare esibiscono una certa coerenza di fondo</a:t>
            </a:r>
          </a:p>
          <a:p>
            <a:pPr algn="just"/>
            <a:endParaRPr lang="it-IT" sz="2800" dirty="0">
              <a:latin typeface="+mj-lt"/>
            </a:endParaRPr>
          </a:p>
          <a:p>
            <a:pPr algn="just"/>
            <a:r>
              <a:rPr lang="it-IT" sz="2800" dirty="0">
                <a:latin typeface="+mj-lt"/>
              </a:rPr>
              <a:t>Alcune varietà di lingua sembrano essere tipi meno atipici del tipo areale (nel quale i tratti non hanno alcuna coerenza)</a:t>
            </a:r>
          </a:p>
        </p:txBody>
      </p:sp>
    </p:spTree>
    <p:extLst>
      <p:ext uri="{BB962C8B-B14F-4D97-AF65-F5344CB8AC3E}">
        <p14:creationId xmlns:p14="http://schemas.microsoft.com/office/powerpoint/2010/main" val="1437152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1000"/>
                                        <p:tgtEl>
                                          <p:spTgt spid="4">
                                            <p:txEl>
                                              <p:pRg st="2" end="2"/>
                                            </p:txEl>
                                          </p:spTgt>
                                        </p:tgtEl>
                                      </p:cBhvr>
                                    </p:animEffect>
                                    <p:anim calcmode="lin" valueType="num">
                                      <p:cBhvr>
                                        <p:cTn id="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4" end="4"/>
                                            </p:txEl>
                                          </p:spTgt>
                                        </p:tgtEl>
                                        <p:attrNameLst>
                                          <p:attrName>style.visibility</p:attrName>
                                        </p:attrNameLst>
                                      </p:cBhvr>
                                      <p:to>
                                        <p:strVal val="visible"/>
                                      </p:to>
                                    </p:set>
                                    <p:animEffect transition="in" filter="fade">
                                      <p:cBhvr>
                                        <p:cTn id="14" dur="1000"/>
                                        <p:tgtEl>
                                          <p:spTgt spid="4">
                                            <p:txEl>
                                              <p:pRg st="4" end="4"/>
                                            </p:txEl>
                                          </p:spTgt>
                                        </p:tgtEl>
                                      </p:cBhvr>
                                    </p:animEffect>
                                    <p:anim calcmode="lin" valueType="num">
                                      <p:cBhvr>
                                        <p:cTn id="15"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4">
                                            <p:txEl>
                                              <p:pRg st="6" end="6"/>
                                            </p:txEl>
                                          </p:spTgt>
                                        </p:tgtEl>
                                        <p:attrNameLst>
                                          <p:attrName>style.visibility</p:attrName>
                                        </p:attrNameLst>
                                      </p:cBhvr>
                                      <p:to>
                                        <p:strVal val="visible"/>
                                      </p:to>
                                    </p:set>
                                    <p:animEffect transition="in" filter="barn(inVertical)">
                                      <p:cBhvr>
                                        <p:cTn id="21" dur="500"/>
                                        <p:tgtEl>
                                          <p:spTgt spid="4">
                                            <p:txEl>
                                              <p:pRg st="6" end="6"/>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4">
                                            <p:txEl>
                                              <p:pRg st="9" end="9"/>
                                            </p:txEl>
                                          </p:spTgt>
                                        </p:tgtEl>
                                        <p:attrNameLst>
                                          <p:attrName>style.visibility</p:attrName>
                                        </p:attrNameLst>
                                      </p:cBhvr>
                                      <p:to>
                                        <p:strVal val="visible"/>
                                      </p:to>
                                    </p:set>
                                    <p:animEffect transition="in" filter="barn(inVertical)">
                                      <p:cBhvr>
                                        <p:cTn id="26" dur="500"/>
                                        <p:tgtEl>
                                          <p:spTgt spid="4">
                                            <p:txEl>
                                              <p:pRg st="9" end="9"/>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Effect transition="in" filter="barn(inVertical)">
                                      <p:cBhvr>
                                        <p:cTn id="31"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B50A70E3-844B-42F0-9AE3-92822AFA96A3}"/>
              </a:ext>
            </a:extLst>
          </p:cNvPr>
          <p:cNvSpPr/>
          <p:nvPr/>
        </p:nvSpPr>
        <p:spPr>
          <a:xfrm>
            <a:off x="1703512" y="145663"/>
            <a:ext cx="8568952" cy="6278642"/>
          </a:xfrm>
          <a:prstGeom prst="rect">
            <a:avLst/>
          </a:prstGeom>
        </p:spPr>
        <p:txBody>
          <a:bodyPr wrap="square">
            <a:spAutoFit/>
          </a:bodyPr>
          <a:lstStyle/>
          <a:p>
            <a:r>
              <a:rPr lang="it-IT" dirty="0">
                <a:latin typeface="+mj-lt"/>
                <a:ea typeface="Calibri" panose="020F0502020204030204" pitchFamily="34" charset="0"/>
              </a:rPr>
              <a:t>Precauzioni per l’uso!</a:t>
            </a:r>
          </a:p>
          <a:p>
            <a:endParaRPr lang="it-IT" dirty="0">
              <a:latin typeface="+mj-lt"/>
              <a:ea typeface="Calibri" panose="020F0502020204030204" pitchFamily="34" charset="0"/>
            </a:endParaRPr>
          </a:p>
          <a:p>
            <a:pPr marL="342900" indent="-342900">
              <a:buAutoNum type="alphaLcParenR"/>
            </a:pPr>
            <a:r>
              <a:rPr lang="it-IT" dirty="0">
                <a:latin typeface="+mj-lt"/>
                <a:ea typeface="Calibri" panose="020F0502020204030204" pitchFamily="34" charset="0"/>
              </a:rPr>
              <a:t>la nozione di semplificazione è </a:t>
            </a:r>
            <a:r>
              <a:rPr lang="it-IT" b="1" dirty="0">
                <a:latin typeface="+mj-lt"/>
                <a:ea typeface="Calibri" panose="020F0502020204030204" pitchFamily="34" charset="0"/>
              </a:rPr>
              <a:t>relativa</a:t>
            </a:r>
            <a:r>
              <a:rPr lang="it-IT" dirty="0">
                <a:latin typeface="+mj-lt"/>
                <a:ea typeface="Calibri" panose="020F0502020204030204" pitchFamily="34" charset="0"/>
              </a:rPr>
              <a:t>, non assoluta: esse necessita, sempre, del confronto tra due o più forme o strategie alternative</a:t>
            </a:r>
          </a:p>
          <a:p>
            <a:pPr marL="342900" indent="-342900">
              <a:buAutoNum type="alphaLcParenR"/>
            </a:pPr>
            <a:endParaRPr lang="it-IT" dirty="0">
              <a:latin typeface="+mj-lt"/>
              <a:ea typeface="Calibri" panose="020F0502020204030204" pitchFamily="34" charset="0"/>
            </a:endParaRPr>
          </a:p>
          <a:p>
            <a:pPr marL="342900" indent="-342900">
              <a:buAutoNum type="alphaLcParenR"/>
            </a:pPr>
            <a:r>
              <a:rPr lang="it-IT" dirty="0">
                <a:latin typeface="+mj-lt"/>
                <a:ea typeface="Calibri" panose="020F0502020204030204" pitchFamily="34" charset="0"/>
              </a:rPr>
              <a:t>semplificato non significa più semplice nell’ottica un migliore funzionamento: la semplificazione non deve cioè indurci a tracciare una rotta teleologicamente orientata che renda le lingue con forme semplificate avvantaggiate nella loro diffusione</a:t>
            </a:r>
          </a:p>
          <a:p>
            <a:pPr marL="342900" indent="-342900">
              <a:buAutoNum type="alphaLcParenR"/>
            </a:pPr>
            <a:endParaRPr lang="it-IT" dirty="0">
              <a:latin typeface="+mj-lt"/>
              <a:ea typeface="Calibri" panose="020F0502020204030204" pitchFamily="34" charset="0"/>
            </a:endParaRPr>
          </a:p>
          <a:p>
            <a:pPr marL="342900" indent="-342900">
              <a:buAutoNum type="alphaLcParenR"/>
            </a:pPr>
            <a:r>
              <a:rPr lang="it-IT" dirty="0">
                <a:latin typeface="+mj-lt"/>
                <a:ea typeface="Calibri" panose="020F0502020204030204" pitchFamily="34" charset="0"/>
              </a:rPr>
              <a:t>la semplificazione non agisce sul sistema nella sua globalità, ma su segmenti del sistema</a:t>
            </a:r>
          </a:p>
          <a:p>
            <a:pPr marL="342900" indent="-342900">
              <a:buAutoNum type="alphaLcParenR"/>
            </a:pPr>
            <a:endParaRPr lang="it-IT" dirty="0">
              <a:latin typeface="+mj-lt"/>
            </a:endParaRPr>
          </a:p>
          <a:p>
            <a:pPr marL="342900" indent="-342900">
              <a:buAutoNum type="alphaLcParenR"/>
            </a:pPr>
            <a:endParaRPr lang="it-IT" dirty="0">
              <a:latin typeface="+mj-lt"/>
            </a:endParaRPr>
          </a:p>
          <a:p>
            <a:pPr algn="just"/>
            <a:r>
              <a:rPr lang="it-IT" sz="2800" dirty="0">
                <a:latin typeface="+mj-lt"/>
              </a:rPr>
              <a:t>I tratti dell’italiano popolare esibiscono una certa coerenza di fondo</a:t>
            </a:r>
          </a:p>
          <a:p>
            <a:pPr algn="just"/>
            <a:endParaRPr lang="it-IT" sz="2800" dirty="0">
              <a:latin typeface="+mj-lt"/>
            </a:endParaRPr>
          </a:p>
          <a:p>
            <a:pPr algn="just"/>
            <a:r>
              <a:rPr lang="it-IT" sz="2800" dirty="0">
                <a:latin typeface="+mj-lt"/>
              </a:rPr>
              <a:t>Alcune varietà di lingua sembrano essere tipi meno atipici del tipo areale (nel quale i tratti non hanno alcuna coerenza)</a:t>
            </a:r>
          </a:p>
        </p:txBody>
      </p:sp>
    </p:spTree>
    <p:extLst>
      <p:ext uri="{BB962C8B-B14F-4D97-AF65-F5344CB8AC3E}">
        <p14:creationId xmlns:p14="http://schemas.microsoft.com/office/powerpoint/2010/main" val="1674911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1000"/>
                                        <p:tgtEl>
                                          <p:spTgt spid="4">
                                            <p:txEl>
                                              <p:pRg st="2" end="2"/>
                                            </p:txEl>
                                          </p:spTgt>
                                        </p:tgtEl>
                                      </p:cBhvr>
                                    </p:animEffect>
                                    <p:anim calcmode="lin" valueType="num">
                                      <p:cBhvr>
                                        <p:cTn id="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4" end="4"/>
                                            </p:txEl>
                                          </p:spTgt>
                                        </p:tgtEl>
                                        <p:attrNameLst>
                                          <p:attrName>style.visibility</p:attrName>
                                        </p:attrNameLst>
                                      </p:cBhvr>
                                      <p:to>
                                        <p:strVal val="visible"/>
                                      </p:to>
                                    </p:set>
                                    <p:animEffect transition="in" filter="fade">
                                      <p:cBhvr>
                                        <p:cTn id="14" dur="1000"/>
                                        <p:tgtEl>
                                          <p:spTgt spid="4">
                                            <p:txEl>
                                              <p:pRg st="4" end="4"/>
                                            </p:txEl>
                                          </p:spTgt>
                                        </p:tgtEl>
                                      </p:cBhvr>
                                    </p:animEffect>
                                    <p:anim calcmode="lin" valueType="num">
                                      <p:cBhvr>
                                        <p:cTn id="15"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4">
                                            <p:txEl>
                                              <p:pRg st="6" end="6"/>
                                            </p:txEl>
                                          </p:spTgt>
                                        </p:tgtEl>
                                        <p:attrNameLst>
                                          <p:attrName>style.visibility</p:attrName>
                                        </p:attrNameLst>
                                      </p:cBhvr>
                                      <p:to>
                                        <p:strVal val="visible"/>
                                      </p:to>
                                    </p:set>
                                    <p:animEffect transition="in" filter="barn(inVertical)">
                                      <p:cBhvr>
                                        <p:cTn id="21" dur="500"/>
                                        <p:tgtEl>
                                          <p:spTgt spid="4">
                                            <p:txEl>
                                              <p:pRg st="6" end="6"/>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4">
                                            <p:txEl>
                                              <p:pRg st="9" end="9"/>
                                            </p:txEl>
                                          </p:spTgt>
                                        </p:tgtEl>
                                        <p:attrNameLst>
                                          <p:attrName>style.visibility</p:attrName>
                                        </p:attrNameLst>
                                      </p:cBhvr>
                                      <p:to>
                                        <p:strVal val="visible"/>
                                      </p:to>
                                    </p:set>
                                    <p:animEffect transition="in" filter="barn(inVertical)">
                                      <p:cBhvr>
                                        <p:cTn id="26" dur="500"/>
                                        <p:tgtEl>
                                          <p:spTgt spid="4">
                                            <p:txEl>
                                              <p:pRg st="9" end="9"/>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Effect transition="in" filter="barn(inVertical)">
                                      <p:cBhvr>
                                        <p:cTn id="31"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0C035D-5682-4EC5-93AC-679A3474D840}"/>
              </a:ext>
            </a:extLst>
          </p:cNvPr>
          <p:cNvSpPr>
            <a:spLocks noGrp="1"/>
          </p:cNvSpPr>
          <p:nvPr>
            <p:ph type="title"/>
          </p:nvPr>
        </p:nvSpPr>
        <p:spPr>
          <a:xfrm>
            <a:off x="1981200" y="332656"/>
            <a:ext cx="8229600" cy="2079104"/>
          </a:xfrm>
        </p:spPr>
        <p:txBody>
          <a:bodyPr>
            <a:normAutofit fontScale="90000"/>
          </a:bodyPr>
          <a:lstStyle/>
          <a:p>
            <a:pPr algn="just"/>
            <a:r>
              <a:rPr lang="it-IT" dirty="0"/>
              <a:t>Nuova domanda di ricerca: perché nella varietà popolare si afferma una tendenza alla semplificazione?</a:t>
            </a:r>
          </a:p>
        </p:txBody>
      </p:sp>
      <p:sp>
        <p:nvSpPr>
          <p:cNvPr id="4" name="Titolo 1">
            <a:extLst>
              <a:ext uri="{FF2B5EF4-FFF2-40B4-BE49-F238E27FC236}">
                <a16:creationId xmlns:a16="http://schemas.microsoft.com/office/drawing/2014/main" id="{E423FDBC-581D-4128-9AD8-EFDB5CDCE66F}"/>
              </a:ext>
            </a:extLst>
          </p:cNvPr>
          <p:cNvSpPr txBox="1">
            <a:spLocks/>
          </p:cNvSpPr>
          <p:nvPr/>
        </p:nvSpPr>
        <p:spPr>
          <a:xfrm>
            <a:off x="1970856" y="2934072"/>
            <a:ext cx="8229600" cy="207910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it-IT" sz="4000" dirty="0"/>
              <a:t>Perché certe condizioni sociali innescano certi processi linguistici (e non altri?)</a:t>
            </a:r>
          </a:p>
        </p:txBody>
      </p:sp>
    </p:spTree>
    <p:extLst>
      <p:ext uri="{BB962C8B-B14F-4D97-AF65-F5344CB8AC3E}">
        <p14:creationId xmlns:p14="http://schemas.microsoft.com/office/powerpoint/2010/main" val="309485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9A6D25-0F7D-4BF1-A34D-612A1559C1BC}"/>
              </a:ext>
            </a:extLst>
          </p:cNvPr>
          <p:cNvSpPr>
            <a:spLocks noGrp="1"/>
          </p:cNvSpPr>
          <p:nvPr>
            <p:ph type="title"/>
          </p:nvPr>
        </p:nvSpPr>
        <p:spPr>
          <a:xfrm>
            <a:off x="1981200" y="125760"/>
            <a:ext cx="8229600" cy="1143000"/>
          </a:xfrm>
        </p:spPr>
        <p:txBody>
          <a:bodyPr/>
          <a:lstStyle/>
          <a:p>
            <a:r>
              <a:rPr lang="it-IT" dirty="0"/>
              <a:t>Semplificazione</a:t>
            </a:r>
          </a:p>
        </p:txBody>
      </p:sp>
      <p:sp>
        <p:nvSpPr>
          <p:cNvPr id="4" name="Rettangolo 3">
            <a:extLst>
              <a:ext uri="{FF2B5EF4-FFF2-40B4-BE49-F238E27FC236}">
                <a16:creationId xmlns:a16="http://schemas.microsoft.com/office/drawing/2014/main" id="{B49194DB-D59A-4D38-8E64-9D7C68B1A4CD}"/>
              </a:ext>
            </a:extLst>
          </p:cNvPr>
          <p:cNvSpPr/>
          <p:nvPr/>
        </p:nvSpPr>
        <p:spPr>
          <a:xfrm>
            <a:off x="191344" y="1292567"/>
            <a:ext cx="11737304" cy="923330"/>
          </a:xfrm>
          <a:prstGeom prst="rect">
            <a:avLst/>
          </a:prstGeom>
        </p:spPr>
        <p:txBody>
          <a:bodyPr wrap="square">
            <a:spAutoFit/>
          </a:bodyPr>
          <a:lstStyle/>
          <a:p>
            <a:r>
              <a:rPr lang="it-IT" dirty="0" err="1">
                <a:ea typeface="Calibri" panose="020F0502020204030204" pitchFamily="34" charset="0"/>
              </a:rPr>
              <a:t>Trudgill</a:t>
            </a:r>
            <a:r>
              <a:rPr lang="it-IT" dirty="0">
                <a:ea typeface="Calibri" panose="020F0502020204030204" pitchFamily="34" charset="0"/>
              </a:rPr>
              <a:t> (2011, p. 15): “</a:t>
            </a:r>
            <a:r>
              <a:rPr lang="it-IT" dirty="0" err="1">
                <a:ea typeface="Calibri" panose="020F0502020204030204" pitchFamily="34" charset="0"/>
              </a:rPr>
              <a:t>there</a:t>
            </a:r>
            <a:r>
              <a:rPr lang="it-IT" dirty="0">
                <a:ea typeface="Calibri" panose="020F0502020204030204" pitchFamily="34" charset="0"/>
              </a:rPr>
              <a:t> </a:t>
            </a:r>
            <a:r>
              <a:rPr lang="it-IT" dirty="0" err="1">
                <a:ea typeface="Calibri" panose="020F0502020204030204" pitchFamily="34" charset="0"/>
              </a:rPr>
              <a:t>is</a:t>
            </a:r>
            <a:r>
              <a:rPr lang="it-IT" dirty="0">
                <a:ea typeface="Calibri" panose="020F0502020204030204" pitchFamily="34" charset="0"/>
              </a:rPr>
              <a:t> […] </a:t>
            </a:r>
            <a:r>
              <a:rPr lang="it-IT" dirty="0" err="1">
                <a:ea typeface="Calibri" panose="020F0502020204030204" pitchFamily="34" charset="0"/>
              </a:rPr>
              <a:t>considerable</a:t>
            </a:r>
            <a:r>
              <a:rPr lang="it-IT" dirty="0">
                <a:ea typeface="Calibri" panose="020F0502020204030204" pitchFamily="34" charset="0"/>
              </a:rPr>
              <a:t> agreement in the literature </a:t>
            </a:r>
            <a:r>
              <a:rPr lang="it-IT" dirty="0" err="1">
                <a:ea typeface="Calibri" panose="020F0502020204030204" pitchFamily="34" charset="0"/>
              </a:rPr>
              <a:t>that</a:t>
            </a:r>
            <a:r>
              <a:rPr lang="it-IT" dirty="0">
                <a:ea typeface="Calibri" panose="020F0502020204030204" pitchFamily="34" charset="0"/>
              </a:rPr>
              <a:t> language </a:t>
            </a:r>
            <a:r>
              <a:rPr lang="it-IT" dirty="0" err="1">
                <a:ea typeface="Calibri" panose="020F0502020204030204" pitchFamily="34" charset="0"/>
              </a:rPr>
              <a:t>contact</a:t>
            </a:r>
            <a:r>
              <a:rPr lang="it-IT" dirty="0">
                <a:ea typeface="Calibri" panose="020F0502020204030204" pitchFamily="34" charset="0"/>
              </a:rPr>
              <a:t> </a:t>
            </a:r>
            <a:r>
              <a:rPr lang="it-IT" dirty="0" err="1">
                <a:ea typeface="Calibri" panose="020F0502020204030204" pitchFamily="34" charset="0"/>
              </a:rPr>
              <a:t>is</a:t>
            </a:r>
            <a:r>
              <a:rPr lang="it-IT" dirty="0">
                <a:ea typeface="Calibri" panose="020F0502020204030204" pitchFamily="34" charset="0"/>
              </a:rPr>
              <a:t> </a:t>
            </a:r>
            <a:r>
              <a:rPr lang="it-IT" dirty="0" err="1">
                <a:ea typeface="Calibri" panose="020F0502020204030204" pitchFamily="34" charset="0"/>
              </a:rPr>
              <a:t>indeed</a:t>
            </a:r>
            <a:r>
              <a:rPr lang="it-IT" dirty="0">
                <a:ea typeface="Calibri" panose="020F0502020204030204" pitchFamily="34" charset="0"/>
              </a:rPr>
              <a:t> </a:t>
            </a:r>
            <a:r>
              <a:rPr lang="it-IT" dirty="0" err="1">
                <a:ea typeface="Calibri" panose="020F0502020204030204" pitchFamily="34" charset="0"/>
              </a:rPr>
              <a:t>associated</a:t>
            </a:r>
            <a:r>
              <a:rPr lang="it-IT" dirty="0">
                <a:ea typeface="Calibri" panose="020F0502020204030204" pitchFamily="34" charset="0"/>
              </a:rPr>
              <a:t> with a </a:t>
            </a:r>
            <a:r>
              <a:rPr lang="it-IT" dirty="0" err="1">
                <a:ea typeface="Calibri" panose="020F0502020204030204" pitchFamily="34" charset="0"/>
              </a:rPr>
              <a:t>very</a:t>
            </a:r>
            <a:r>
              <a:rPr lang="it-IT" dirty="0">
                <a:ea typeface="Calibri" panose="020F0502020204030204" pitchFamily="34" charset="0"/>
              </a:rPr>
              <a:t> </a:t>
            </a:r>
            <a:r>
              <a:rPr lang="it-IT" dirty="0" err="1">
                <a:ea typeface="Calibri" panose="020F0502020204030204" pitchFamily="34" charset="0"/>
              </a:rPr>
              <a:t>particular</a:t>
            </a:r>
            <a:r>
              <a:rPr lang="it-IT" dirty="0">
                <a:ea typeface="Calibri" panose="020F0502020204030204" pitchFamily="34" charset="0"/>
              </a:rPr>
              <a:t> </a:t>
            </a:r>
            <a:r>
              <a:rPr lang="it-IT" dirty="0" err="1">
                <a:ea typeface="Calibri" panose="020F0502020204030204" pitchFamily="34" charset="0"/>
              </a:rPr>
              <a:t>linguistic</a:t>
            </a:r>
            <a:r>
              <a:rPr lang="it-IT" dirty="0">
                <a:ea typeface="Calibri" panose="020F0502020204030204" pitchFamily="34" charset="0"/>
              </a:rPr>
              <a:t> </a:t>
            </a:r>
            <a:r>
              <a:rPr lang="it-IT" dirty="0" err="1">
                <a:ea typeface="Calibri" panose="020F0502020204030204" pitchFamily="34" charset="0"/>
              </a:rPr>
              <a:t>process</a:t>
            </a:r>
            <a:r>
              <a:rPr lang="it-IT" dirty="0">
                <a:ea typeface="Calibri" panose="020F0502020204030204" pitchFamily="34" charset="0"/>
              </a:rPr>
              <a:t>, </a:t>
            </a:r>
            <a:r>
              <a:rPr lang="it-IT" dirty="0" err="1">
                <a:ea typeface="Calibri" panose="020F0502020204030204" pitchFamily="34" charset="0"/>
              </a:rPr>
              <a:t>namely</a:t>
            </a:r>
            <a:r>
              <a:rPr lang="it-IT" dirty="0">
                <a:ea typeface="Calibri" panose="020F0502020204030204" pitchFamily="34" charset="0"/>
              </a:rPr>
              <a:t> </a:t>
            </a:r>
            <a:r>
              <a:rPr lang="it-IT" i="1" dirty="0" err="1">
                <a:ea typeface="Calibri" panose="020F0502020204030204" pitchFamily="34" charset="0"/>
              </a:rPr>
              <a:t>simplification</a:t>
            </a:r>
            <a:r>
              <a:rPr lang="it-IT" dirty="0">
                <a:ea typeface="Calibri" panose="020F0502020204030204" pitchFamily="34" charset="0"/>
              </a:rPr>
              <a:t>, and </a:t>
            </a:r>
            <a:r>
              <a:rPr lang="it-IT" dirty="0" err="1">
                <a:ea typeface="Calibri" panose="020F0502020204030204" pitchFamily="34" charset="0"/>
              </a:rPr>
              <a:t>thus</a:t>
            </a:r>
            <a:r>
              <a:rPr lang="it-IT" dirty="0">
                <a:ea typeface="Calibri" panose="020F0502020204030204" pitchFamily="34" charset="0"/>
              </a:rPr>
              <a:t> with a </a:t>
            </a:r>
            <a:r>
              <a:rPr lang="it-IT" dirty="0" err="1">
                <a:ea typeface="Calibri" panose="020F0502020204030204" pitchFamily="34" charset="0"/>
              </a:rPr>
              <a:t>very</a:t>
            </a:r>
            <a:r>
              <a:rPr lang="it-IT" dirty="0">
                <a:ea typeface="Calibri" panose="020F0502020204030204" pitchFamily="34" charset="0"/>
              </a:rPr>
              <a:t> </a:t>
            </a:r>
            <a:r>
              <a:rPr lang="it-IT" dirty="0" err="1">
                <a:ea typeface="Calibri" panose="020F0502020204030204" pitchFamily="34" charset="0"/>
              </a:rPr>
              <a:t>particular</a:t>
            </a:r>
            <a:r>
              <a:rPr lang="it-IT" dirty="0">
                <a:ea typeface="Calibri" panose="020F0502020204030204" pitchFamily="34" charset="0"/>
              </a:rPr>
              <a:t> </a:t>
            </a:r>
            <a:r>
              <a:rPr lang="it-IT" dirty="0" err="1">
                <a:ea typeface="Calibri" panose="020F0502020204030204" pitchFamily="34" charset="0"/>
              </a:rPr>
              <a:t>characteristic</a:t>
            </a:r>
            <a:r>
              <a:rPr lang="it-IT" dirty="0">
                <a:ea typeface="Calibri" panose="020F0502020204030204" pitchFamily="34" charset="0"/>
              </a:rPr>
              <a:t>, </a:t>
            </a:r>
            <a:r>
              <a:rPr lang="it-IT" dirty="0" err="1">
                <a:ea typeface="Calibri" panose="020F0502020204030204" pitchFamily="34" charset="0"/>
              </a:rPr>
              <a:t>namely</a:t>
            </a:r>
            <a:r>
              <a:rPr lang="it-IT" dirty="0">
                <a:ea typeface="Calibri" panose="020F0502020204030204" pitchFamily="34" charset="0"/>
              </a:rPr>
              <a:t> </a:t>
            </a:r>
            <a:r>
              <a:rPr lang="it-IT" i="1" dirty="0">
                <a:ea typeface="Calibri" panose="020F0502020204030204" pitchFamily="34" charset="0"/>
              </a:rPr>
              <a:t>relative </a:t>
            </a:r>
            <a:r>
              <a:rPr lang="it-IT" i="1" dirty="0" err="1">
                <a:ea typeface="Calibri" panose="020F0502020204030204" pitchFamily="34" charset="0"/>
              </a:rPr>
              <a:t>simplicity</a:t>
            </a:r>
            <a:r>
              <a:rPr lang="it-IT" i="1" dirty="0">
                <a:ea typeface="Calibri" panose="020F0502020204030204" pitchFamily="34" charset="0"/>
              </a:rPr>
              <a:t> of </a:t>
            </a:r>
            <a:r>
              <a:rPr lang="it-IT" i="1" dirty="0" err="1">
                <a:ea typeface="Calibri" panose="020F0502020204030204" pitchFamily="34" charset="0"/>
              </a:rPr>
              <a:t>structure</a:t>
            </a:r>
            <a:r>
              <a:rPr lang="it-IT" dirty="0">
                <a:ea typeface="Calibri" panose="020F0502020204030204" pitchFamily="34" charset="0"/>
              </a:rPr>
              <a:t>”</a:t>
            </a:r>
            <a:endParaRPr lang="it-IT" dirty="0"/>
          </a:p>
        </p:txBody>
      </p:sp>
      <p:sp>
        <p:nvSpPr>
          <p:cNvPr id="5" name="Rettangolo 4">
            <a:extLst>
              <a:ext uri="{FF2B5EF4-FFF2-40B4-BE49-F238E27FC236}">
                <a16:creationId xmlns:a16="http://schemas.microsoft.com/office/drawing/2014/main" id="{D4AD44E4-B269-4DF2-8C1F-5F69CC14A93E}"/>
              </a:ext>
            </a:extLst>
          </p:cNvPr>
          <p:cNvSpPr/>
          <p:nvPr/>
        </p:nvSpPr>
        <p:spPr>
          <a:xfrm>
            <a:off x="263352" y="2599744"/>
            <a:ext cx="11665296" cy="1477328"/>
          </a:xfrm>
          <a:prstGeom prst="rect">
            <a:avLst/>
          </a:prstGeom>
        </p:spPr>
        <p:txBody>
          <a:bodyPr wrap="square">
            <a:spAutoFit/>
          </a:bodyPr>
          <a:lstStyle/>
          <a:p>
            <a:pPr algn="just"/>
            <a:r>
              <a:rPr lang="it-IT" dirty="0" err="1">
                <a:latin typeface="+mj-lt"/>
                <a:ea typeface="Calibri" panose="020F0502020204030204" pitchFamily="34" charset="0"/>
              </a:rPr>
              <a:t>Trudgill</a:t>
            </a:r>
            <a:r>
              <a:rPr lang="it-IT" dirty="0">
                <a:latin typeface="+mj-lt"/>
                <a:ea typeface="Calibri" panose="020F0502020204030204" pitchFamily="34" charset="0"/>
              </a:rPr>
              <a:t> (2011, p. 34): “</a:t>
            </a:r>
            <a:r>
              <a:rPr lang="it-IT" dirty="0" err="1">
                <a:latin typeface="+mj-lt"/>
                <a:ea typeface="Calibri" panose="020F0502020204030204" pitchFamily="34" charset="0"/>
              </a:rPr>
              <a:t>simplifiction</a:t>
            </a:r>
            <a:r>
              <a:rPr lang="it-IT" dirty="0">
                <a:latin typeface="+mj-lt"/>
                <a:ea typeface="Calibri" panose="020F0502020204030204" pitchFamily="34" charset="0"/>
              </a:rPr>
              <a:t> </a:t>
            </a:r>
            <a:r>
              <a:rPr lang="it-IT" dirty="0" err="1">
                <a:latin typeface="+mj-lt"/>
                <a:ea typeface="Calibri" panose="020F0502020204030204" pitchFamily="34" charset="0"/>
              </a:rPr>
              <a:t>is</a:t>
            </a:r>
            <a:r>
              <a:rPr lang="it-IT" dirty="0">
                <a:latin typeface="+mj-lt"/>
                <a:ea typeface="Calibri" panose="020F0502020204030204" pitchFamily="34" charset="0"/>
              </a:rPr>
              <a:t> </a:t>
            </a:r>
            <a:r>
              <a:rPr lang="it-IT" dirty="0" err="1">
                <a:latin typeface="+mj-lt"/>
                <a:ea typeface="Calibri" panose="020F0502020204030204" pitchFamily="34" charset="0"/>
              </a:rPr>
              <a:t>most</a:t>
            </a:r>
            <a:r>
              <a:rPr lang="it-IT" dirty="0">
                <a:latin typeface="+mj-lt"/>
                <a:ea typeface="Calibri" panose="020F0502020204030204" pitchFamily="34" charset="0"/>
              </a:rPr>
              <a:t> </a:t>
            </a:r>
            <a:r>
              <a:rPr lang="it-IT" dirty="0" err="1">
                <a:latin typeface="+mj-lt"/>
                <a:ea typeface="Calibri" panose="020F0502020204030204" pitchFamily="34" charset="0"/>
              </a:rPr>
              <a:t>likely</a:t>
            </a:r>
            <a:r>
              <a:rPr lang="it-IT" dirty="0">
                <a:latin typeface="+mj-lt"/>
                <a:ea typeface="Calibri" panose="020F0502020204030204" pitchFamily="34" charset="0"/>
              </a:rPr>
              <a:t> to </a:t>
            </a:r>
            <a:r>
              <a:rPr lang="it-IT" dirty="0" err="1">
                <a:latin typeface="+mj-lt"/>
                <a:ea typeface="Calibri" panose="020F0502020204030204" pitchFamily="34" charset="0"/>
              </a:rPr>
              <a:t>occur</a:t>
            </a:r>
            <a:r>
              <a:rPr lang="it-IT" dirty="0">
                <a:latin typeface="+mj-lt"/>
                <a:ea typeface="Calibri" panose="020F0502020204030204" pitchFamily="34" charset="0"/>
              </a:rPr>
              <a:t> in </a:t>
            </a:r>
            <a:r>
              <a:rPr lang="it-IT" dirty="0" err="1">
                <a:latin typeface="+mj-lt"/>
                <a:ea typeface="Calibri" panose="020F0502020204030204" pitchFamily="34" charset="0"/>
              </a:rPr>
              <a:t>situations</a:t>
            </a:r>
            <a:r>
              <a:rPr lang="it-IT" dirty="0">
                <a:latin typeface="+mj-lt"/>
                <a:ea typeface="Calibri" panose="020F0502020204030204" pitchFamily="34" charset="0"/>
              </a:rPr>
              <a:t> </a:t>
            </a:r>
            <a:r>
              <a:rPr lang="it-IT" dirty="0" err="1">
                <a:latin typeface="+mj-lt"/>
                <a:ea typeface="Calibri" panose="020F0502020204030204" pitchFamily="34" charset="0"/>
              </a:rPr>
              <a:t>involving</a:t>
            </a:r>
            <a:r>
              <a:rPr lang="it-IT" dirty="0">
                <a:latin typeface="+mj-lt"/>
                <a:ea typeface="Calibri" panose="020F0502020204030204" pitchFamily="34" charset="0"/>
              </a:rPr>
              <a:t> language learning by </a:t>
            </a:r>
            <a:r>
              <a:rPr lang="it-IT" dirty="0" err="1">
                <a:latin typeface="+mj-lt"/>
                <a:ea typeface="Calibri" panose="020F0502020204030204" pitchFamily="34" charset="0"/>
              </a:rPr>
              <a:t>adults</a:t>
            </a:r>
            <a:r>
              <a:rPr lang="it-IT" dirty="0">
                <a:latin typeface="+mj-lt"/>
                <a:ea typeface="Calibri" panose="020F0502020204030204" pitchFamily="34" charset="0"/>
              </a:rPr>
              <a:t>, </a:t>
            </a:r>
            <a:r>
              <a:rPr lang="it-IT" dirty="0" err="1">
                <a:latin typeface="+mj-lt"/>
                <a:ea typeface="Calibri" panose="020F0502020204030204" pitchFamily="34" charset="0"/>
              </a:rPr>
              <a:t>particularly</a:t>
            </a:r>
            <a:r>
              <a:rPr lang="it-IT" dirty="0">
                <a:latin typeface="+mj-lt"/>
                <a:ea typeface="Calibri" panose="020F0502020204030204" pitchFamily="34" charset="0"/>
              </a:rPr>
              <a:t> short-</a:t>
            </a:r>
            <a:r>
              <a:rPr lang="it-IT" dirty="0" err="1">
                <a:latin typeface="+mj-lt"/>
                <a:ea typeface="Calibri" panose="020F0502020204030204" pitchFamily="34" charset="0"/>
              </a:rPr>
              <a:t>term</a:t>
            </a:r>
            <a:r>
              <a:rPr lang="it-IT" dirty="0">
                <a:latin typeface="+mj-lt"/>
                <a:ea typeface="Calibri" panose="020F0502020204030204" pitchFamily="34" charset="0"/>
              </a:rPr>
              <a:t> </a:t>
            </a:r>
            <a:r>
              <a:rPr lang="it-IT" dirty="0" err="1">
                <a:latin typeface="+mj-lt"/>
                <a:ea typeface="Calibri" panose="020F0502020204030204" pitchFamily="34" charset="0"/>
              </a:rPr>
              <a:t>contact</a:t>
            </a:r>
            <a:r>
              <a:rPr lang="it-IT" dirty="0">
                <a:latin typeface="+mj-lt"/>
                <a:ea typeface="Calibri" panose="020F0502020204030204" pitchFamily="34" charset="0"/>
              </a:rPr>
              <a:t>”.</a:t>
            </a:r>
          </a:p>
          <a:p>
            <a:pPr algn="just"/>
            <a:endParaRPr lang="it-IT" dirty="0">
              <a:latin typeface="+mj-lt"/>
              <a:ea typeface="Calibri" panose="020F0502020204030204" pitchFamily="34" charset="0"/>
            </a:endParaRPr>
          </a:p>
          <a:p>
            <a:pPr algn="just"/>
            <a:r>
              <a:rPr lang="it-IT" dirty="0" err="1">
                <a:latin typeface="+mj-lt"/>
                <a:ea typeface="Calibri" panose="020F0502020204030204" pitchFamily="34" charset="0"/>
              </a:rPr>
              <a:t>Trudgill</a:t>
            </a:r>
            <a:r>
              <a:rPr lang="it-IT" dirty="0">
                <a:latin typeface="+mj-lt"/>
                <a:ea typeface="Calibri" panose="020F0502020204030204" pitchFamily="34" charset="0"/>
              </a:rPr>
              <a:t> (2011, p. 40): “</a:t>
            </a:r>
            <a:r>
              <a:rPr lang="it-IT" dirty="0" err="1">
                <a:latin typeface="+mj-lt"/>
                <a:ea typeface="Calibri" panose="020F0502020204030204" pitchFamily="34" charset="0"/>
              </a:rPr>
              <a:t>simplification</a:t>
            </a:r>
            <a:r>
              <a:rPr lang="it-IT" dirty="0">
                <a:latin typeface="+mj-lt"/>
                <a:ea typeface="Calibri" panose="020F0502020204030204" pitchFamily="34" charset="0"/>
              </a:rPr>
              <a:t> in language </a:t>
            </a:r>
            <a:r>
              <a:rPr lang="it-IT" dirty="0" err="1">
                <a:latin typeface="+mj-lt"/>
                <a:ea typeface="Calibri" panose="020F0502020204030204" pitchFamily="34" charset="0"/>
              </a:rPr>
              <a:t>contact</a:t>
            </a:r>
            <a:r>
              <a:rPr lang="it-IT" dirty="0">
                <a:latin typeface="+mj-lt"/>
                <a:ea typeface="Calibri" panose="020F0502020204030204" pitchFamily="34" charset="0"/>
              </a:rPr>
              <a:t> </a:t>
            </a:r>
            <a:r>
              <a:rPr lang="it-IT" dirty="0" err="1">
                <a:latin typeface="+mj-lt"/>
                <a:ea typeface="Calibri" panose="020F0502020204030204" pitchFamily="34" charset="0"/>
              </a:rPr>
              <a:t>does</a:t>
            </a:r>
            <a:r>
              <a:rPr lang="it-IT" dirty="0">
                <a:latin typeface="+mj-lt"/>
                <a:ea typeface="Calibri" panose="020F0502020204030204" pitchFamily="34" charset="0"/>
              </a:rPr>
              <a:t> </a:t>
            </a:r>
            <a:r>
              <a:rPr lang="it-IT" dirty="0" err="1">
                <a:latin typeface="+mj-lt"/>
                <a:ea typeface="Calibri" panose="020F0502020204030204" pitchFamily="34" charset="0"/>
              </a:rPr>
              <a:t>not</a:t>
            </a:r>
            <a:r>
              <a:rPr lang="it-IT" dirty="0">
                <a:latin typeface="+mj-lt"/>
                <a:ea typeface="Calibri" panose="020F0502020204030204" pitchFamily="34" charset="0"/>
              </a:rPr>
              <a:t> result from non-native language learning </a:t>
            </a:r>
            <a:r>
              <a:rPr lang="it-IT" dirty="0" err="1">
                <a:latin typeface="+mj-lt"/>
                <a:ea typeface="Calibri" panose="020F0502020204030204" pitchFamily="34" charset="0"/>
              </a:rPr>
              <a:t>as</a:t>
            </a:r>
            <a:r>
              <a:rPr lang="it-IT" dirty="0">
                <a:latin typeface="+mj-lt"/>
                <a:ea typeface="Calibri" panose="020F0502020204030204" pitchFamily="34" charset="0"/>
              </a:rPr>
              <a:t> </a:t>
            </a:r>
            <a:r>
              <a:rPr lang="it-IT" dirty="0" err="1">
                <a:latin typeface="+mj-lt"/>
                <a:ea typeface="Calibri" panose="020F0502020204030204" pitchFamily="34" charset="0"/>
              </a:rPr>
              <a:t>such</a:t>
            </a:r>
            <a:r>
              <a:rPr lang="it-IT" dirty="0">
                <a:latin typeface="+mj-lt"/>
                <a:ea typeface="Calibri" panose="020F0502020204030204" pitchFamily="34" charset="0"/>
              </a:rPr>
              <a:t>, </a:t>
            </a:r>
            <a:r>
              <a:rPr lang="it-IT" dirty="0" err="1">
                <a:latin typeface="+mj-lt"/>
                <a:ea typeface="Calibri" panose="020F0502020204030204" pitchFamily="34" charset="0"/>
              </a:rPr>
              <a:t>but</a:t>
            </a:r>
            <a:r>
              <a:rPr lang="it-IT" dirty="0">
                <a:latin typeface="+mj-lt"/>
                <a:ea typeface="Calibri" panose="020F0502020204030204" pitchFamily="34" charset="0"/>
              </a:rPr>
              <a:t> from post-</a:t>
            </a:r>
            <a:r>
              <a:rPr lang="it-IT" dirty="0" err="1">
                <a:latin typeface="+mj-lt"/>
                <a:ea typeface="Calibri" panose="020F0502020204030204" pitchFamily="34" charset="0"/>
              </a:rPr>
              <a:t>critical</a:t>
            </a:r>
            <a:r>
              <a:rPr lang="it-IT" dirty="0">
                <a:latin typeface="+mj-lt"/>
                <a:ea typeface="Calibri" panose="020F0502020204030204" pitchFamily="34" charset="0"/>
              </a:rPr>
              <a:t> </a:t>
            </a:r>
            <a:r>
              <a:rPr lang="it-IT" dirty="0" err="1">
                <a:latin typeface="+mj-lt"/>
                <a:ea typeface="Calibri" panose="020F0502020204030204" pitchFamily="34" charset="0"/>
              </a:rPr>
              <a:t>threshold</a:t>
            </a:r>
            <a:r>
              <a:rPr lang="it-IT" dirty="0">
                <a:latin typeface="+mj-lt"/>
                <a:ea typeface="Calibri" panose="020F0502020204030204" pitchFamily="34" charset="0"/>
              </a:rPr>
              <a:t> – or </a:t>
            </a:r>
            <a:r>
              <a:rPr lang="it-IT" dirty="0" err="1">
                <a:latin typeface="+mj-lt"/>
                <a:ea typeface="Calibri" panose="020F0502020204030204" pitchFamily="34" charset="0"/>
              </a:rPr>
              <a:t>if</a:t>
            </a:r>
            <a:r>
              <a:rPr lang="it-IT" dirty="0">
                <a:latin typeface="+mj-lt"/>
                <a:ea typeface="Calibri" panose="020F0502020204030204" pitchFamily="34" charset="0"/>
              </a:rPr>
              <a:t> one </a:t>
            </a:r>
            <a:r>
              <a:rPr lang="it-IT" dirty="0" err="1">
                <a:latin typeface="+mj-lt"/>
                <a:ea typeface="Calibri" panose="020F0502020204030204" pitchFamily="34" charset="0"/>
              </a:rPr>
              <a:t>prefers</a:t>
            </a:r>
            <a:r>
              <a:rPr lang="it-IT" dirty="0">
                <a:latin typeface="+mj-lt"/>
                <a:ea typeface="Calibri" panose="020F0502020204030204" pitchFamily="34" charset="0"/>
              </a:rPr>
              <a:t>, </a:t>
            </a:r>
            <a:r>
              <a:rPr lang="it-IT" dirty="0" err="1">
                <a:latin typeface="+mj-lt"/>
                <a:ea typeface="Calibri" panose="020F0502020204030204" pitchFamily="34" charset="0"/>
              </a:rPr>
              <a:t>simply</a:t>
            </a:r>
            <a:r>
              <a:rPr lang="it-IT" dirty="0">
                <a:latin typeface="+mj-lt"/>
                <a:ea typeface="Calibri" panose="020F0502020204030204" pitchFamily="34" charset="0"/>
              </a:rPr>
              <a:t> </a:t>
            </a:r>
            <a:r>
              <a:rPr lang="it-IT" dirty="0" err="1">
                <a:latin typeface="+mj-lt"/>
                <a:ea typeface="Calibri" panose="020F0502020204030204" pitchFamily="34" charset="0"/>
              </a:rPr>
              <a:t>adult</a:t>
            </a:r>
            <a:r>
              <a:rPr lang="it-IT" dirty="0">
                <a:latin typeface="+mj-lt"/>
                <a:ea typeface="Calibri" panose="020F0502020204030204" pitchFamily="34" charset="0"/>
              </a:rPr>
              <a:t> – non-native language learning”.</a:t>
            </a:r>
            <a:endParaRPr lang="it-IT" dirty="0">
              <a:latin typeface="+mj-lt"/>
            </a:endParaRPr>
          </a:p>
        </p:txBody>
      </p:sp>
      <p:sp>
        <p:nvSpPr>
          <p:cNvPr id="6" name="Rettangolo 5">
            <a:extLst>
              <a:ext uri="{FF2B5EF4-FFF2-40B4-BE49-F238E27FC236}">
                <a16:creationId xmlns:a16="http://schemas.microsoft.com/office/drawing/2014/main" id="{BE0B5A77-9B0D-444D-B5D4-579439BE86CE}"/>
              </a:ext>
            </a:extLst>
          </p:cNvPr>
          <p:cNvSpPr/>
          <p:nvPr/>
        </p:nvSpPr>
        <p:spPr>
          <a:xfrm>
            <a:off x="263352" y="4581128"/>
            <a:ext cx="11665296" cy="646331"/>
          </a:xfrm>
          <a:prstGeom prst="rect">
            <a:avLst/>
          </a:prstGeom>
        </p:spPr>
        <p:txBody>
          <a:bodyPr wrap="square">
            <a:spAutoFit/>
          </a:bodyPr>
          <a:lstStyle/>
          <a:p>
            <a:pPr algn="just"/>
            <a:r>
              <a:rPr lang="it-IT" dirty="0" err="1">
                <a:ea typeface="Calibri" panose="020F0502020204030204" pitchFamily="34" charset="0"/>
              </a:rPr>
              <a:t>Trudgill</a:t>
            </a:r>
            <a:r>
              <a:rPr lang="it-IT" dirty="0">
                <a:ea typeface="Calibri" panose="020F0502020204030204" pitchFamily="34" charset="0"/>
              </a:rPr>
              <a:t> (2009, p. 101): </a:t>
            </a:r>
            <a:r>
              <a:rPr lang="it-IT" dirty="0">
                <a:latin typeface="+mj-lt"/>
                <a:ea typeface="Calibri" panose="020F0502020204030204" pitchFamily="34" charset="0"/>
              </a:rPr>
              <a:t>“The </a:t>
            </a:r>
            <a:r>
              <a:rPr lang="it-IT" dirty="0" err="1">
                <a:latin typeface="+mj-lt"/>
                <a:ea typeface="Calibri" panose="020F0502020204030204" pitchFamily="34" charset="0"/>
              </a:rPr>
              <a:t>less</a:t>
            </a:r>
            <a:r>
              <a:rPr lang="it-IT" dirty="0">
                <a:latin typeface="+mj-lt"/>
                <a:ea typeface="Calibri" panose="020F0502020204030204" pitchFamily="34" charset="0"/>
              </a:rPr>
              <a:t> </a:t>
            </a:r>
            <a:r>
              <a:rPr lang="it-IT" dirty="0" err="1">
                <a:latin typeface="+mj-lt"/>
                <a:ea typeface="Calibri" panose="020F0502020204030204" pitchFamily="34" charset="0"/>
              </a:rPr>
              <a:t>complexity</a:t>
            </a:r>
            <a:r>
              <a:rPr lang="it-IT" dirty="0">
                <a:latin typeface="+mj-lt"/>
                <a:ea typeface="Calibri" panose="020F0502020204030204" pitchFamily="34" charset="0"/>
              </a:rPr>
              <a:t> a language </a:t>
            </a:r>
            <a:r>
              <a:rPr lang="it-IT" dirty="0" err="1">
                <a:latin typeface="+mj-lt"/>
                <a:ea typeface="Calibri" panose="020F0502020204030204" pitchFamily="34" charset="0"/>
              </a:rPr>
              <a:t>has</a:t>
            </a:r>
            <a:r>
              <a:rPr lang="it-IT" dirty="0">
                <a:latin typeface="+mj-lt"/>
                <a:ea typeface="Calibri" panose="020F0502020204030204" pitchFamily="34" charset="0"/>
              </a:rPr>
              <a:t> – </a:t>
            </a:r>
            <a:r>
              <a:rPr lang="it-IT" dirty="0" err="1">
                <a:latin typeface="+mj-lt"/>
                <a:ea typeface="Calibri" panose="020F0502020204030204" pitchFamily="34" charset="0"/>
              </a:rPr>
              <a:t>technically</a:t>
            </a:r>
            <a:r>
              <a:rPr lang="it-IT" dirty="0">
                <a:latin typeface="+mj-lt"/>
                <a:ea typeface="Calibri" panose="020F0502020204030204" pitchFamily="34" charset="0"/>
              </a:rPr>
              <a:t> speaking, the </a:t>
            </a:r>
            <a:r>
              <a:rPr lang="it-IT" dirty="0" err="1">
                <a:latin typeface="+mj-lt"/>
                <a:ea typeface="Calibri" panose="020F0502020204030204" pitchFamily="34" charset="0"/>
              </a:rPr>
              <a:t>less</a:t>
            </a:r>
            <a:r>
              <a:rPr lang="it-IT" dirty="0">
                <a:latin typeface="+mj-lt"/>
                <a:ea typeface="Calibri" panose="020F0502020204030204" pitchFamily="34" charset="0"/>
              </a:rPr>
              <a:t> </a:t>
            </a:r>
            <a:r>
              <a:rPr lang="it-IT" dirty="0" err="1">
                <a:latin typeface="+mj-lt"/>
                <a:ea typeface="Calibri" panose="020F0502020204030204" pitchFamily="34" charset="0"/>
              </a:rPr>
              <a:t>irregularity</a:t>
            </a:r>
            <a:r>
              <a:rPr lang="it-IT" dirty="0">
                <a:latin typeface="+mj-lt"/>
                <a:ea typeface="Calibri" panose="020F0502020204030204" pitchFamily="34" charset="0"/>
              </a:rPr>
              <a:t>, </a:t>
            </a:r>
            <a:r>
              <a:rPr lang="it-IT" dirty="0" err="1">
                <a:latin typeface="+mj-lt"/>
                <a:ea typeface="Calibri" panose="020F0502020204030204" pitchFamily="34" charset="0"/>
              </a:rPr>
              <a:t>opacity</a:t>
            </a:r>
            <a:r>
              <a:rPr lang="it-IT" dirty="0">
                <a:latin typeface="+mj-lt"/>
                <a:ea typeface="Calibri" panose="020F0502020204030204" pitchFamily="34" charset="0"/>
              </a:rPr>
              <a:t>, and </a:t>
            </a:r>
            <a:r>
              <a:rPr lang="it-IT" dirty="0" err="1">
                <a:latin typeface="+mj-lt"/>
                <a:ea typeface="Calibri" panose="020F0502020204030204" pitchFamily="34" charset="0"/>
              </a:rPr>
              <a:t>redundancy</a:t>
            </a:r>
            <a:r>
              <a:rPr lang="it-IT" dirty="0">
                <a:latin typeface="+mj-lt"/>
                <a:ea typeface="Calibri" panose="020F0502020204030204" pitchFamily="34" charset="0"/>
              </a:rPr>
              <a:t> – the </a:t>
            </a:r>
            <a:r>
              <a:rPr lang="it-IT" dirty="0" err="1">
                <a:latin typeface="+mj-lt"/>
                <a:ea typeface="Calibri" panose="020F0502020204030204" pitchFamily="34" charset="0"/>
              </a:rPr>
              <a:t>easiest</a:t>
            </a:r>
            <a:r>
              <a:rPr lang="it-IT" dirty="0">
                <a:latin typeface="+mj-lt"/>
                <a:ea typeface="Calibri" panose="020F0502020204030204" pitchFamily="34" charset="0"/>
              </a:rPr>
              <a:t> </a:t>
            </a:r>
            <a:r>
              <a:rPr lang="it-IT" dirty="0" err="1">
                <a:latin typeface="+mj-lt"/>
                <a:ea typeface="Calibri" panose="020F0502020204030204" pitchFamily="34" charset="0"/>
              </a:rPr>
              <a:t>it</a:t>
            </a:r>
            <a:r>
              <a:rPr lang="it-IT" dirty="0">
                <a:latin typeface="+mj-lt"/>
                <a:ea typeface="Calibri" panose="020F0502020204030204" pitchFamily="34" charset="0"/>
              </a:rPr>
              <a:t> </a:t>
            </a:r>
            <a:r>
              <a:rPr lang="it-IT" dirty="0" err="1">
                <a:latin typeface="+mj-lt"/>
                <a:ea typeface="Calibri" panose="020F0502020204030204" pitchFamily="34" charset="0"/>
              </a:rPr>
              <a:t>will</a:t>
            </a:r>
            <a:r>
              <a:rPr lang="it-IT" dirty="0">
                <a:latin typeface="+mj-lt"/>
                <a:ea typeface="Calibri" panose="020F0502020204030204" pitchFamily="34" charset="0"/>
              </a:rPr>
              <a:t> be for post-</a:t>
            </a:r>
            <a:r>
              <a:rPr lang="it-IT" dirty="0" err="1">
                <a:latin typeface="+mj-lt"/>
                <a:ea typeface="Calibri" panose="020F0502020204030204" pitchFamily="34" charset="0"/>
              </a:rPr>
              <a:t>threshold</a:t>
            </a:r>
            <a:r>
              <a:rPr lang="it-IT" dirty="0">
                <a:latin typeface="+mj-lt"/>
                <a:ea typeface="Calibri" panose="020F0502020204030204" pitchFamily="34" charset="0"/>
              </a:rPr>
              <a:t> </a:t>
            </a:r>
            <a:r>
              <a:rPr lang="it-IT" dirty="0" err="1">
                <a:latin typeface="+mj-lt"/>
                <a:ea typeface="Calibri" panose="020F0502020204030204" pitchFamily="34" charset="0"/>
              </a:rPr>
              <a:t>learners</a:t>
            </a:r>
            <a:r>
              <a:rPr lang="it-IT" dirty="0">
                <a:latin typeface="+mj-lt"/>
                <a:ea typeface="Calibri" panose="020F0502020204030204" pitchFamily="34" charset="0"/>
              </a:rPr>
              <a:t> to master” .</a:t>
            </a:r>
            <a:endParaRPr lang="it-IT" dirty="0">
              <a:latin typeface="+mj-lt"/>
            </a:endParaRPr>
          </a:p>
        </p:txBody>
      </p:sp>
    </p:spTree>
    <p:extLst>
      <p:ext uri="{BB962C8B-B14F-4D97-AF65-F5344CB8AC3E}">
        <p14:creationId xmlns:p14="http://schemas.microsoft.com/office/powerpoint/2010/main" val="1862890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arn(inVertical)">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DB19BE2B-752E-449F-90DE-8BE15CB43861}"/>
              </a:ext>
            </a:extLst>
          </p:cNvPr>
          <p:cNvSpPr>
            <a:spLocks noGrp="1"/>
          </p:cNvSpPr>
          <p:nvPr>
            <p:ph type="body" sz="quarter" idx="10"/>
          </p:nvPr>
        </p:nvSpPr>
        <p:spPr/>
        <p:txBody>
          <a:bodyPr/>
          <a:lstStyle/>
          <a:p>
            <a:r>
              <a:rPr lang="it-IT" dirty="0"/>
              <a:t>La complessificazione</a:t>
            </a:r>
          </a:p>
        </p:txBody>
      </p:sp>
      <p:sp>
        <p:nvSpPr>
          <p:cNvPr id="3" name="Segnaposto testo 2">
            <a:extLst>
              <a:ext uri="{FF2B5EF4-FFF2-40B4-BE49-F238E27FC236}">
                <a16:creationId xmlns:a16="http://schemas.microsoft.com/office/drawing/2014/main" id="{43A2B2D3-ED09-4B01-9D23-F341FC5E4AFD}"/>
              </a:ext>
            </a:extLst>
          </p:cNvPr>
          <p:cNvSpPr>
            <a:spLocks noGrp="1"/>
          </p:cNvSpPr>
          <p:nvPr>
            <p:ph type="body" sz="quarter" idx="11"/>
          </p:nvPr>
        </p:nvSpPr>
        <p:spPr/>
        <p:txBody>
          <a:bodyPr/>
          <a:lstStyle/>
          <a:p>
            <a:r>
              <a:rPr lang="it-IT" dirty="0">
                <a:ea typeface="Calibri" panose="020F0502020204030204" pitchFamily="34" charset="0"/>
              </a:rPr>
              <a:t>Dixon (2016, p. 125): “some </a:t>
            </a:r>
            <a:r>
              <a:rPr lang="it-IT" dirty="0" err="1">
                <a:ea typeface="Calibri" panose="020F0502020204030204" pitchFamily="34" charset="0"/>
              </a:rPr>
              <a:t>modern</a:t>
            </a:r>
            <a:r>
              <a:rPr lang="it-IT" dirty="0">
                <a:ea typeface="Calibri" panose="020F0502020204030204" pitchFamily="34" charset="0"/>
              </a:rPr>
              <a:t>-day languages are </a:t>
            </a:r>
            <a:r>
              <a:rPr lang="it-IT" dirty="0" err="1">
                <a:ea typeface="Calibri" panose="020F0502020204030204" pitchFamily="34" charset="0"/>
              </a:rPr>
              <a:t>certainly</a:t>
            </a:r>
            <a:r>
              <a:rPr lang="it-IT" dirty="0">
                <a:ea typeface="Calibri" panose="020F0502020204030204" pitchFamily="34" charset="0"/>
              </a:rPr>
              <a:t> more complex </a:t>
            </a:r>
            <a:r>
              <a:rPr lang="it-IT" dirty="0" err="1">
                <a:ea typeface="Calibri" panose="020F0502020204030204" pitchFamily="34" charset="0"/>
              </a:rPr>
              <a:t>than</a:t>
            </a:r>
            <a:r>
              <a:rPr lang="it-IT" dirty="0">
                <a:ea typeface="Calibri" panose="020F0502020204030204" pitchFamily="34" charset="0"/>
              </a:rPr>
              <a:t> others. </a:t>
            </a:r>
            <a:r>
              <a:rPr lang="it-IT" dirty="0" err="1">
                <a:ea typeface="Calibri" panose="020F0502020204030204" pitchFamily="34" charset="0"/>
              </a:rPr>
              <a:t>When</a:t>
            </a:r>
            <a:r>
              <a:rPr lang="it-IT" dirty="0">
                <a:ea typeface="Calibri" panose="020F0502020204030204" pitchFamily="34" charset="0"/>
              </a:rPr>
              <a:t> one </a:t>
            </a:r>
            <a:r>
              <a:rPr lang="it-IT" dirty="0" err="1">
                <a:ea typeface="Calibri" panose="020F0502020204030204" pitchFamily="34" charset="0"/>
              </a:rPr>
              <a:t>surveys</a:t>
            </a:r>
            <a:r>
              <a:rPr lang="it-IT" dirty="0">
                <a:ea typeface="Calibri" panose="020F0502020204030204" pitchFamily="34" charset="0"/>
              </a:rPr>
              <a:t> the languages for </a:t>
            </a:r>
            <a:r>
              <a:rPr lang="it-IT" dirty="0" err="1">
                <a:ea typeface="Calibri" panose="020F0502020204030204" pitchFamily="34" charset="0"/>
              </a:rPr>
              <a:t>which</a:t>
            </a:r>
            <a:r>
              <a:rPr lang="it-IT" dirty="0">
                <a:ea typeface="Calibri" panose="020F0502020204030204" pitchFamily="34" charset="0"/>
              </a:rPr>
              <a:t> comprehensive </a:t>
            </a:r>
            <a:r>
              <a:rPr lang="it-IT" dirty="0" err="1">
                <a:ea typeface="Calibri" panose="020F0502020204030204" pitchFamily="34" charset="0"/>
              </a:rPr>
              <a:t>grammatical</a:t>
            </a:r>
            <a:r>
              <a:rPr lang="it-IT" dirty="0">
                <a:ea typeface="Calibri" panose="020F0502020204030204" pitchFamily="34" charset="0"/>
              </a:rPr>
              <a:t> </a:t>
            </a:r>
            <a:r>
              <a:rPr lang="it-IT" dirty="0" err="1">
                <a:ea typeface="Calibri" panose="020F0502020204030204" pitchFamily="34" charset="0"/>
              </a:rPr>
              <a:t>descriptions</a:t>
            </a:r>
            <a:r>
              <a:rPr lang="it-IT" dirty="0">
                <a:ea typeface="Calibri" panose="020F0502020204030204" pitchFamily="34" charset="0"/>
              </a:rPr>
              <a:t> </a:t>
            </a:r>
            <a:r>
              <a:rPr lang="it-IT" dirty="0" err="1">
                <a:ea typeface="Calibri" panose="020F0502020204030204" pitchFamily="34" charset="0"/>
              </a:rPr>
              <a:t>have</a:t>
            </a:r>
            <a:r>
              <a:rPr lang="it-IT" dirty="0">
                <a:ea typeface="Calibri" panose="020F0502020204030204" pitchFamily="34" charset="0"/>
              </a:rPr>
              <a:t> </a:t>
            </a:r>
            <a:r>
              <a:rPr lang="it-IT" dirty="0" err="1">
                <a:ea typeface="Calibri" panose="020F0502020204030204" pitchFamily="34" charset="0"/>
              </a:rPr>
              <a:t>been</a:t>
            </a:r>
            <a:r>
              <a:rPr lang="it-IT" dirty="0">
                <a:ea typeface="Calibri" panose="020F0502020204030204" pitchFamily="34" charset="0"/>
              </a:rPr>
              <a:t> published, </a:t>
            </a:r>
            <a:r>
              <a:rPr lang="it-IT" dirty="0" err="1">
                <a:ea typeface="Calibri" panose="020F0502020204030204" pitchFamily="34" charset="0"/>
              </a:rPr>
              <a:t>it</a:t>
            </a:r>
            <a:r>
              <a:rPr lang="it-IT" dirty="0">
                <a:ea typeface="Calibri" panose="020F0502020204030204" pitchFamily="34" charset="0"/>
              </a:rPr>
              <a:t> </a:t>
            </a:r>
            <a:r>
              <a:rPr lang="it-IT" dirty="0" err="1">
                <a:ea typeface="Calibri" panose="020F0502020204030204" pitchFamily="34" charset="0"/>
              </a:rPr>
              <a:t>is</a:t>
            </a:r>
            <a:r>
              <a:rPr lang="it-IT" dirty="0">
                <a:ea typeface="Calibri" panose="020F0502020204030204" pitchFamily="34" charset="0"/>
              </a:rPr>
              <a:t> </a:t>
            </a:r>
            <a:r>
              <a:rPr lang="it-IT" dirty="0" err="1">
                <a:ea typeface="Calibri" panose="020F0502020204030204" pitchFamily="34" charset="0"/>
              </a:rPr>
              <a:t>noteworthy</a:t>
            </a:r>
            <a:r>
              <a:rPr lang="it-IT" dirty="0">
                <a:ea typeface="Calibri" panose="020F0502020204030204" pitchFamily="34" charset="0"/>
              </a:rPr>
              <a:t> </a:t>
            </a:r>
            <a:r>
              <a:rPr lang="it-IT" dirty="0" err="1">
                <a:ea typeface="Calibri" panose="020F0502020204030204" pitchFamily="34" charset="0"/>
              </a:rPr>
              <a:t>that</a:t>
            </a:r>
            <a:r>
              <a:rPr lang="it-IT" dirty="0">
                <a:ea typeface="Calibri" panose="020F0502020204030204" pitchFamily="34" charset="0"/>
              </a:rPr>
              <a:t> a high </a:t>
            </a:r>
            <a:r>
              <a:rPr lang="it-IT" dirty="0" err="1">
                <a:ea typeface="Calibri" panose="020F0502020204030204" pitchFamily="34" charset="0"/>
              </a:rPr>
              <a:t>proportion</a:t>
            </a:r>
            <a:r>
              <a:rPr lang="it-IT" dirty="0">
                <a:ea typeface="Calibri" panose="020F0502020204030204" pitchFamily="34" charset="0"/>
              </a:rPr>
              <a:t> of </a:t>
            </a:r>
            <a:r>
              <a:rPr lang="it-IT" dirty="0" err="1">
                <a:ea typeface="Calibri" panose="020F0502020204030204" pitchFamily="34" charset="0"/>
              </a:rPr>
              <a:t>those</a:t>
            </a:r>
            <a:r>
              <a:rPr lang="it-IT" dirty="0">
                <a:ea typeface="Calibri" panose="020F0502020204030204" pitchFamily="34" charset="0"/>
              </a:rPr>
              <a:t> </a:t>
            </a:r>
            <a:r>
              <a:rPr lang="it-IT" dirty="0" err="1">
                <a:ea typeface="Calibri" panose="020F0502020204030204" pitchFamily="34" charset="0"/>
              </a:rPr>
              <a:t>displaying</a:t>
            </a:r>
            <a:r>
              <a:rPr lang="it-IT" dirty="0">
                <a:ea typeface="Calibri" panose="020F0502020204030204" pitchFamily="34" charset="0"/>
              </a:rPr>
              <a:t> a </a:t>
            </a:r>
            <a:r>
              <a:rPr lang="it-IT" dirty="0" err="1">
                <a:ea typeface="Calibri" panose="020F0502020204030204" pitchFamily="34" charset="0"/>
              </a:rPr>
              <a:t>really</a:t>
            </a:r>
            <a:r>
              <a:rPr lang="it-IT" dirty="0">
                <a:ea typeface="Calibri" panose="020F0502020204030204" pitchFamily="34" charset="0"/>
              </a:rPr>
              <a:t> </a:t>
            </a:r>
            <a:r>
              <a:rPr lang="it-IT" dirty="0" err="1">
                <a:ea typeface="Calibri" panose="020F0502020204030204" pitchFamily="34" charset="0"/>
              </a:rPr>
              <a:t>complicated</a:t>
            </a:r>
            <a:r>
              <a:rPr lang="it-IT" dirty="0">
                <a:ea typeface="Calibri" panose="020F0502020204030204" pitchFamily="34" charset="0"/>
              </a:rPr>
              <a:t> </a:t>
            </a:r>
            <a:r>
              <a:rPr lang="it-IT" dirty="0" err="1">
                <a:ea typeface="Calibri" panose="020F0502020204030204" pitchFamily="34" charset="0"/>
              </a:rPr>
              <a:t>grammar</a:t>
            </a:r>
            <a:r>
              <a:rPr lang="it-IT" dirty="0">
                <a:ea typeface="Calibri" panose="020F0502020204030204" pitchFamily="34" charset="0"/>
              </a:rPr>
              <a:t> are small, </a:t>
            </a:r>
            <a:r>
              <a:rPr lang="it-IT" dirty="0" err="1">
                <a:ea typeface="Calibri" panose="020F0502020204030204" pitchFamily="34" charset="0"/>
              </a:rPr>
              <a:t>local</a:t>
            </a:r>
            <a:r>
              <a:rPr lang="it-IT" dirty="0">
                <a:ea typeface="Calibri" panose="020F0502020204030204" pitchFamily="34" charset="0"/>
              </a:rPr>
              <a:t> languages, with just a </a:t>
            </a:r>
            <a:r>
              <a:rPr lang="it-IT" dirty="0" err="1">
                <a:ea typeface="Calibri" panose="020F0502020204030204" pitchFamily="34" charset="0"/>
              </a:rPr>
              <a:t>few</a:t>
            </a:r>
            <a:r>
              <a:rPr lang="it-IT" dirty="0">
                <a:ea typeface="Calibri" panose="020F0502020204030204" pitchFamily="34" charset="0"/>
              </a:rPr>
              <a:t> </a:t>
            </a:r>
            <a:r>
              <a:rPr lang="it-IT" dirty="0" err="1">
                <a:ea typeface="Calibri" panose="020F0502020204030204" pitchFamily="34" charset="0"/>
              </a:rPr>
              <a:t>hundred</a:t>
            </a:r>
            <a:r>
              <a:rPr lang="it-IT" dirty="0">
                <a:ea typeface="Calibri" panose="020F0502020204030204" pitchFamily="34" charset="0"/>
              </a:rPr>
              <a:t> or </a:t>
            </a:r>
            <a:r>
              <a:rPr lang="it-IT" dirty="0" err="1">
                <a:ea typeface="Calibri" panose="020F0502020204030204" pitchFamily="34" charset="0"/>
              </a:rPr>
              <a:t>perhaps</a:t>
            </a:r>
            <a:r>
              <a:rPr lang="it-IT" dirty="0">
                <a:ea typeface="Calibri" panose="020F0502020204030204" pitchFamily="34" charset="0"/>
              </a:rPr>
              <a:t> a </a:t>
            </a:r>
            <a:r>
              <a:rPr lang="it-IT" dirty="0" err="1">
                <a:ea typeface="Calibri" panose="020F0502020204030204" pitchFamily="34" charset="0"/>
              </a:rPr>
              <a:t>few</a:t>
            </a:r>
            <a:r>
              <a:rPr lang="it-IT" dirty="0">
                <a:ea typeface="Calibri" panose="020F0502020204030204" pitchFamily="34" charset="0"/>
              </a:rPr>
              <a:t> </a:t>
            </a:r>
            <a:r>
              <a:rPr lang="it-IT" dirty="0" err="1">
                <a:ea typeface="Calibri" panose="020F0502020204030204" pitchFamily="34" charset="0"/>
              </a:rPr>
              <a:t>thousand</a:t>
            </a:r>
            <a:r>
              <a:rPr lang="it-IT" dirty="0">
                <a:ea typeface="Calibri" panose="020F0502020204030204" pitchFamily="34" charset="0"/>
              </a:rPr>
              <a:t> speakers. None of </a:t>
            </a:r>
            <a:r>
              <a:rPr lang="it-IT" dirty="0" err="1">
                <a:ea typeface="Calibri" panose="020F0502020204030204" pitchFamily="34" charset="0"/>
              </a:rPr>
              <a:t>these</a:t>
            </a:r>
            <a:r>
              <a:rPr lang="it-IT" dirty="0">
                <a:ea typeface="Calibri" panose="020F0502020204030204" pitchFamily="34" charset="0"/>
              </a:rPr>
              <a:t> </a:t>
            </a:r>
            <a:r>
              <a:rPr lang="it-IT" dirty="0" err="1">
                <a:ea typeface="Calibri" panose="020F0502020204030204" pitchFamily="34" charset="0"/>
              </a:rPr>
              <a:t>had</a:t>
            </a:r>
            <a:r>
              <a:rPr lang="it-IT" dirty="0">
                <a:ea typeface="Calibri" panose="020F0502020204030204" pitchFamily="34" charset="0"/>
              </a:rPr>
              <a:t> a writing system.” </a:t>
            </a:r>
            <a:endParaRPr lang="it-IT" dirty="0"/>
          </a:p>
          <a:p>
            <a:endParaRPr lang="it-IT" dirty="0"/>
          </a:p>
          <a:p>
            <a:r>
              <a:rPr lang="it-IT" dirty="0" err="1">
                <a:ea typeface="Calibri" panose="020F0502020204030204" pitchFamily="34" charset="0"/>
              </a:rPr>
              <a:t>Trudgill</a:t>
            </a:r>
            <a:r>
              <a:rPr lang="it-IT" dirty="0">
                <a:ea typeface="Calibri" panose="020F0502020204030204" pitchFamily="34" charset="0"/>
              </a:rPr>
              <a:t> (2011, p. 64): “</a:t>
            </a:r>
            <a:r>
              <a:rPr lang="it-IT" dirty="0" err="1">
                <a:ea typeface="Calibri" panose="020F0502020204030204" pitchFamily="34" charset="0"/>
              </a:rPr>
              <a:t>it</a:t>
            </a:r>
            <a:r>
              <a:rPr lang="it-IT" dirty="0">
                <a:ea typeface="Calibri" panose="020F0502020204030204" pitchFamily="34" charset="0"/>
              </a:rPr>
              <a:t> </a:t>
            </a:r>
            <a:r>
              <a:rPr lang="it-IT" dirty="0" err="1">
                <a:ea typeface="Calibri" panose="020F0502020204030204" pitchFamily="34" charset="0"/>
              </a:rPr>
              <a:t>is</a:t>
            </a:r>
            <a:r>
              <a:rPr lang="it-IT" dirty="0">
                <a:ea typeface="Calibri" panose="020F0502020204030204" pitchFamily="34" charset="0"/>
              </a:rPr>
              <a:t> in low-</a:t>
            </a:r>
            <a:r>
              <a:rPr lang="it-IT" dirty="0" err="1">
                <a:ea typeface="Calibri" panose="020F0502020204030204" pitchFamily="34" charset="0"/>
              </a:rPr>
              <a:t>contact</a:t>
            </a:r>
            <a:r>
              <a:rPr lang="it-IT" dirty="0">
                <a:ea typeface="Calibri" panose="020F0502020204030204" pitchFamily="34" charset="0"/>
              </a:rPr>
              <a:t> communities </a:t>
            </a:r>
            <a:r>
              <a:rPr lang="it-IT" dirty="0" err="1">
                <a:ea typeface="Calibri" panose="020F0502020204030204" pitchFamily="34" charset="0"/>
              </a:rPr>
              <a:t>that</a:t>
            </a:r>
            <a:r>
              <a:rPr lang="it-IT" dirty="0">
                <a:ea typeface="Calibri" panose="020F0502020204030204" pitchFamily="34" charset="0"/>
              </a:rPr>
              <a:t> </a:t>
            </a:r>
            <a:r>
              <a:rPr lang="it-IT" dirty="0" err="1">
                <a:ea typeface="Calibri" panose="020F0502020204030204" pitchFamily="34" charset="0"/>
              </a:rPr>
              <a:t>we</a:t>
            </a:r>
            <a:r>
              <a:rPr lang="it-IT" dirty="0">
                <a:ea typeface="Calibri" panose="020F0502020204030204" pitchFamily="34" charset="0"/>
              </a:rPr>
              <a:t> are </a:t>
            </a:r>
            <a:r>
              <a:rPr lang="it-IT" dirty="0" err="1">
                <a:ea typeface="Calibri" panose="020F0502020204030204" pitchFamily="34" charset="0"/>
              </a:rPr>
              <a:t>most</a:t>
            </a:r>
            <a:r>
              <a:rPr lang="it-IT" dirty="0">
                <a:ea typeface="Calibri" panose="020F0502020204030204" pitchFamily="34" charset="0"/>
              </a:rPr>
              <a:t> </a:t>
            </a:r>
            <a:r>
              <a:rPr lang="it-IT" dirty="0" err="1">
                <a:ea typeface="Calibri" panose="020F0502020204030204" pitchFamily="34" charset="0"/>
              </a:rPr>
              <a:t>likely</a:t>
            </a:r>
            <a:r>
              <a:rPr lang="it-IT" dirty="0">
                <a:ea typeface="Calibri" panose="020F0502020204030204" pitchFamily="34" charset="0"/>
              </a:rPr>
              <a:t> to </a:t>
            </a:r>
            <a:r>
              <a:rPr lang="it-IT" dirty="0" err="1">
                <a:ea typeface="Calibri" panose="020F0502020204030204" pitchFamily="34" charset="0"/>
              </a:rPr>
              <a:t>find</a:t>
            </a:r>
            <a:r>
              <a:rPr lang="it-IT" dirty="0">
                <a:ea typeface="Calibri" panose="020F0502020204030204" pitchFamily="34" charset="0"/>
              </a:rPr>
              <a:t> </a:t>
            </a:r>
            <a:r>
              <a:rPr lang="it-IT" dirty="0" err="1">
                <a:ea typeface="Calibri" panose="020F0502020204030204" pitchFamily="34" charset="0"/>
              </a:rPr>
              <a:t>not</a:t>
            </a:r>
            <a:r>
              <a:rPr lang="it-IT" dirty="0">
                <a:ea typeface="Calibri" panose="020F0502020204030204" pitchFamily="34" charset="0"/>
              </a:rPr>
              <a:t> </a:t>
            </a:r>
            <a:r>
              <a:rPr lang="it-IT" dirty="0" err="1">
                <a:ea typeface="Calibri" panose="020F0502020204030204" pitchFamily="34" charset="0"/>
              </a:rPr>
              <a:t>only</a:t>
            </a:r>
            <a:r>
              <a:rPr lang="it-IT" dirty="0">
                <a:ea typeface="Calibri" panose="020F0502020204030204" pitchFamily="34" charset="0"/>
              </a:rPr>
              <a:t> the </a:t>
            </a:r>
            <a:r>
              <a:rPr lang="it-IT" dirty="0" err="1">
                <a:ea typeface="Calibri" panose="020F0502020204030204" pitchFamily="34" charset="0"/>
              </a:rPr>
              <a:t>preservation</a:t>
            </a:r>
            <a:r>
              <a:rPr lang="it-IT" dirty="0">
                <a:ea typeface="Calibri" panose="020F0502020204030204" pitchFamily="34" charset="0"/>
              </a:rPr>
              <a:t> of </a:t>
            </a:r>
            <a:r>
              <a:rPr lang="it-IT" dirty="0" err="1">
                <a:ea typeface="Calibri" panose="020F0502020204030204" pitchFamily="34" charset="0"/>
              </a:rPr>
              <a:t>complexity</a:t>
            </a:r>
            <a:r>
              <a:rPr lang="it-IT" dirty="0">
                <a:ea typeface="Calibri" panose="020F0502020204030204" pitchFamily="34" charset="0"/>
              </a:rPr>
              <a:t> </a:t>
            </a:r>
            <a:r>
              <a:rPr lang="it-IT" dirty="0" err="1">
                <a:ea typeface="Calibri" panose="020F0502020204030204" pitchFamily="34" charset="0"/>
              </a:rPr>
              <a:t>but</a:t>
            </a:r>
            <a:r>
              <a:rPr lang="it-IT" dirty="0">
                <a:ea typeface="Calibri" panose="020F0502020204030204" pitchFamily="34" charset="0"/>
              </a:rPr>
              <a:t> </a:t>
            </a:r>
            <a:r>
              <a:rPr lang="it-IT" dirty="0" err="1">
                <a:ea typeface="Calibri" panose="020F0502020204030204" pitchFamily="34" charset="0"/>
              </a:rPr>
              <a:t>also</a:t>
            </a:r>
            <a:r>
              <a:rPr lang="it-IT" dirty="0">
                <a:ea typeface="Calibri" panose="020F0502020204030204" pitchFamily="34" charset="0"/>
              </a:rPr>
              <a:t> an </a:t>
            </a:r>
            <a:r>
              <a:rPr lang="it-IT" i="1" dirty="0" err="1">
                <a:ea typeface="Calibri" panose="020F0502020204030204" pitchFamily="34" charset="0"/>
              </a:rPr>
              <a:t>increase</a:t>
            </a:r>
            <a:r>
              <a:rPr lang="it-IT" dirty="0">
                <a:ea typeface="Calibri" panose="020F0502020204030204" pitchFamily="34" charset="0"/>
              </a:rPr>
              <a:t> in </a:t>
            </a:r>
            <a:r>
              <a:rPr lang="it-IT" dirty="0" err="1">
                <a:ea typeface="Calibri" panose="020F0502020204030204" pitchFamily="34" charset="0"/>
              </a:rPr>
              <a:t>complexity</a:t>
            </a:r>
            <a:r>
              <a:rPr lang="it-IT" dirty="0">
                <a:ea typeface="Calibri" panose="020F0502020204030204" pitchFamily="34" charset="0"/>
              </a:rPr>
              <a:t>”</a:t>
            </a:r>
            <a:endParaRPr lang="it-IT" dirty="0"/>
          </a:p>
          <a:p>
            <a:endParaRPr lang="it-IT" dirty="0"/>
          </a:p>
          <a:p>
            <a:r>
              <a:rPr lang="it-IT" dirty="0" err="1">
                <a:ea typeface="Calibri" panose="020F0502020204030204" pitchFamily="34" charset="0"/>
                <a:cs typeface="Times New Roman" panose="02020603050405020304" pitchFamily="18" charset="0"/>
              </a:rPr>
              <a:t>Trudgill</a:t>
            </a:r>
            <a:r>
              <a:rPr lang="it-IT" dirty="0">
                <a:ea typeface="Calibri" panose="020F0502020204030204" pitchFamily="34" charset="0"/>
                <a:cs typeface="Times New Roman" panose="02020603050405020304" pitchFamily="18" charset="0"/>
              </a:rPr>
              <a:t> (2009, p. 102): “in small </a:t>
            </a:r>
            <a:r>
              <a:rPr lang="it-IT" dirty="0" err="1">
                <a:ea typeface="Calibri" panose="020F0502020204030204" pitchFamily="34" charset="0"/>
                <a:cs typeface="Times New Roman" panose="02020603050405020304" pitchFamily="18" charset="0"/>
              </a:rPr>
              <a:t>isolated</a:t>
            </a:r>
            <a:r>
              <a:rPr lang="it-IT" dirty="0">
                <a:ea typeface="Calibri" panose="020F0502020204030204" pitchFamily="34" charset="0"/>
                <a:cs typeface="Times New Roman" panose="02020603050405020304" pitchFamily="18" charset="0"/>
              </a:rPr>
              <a:t> communities, change </a:t>
            </a:r>
            <a:r>
              <a:rPr lang="it-IT" dirty="0" err="1">
                <a:ea typeface="Calibri" panose="020F0502020204030204" pitchFamily="34" charset="0"/>
                <a:cs typeface="Times New Roman" panose="02020603050405020304" pitchFamily="18" charset="0"/>
              </a:rPr>
              <a:t>will</a:t>
            </a:r>
            <a:r>
              <a:rPr lang="it-IT" dirty="0">
                <a:ea typeface="Calibri" panose="020F0502020204030204" pitchFamily="34" charset="0"/>
                <a:cs typeface="Times New Roman" panose="02020603050405020304" pitchFamily="18" charset="0"/>
              </a:rPr>
              <a:t> be </a:t>
            </a:r>
            <a:r>
              <a:rPr lang="it-IT" dirty="0" err="1">
                <a:ea typeface="Calibri" panose="020F0502020204030204" pitchFamily="34" charset="0"/>
                <a:cs typeface="Times New Roman" panose="02020603050405020304" pitchFamily="18" charset="0"/>
              </a:rPr>
              <a:t>slower</a:t>
            </a:r>
            <a:r>
              <a:rPr lang="it-IT" dirty="0">
                <a:ea typeface="Calibri" panose="020F0502020204030204" pitchFamily="34" charset="0"/>
                <a:cs typeface="Times New Roman" panose="02020603050405020304" pitchFamily="18" charset="0"/>
              </a:rPr>
              <a:t> […] </a:t>
            </a:r>
            <a:r>
              <a:rPr lang="it-IT" dirty="0" err="1">
                <a:ea typeface="Calibri" panose="020F0502020204030204" pitchFamily="34" charset="0"/>
                <a:cs typeface="Times New Roman" panose="02020603050405020304" pitchFamily="18" charset="0"/>
              </a:rPr>
              <a:t>but</a:t>
            </a:r>
            <a:r>
              <a:rPr lang="it-IT" dirty="0">
                <a:ea typeface="Calibri" panose="020F0502020204030204" pitchFamily="34" charset="0"/>
                <a:cs typeface="Times New Roman" panose="02020603050405020304" pitchFamily="18" charset="0"/>
              </a:rPr>
              <a:t> </a:t>
            </a:r>
            <a:r>
              <a:rPr lang="it-IT" dirty="0" err="1">
                <a:ea typeface="Calibri" panose="020F0502020204030204" pitchFamily="34" charset="0"/>
                <a:cs typeface="Times New Roman" panose="02020603050405020304" pitchFamily="18" charset="0"/>
              </a:rPr>
              <a:t>when</a:t>
            </a:r>
            <a:r>
              <a:rPr lang="it-IT" dirty="0">
                <a:ea typeface="Calibri" panose="020F0502020204030204" pitchFamily="34" charset="0"/>
                <a:cs typeface="Times New Roman" panose="02020603050405020304" pitchFamily="18" charset="0"/>
              </a:rPr>
              <a:t> </a:t>
            </a:r>
            <a:r>
              <a:rPr lang="it-IT" dirty="0" err="1">
                <a:ea typeface="Calibri" panose="020F0502020204030204" pitchFamily="34" charset="0"/>
                <a:cs typeface="Times New Roman" panose="02020603050405020304" pitchFamily="18" charset="0"/>
              </a:rPr>
              <a:t>it</a:t>
            </a:r>
            <a:r>
              <a:rPr lang="it-IT" dirty="0">
                <a:ea typeface="Calibri" panose="020F0502020204030204" pitchFamily="34" charset="0"/>
                <a:cs typeface="Times New Roman" panose="02020603050405020304" pitchFamily="18" charset="0"/>
              </a:rPr>
              <a:t> </a:t>
            </a:r>
            <a:r>
              <a:rPr lang="it-IT" dirty="0" err="1">
                <a:ea typeface="Calibri" panose="020F0502020204030204" pitchFamily="34" charset="0"/>
                <a:cs typeface="Times New Roman" panose="02020603050405020304" pitchFamily="18" charset="0"/>
              </a:rPr>
              <a:t>does</a:t>
            </a:r>
            <a:r>
              <a:rPr lang="it-IT" dirty="0">
                <a:ea typeface="Calibri" panose="020F0502020204030204" pitchFamily="34" charset="0"/>
                <a:cs typeface="Times New Roman" panose="02020603050405020304" pitchFamily="18" charset="0"/>
              </a:rPr>
              <a:t> </a:t>
            </a:r>
            <a:r>
              <a:rPr lang="it-IT" dirty="0" err="1">
                <a:ea typeface="Calibri" panose="020F0502020204030204" pitchFamily="34" charset="0"/>
                <a:cs typeface="Times New Roman" panose="02020603050405020304" pitchFamily="18" charset="0"/>
              </a:rPr>
              <a:t>occur</a:t>
            </a:r>
            <a:r>
              <a:rPr lang="it-IT" dirty="0">
                <a:ea typeface="Calibri" panose="020F0502020204030204" pitchFamily="34" charset="0"/>
                <a:cs typeface="Times New Roman" panose="02020603050405020304" pitchFamily="18" charset="0"/>
              </a:rPr>
              <a:t>, </a:t>
            </a:r>
            <a:r>
              <a:rPr lang="it-IT" dirty="0" err="1">
                <a:ea typeface="Calibri" panose="020F0502020204030204" pitchFamily="34" charset="0"/>
                <a:cs typeface="Times New Roman" panose="02020603050405020304" pitchFamily="18" charset="0"/>
              </a:rPr>
              <a:t>it</a:t>
            </a:r>
            <a:r>
              <a:rPr lang="it-IT" dirty="0">
                <a:ea typeface="Calibri" panose="020F0502020204030204" pitchFamily="34" charset="0"/>
                <a:cs typeface="Times New Roman" panose="02020603050405020304" pitchFamily="18" charset="0"/>
              </a:rPr>
              <a:t> </a:t>
            </a:r>
            <a:r>
              <a:rPr lang="it-IT" dirty="0" err="1">
                <a:ea typeface="Calibri" panose="020F0502020204030204" pitchFamily="34" charset="0"/>
                <a:cs typeface="Times New Roman" panose="02020603050405020304" pitchFamily="18" charset="0"/>
              </a:rPr>
              <a:t>is</a:t>
            </a:r>
            <a:r>
              <a:rPr lang="it-IT" dirty="0">
                <a:ea typeface="Calibri" panose="020F0502020204030204" pitchFamily="34" charset="0"/>
                <a:cs typeface="Times New Roman" panose="02020603050405020304" pitchFamily="18" charset="0"/>
              </a:rPr>
              <a:t> </a:t>
            </a:r>
            <a:r>
              <a:rPr lang="it-IT" dirty="0" err="1">
                <a:ea typeface="Calibri" panose="020F0502020204030204" pitchFamily="34" charset="0"/>
                <a:cs typeface="Times New Roman" panose="02020603050405020304" pitchFamily="18" charset="0"/>
              </a:rPr>
              <a:t>also</a:t>
            </a:r>
            <a:r>
              <a:rPr lang="it-IT" dirty="0">
                <a:ea typeface="Calibri" panose="020F0502020204030204" pitchFamily="34" charset="0"/>
                <a:cs typeface="Times New Roman" panose="02020603050405020304" pitchFamily="18" charset="0"/>
              </a:rPr>
              <a:t> more </a:t>
            </a:r>
            <a:r>
              <a:rPr lang="it-IT" dirty="0" err="1">
                <a:ea typeface="Calibri" panose="020F0502020204030204" pitchFamily="34" charset="0"/>
                <a:cs typeface="Times New Roman" panose="02020603050405020304" pitchFamily="18" charset="0"/>
              </a:rPr>
              <a:t>likely</a:t>
            </a:r>
            <a:r>
              <a:rPr lang="it-IT" dirty="0">
                <a:ea typeface="Calibri" panose="020F0502020204030204" pitchFamily="34" charset="0"/>
                <a:cs typeface="Times New Roman" panose="02020603050405020304" pitchFamily="18" charset="0"/>
              </a:rPr>
              <a:t> to be of the </a:t>
            </a:r>
            <a:r>
              <a:rPr lang="it-IT" dirty="0" err="1">
                <a:ea typeface="Calibri" panose="020F0502020204030204" pitchFamily="34" charset="0"/>
                <a:cs typeface="Times New Roman" panose="02020603050405020304" pitchFamily="18" charset="0"/>
              </a:rPr>
              <a:t>complexification</a:t>
            </a:r>
            <a:r>
              <a:rPr lang="it-IT" dirty="0">
                <a:ea typeface="Calibri" panose="020F0502020204030204" pitchFamily="34" charset="0"/>
                <a:cs typeface="Times New Roman" panose="02020603050405020304" pitchFamily="18" charset="0"/>
              </a:rPr>
              <a:t> </a:t>
            </a:r>
            <a:r>
              <a:rPr lang="it-IT" dirty="0" err="1">
                <a:ea typeface="Calibri" panose="020F0502020204030204" pitchFamily="34" charset="0"/>
                <a:cs typeface="Times New Roman" panose="02020603050405020304" pitchFamily="18" charset="0"/>
              </a:rPr>
              <a:t>type</a:t>
            </a:r>
            <a:r>
              <a:rPr lang="it-IT" dirty="0">
                <a:ea typeface="Calibri" panose="020F0502020204030204" pitchFamily="34" charset="0"/>
                <a:cs typeface="Times New Roman" panose="02020603050405020304" pitchFamily="18" charset="0"/>
              </a:rPr>
              <a:t>, the other side of the </a:t>
            </a:r>
            <a:r>
              <a:rPr lang="it-IT" dirty="0" err="1">
                <a:ea typeface="Calibri" panose="020F0502020204030204" pitchFamily="34" charset="0"/>
                <a:cs typeface="Times New Roman" panose="02020603050405020304" pitchFamily="18" charset="0"/>
              </a:rPr>
              <a:t>coin</a:t>
            </a:r>
            <a:r>
              <a:rPr lang="it-IT" dirty="0">
                <a:ea typeface="Calibri" panose="020F0502020204030204" pitchFamily="34" charset="0"/>
                <a:cs typeface="Times New Roman" panose="02020603050405020304" pitchFamily="18" charset="0"/>
              </a:rPr>
              <a:t> of high </a:t>
            </a:r>
            <a:r>
              <a:rPr lang="it-IT" dirty="0" err="1">
                <a:ea typeface="Calibri" panose="020F0502020204030204" pitchFamily="34" charset="0"/>
                <a:cs typeface="Times New Roman" panose="02020603050405020304" pitchFamily="18" charset="0"/>
              </a:rPr>
              <a:t>contact</a:t>
            </a:r>
            <a:r>
              <a:rPr lang="it-IT" dirty="0">
                <a:ea typeface="Calibri" panose="020F0502020204030204" pitchFamily="34" charset="0"/>
                <a:cs typeface="Times New Roman" panose="02020603050405020304" pitchFamily="18" charset="0"/>
              </a:rPr>
              <a:t> and loose networks </a:t>
            </a:r>
            <a:r>
              <a:rPr lang="it-IT" dirty="0" err="1">
                <a:ea typeface="Calibri" panose="020F0502020204030204" pitchFamily="34" charset="0"/>
                <a:cs typeface="Times New Roman" panose="02020603050405020304" pitchFamily="18" charset="0"/>
              </a:rPr>
              <a:t>leading</a:t>
            </a:r>
            <a:r>
              <a:rPr lang="it-IT" dirty="0">
                <a:ea typeface="Calibri" panose="020F0502020204030204" pitchFamily="34" charset="0"/>
                <a:cs typeface="Times New Roman" panose="02020603050405020304" pitchFamily="18" charset="0"/>
              </a:rPr>
              <a:t> to </a:t>
            </a:r>
            <a:r>
              <a:rPr lang="it-IT" dirty="0" err="1">
                <a:ea typeface="Calibri" panose="020F0502020204030204" pitchFamily="34" charset="0"/>
                <a:cs typeface="Times New Roman" panose="02020603050405020304" pitchFamily="18" charset="0"/>
              </a:rPr>
              <a:t>rapid</a:t>
            </a:r>
            <a:r>
              <a:rPr lang="it-IT" dirty="0">
                <a:ea typeface="Calibri" panose="020F0502020204030204" pitchFamily="34" charset="0"/>
                <a:cs typeface="Times New Roman" panose="02020603050405020304" pitchFamily="18" charset="0"/>
              </a:rPr>
              <a:t> change and </a:t>
            </a:r>
            <a:r>
              <a:rPr lang="it-IT" dirty="0" err="1">
                <a:ea typeface="Calibri" panose="020F0502020204030204" pitchFamily="34" charset="0"/>
                <a:cs typeface="Times New Roman" panose="02020603050405020304" pitchFamily="18" charset="0"/>
              </a:rPr>
              <a:t>simplification</a:t>
            </a:r>
            <a:r>
              <a:rPr lang="it-IT" dirty="0">
                <a:ea typeface="Calibri" panose="020F0502020204030204" pitchFamily="34" charset="0"/>
                <a:cs typeface="Times New Roman" panose="02020603050405020304" pitchFamily="18" charset="0"/>
              </a:rPr>
              <a:t>”.</a:t>
            </a:r>
            <a:endParaRPr lang="it-IT" sz="1600" dirty="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21303268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C728F44D-E74A-4A22-85EC-B02630FA57E9}"/>
              </a:ext>
            </a:extLst>
          </p:cNvPr>
          <p:cNvSpPr>
            <a:spLocks noGrp="1"/>
          </p:cNvSpPr>
          <p:nvPr>
            <p:ph type="body" sz="quarter" idx="10"/>
          </p:nvPr>
        </p:nvSpPr>
        <p:spPr>
          <a:xfrm>
            <a:off x="119336" y="188640"/>
            <a:ext cx="11233149" cy="648071"/>
          </a:xfrm>
        </p:spPr>
        <p:txBody>
          <a:bodyPr/>
          <a:lstStyle/>
          <a:p>
            <a:r>
              <a:rPr lang="it-IT" dirty="0"/>
              <a:t>Sintomi</a:t>
            </a:r>
          </a:p>
        </p:txBody>
      </p:sp>
      <p:sp>
        <p:nvSpPr>
          <p:cNvPr id="3" name="Segnaposto testo 2">
            <a:extLst>
              <a:ext uri="{FF2B5EF4-FFF2-40B4-BE49-F238E27FC236}">
                <a16:creationId xmlns:a16="http://schemas.microsoft.com/office/drawing/2014/main" id="{AF62AA90-5EA8-4CB2-A3FD-2D28894D39A0}"/>
              </a:ext>
            </a:extLst>
          </p:cNvPr>
          <p:cNvSpPr>
            <a:spLocks noGrp="1"/>
          </p:cNvSpPr>
          <p:nvPr>
            <p:ph type="body" sz="quarter" idx="11"/>
          </p:nvPr>
        </p:nvSpPr>
        <p:spPr>
          <a:xfrm>
            <a:off x="119336" y="548680"/>
            <a:ext cx="11568856" cy="4608413"/>
          </a:xfrm>
        </p:spPr>
        <p:txBody>
          <a:bodyPr/>
          <a:lstStyle/>
          <a:p>
            <a:r>
              <a:rPr lang="it-IT" dirty="0"/>
              <a:t>Aumento di irregolarità</a:t>
            </a:r>
          </a:p>
          <a:p>
            <a:r>
              <a:rPr lang="it-IT" dirty="0"/>
              <a:t>Aumento di ridondanza sintagmatica</a:t>
            </a:r>
          </a:p>
          <a:p>
            <a:r>
              <a:rPr lang="it-IT" dirty="0"/>
              <a:t>Incremento di categorie morfologiche obbligatorie</a:t>
            </a:r>
          </a:p>
          <a:p>
            <a:r>
              <a:rPr lang="it-IT" dirty="0"/>
              <a:t>Aumento di opacità</a:t>
            </a:r>
          </a:p>
          <a:p>
            <a:endParaRPr lang="it-IT" dirty="0"/>
          </a:p>
          <a:p>
            <a:r>
              <a:rPr lang="it-IT" dirty="0"/>
              <a:t>Lingue polisintetiche</a:t>
            </a:r>
          </a:p>
          <a:p>
            <a:r>
              <a:rPr lang="it-IT" dirty="0" err="1"/>
              <a:t>Trudgill</a:t>
            </a:r>
            <a:r>
              <a:rPr lang="it-IT" dirty="0"/>
              <a:t> (2017, p. 2): “</a:t>
            </a:r>
            <a:r>
              <a:rPr lang="it-IT" dirty="0" err="1"/>
              <a:t>all</a:t>
            </a:r>
            <a:r>
              <a:rPr lang="it-IT" dirty="0"/>
              <a:t> of </a:t>
            </a:r>
            <a:r>
              <a:rPr lang="it-IT" dirty="0" err="1"/>
              <a:t>them</a:t>
            </a:r>
            <a:r>
              <a:rPr lang="it-IT" dirty="0"/>
              <a:t> are spoken in </a:t>
            </a:r>
            <a:r>
              <a:rPr lang="it-IT" dirty="0" err="1"/>
              <a:t>relatively</a:t>
            </a:r>
            <a:r>
              <a:rPr lang="it-IT" dirty="0"/>
              <a:t> small communities. </a:t>
            </a:r>
            <a:r>
              <a:rPr lang="it-IT" dirty="0" err="1"/>
              <a:t>They</a:t>
            </a:r>
            <a:r>
              <a:rPr lang="it-IT" dirty="0"/>
              <a:t> </a:t>
            </a:r>
            <a:r>
              <a:rPr lang="it-IT" dirty="0" err="1"/>
              <a:t>nearly</a:t>
            </a:r>
            <a:r>
              <a:rPr lang="it-IT" dirty="0"/>
              <a:t> </a:t>
            </a:r>
            <a:r>
              <a:rPr lang="it-IT" dirty="0" err="1"/>
              <a:t>all</a:t>
            </a:r>
            <a:r>
              <a:rPr lang="it-IT" dirty="0"/>
              <a:t> </a:t>
            </a:r>
            <a:r>
              <a:rPr lang="it-IT" dirty="0" err="1"/>
              <a:t>have</a:t>
            </a:r>
            <a:r>
              <a:rPr lang="it-IT" dirty="0"/>
              <a:t> </a:t>
            </a:r>
            <a:r>
              <a:rPr lang="it-IT" dirty="0" err="1"/>
              <a:t>fewer</a:t>
            </a:r>
            <a:r>
              <a:rPr lang="it-IT" dirty="0"/>
              <a:t>, </a:t>
            </a:r>
            <a:r>
              <a:rPr lang="it-IT" dirty="0" err="1"/>
              <a:t>mostly</a:t>
            </a:r>
            <a:r>
              <a:rPr lang="it-IT" dirty="0"/>
              <a:t> </a:t>
            </a:r>
            <a:r>
              <a:rPr lang="it-IT" dirty="0" err="1"/>
              <a:t>very</a:t>
            </a:r>
            <a:r>
              <a:rPr lang="it-IT" dirty="0"/>
              <a:t> </a:t>
            </a:r>
            <a:r>
              <a:rPr lang="it-IT" dirty="0" err="1"/>
              <a:t>many</a:t>
            </a:r>
            <a:r>
              <a:rPr lang="it-IT" dirty="0"/>
              <a:t> </a:t>
            </a:r>
            <a:r>
              <a:rPr lang="it-IT" dirty="0" err="1"/>
              <a:t>fewer</a:t>
            </a:r>
            <a:r>
              <a:rPr lang="it-IT" dirty="0"/>
              <a:t>, </a:t>
            </a:r>
            <a:r>
              <a:rPr lang="it-IT" dirty="0" err="1"/>
              <a:t>than</a:t>
            </a:r>
            <a:r>
              <a:rPr lang="it-IT" dirty="0"/>
              <a:t> 10,000 speakers, with some </a:t>
            </a:r>
            <a:r>
              <a:rPr lang="it-IT" dirty="0" err="1"/>
              <a:t>exceptions</a:t>
            </a:r>
            <a:r>
              <a:rPr lang="it-IT" dirty="0"/>
              <a:t> </a:t>
            </a:r>
            <a:r>
              <a:rPr lang="it-IT" dirty="0" err="1"/>
              <a:t>such</a:t>
            </a:r>
            <a:r>
              <a:rPr lang="it-IT" dirty="0"/>
              <a:t>  </a:t>
            </a:r>
            <a:r>
              <a:rPr lang="it-IT" dirty="0" err="1"/>
              <a:t>as</a:t>
            </a:r>
            <a:r>
              <a:rPr lang="it-IT" dirty="0"/>
              <a:t> Apache (16,000) and </a:t>
            </a:r>
            <a:r>
              <a:rPr lang="it-IT" dirty="0" err="1"/>
              <a:t>Greenlandic</a:t>
            </a:r>
            <a:r>
              <a:rPr lang="it-IT" dirty="0"/>
              <a:t> (50,000); and some of </a:t>
            </a:r>
            <a:r>
              <a:rPr lang="it-IT" dirty="0" err="1"/>
              <a:t>them</a:t>
            </a:r>
            <a:r>
              <a:rPr lang="it-IT" dirty="0"/>
              <a:t> </a:t>
            </a:r>
            <a:r>
              <a:rPr lang="it-IT" dirty="0" err="1"/>
              <a:t>now</a:t>
            </a:r>
            <a:r>
              <a:rPr lang="it-IT" dirty="0"/>
              <a:t> </a:t>
            </a:r>
            <a:r>
              <a:rPr lang="it-IT" dirty="0" err="1"/>
              <a:t>have</a:t>
            </a:r>
            <a:r>
              <a:rPr lang="it-IT" dirty="0"/>
              <a:t> no speakers </a:t>
            </a:r>
            <a:r>
              <a:rPr lang="it-IT" dirty="0" err="1"/>
              <a:t>at</a:t>
            </a:r>
            <a:r>
              <a:rPr lang="it-IT" dirty="0"/>
              <a:t> </a:t>
            </a:r>
            <a:r>
              <a:rPr lang="it-IT" dirty="0" err="1"/>
              <a:t>all</a:t>
            </a:r>
            <a:r>
              <a:rPr lang="it-IT" dirty="0"/>
              <a:t> […].</a:t>
            </a:r>
            <a:r>
              <a:rPr lang="it-IT" dirty="0" err="1"/>
              <a:t>They</a:t>
            </a:r>
            <a:r>
              <a:rPr lang="it-IT" dirty="0"/>
              <a:t> are </a:t>
            </a:r>
            <a:r>
              <a:rPr lang="it-IT" dirty="0" err="1"/>
              <a:t>all</a:t>
            </a:r>
            <a:r>
              <a:rPr lang="it-IT" dirty="0"/>
              <a:t>, </a:t>
            </a:r>
            <a:r>
              <a:rPr lang="it-IT" dirty="0" err="1"/>
              <a:t>moreover</a:t>
            </a:r>
            <a:r>
              <a:rPr lang="it-IT" dirty="0"/>
              <a:t>, spoken by traditional, non-</a:t>
            </a:r>
            <a:r>
              <a:rPr lang="it-IT" dirty="0" err="1"/>
              <a:t>industrialized</a:t>
            </a:r>
            <a:r>
              <a:rPr lang="it-IT" dirty="0"/>
              <a:t> rural </a:t>
            </a:r>
            <a:r>
              <a:rPr lang="it-IT" dirty="0" err="1"/>
              <a:t>tribal</a:t>
            </a:r>
            <a:r>
              <a:rPr lang="it-IT" dirty="0"/>
              <a:t> communities […]. [L]</a:t>
            </a:r>
            <a:r>
              <a:rPr lang="it-IT" dirty="0" err="1"/>
              <a:t>anguages</a:t>
            </a:r>
            <a:r>
              <a:rPr lang="it-IT" dirty="0"/>
              <a:t> of </a:t>
            </a:r>
            <a:r>
              <a:rPr lang="it-IT" dirty="0" err="1"/>
              <a:t>this</a:t>
            </a:r>
            <a:r>
              <a:rPr lang="it-IT" dirty="0"/>
              <a:t> </a:t>
            </a:r>
            <a:r>
              <a:rPr lang="it-IT" dirty="0" err="1"/>
              <a:t>type</a:t>
            </a:r>
            <a:r>
              <a:rPr lang="it-IT" dirty="0"/>
              <a:t> </a:t>
            </a:r>
            <a:r>
              <a:rPr lang="it-IT" dirty="0" err="1"/>
              <a:t>would</a:t>
            </a:r>
            <a:r>
              <a:rPr lang="it-IT" dirty="0"/>
              <a:t> </a:t>
            </a:r>
            <a:r>
              <a:rPr lang="it-IT" dirty="0" err="1"/>
              <a:t>not</a:t>
            </a:r>
            <a:r>
              <a:rPr lang="it-IT" dirty="0"/>
              <a:t> </a:t>
            </a:r>
            <a:r>
              <a:rPr lang="it-IT" dirty="0" err="1"/>
              <a:t>have</a:t>
            </a:r>
            <a:r>
              <a:rPr lang="it-IT" dirty="0"/>
              <a:t> </a:t>
            </a:r>
            <a:r>
              <a:rPr lang="it-IT" dirty="0" err="1"/>
              <a:t>survived</a:t>
            </a:r>
            <a:r>
              <a:rPr lang="it-IT" dirty="0"/>
              <a:t> </a:t>
            </a:r>
            <a:r>
              <a:rPr lang="it-IT" dirty="0" err="1"/>
              <a:t>as</a:t>
            </a:r>
            <a:r>
              <a:rPr lang="it-IT" dirty="0"/>
              <a:t> </a:t>
            </a:r>
            <a:r>
              <a:rPr lang="it-IT" dirty="0" err="1"/>
              <a:t>such</a:t>
            </a:r>
            <a:r>
              <a:rPr lang="it-IT" dirty="0"/>
              <a:t> </a:t>
            </a:r>
            <a:r>
              <a:rPr lang="it-IT" dirty="0" err="1"/>
              <a:t>if</a:t>
            </a:r>
            <a:r>
              <a:rPr lang="it-IT" dirty="0"/>
              <a:t> </a:t>
            </a:r>
            <a:r>
              <a:rPr lang="it-IT" dirty="0" err="1"/>
              <a:t>they</a:t>
            </a:r>
            <a:r>
              <a:rPr lang="it-IT" dirty="0"/>
              <a:t> </a:t>
            </a:r>
            <a:r>
              <a:rPr lang="it-IT" dirty="0" err="1"/>
              <a:t>had</a:t>
            </a:r>
            <a:r>
              <a:rPr lang="it-IT" dirty="0"/>
              <a:t> </a:t>
            </a:r>
            <a:r>
              <a:rPr lang="it-IT" dirty="0" err="1"/>
              <a:t>not</a:t>
            </a:r>
            <a:r>
              <a:rPr lang="it-IT" dirty="0"/>
              <a:t> </a:t>
            </a:r>
            <a:r>
              <a:rPr lang="it-IT" dirty="0" err="1"/>
              <a:t>been</a:t>
            </a:r>
            <a:r>
              <a:rPr lang="it-IT" dirty="0"/>
              <a:t> spoken in </a:t>
            </a:r>
            <a:r>
              <a:rPr lang="it-IT" i="1" dirty="0"/>
              <a:t>communities with low levels of </a:t>
            </a:r>
            <a:r>
              <a:rPr lang="it-IT" i="1" dirty="0" err="1"/>
              <a:t>adult</a:t>
            </a:r>
            <a:r>
              <a:rPr lang="it-IT" i="1" dirty="0"/>
              <a:t> language </a:t>
            </a:r>
            <a:r>
              <a:rPr lang="it-IT" i="1" dirty="0" err="1"/>
              <a:t>contact</a:t>
            </a:r>
            <a:r>
              <a:rPr lang="it-IT" dirty="0"/>
              <a:t>”.</a:t>
            </a:r>
          </a:p>
          <a:p>
            <a:endParaRPr lang="it-IT" dirty="0"/>
          </a:p>
          <a:p>
            <a:pPr algn="just"/>
            <a:r>
              <a:rPr lang="it-IT" dirty="0"/>
              <a:t>Dixon (2016, p. 138): “a language spoken over a </a:t>
            </a:r>
            <a:r>
              <a:rPr lang="it-IT" dirty="0" err="1"/>
              <a:t>homogeneous</a:t>
            </a:r>
            <a:r>
              <a:rPr lang="it-IT" dirty="0"/>
              <a:t> </a:t>
            </a:r>
            <a:r>
              <a:rPr lang="it-IT" dirty="0" err="1"/>
              <a:t>terrain</a:t>
            </a:r>
            <a:r>
              <a:rPr lang="it-IT" dirty="0"/>
              <a:t>, by just one or </a:t>
            </a:r>
            <a:r>
              <a:rPr lang="it-IT" dirty="0" err="1"/>
              <a:t>two</a:t>
            </a:r>
            <a:r>
              <a:rPr lang="it-IT" dirty="0"/>
              <a:t> </a:t>
            </a:r>
            <a:r>
              <a:rPr lang="it-IT" dirty="0" err="1"/>
              <a:t>ethnic</a:t>
            </a:r>
            <a:r>
              <a:rPr lang="it-IT" dirty="0"/>
              <a:t> </a:t>
            </a:r>
            <a:r>
              <a:rPr lang="it-IT" dirty="0" err="1"/>
              <a:t>groups</a:t>
            </a:r>
            <a:r>
              <a:rPr lang="it-IT" dirty="0"/>
              <a:t> with </a:t>
            </a:r>
            <a:r>
              <a:rPr lang="it-IT" dirty="0" err="1"/>
              <a:t>similar</a:t>
            </a:r>
            <a:r>
              <a:rPr lang="it-IT" dirty="0"/>
              <a:t> social and </a:t>
            </a:r>
            <a:r>
              <a:rPr lang="it-IT" dirty="0" err="1"/>
              <a:t>mental</a:t>
            </a:r>
            <a:r>
              <a:rPr lang="it-IT" dirty="0"/>
              <a:t> </a:t>
            </a:r>
            <a:r>
              <a:rPr lang="it-IT" dirty="0" err="1"/>
              <a:t>attitudes</a:t>
            </a:r>
            <a:r>
              <a:rPr lang="it-IT" dirty="0"/>
              <a:t>, </a:t>
            </a:r>
            <a:r>
              <a:rPr lang="it-IT" dirty="0" err="1"/>
              <a:t>has</a:t>
            </a:r>
            <a:r>
              <a:rPr lang="it-IT" dirty="0"/>
              <a:t> more scope for special </a:t>
            </a:r>
            <a:r>
              <a:rPr lang="it-IT" dirty="0" err="1"/>
              <a:t>grammatical</a:t>
            </a:r>
            <a:r>
              <a:rPr lang="it-IT" dirty="0"/>
              <a:t> </a:t>
            </a:r>
            <a:r>
              <a:rPr lang="it-IT" dirty="0" err="1"/>
              <a:t>parameters</a:t>
            </a:r>
            <a:r>
              <a:rPr lang="it-IT" dirty="0"/>
              <a:t> </a:t>
            </a:r>
            <a:r>
              <a:rPr lang="it-IT" dirty="0" err="1"/>
              <a:t>than</a:t>
            </a:r>
            <a:r>
              <a:rPr lang="it-IT" dirty="0"/>
              <a:t> a more </a:t>
            </a:r>
            <a:r>
              <a:rPr lang="it-IT" dirty="0" err="1"/>
              <a:t>widely</a:t>
            </a:r>
            <a:r>
              <a:rPr lang="it-IT" dirty="0"/>
              <a:t> spoken language”. </a:t>
            </a:r>
          </a:p>
          <a:p>
            <a:pPr algn="just"/>
            <a:endParaRPr lang="it-IT" dirty="0"/>
          </a:p>
          <a:p>
            <a:pPr algn="just"/>
            <a:r>
              <a:rPr lang="en-US" dirty="0">
                <a:ea typeface="Calibri" panose="020F0502020204030204" pitchFamily="34" charset="0"/>
              </a:rPr>
              <a:t>Nettle (1999, pp. 140-1): </a:t>
            </a:r>
            <a:r>
              <a:rPr lang="it-IT" dirty="0">
                <a:ea typeface="Calibri" panose="020F0502020204030204" pitchFamily="34" charset="0"/>
              </a:rPr>
              <a:t>“</a:t>
            </a:r>
            <a:r>
              <a:rPr lang="it-IT" dirty="0" err="1">
                <a:ea typeface="Calibri" panose="020F0502020204030204" pitchFamily="34" charset="0"/>
              </a:rPr>
              <a:t>it</a:t>
            </a:r>
            <a:r>
              <a:rPr lang="it-IT" dirty="0">
                <a:ea typeface="Calibri" panose="020F0502020204030204" pitchFamily="34" charset="0"/>
              </a:rPr>
              <a:t> </a:t>
            </a:r>
            <a:r>
              <a:rPr lang="it-IT" dirty="0" err="1">
                <a:ea typeface="Calibri" panose="020F0502020204030204" pitchFamily="34" charset="0"/>
              </a:rPr>
              <a:t>does</a:t>
            </a:r>
            <a:r>
              <a:rPr lang="it-IT" dirty="0">
                <a:ea typeface="Calibri" panose="020F0502020204030204" pitchFamily="34" charset="0"/>
              </a:rPr>
              <a:t> </a:t>
            </a:r>
            <a:r>
              <a:rPr lang="it-IT" dirty="0" err="1">
                <a:ea typeface="Calibri" panose="020F0502020204030204" pitchFamily="34" charset="0"/>
              </a:rPr>
              <a:t>thus</a:t>
            </a:r>
            <a:r>
              <a:rPr lang="it-IT" dirty="0">
                <a:ea typeface="Calibri" panose="020F0502020204030204" pitchFamily="34" charset="0"/>
              </a:rPr>
              <a:t> </a:t>
            </a:r>
            <a:r>
              <a:rPr lang="it-IT" dirty="0" err="1">
                <a:ea typeface="Calibri" panose="020F0502020204030204" pitchFamily="34" charset="0"/>
              </a:rPr>
              <a:t>seem</a:t>
            </a:r>
            <a:r>
              <a:rPr lang="it-IT" dirty="0">
                <a:ea typeface="Calibri" panose="020F0502020204030204" pitchFamily="34" charset="0"/>
              </a:rPr>
              <a:t> </a:t>
            </a:r>
            <a:r>
              <a:rPr lang="it-IT" dirty="0" err="1">
                <a:ea typeface="Calibri" panose="020F0502020204030204" pitchFamily="34" charset="0"/>
              </a:rPr>
              <a:t>that</a:t>
            </a:r>
            <a:r>
              <a:rPr lang="it-IT" dirty="0">
                <a:ea typeface="Calibri" panose="020F0502020204030204" pitchFamily="34" charset="0"/>
              </a:rPr>
              <a:t> </a:t>
            </a:r>
            <a:r>
              <a:rPr lang="it-IT" dirty="0" err="1">
                <a:ea typeface="Calibri" panose="020F0502020204030204" pitchFamily="34" charset="0"/>
              </a:rPr>
              <a:t>there</a:t>
            </a:r>
            <a:r>
              <a:rPr lang="it-IT" dirty="0">
                <a:ea typeface="Calibri" panose="020F0502020204030204" pitchFamily="34" charset="0"/>
              </a:rPr>
              <a:t> </a:t>
            </a:r>
            <a:r>
              <a:rPr lang="it-IT" dirty="0" err="1">
                <a:ea typeface="Calibri" panose="020F0502020204030204" pitchFamily="34" charset="0"/>
              </a:rPr>
              <a:t>is</a:t>
            </a:r>
            <a:r>
              <a:rPr lang="it-IT" dirty="0">
                <a:ea typeface="Calibri" panose="020F0502020204030204" pitchFamily="34" charset="0"/>
              </a:rPr>
              <a:t> an </a:t>
            </a:r>
            <a:r>
              <a:rPr lang="it-IT" dirty="0" err="1">
                <a:ea typeface="Calibri" panose="020F0502020204030204" pitchFamily="34" charset="0"/>
              </a:rPr>
              <a:t>association</a:t>
            </a:r>
            <a:r>
              <a:rPr lang="it-IT" dirty="0">
                <a:ea typeface="Calibri" panose="020F0502020204030204" pitchFamily="34" charset="0"/>
              </a:rPr>
              <a:t> </a:t>
            </a:r>
            <a:r>
              <a:rPr lang="it-IT" dirty="0" err="1">
                <a:ea typeface="Calibri" panose="020F0502020204030204" pitchFamily="34" charset="0"/>
              </a:rPr>
              <a:t>between</a:t>
            </a:r>
            <a:r>
              <a:rPr lang="it-IT" dirty="0">
                <a:ea typeface="Calibri" panose="020F0502020204030204" pitchFamily="34" charset="0"/>
              </a:rPr>
              <a:t> object-</a:t>
            </a:r>
            <a:r>
              <a:rPr lang="it-IT" dirty="0" err="1">
                <a:ea typeface="Calibri" panose="020F0502020204030204" pitchFamily="34" charset="0"/>
              </a:rPr>
              <a:t>initial</a:t>
            </a:r>
            <a:r>
              <a:rPr lang="it-IT" dirty="0">
                <a:ea typeface="Calibri" panose="020F0502020204030204" pitchFamily="34" charset="0"/>
              </a:rPr>
              <a:t> </a:t>
            </a:r>
            <a:r>
              <a:rPr lang="it-IT" dirty="0" err="1">
                <a:ea typeface="Calibri" panose="020F0502020204030204" pitchFamily="34" charset="0"/>
              </a:rPr>
              <a:t>order</a:t>
            </a:r>
            <a:r>
              <a:rPr lang="it-IT" dirty="0">
                <a:ea typeface="Calibri" panose="020F0502020204030204" pitchFamily="34" charset="0"/>
              </a:rPr>
              <a:t> and community size […]. </a:t>
            </a:r>
            <a:r>
              <a:rPr lang="en-US" dirty="0">
                <a:ea typeface="Calibri" panose="020F0502020204030204" pitchFamily="34" charset="0"/>
              </a:rPr>
              <a:t>[I]t seems that the aberrant, object-initial word orders may indeed be more likely to be found in small communities”.</a:t>
            </a:r>
            <a:endParaRPr lang="it-IT" dirty="0"/>
          </a:p>
          <a:p>
            <a:pPr algn="just"/>
            <a:endParaRPr lang="it-IT" dirty="0"/>
          </a:p>
          <a:p>
            <a:endParaRPr lang="it-IT" dirty="0"/>
          </a:p>
          <a:p>
            <a:endParaRPr lang="it-IT" dirty="0"/>
          </a:p>
        </p:txBody>
      </p:sp>
    </p:spTree>
    <p:extLst>
      <p:ext uri="{BB962C8B-B14F-4D97-AF65-F5344CB8AC3E}">
        <p14:creationId xmlns:p14="http://schemas.microsoft.com/office/powerpoint/2010/main" val="869164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barn(inVertical)">
                                      <p:cBhvr>
                                        <p:cTn id="21" dur="500"/>
                                        <p:tgtEl>
                                          <p:spTgt spid="3">
                                            <p:txEl>
                                              <p:pRg st="5" end="5"/>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barn(inVertical)">
                                      <p:cBhvr>
                                        <p:cTn id="24" dur="500"/>
                                        <p:tgtEl>
                                          <p:spTgt spid="3">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barn(inVertical)">
                                      <p:cBhvr>
                                        <p:cTn id="29" dur="500"/>
                                        <p:tgtEl>
                                          <p:spTgt spid="3">
                                            <p:txEl>
                                              <p:pRg st="8" end="8"/>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barn(inVertical)">
                                      <p:cBhvr>
                                        <p:cTn id="34"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AE140735-2096-424A-BEFD-12CA6ADC6852}"/>
              </a:ext>
            </a:extLst>
          </p:cNvPr>
          <p:cNvSpPr/>
          <p:nvPr/>
        </p:nvSpPr>
        <p:spPr>
          <a:xfrm>
            <a:off x="335360" y="188640"/>
            <a:ext cx="11449272" cy="2585323"/>
          </a:xfrm>
          <a:prstGeom prst="rect">
            <a:avLst/>
          </a:prstGeom>
        </p:spPr>
        <p:txBody>
          <a:bodyPr wrap="square">
            <a:spAutoFit/>
          </a:bodyPr>
          <a:lstStyle/>
          <a:p>
            <a:pPr algn="just"/>
            <a:r>
              <a:rPr lang="it-IT" dirty="0">
                <a:ea typeface="Calibri" panose="020F0502020204030204" pitchFamily="34" charset="0"/>
                <a:cs typeface="Times New Roman" panose="02020603050405020304" pitchFamily="18" charset="0"/>
              </a:rPr>
              <a:t>Una sola facoltà di linguaggio, identica per tutti i membri della specie umana; ma migliaia di lingue diverse.</a:t>
            </a:r>
          </a:p>
          <a:p>
            <a:pPr algn="just"/>
            <a:endParaRPr lang="it-IT" dirty="0">
              <a:ea typeface="Calibri" panose="020F0502020204030204" pitchFamily="34" charset="0"/>
              <a:cs typeface="Times New Roman" panose="02020603050405020304" pitchFamily="18" charset="0"/>
            </a:endParaRPr>
          </a:p>
          <a:p>
            <a:pPr algn="just"/>
            <a:r>
              <a:rPr lang="it-IT" dirty="0">
                <a:ea typeface="Calibri" panose="020F0502020204030204" pitchFamily="34" charset="0"/>
                <a:cs typeface="Times New Roman" panose="02020603050405020304" pitchFamily="18" charset="0"/>
              </a:rPr>
              <a:t>E migliaia di ‘comunità umane’, diverse nell’aspetto esteriore di chi ne fa parte, ma anche nella loro storia, nelle loro abitudini alimentari, nei loro modelli culturali e, ovviamente, nelle loro lingue.</a:t>
            </a:r>
          </a:p>
          <a:p>
            <a:pPr algn="just"/>
            <a:endParaRPr lang="it-IT" dirty="0">
              <a:ea typeface="Calibri" panose="020F0502020204030204" pitchFamily="34" charset="0"/>
              <a:cs typeface="Times New Roman" panose="02020603050405020304" pitchFamily="18" charset="0"/>
            </a:endParaRPr>
          </a:p>
          <a:p>
            <a:r>
              <a:rPr lang="it-IT" dirty="0">
                <a:ea typeface="Calibri" panose="020F0502020204030204" pitchFamily="34" charset="0"/>
              </a:rPr>
              <a:t>Perché e come questa facoltà unica e identica per tutti i membri della specie ha dato origine a migliaia di lingue diverse?</a:t>
            </a:r>
          </a:p>
          <a:p>
            <a:endParaRPr lang="it-IT" dirty="0">
              <a:ea typeface="Calibri" panose="020F0502020204030204" pitchFamily="34" charset="0"/>
            </a:endParaRPr>
          </a:p>
          <a:p>
            <a:r>
              <a:rPr lang="it-IT" dirty="0">
                <a:ea typeface="Calibri" panose="020F0502020204030204" pitchFamily="34" charset="0"/>
              </a:rPr>
              <a:t>Le lingue possono variare in rapporto al variare delle strutture delle comunità umane che le parlano e delle condizioni ambientali in cui le comunità sono stanziate? </a:t>
            </a:r>
            <a:endParaRPr lang="it-IT" dirty="0"/>
          </a:p>
        </p:txBody>
      </p:sp>
      <p:sp>
        <p:nvSpPr>
          <p:cNvPr id="5" name="Rettangolo 4">
            <a:extLst>
              <a:ext uri="{FF2B5EF4-FFF2-40B4-BE49-F238E27FC236}">
                <a16:creationId xmlns:a16="http://schemas.microsoft.com/office/drawing/2014/main" id="{8513CEAE-0F27-4C28-AAFE-9AD947E65BBC}"/>
              </a:ext>
            </a:extLst>
          </p:cNvPr>
          <p:cNvSpPr/>
          <p:nvPr/>
        </p:nvSpPr>
        <p:spPr>
          <a:xfrm>
            <a:off x="335360" y="2996952"/>
            <a:ext cx="11449272" cy="2031325"/>
          </a:xfrm>
          <a:prstGeom prst="rect">
            <a:avLst/>
          </a:prstGeom>
        </p:spPr>
        <p:txBody>
          <a:bodyPr wrap="square">
            <a:spAutoFit/>
          </a:bodyPr>
          <a:lstStyle/>
          <a:p>
            <a:r>
              <a:rPr lang="en-US" dirty="0">
                <a:latin typeface="+mj-lt"/>
                <a:ea typeface="Calibri" panose="020F0502020204030204" pitchFamily="34" charset="0"/>
              </a:rPr>
              <a:t>“Certain types of society, or social structure, tend to produce certain types of language, or linguistic structure”</a:t>
            </a:r>
          </a:p>
          <a:p>
            <a:r>
              <a:rPr lang="en-US" cap="all" dirty="0"/>
              <a:t>(</a:t>
            </a:r>
            <a:r>
              <a:rPr lang="en-US" dirty="0"/>
              <a:t>Peter Trudgill</a:t>
            </a:r>
            <a:r>
              <a:rPr lang="en-US" cap="all" dirty="0"/>
              <a:t> </a:t>
            </a:r>
            <a:r>
              <a:rPr lang="en-US" dirty="0"/>
              <a:t>(2009), </a:t>
            </a:r>
            <a:r>
              <a:rPr lang="en-US" i="1" dirty="0"/>
              <a:t>Sociolinguistic typology and complexification</a:t>
            </a:r>
            <a:r>
              <a:rPr lang="en-US" dirty="0"/>
              <a:t>, in G. Sampson, D. Gil, P. Trudgill (eds.), </a:t>
            </a:r>
            <a:r>
              <a:rPr lang="en-US" i="1" dirty="0"/>
              <a:t>Language Complexity as an Evolving Variable</a:t>
            </a:r>
            <a:r>
              <a:rPr lang="en-US" dirty="0"/>
              <a:t>, Oxford University Press, Oxford, pp. 98-109.)</a:t>
            </a:r>
            <a:endParaRPr lang="it-IT" dirty="0"/>
          </a:p>
          <a:p>
            <a:endParaRPr lang="en-US" dirty="0"/>
          </a:p>
          <a:p>
            <a:r>
              <a:rPr lang="en-US" dirty="0" err="1"/>
              <a:t>Cfr</a:t>
            </a:r>
            <a:r>
              <a:rPr lang="en-US" dirty="0"/>
              <a:t>. </a:t>
            </a:r>
            <a:r>
              <a:rPr lang="en-US" dirty="0" err="1"/>
              <a:t>anche</a:t>
            </a:r>
            <a:r>
              <a:rPr lang="en-US" dirty="0"/>
              <a:t> Peter Trudgill (2011), </a:t>
            </a:r>
            <a:r>
              <a:rPr lang="en-US" i="1" dirty="0"/>
              <a:t>Sociolinguistic Typology. Social Determinants of Linguistic Complexity</a:t>
            </a:r>
            <a:r>
              <a:rPr lang="en-US" dirty="0"/>
              <a:t>, Oxford University Press, Oxford.</a:t>
            </a:r>
            <a:endParaRPr lang="it-IT" dirty="0"/>
          </a:p>
          <a:p>
            <a:endParaRPr lang="it-IT" dirty="0">
              <a:latin typeface="+mj-lt"/>
            </a:endParaRPr>
          </a:p>
        </p:txBody>
      </p:sp>
    </p:spTree>
    <p:extLst>
      <p:ext uri="{BB962C8B-B14F-4D97-AF65-F5344CB8AC3E}">
        <p14:creationId xmlns:p14="http://schemas.microsoft.com/office/powerpoint/2010/main" val="4218287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barn(inVertical)">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barn(inVertical)">
                                      <p:cBhvr>
                                        <p:cTn id="12" dur="500"/>
                                        <p:tgtEl>
                                          <p:spTgt spid="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6" end="6"/>
                                            </p:txEl>
                                          </p:spTgt>
                                        </p:tgtEl>
                                        <p:attrNameLst>
                                          <p:attrName>style.visibility</p:attrName>
                                        </p:attrNameLst>
                                      </p:cBhvr>
                                      <p:to>
                                        <p:strVal val="visible"/>
                                      </p:to>
                                    </p:set>
                                    <p:animEffect transition="in" filter="barn(inVertical)">
                                      <p:cBhvr>
                                        <p:cTn id="17" dur="500"/>
                                        <p:tgtEl>
                                          <p:spTgt spid="4">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arn(inVertical)">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1E8ADE1A-A5C7-4082-B4CA-AE16E2AE4DA3}"/>
              </a:ext>
            </a:extLst>
          </p:cNvPr>
          <p:cNvSpPr>
            <a:spLocks noGrp="1"/>
          </p:cNvSpPr>
          <p:nvPr>
            <p:ph type="body" sz="quarter" idx="10"/>
          </p:nvPr>
        </p:nvSpPr>
        <p:spPr/>
        <p:txBody>
          <a:bodyPr/>
          <a:lstStyle/>
          <a:p>
            <a:r>
              <a:rPr lang="it-IT" dirty="0"/>
              <a:t>Di nuovo sul diasistema italiano</a:t>
            </a:r>
          </a:p>
        </p:txBody>
      </p:sp>
      <p:sp>
        <p:nvSpPr>
          <p:cNvPr id="3" name="Segnaposto testo 2">
            <a:extLst>
              <a:ext uri="{FF2B5EF4-FFF2-40B4-BE49-F238E27FC236}">
                <a16:creationId xmlns:a16="http://schemas.microsoft.com/office/drawing/2014/main" id="{E74DB3EE-2E96-4FCC-8829-BD56808D87A0}"/>
              </a:ext>
            </a:extLst>
          </p:cNvPr>
          <p:cNvSpPr>
            <a:spLocks noGrp="1"/>
          </p:cNvSpPr>
          <p:nvPr>
            <p:ph type="body" sz="quarter" idx="11"/>
          </p:nvPr>
        </p:nvSpPr>
        <p:spPr>
          <a:xfrm>
            <a:off x="527051" y="1124744"/>
            <a:ext cx="11233149" cy="4320381"/>
          </a:xfrm>
        </p:spPr>
        <p:txBody>
          <a:bodyPr/>
          <a:lstStyle/>
          <a:p>
            <a:pPr algn="just"/>
            <a:r>
              <a:rPr lang="it-IT" dirty="0" err="1">
                <a:ea typeface="Calibri" panose="020F0502020204030204" pitchFamily="34" charset="0"/>
              </a:rPr>
              <a:t>Berruto</a:t>
            </a:r>
            <a:r>
              <a:rPr lang="it-IT" dirty="0">
                <a:ea typeface="Calibri" panose="020F0502020204030204" pitchFamily="34" charset="0"/>
              </a:rPr>
              <a:t> (2012, p. 50): “L’italiano standard va considerato già una varietà con fenomeni di complicazione, e non può quindi rappresentare l’ideale centro del </a:t>
            </a:r>
            <a:r>
              <a:rPr lang="it-IT" i="1" dirty="0">
                <a:ea typeface="Calibri" panose="020F0502020204030204" pitchFamily="34" charset="0"/>
              </a:rPr>
              <a:t>continuum</a:t>
            </a:r>
            <a:r>
              <a:rPr lang="it-IT" dirty="0">
                <a:ea typeface="Calibri" panose="020F0502020204030204" pitchFamily="34" charset="0"/>
              </a:rPr>
              <a:t>, punto di equilibrio fra fatti semplificanti e fatti complicanti, e metro di riferimento non marcato per valutare semplificazione e complicazione. Tutte le varietà standard di lingua, altamente codificate, usate dalla letteratura, con stratificazioni varie da lingue in contatto, prestiti, coagulazione di norme ecc. tendono ad essere in un certo senso varietà complicate di lingua: la cosa è particolarmente vera per l’italiano, data la sua storia e la sua tradizione prevalentemente libresca”</a:t>
            </a:r>
          </a:p>
          <a:p>
            <a:pPr algn="just"/>
            <a:endParaRPr lang="it-IT" dirty="0"/>
          </a:p>
          <a:p>
            <a:pPr algn="just"/>
            <a:r>
              <a:rPr lang="it-IT" dirty="0"/>
              <a:t>Cosa accomuna, dunque, una lingua molto piccola e una varietà fortemente standardizzata, utilizzate a latitudini opposte?</a:t>
            </a:r>
          </a:p>
          <a:p>
            <a:pPr algn="just"/>
            <a:endParaRPr lang="it-IT" dirty="0"/>
          </a:p>
          <a:p>
            <a:pPr algn="just"/>
            <a:r>
              <a:rPr lang="it-IT" dirty="0"/>
              <a:t>In un certo il fatto di rappresentare </a:t>
            </a:r>
            <a:r>
              <a:rPr lang="it-IT" u="sng" dirty="0"/>
              <a:t>due nicchie isolate all’interno di habitat complessi</a:t>
            </a:r>
            <a:r>
              <a:rPr lang="it-IT" dirty="0"/>
              <a:t>: habitat geograficamente complessi nel caso delle lingue piccole; habitat metaforici socialmente complessi nel caso delle varietà standardizzate.</a:t>
            </a:r>
          </a:p>
          <a:p>
            <a:endParaRPr lang="it-IT" dirty="0"/>
          </a:p>
        </p:txBody>
      </p:sp>
    </p:spTree>
    <p:extLst>
      <p:ext uri="{BB962C8B-B14F-4D97-AF65-F5344CB8AC3E}">
        <p14:creationId xmlns:p14="http://schemas.microsoft.com/office/powerpoint/2010/main" val="2888103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ircle(in)">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p:txBody>
          <a:bodyPr/>
          <a:lstStyle/>
          <a:p>
            <a:r>
              <a:rPr lang="it-IT" dirty="0"/>
              <a:t>Nicola Grandi</a:t>
            </a:r>
          </a:p>
        </p:txBody>
      </p:sp>
      <p:sp>
        <p:nvSpPr>
          <p:cNvPr id="3" name="Segnaposto testo 2"/>
          <p:cNvSpPr>
            <a:spLocks noGrp="1"/>
          </p:cNvSpPr>
          <p:nvPr>
            <p:ph type="body" sz="quarter" idx="11"/>
          </p:nvPr>
        </p:nvSpPr>
        <p:spPr/>
        <p:txBody>
          <a:bodyPr/>
          <a:lstStyle/>
          <a:p>
            <a:r>
              <a:rPr lang="it-IT" dirty="0"/>
              <a:t>Dipartimento di Filologia classica e Italianistica</a:t>
            </a:r>
          </a:p>
        </p:txBody>
      </p:sp>
      <p:sp>
        <p:nvSpPr>
          <p:cNvPr id="4" name="Segnaposto testo 3"/>
          <p:cNvSpPr>
            <a:spLocks noGrp="1"/>
          </p:cNvSpPr>
          <p:nvPr>
            <p:ph type="body" sz="quarter" idx="12"/>
          </p:nvPr>
        </p:nvSpPr>
        <p:spPr/>
        <p:txBody>
          <a:bodyPr/>
          <a:lstStyle/>
          <a:p>
            <a:r>
              <a:rPr lang="it-IT" dirty="0"/>
              <a:t>nicola.grandi@unibo.it</a:t>
            </a:r>
          </a:p>
        </p:txBody>
      </p:sp>
    </p:spTree>
    <p:extLst>
      <p:ext uri="{BB962C8B-B14F-4D97-AF65-F5344CB8AC3E}">
        <p14:creationId xmlns:p14="http://schemas.microsoft.com/office/powerpoint/2010/main" val="2254969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p:txBody>
          <a:bodyPr/>
          <a:lstStyle/>
          <a:p>
            <a:pPr algn="ctr"/>
            <a:r>
              <a:rPr lang="it-IT" dirty="0"/>
              <a:t>Ipotesi ‘forte’</a:t>
            </a:r>
          </a:p>
        </p:txBody>
      </p:sp>
      <p:sp>
        <p:nvSpPr>
          <p:cNvPr id="4" name="Segnaposto contenuto 2">
            <a:extLst>
              <a:ext uri="{FF2B5EF4-FFF2-40B4-BE49-F238E27FC236}">
                <a16:creationId xmlns:a16="http://schemas.microsoft.com/office/drawing/2014/main" id="{5FFB2F26-FF48-49DC-80A6-6F62C3151CC3}"/>
              </a:ext>
            </a:extLst>
          </p:cNvPr>
          <p:cNvSpPr>
            <a:spLocks noGrp="1"/>
          </p:cNvSpPr>
          <p:nvPr>
            <p:ph type="body" sz="quarter" idx="11"/>
          </p:nvPr>
        </p:nvSpPr>
        <p:spPr>
          <a:xfrm>
            <a:off x="527050" y="1412875"/>
            <a:ext cx="11233150" cy="4319588"/>
          </a:xfrm>
        </p:spPr>
        <p:txBody>
          <a:bodyPr/>
          <a:lstStyle/>
          <a:p>
            <a:pPr marL="0" indent="0" algn="ctr">
              <a:buNone/>
            </a:pPr>
            <a:r>
              <a:rPr lang="it-IT" sz="4000" dirty="0"/>
              <a:t>Le configurazioni socio-ambientali possono favorire o sfavorire alcune specifiche configurazioni ‘grammaticali’ o ‘sistemiche’</a:t>
            </a:r>
          </a:p>
        </p:txBody>
      </p:sp>
    </p:spTree>
    <p:extLst>
      <p:ext uri="{BB962C8B-B14F-4D97-AF65-F5344CB8AC3E}">
        <p14:creationId xmlns:p14="http://schemas.microsoft.com/office/powerpoint/2010/main" val="860246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e 2"/>
          <p:cNvSpPr/>
          <p:nvPr/>
        </p:nvSpPr>
        <p:spPr>
          <a:xfrm>
            <a:off x="1631505" y="404664"/>
            <a:ext cx="5544615" cy="5094864"/>
          </a:xfrm>
          <a:prstGeom prst="ellipse">
            <a:avLst/>
          </a:prstGeom>
          <a:solidFill>
            <a:schemeClr val="accent1">
              <a:alpha val="1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CasellaDiTesto 3"/>
          <p:cNvSpPr txBox="1"/>
          <p:nvPr/>
        </p:nvSpPr>
        <p:spPr>
          <a:xfrm rot="18713439">
            <a:off x="1848642" y="2414130"/>
            <a:ext cx="3308380" cy="646331"/>
          </a:xfrm>
          <a:prstGeom prst="rect">
            <a:avLst/>
          </a:prstGeom>
          <a:noFill/>
        </p:spPr>
        <p:txBody>
          <a:bodyPr wrap="square" rtlCol="0">
            <a:spAutoFit/>
          </a:bodyPr>
          <a:lstStyle/>
          <a:p>
            <a:r>
              <a:rPr lang="it-IT" sz="3600" dirty="0">
                <a:solidFill>
                  <a:schemeClr val="bg1">
                    <a:lumMod val="50000"/>
                  </a:schemeClr>
                </a:solidFill>
              </a:rPr>
              <a:t>sociolinguistica</a:t>
            </a:r>
          </a:p>
        </p:txBody>
      </p:sp>
      <p:sp>
        <p:nvSpPr>
          <p:cNvPr id="9" name="Ovale 8"/>
          <p:cNvSpPr/>
          <p:nvPr/>
        </p:nvSpPr>
        <p:spPr>
          <a:xfrm>
            <a:off x="4511825" y="404664"/>
            <a:ext cx="5544616" cy="5094864"/>
          </a:xfrm>
          <a:prstGeom prst="ellipse">
            <a:avLst/>
          </a:prstGeom>
          <a:solidFill>
            <a:schemeClr val="accent1">
              <a:alpha val="1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0" name="CasellaDiTesto 9"/>
          <p:cNvSpPr txBox="1"/>
          <p:nvPr/>
        </p:nvSpPr>
        <p:spPr>
          <a:xfrm rot="18713439">
            <a:off x="6769125" y="2536806"/>
            <a:ext cx="3308380" cy="646331"/>
          </a:xfrm>
          <a:prstGeom prst="rect">
            <a:avLst/>
          </a:prstGeom>
          <a:noFill/>
        </p:spPr>
        <p:txBody>
          <a:bodyPr wrap="square" rtlCol="0">
            <a:spAutoFit/>
          </a:bodyPr>
          <a:lstStyle/>
          <a:p>
            <a:r>
              <a:rPr lang="it-IT" sz="3600" dirty="0">
                <a:solidFill>
                  <a:schemeClr val="bg1">
                    <a:lumMod val="50000"/>
                  </a:schemeClr>
                </a:solidFill>
              </a:rPr>
              <a:t>tipologia</a:t>
            </a:r>
          </a:p>
        </p:txBody>
      </p:sp>
      <p:sp>
        <p:nvSpPr>
          <p:cNvPr id="5" name="CasellaDiTesto 4"/>
          <p:cNvSpPr txBox="1"/>
          <p:nvPr/>
        </p:nvSpPr>
        <p:spPr>
          <a:xfrm>
            <a:off x="4847926" y="2414129"/>
            <a:ext cx="2098331" cy="1200329"/>
          </a:xfrm>
          <a:prstGeom prst="rect">
            <a:avLst/>
          </a:prstGeom>
          <a:noFill/>
        </p:spPr>
        <p:txBody>
          <a:bodyPr wrap="none" rtlCol="0">
            <a:spAutoFit/>
          </a:bodyPr>
          <a:lstStyle/>
          <a:p>
            <a:pPr algn="ctr"/>
            <a:r>
              <a:rPr lang="it-IT" sz="3600" dirty="0">
                <a:solidFill>
                  <a:srgbClr val="FF0000"/>
                </a:solidFill>
                <a:effectLst>
                  <a:outerShdw blurRad="38100" dist="38100" dir="2700000" algn="tl">
                    <a:srgbClr val="000000">
                      <a:alpha val="43137"/>
                    </a:srgbClr>
                  </a:outerShdw>
                </a:effectLst>
              </a:rPr>
              <a:t>diversità</a:t>
            </a:r>
          </a:p>
          <a:p>
            <a:pPr algn="ctr"/>
            <a:r>
              <a:rPr lang="it-IT" sz="3600" dirty="0">
                <a:solidFill>
                  <a:srgbClr val="FF0000"/>
                </a:solidFill>
                <a:effectLst>
                  <a:outerShdw blurRad="38100" dist="38100" dir="2700000" algn="tl">
                    <a:srgbClr val="000000">
                      <a:alpha val="43137"/>
                    </a:srgbClr>
                  </a:outerShdw>
                </a:effectLst>
              </a:rPr>
              <a:t>variazione</a:t>
            </a:r>
          </a:p>
        </p:txBody>
      </p:sp>
    </p:spTree>
    <p:extLst>
      <p:ext uri="{BB962C8B-B14F-4D97-AF65-F5344CB8AC3E}">
        <p14:creationId xmlns:p14="http://schemas.microsoft.com/office/powerpoint/2010/main" val="3616425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B0711E47-98BD-4E16-8139-D6FD2A462190}"/>
              </a:ext>
            </a:extLst>
          </p:cNvPr>
          <p:cNvSpPr>
            <a:spLocks noGrp="1"/>
          </p:cNvSpPr>
          <p:nvPr>
            <p:ph type="body" sz="quarter" idx="10"/>
          </p:nvPr>
        </p:nvSpPr>
        <p:spPr/>
        <p:txBody>
          <a:bodyPr/>
          <a:lstStyle/>
          <a:p>
            <a:pPr algn="ctr"/>
            <a:r>
              <a:rPr lang="it-IT" dirty="0"/>
              <a:t>Strumenti teorici per la descrizione della diversità</a:t>
            </a:r>
          </a:p>
        </p:txBody>
      </p:sp>
      <p:sp>
        <p:nvSpPr>
          <p:cNvPr id="4" name="Segnaposto contenuto 2">
            <a:extLst>
              <a:ext uri="{FF2B5EF4-FFF2-40B4-BE49-F238E27FC236}">
                <a16:creationId xmlns:a16="http://schemas.microsoft.com/office/drawing/2014/main" id="{0BADD697-A0DF-4683-A374-5C639E6E536F}"/>
              </a:ext>
            </a:extLst>
          </p:cNvPr>
          <p:cNvSpPr>
            <a:spLocks noGrp="1"/>
          </p:cNvSpPr>
          <p:nvPr>
            <p:ph type="body" sz="quarter" idx="11"/>
          </p:nvPr>
        </p:nvSpPr>
        <p:spPr>
          <a:xfrm>
            <a:off x="527050" y="1412875"/>
            <a:ext cx="11233150" cy="4319588"/>
          </a:xfrm>
        </p:spPr>
        <p:txBody>
          <a:bodyPr>
            <a:normAutofit/>
          </a:bodyPr>
          <a:lstStyle/>
          <a:p>
            <a:pPr marL="0" indent="0" algn="just">
              <a:lnSpc>
                <a:spcPct val="120000"/>
              </a:lnSpc>
              <a:buNone/>
            </a:pPr>
            <a:r>
              <a:rPr lang="it-IT" dirty="0"/>
              <a:t>La variazione tra lingue diverse e quella tra varietà diverse della stessa lingua possono coinvolgere i medesimi marcatori strutturali.</a:t>
            </a:r>
          </a:p>
          <a:p>
            <a:pPr marL="0" indent="0" algn="just">
              <a:lnSpc>
                <a:spcPct val="120000"/>
              </a:lnSpc>
              <a:buNone/>
            </a:pPr>
            <a:endParaRPr lang="it-IT" dirty="0"/>
          </a:p>
          <a:p>
            <a:pPr marL="0" indent="0" algn="just">
              <a:lnSpc>
                <a:spcPct val="120000"/>
              </a:lnSpc>
              <a:buNone/>
            </a:pPr>
            <a:r>
              <a:rPr lang="it-IT" dirty="0"/>
              <a:t>Due strutture linguistiche differenti ma sinonime, usate cioè per esprimere lo stesso concetto o per svolgere la stessa funzione, possono marcare la differenza tra due lingue o tra due varietà interne al medesimo diasistema.</a:t>
            </a:r>
          </a:p>
          <a:p>
            <a:pPr marL="0" indent="0" algn="just">
              <a:lnSpc>
                <a:spcPct val="120000"/>
              </a:lnSpc>
              <a:buNone/>
            </a:pPr>
            <a:endParaRPr lang="it-IT" dirty="0"/>
          </a:p>
          <a:p>
            <a:pPr marL="0" indent="0" algn="just">
              <a:lnSpc>
                <a:spcPct val="120000"/>
              </a:lnSpc>
              <a:buNone/>
            </a:pPr>
            <a:r>
              <a:rPr lang="it-IT" dirty="0"/>
              <a:t>Nel primo caso, di esse si occupa la tipologia linguistica; nel secondo, la sociolinguistica.</a:t>
            </a:r>
          </a:p>
        </p:txBody>
      </p:sp>
    </p:spTree>
    <p:extLst>
      <p:ext uri="{BB962C8B-B14F-4D97-AF65-F5344CB8AC3E}">
        <p14:creationId xmlns:p14="http://schemas.microsoft.com/office/powerpoint/2010/main" val="1130339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631504" y="188641"/>
            <a:ext cx="8856984" cy="3139321"/>
          </a:xfrm>
          <a:prstGeom prst="rect">
            <a:avLst/>
          </a:prstGeom>
        </p:spPr>
        <p:txBody>
          <a:bodyPr wrap="square">
            <a:spAutoFit/>
          </a:bodyPr>
          <a:lstStyle/>
          <a:p>
            <a:pPr marL="540385" indent="-540385" algn="just">
              <a:tabLst>
                <a:tab pos="540385" algn="l"/>
                <a:tab pos="990600" algn="l"/>
                <a:tab pos="1710690" algn="l"/>
                <a:tab pos="540385" algn="l"/>
                <a:tab pos="990600" algn="l"/>
              </a:tabLst>
            </a:pPr>
            <a:r>
              <a:rPr lang="it-IT" dirty="0">
                <a:latin typeface="+mj-lt"/>
                <a:ea typeface="Times New Roman" panose="02020603050405020304" pitchFamily="18" charset="0"/>
              </a:rPr>
              <a:t>(1)	Spagnolo</a:t>
            </a:r>
            <a:endParaRPr lang="it-IT" sz="2800" dirty="0">
              <a:latin typeface="+mj-lt"/>
              <a:ea typeface="Times New Roman" panose="02020603050405020304" pitchFamily="18" charset="0"/>
            </a:endParaRPr>
          </a:p>
          <a:p>
            <a:pPr marL="540385" indent="-540385" algn="just">
              <a:tabLst>
                <a:tab pos="540385" algn="l"/>
                <a:tab pos="990600" algn="l"/>
                <a:tab pos="1710690" algn="l"/>
                <a:tab pos="540385" algn="l"/>
                <a:tab pos="990600" algn="l"/>
              </a:tabLst>
            </a:pPr>
            <a:r>
              <a:rPr lang="it-IT" i="1" dirty="0">
                <a:latin typeface="+mj-lt"/>
                <a:ea typeface="Times New Roman" panose="02020603050405020304" pitchFamily="18" charset="0"/>
              </a:rPr>
              <a:t>	Los			</a:t>
            </a:r>
            <a:r>
              <a:rPr lang="it-IT" i="1" dirty="0" err="1">
                <a:latin typeface="+mj-lt"/>
                <a:ea typeface="Times New Roman" panose="02020603050405020304" pitchFamily="18" charset="0"/>
              </a:rPr>
              <a:t>ácidos</a:t>
            </a:r>
            <a:r>
              <a:rPr lang="it-IT" i="1" dirty="0">
                <a:latin typeface="+mj-lt"/>
                <a:ea typeface="Times New Roman" panose="02020603050405020304" pitchFamily="18" charset="0"/>
              </a:rPr>
              <a:t> 	</a:t>
            </a:r>
            <a:r>
              <a:rPr lang="it-IT" i="1" dirty="0" err="1">
                <a:latin typeface="+mj-lt"/>
                <a:ea typeface="Times New Roman" panose="02020603050405020304" pitchFamily="18" charset="0"/>
              </a:rPr>
              <a:t>atacan</a:t>
            </a:r>
            <a:r>
              <a:rPr lang="it-IT" i="1" dirty="0">
                <a:latin typeface="+mj-lt"/>
                <a:ea typeface="Times New Roman" panose="02020603050405020304" pitchFamily="18" charset="0"/>
              </a:rPr>
              <a:t>	a	</a:t>
            </a:r>
            <a:r>
              <a:rPr lang="it-IT" i="1" dirty="0" err="1">
                <a:latin typeface="+mj-lt"/>
                <a:ea typeface="Times New Roman" panose="02020603050405020304" pitchFamily="18" charset="0"/>
              </a:rPr>
              <a:t>los</a:t>
            </a:r>
            <a:r>
              <a:rPr lang="it-IT" i="1" dirty="0">
                <a:latin typeface="+mj-lt"/>
                <a:ea typeface="Times New Roman" panose="02020603050405020304" pitchFamily="18" charset="0"/>
              </a:rPr>
              <a:t>		</a:t>
            </a:r>
            <a:r>
              <a:rPr lang="it-IT" i="1" dirty="0" err="1">
                <a:latin typeface="+mj-lt"/>
                <a:ea typeface="Times New Roman" panose="02020603050405020304" pitchFamily="18" charset="0"/>
              </a:rPr>
              <a:t>metales</a:t>
            </a:r>
            <a:endParaRPr lang="it-IT" dirty="0">
              <a:latin typeface="+mj-lt"/>
              <a:ea typeface="Times New Roman" panose="02020603050405020304" pitchFamily="18" charset="0"/>
            </a:endParaRPr>
          </a:p>
          <a:p>
            <a:pPr marL="540385" indent="-540385" algn="just">
              <a:tabLst>
                <a:tab pos="540385" algn="l"/>
                <a:tab pos="990600" algn="l"/>
                <a:tab pos="1710690" algn="l"/>
                <a:tab pos="540385" algn="l"/>
                <a:tab pos="990600" algn="l"/>
              </a:tabLst>
            </a:pPr>
            <a:r>
              <a:rPr lang="it-IT" dirty="0">
                <a:latin typeface="+mj-lt"/>
                <a:ea typeface="Times New Roman" panose="02020603050405020304" pitchFamily="18" charset="0"/>
              </a:rPr>
              <a:t>	</a:t>
            </a:r>
            <a:r>
              <a:rPr lang="it-IT" cap="small" dirty="0">
                <a:latin typeface="+mj-lt"/>
                <a:ea typeface="Times New Roman" panose="02020603050405020304" pitchFamily="18" charset="0"/>
              </a:rPr>
              <a:t>art.def.m.pl</a:t>
            </a:r>
            <a:r>
              <a:rPr lang="it-IT" dirty="0">
                <a:latin typeface="+mj-lt"/>
                <a:ea typeface="Times New Roman" panose="02020603050405020304" pitchFamily="18" charset="0"/>
              </a:rPr>
              <a:t>	</a:t>
            </a:r>
            <a:r>
              <a:rPr lang="it-IT" dirty="0" err="1">
                <a:latin typeface="+mj-lt"/>
                <a:ea typeface="Times New Roman" panose="02020603050405020304" pitchFamily="18" charset="0"/>
              </a:rPr>
              <a:t>acids</a:t>
            </a:r>
            <a:r>
              <a:rPr lang="it-IT" dirty="0">
                <a:latin typeface="+mj-lt"/>
                <a:ea typeface="Times New Roman" panose="02020603050405020304" pitchFamily="18" charset="0"/>
              </a:rPr>
              <a:t>	attack.3</a:t>
            </a:r>
            <a:r>
              <a:rPr lang="it-IT" cap="small" dirty="0">
                <a:latin typeface="+mj-lt"/>
                <a:ea typeface="Times New Roman" panose="02020603050405020304" pitchFamily="18" charset="0"/>
              </a:rPr>
              <a:t>pl</a:t>
            </a:r>
            <a:r>
              <a:rPr lang="it-IT" dirty="0">
                <a:latin typeface="+mj-lt"/>
                <a:ea typeface="Times New Roman" panose="02020603050405020304" pitchFamily="18" charset="0"/>
              </a:rPr>
              <a:t>	</a:t>
            </a:r>
            <a:r>
              <a:rPr lang="it-IT" cap="small" dirty="0" err="1">
                <a:latin typeface="+mj-lt"/>
                <a:ea typeface="Times New Roman" panose="02020603050405020304" pitchFamily="18" charset="0"/>
              </a:rPr>
              <a:t>acc</a:t>
            </a:r>
            <a:r>
              <a:rPr lang="it-IT" cap="small" dirty="0">
                <a:latin typeface="+mj-lt"/>
                <a:ea typeface="Times New Roman" panose="02020603050405020304" pitchFamily="18" charset="0"/>
              </a:rPr>
              <a:t>	art.def.m.pl	</a:t>
            </a:r>
            <a:r>
              <a:rPr lang="it-IT" dirty="0" err="1">
                <a:latin typeface="+mj-lt"/>
                <a:ea typeface="Times New Roman" panose="02020603050405020304" pitchFamily="18" charset="0"/>
              </a:rPr>
              <a:t>metals</a:t>
            </a:r>
            <a:endParaRPr lang="it-IT" sz="2800" dirty="0">
              <a:latin typeface="+mj-lt"/>
              <a:ea typeface="Times New Roman" panose="02020603050405020304" pitchFamily="18" charset="0"/>
            </a:endParaRPr>
          </a:p>
          <a:p>
            <a:pPr marL="540385" indent="-540385" algn="just">
              <a:tabLst>
                <a:tab pos="540385" algn="l"/>
                <a:tab pos="990600" algn="l"/>
                <a:tab pos="1710690" algn="l"/>
                <a:tab pos="540385" algn="l"/>
                <a:tab pos="990600" algn="l"/>
                <a:tab pos="2790825" algn="l"/>
              </a:tabLst>
            </a:pPr>
            <a:r>
              <a:rPr lang="it-IT" dirty="0">
                <a:latin typeface="+mj-lt"/>
                <a:ea typeface="Times New Roman" panose="02020603050405020304" pitchFamily="18" charset="0"/>
              </a:rPr>
              <a:t>	‘</a:t>
            </a:r>
            <a:r>
              <a:rPr lang="it-IT" dirty="0" err="1">
                <a:latin typeface="+mj-lt"/>
                <a:ea typeface="Times New Roman" panose="02020603050405020304" pitchFamily="18" charset="0"/>
              </a:rPr>
              <a:t>Acids</a:t>
            </a:r>
            <a:r>
              <a:rPr lang="it-IT" dirty="0">
                <a:latin typeface="+mj-lt"/>
                <a:ea typeface="Times New Roman" panose="02020603050405020304" pitchFamily="18" charset="0"/>
              </a:rPr>
              <a:t> </a:t>
            </a:r>
            <a:r>
              <a:rPr lang="it-IT" dirty="0" err="1">
                <a:latin typeface="+mj-lt"/>
                <a:ea typeface="Times New Roman" panose="02020603050405020304" pitchFamily="18" charset="0"/>
              </a:rPr>
              <a:t>attack</a:t>
            </a:r>
            <a:r>
              <a:rPr lang="it-IT" dirty="0">
                <a:latin typeface="+mj-lt"/>
                <a:ea typeface="Times New Roman" panose="02020603050405020304" pitchFamily="18" charset="0"/>
              </a:rPr>
              <a:t> </a:t>
            </a:r>
            <a:r>
              <a:rPr lang="it-IT" dirty="0" err="1">
                <a:latin typeface="+mj-lt"/>
                <a:ea typeface="Times New Roman" panose="02020603050405020304" pitchFamily="18" charset="0"/>
              </a:rPr>
              <a:t>metals</a:t>
            </a:r>
            <a:r>
              <a:rPr lang="it-IT" dirty="0">
                <a:latin typeface="+mj-lt"/>
                <a:ea typeface="Times New Roman" panose="02020603050405020304" pitchFamily="18" charset="0"/>
              </a:rPr>
              <a:t>’</a:t>
            </a:r>
            <a:endParaRPr lang="it-IT" sz="2800" dirty="0">
              <a:latin typeface="+mj-lt"/>
              <a:ea typeface="Times New Roman" panose="02020603050405020304" pitchFamily="18" charset="0"/>
            </a:endParaRPr>
          </a:p>
          <a:p>
            <a:pPr marL="540385" indent="-540385" algn="just">
              <a:tabLst>
                <a:tab pos="540385" algn="l"/>
                <a:tab pos="990600" algn="l"/>
                <a:tab pos="1710690" algn="l"/>
                <a:tab pos="540385" algn="l"/>
                <a:tab pos="990600" algn="l"/>
                <a:tab pos="2790825" algn="l"/>
              </a:tabLst>
            </a:pPr>
            <a:r>
              <a:rPr lang="it-IT" dirty="0">
                <a:latin typeface="+mj-lt"/>
                <a:ea typeface="Times New Roman" panose="02020603050405020304" pitchFamily="18" charset="0"/>
              </a:rPr>
              <a:t>	</a:t>
            </a:r>
            <a:endParaRPr lang="it-IT" sz="2800" dirty="0">
              <a:latin typeface="+mj-lt"/>
              <a:ea typeface="Times New Roman" panose="02020603050405020304" pitchFamily="18" charset="0"/>
            </a:endParaRPr>
          </a:p>
          <a:p>
            <a:pPr marL="540385" indent="-540385" algn="just">
              <a:tabLst>
                <a:tab pos="540385" algn="l"/>
                <a:tab pos="990600" algn="l"/>
                <a:tab pos="1710690" algn="l"/>
                <a:tab pos="540385" algn="l"/>
                <a:tab pos="990600" algn="l"/>
              </a:tabLst>
            </a:pPr>
            <a:r>
              <a:rPr lang="it-IT" dirty="0">
                <a:latin typeface="+mj-lt"/>
                <a:ea typeface="Times New Roman" panose="02020603050405020304" pitchFamily="18" charset="0"/>
              </a:rPr>
              <a:t> </a:t>
            </a:r>
            <a:endParaRPr lang="it-IT" sz="2800" dirty="0">
              <a:latin typeface="+mj-lt"/>
              <a:ea typeface="Times New Roman" panose="02020603050405020304" pitchFamily="18" charset="0"/>
            </a:endParaRPr>
          </a:p>
          <a:p>
            <a:pPr marL="540385" indent="-540385" algn="just">
              <a:tabLst>
                <a:tab pos="540385" algn="l"/>
                <a:tab pos="990600" algn="l"/>
                <a:tab pos="1710690" algn="l"/>
                <a:tab pos="540385" algn="l"/>
                <a:tab pos="990600" algn="l"/>
              </a:tabLst>
            </a:pPr>
            <a:r>
              <a:rPr lang="it-IT" dirty="0">
                <a:latin typeface="+mj-lt"/>
                <a:ea typeface="Times New Roman" panose="02020603050405020304" pitchFamily="18" charset="0"/>
              </a:rPr>
              <a:t>(2)	Rumeno</a:t>
            </a:r>
            <a:endParaRPr lang="it-IT" sz="2800" dirty="0">
              <a:latin typeface="+mj-lt"/>
              <a:ea typeface="Times New Roman" panose="02020603050405020304" pitchFamily="18" charset="0"/>
            </a:endParaRPr>
          </a:p>
          <a:p>
            <a:pPr marL="540385" indent="-540385" algn="just">
              <a:tabLst>
                <a:tab pos="540385" algn="l"/>
                <a:tab pos="990600" algn="l"/>
                <a:tab pos="1710690" algn="l"/>
                <a:tab pos="540385" algn="l"/>
                <a:tab pos="990600" algn="l"/>
              </a:tabLst>
            </a:pPr>
            <a:r>
              <a:rPr lang="it-IT" dirty="0">
                <a:latin typeface="+mj-lt"/>
                <a:ea typeface="Times New Roman" panose="02020603050405020304" pitchFamily="18" charset="0"/>
              </a:rPr>
              <a:t>	</a:t>
            </a:r>
            <a:r>
              <a:rPr lang="it-IT" i="1" dirty="0">
                <a:latin typeface="+mj-lt"/>
                <a:ea typeface="Times New Roman" panose="02020603050405020304" pitchFamily="18" charset="0"/>
              </a:rPr>
              <a:t>Toti	</a:t>
            </a:r>
            <a:r>
              <a:rPr lang="it-IT" cap="small" dirty="0">
                <a:latin typeface="+mj-lt"/>
                <a:ea typeface="Times New Roman" panose="02020603050405020304" pitchFamily="18" charset="0"/>
              </a:rPr>
              <a:t>	</a:t>
            </a:r>
            <a:r>
              <a:rPr lang="it-IT" i="1" dirty="0" err="1">
                <a:latin typeface="+mj-lt"/>
                <a:ea typeface="Times New Roman" panose="02020603050405020304" pitchFamily="18" charset="0"/>
              </a:rPr>
              <a:t>bãrbatii</a:t>
            </a:r>
            <a:r>
              <a:rPr lang="it-IT" i="1" dirty="0">
                <a:latin typeface="+mj-lt"/>
                <a:ea typeface="Times New Roman" panose="02020603050405020304" pitchFamily="18" charset="0"/>
              </a:rPr>
              <a:t> 	(o)	</a:t>
            </a:r>
            <a:r>
              <a:rPr lang="it-IT" i="1" dirty="0" err="1">
                <a:latin typeface="+mj-lt"/>
                <a:ea typeface="Times New Roman" panose="02020603050405020304" pitchFamily="18" charset="0"/>
              </a:rPr>
              <a:t>iubesc</a:t>
            </a:r>
            <a:r>
              <a:rPr lang="it-IT" i="1" dirty="0">
                <a:latin typeface="+mj-lt"/>
                <a:ea typeface="Times New Roman" panose="02020603050405020304" pitchFamily="18" charset="0"/>
              </a:rPr>
              <a:t>	pe	o		</a:t>
            </a:r>
            <a:r>
              <a:rPr lang="it-IT" i="1" dirty="0" err="1">
                <a:latin typeface="+mj-lt"/>
                <a:ea typeface="Times New Roman" panose="02020603050405020304" pitchFamily="18" charset="0"/>
              </a:rPr>
              <a:t>femeie</a:t>
            </a:r>
            <a:endParaRPr lang="it-IT" dirty="0">
              <a:latin typeface="+mj-lt"/>
              <a:ea typeface="Times New Roman" panose="02020603050405020304" pitchFamily="18" charset="0"/>
            </a:endParaRPr>
          </a:p>
          <a:p>
            <a:pPr marL="540385" indent="-540385" algn="just">
              <a:tabLst>
                <a:tab pos="540385" algn="l"/>
                <a:tab pos="990600" algn="l"/>
                <a:tab pos="1710690" algn="l"/>
                <a:tab pos="540385" algn="l"/>
                <a:tab pos="990600" algn="l"/>
              </a:tabLst>
            </a:pPr>
            <a:r>
              <a:rPr lang="it-IT" dirty="0">
                <a:latin typeface="+mj-lt"/>
                <a:ea typeface="Times New Roman" panose="02020603050405020304" pitchFamily="18" charset="0"/>
              </a:rPr>
              <a:t>	</a:t>
            </a:r>
            <a:r>
              <a:rPr lang="it-IT" dirty="0" err="1">
                <a:latin typeface="+mj-lt"/>
                <a:ea typeface="Times New Roman" panose="02020603050405020304" pitchFamily="18" charset="0"/>
              </a:rPr>
              <a:t>All</a:t>
            </a:r>
            <a:r>
              <a:rPr lang="it-IT" dirty="0">
                <a:latin typeface="+mj-lt"/>
                <a:ea typeface="Times New Roman" panose="02020603050405020304" pitchFamily="18" charset="0"/>
              </a:rPr>
              <a:t>		men	(</a:t>
            </a:r>
            <a:r>
              <a:rPr lang="it-IT" dirty="0" err="1">
                <a:latin typeface="+mj-lt"/>
                <a:ea typeface="Times New Roman" panose="02020603050405020304" pitchFamily="18" charset="0"/>
              </a:rPr>
              <a:t>her</a:t>
            </a:r>
            <a:r>
              <a:rPr lang="it-IT" dirty="0">
                <a:latin typeface="+mj-lt"/>
                <a:ea typeface="Times New Roman" panose="02020603050405020304" pitchFamily="18" charset="0"/>
              </a:rPr>
              <a:t>)	love	</a:t>
            </a:r>
            <a:r>
              <a:rPr lang="it-IT" cap="small" dirty="0" err="1">
                <a:latin typeface="+mj-lt"/>
                <a:ea typeface="Times New Roman" panose="02020603050405020304" pitchFamily="18" charset="0"/>
              </a:rPr>
              <a:t>acc</a:t>
            </a:r>
            <a:r>
              <a:rPr lang="en-US" dirty="0">
                <a:latin typeface="+mj-lt"/>
                <a:ea typeface="Times New Roman" panose="02020603050405020304" pitchFamily="18" charset="0"/>
              </a:rPr>
              <a:t>	</a:t>
            </a:r>
            <a:r>
              <a:rPr lang="en-US" cap="small" dirty="0">
                <a:latin typeface="+mj-lt"/>
                <a:ea typeface="Times New Roman" panose="02020603050405020304" pitchFamily="18" charset="0"/>
              </a:rPr>
              <a:t>art.indf.f.sg</a:t>
            </a:r>
            <a:r>
              <a:rPr lang="en-US" dirty="0">
                <a:latin typeface="+mj-lt"/>
                <a:ea typeface="Times New Roman" panose="02020603050405020304" pitchFamily="18" charset="0"/>
              </a:rPr>
              <a:t>	woman</a:t>
            </a:r>
            <a:endParaRPr lang="it-IT" sz="2800" dirty="0">
              <a:latin typeface="+mj-lt"/>
              <a:ea typeface="Times New Roman" panose="02020603050405020304" pitchFamily="18" charset="0"/>
            </a:endParaRPr>
          </a:p>
          <a:p>
            <a:pPr marL="540385" indent="-540385" algn="just">
              <a:tabLst>
                <a:tab pos="540385" algn="l"/>
                <a:tab pos="990600" algn="l"/>
                <a:tab pos="1710690" algn="l"/>
                <a:tab pos="540385" algn="l"/>
                <a:tab pos="990600" algn="l"/>
              </a:tabLst>
            </a:pPr>
            <a:r>
              <a:rPr lang="en-US" dirty="0">
                <a:latin typeface="+mj-lt"/>
                <a:ea typeface="Times New Roman" panose="02020603050405020304" pitchFamily="18" charset="0"/>
              </a:rPr>
              <a:t>	‘All men love a woman’ [+ specific]</a:t>
            </a:r>
            <a:endParaRPr lang="it-IT" sz="2800" dirty="0">
              <a:latin typeface="+mj-lt"/>
              <a:ea typeface="Times New Roman" panose="02020603050405020304" pitchFamily="18" charset="0"/>
            </a:endParaRPr>
          </a:p>
          <a:p>
            <a:pPr marL="540385" indent="-540385" algn="just">
              <a:tabLst>
                <a:tab pos="540385" algn="l"/>
                <a:tab pos="990600" algn="l"/>
                <a:tab pos="1710690" algn="l"/>
                <a:tab pos="540385" algn="l"/>
                <a:tab pos="990600" algn="l"/>
              </a:tabLst>
            </a:pPr>
            <a:r>
              <a:rPr lang="it-IT" dirty="0">
                <a:latin typeface="+mj-lt"/>
                <a:ea typeface="Times New Roman" panose="02020603050405020304" pitchFamily="18" charset="0"/>
              </a:rPr>
              <a:t>	</a:t>
            </a:r>
            <a:endParaRPr lang="it-IT" sz="2800" dirty="0">
              <a:latin typeface="+mj-lt"/>
              <a:ea typeface="Times New Roman" panose="02020603050405020304" pitchFamily="18" charset="0"/>
            </a:endParaRPr>
          </a:p>
        </p:txBody>
      </p:sp>
      <p:sp>
        <p:nvSpPr>
          <p:cNvPr id="3" name="Rettangolo 2"/>
          <p:cNvSpPr/>
          <p:nvPr/>
        </p:nvSpPr>
        <p:spPr>
          <a:xfrm>
            <a:off x="1631504" y="4141529"/>
            <a:ext cx="8280920" cy="1631216"/>
          </a:xfrm>
          <a:prstGeom prst="rect">
            <a:avLst/>
          </a:prstGeom>
        </p:spPr>
        <p:txBody>
          <a:bodyPr wrap="square">
            <a:spAutoFit/>
          </a:bodyPr>
          <a:lstStyle/>
          <a:p>
            <a:pPr algn="just"/>
            <a:r>
              <a:rPr lang="it-IT" sz="2000" dirty="0">
                <a:latin typeface="+mj-lt"/>
                <a:ea typeface="Calibri" panose="020F0502020204030204" pitchFamily="34" charset="0"/>
                <a:cs typeface="Times New Roman" panose="02020603050405020304" pitchFamily="18" charset="0"/>
              </a:rPr>
              <a:t>Italiano standard		</a:t>
            </a:r>
            <a:r>
              <a:rPr lang="it-IT" sz="2000" i="1" dirty="0">
                <a:latin typeface="+mj-lt"/>
                <a:ea typeface="Calibri" panose="020F0502020204030204" pitchFamily="34" charset="0"/>
                <a:cs typeface="Times New Roman" panose="02020603050405020304" pitchFamily="18" charset="0"/>
              </a:rPr>
              <a:t>ho conosciuto tutti i tuoi amici</a:t>
            </a:r>
          </a:p>
          <a:p>
            <a:pPr algn="just"/>
            <a:r>
              <a:rPr lang="it-IT" sz="2000" dirty="0">
                <a:latin typeface="+mj-lt"/>
                <a:ea typeface="Calibri" panose="020F0502020204030204" pitchFamily="34" charset="0"/>
                <a:cs typeface="Times New Roman" panose="02020603050405020304" pitchFamily="18" charset="0"/>
              </a:rPr>
              <a:t>Spagnolo		</a:t>
            </a:r>
            <a:r>
              <a:rPr lang="it-IT" sz="2000" i="1" dirty="0">
                <a:latin typeface="+mj-lt"/>
                <a:ea typeface="Calibri" panose="020F0502020204030204" pitchFamily="34" charset="0"/>
                <a:cs typeface="Times New Roman" panose="02020603050405020304" pitchFamily="18" charset="0"/>
              </a:rPr>
              <a:t>he </a:t>
            </a:r>
            <a:r>
              <a:rPr lang="it-IT" sz="2000" i="1" dirty="0" err="1">
                <a:latin typeface="+mj-lt"/>
                <a:ea typeface="Calibri" panose="020F0502020204030204" pitchFamily="34" charset="0"/>
                <a:cs typeface="Times New Roman" panose="02020603050405020304" pitchFamily="18" charset="0"/>
              </a:rPr>
              <a:t>conocido</a:t>
            </a:r>
            <a:r>
              <a:rPr lang="it-IT" sz="2000" i="1" dirty="0">
                <a:latin typeface="+mj-lt"/>
                <a:ea typeface="Calibri" panose="020F0502020204030204" pitchFamily="34" charset="0"/>
                <a:cs typeface="Times New Roman" panose="02020603050405020304" pitchFamily="18" charset="0"/>
              </a:rPr>
              <a:t> a </a:t>
            </a:r>
            <a:r>
              <a:rPr lang="it-IT" sz="2000" i="1" dirty="0" err="1">
                <a:latin typeface="+mj-lt"/>
                <a:ea typeface="Calibri" panose="020F0502020204030204" pitchFamily="34" charset="0"/>
                <a:cs typeface="Times New Roman" panose="02020603050405020304" pitchFamily="18" charset="0"/>
              </a:rPr>
              <a:t>todos</a:t>
            </a:r>
            <a:r>
              <a:rPr lang="it-IT" sz="2000" i="1" dirty="0">
                <a:latin typeface="+mj-lt"/>
                <a:ea typeface="Calibri" panose="020F0502020204030204" pitchFamily="34" charset="0"/>
                <a:cs typeface="Times New Roman" panose="02020603050405020304" pitchFamily="18" charset="0"/>
              </a:rPr>
              <a:t> </a:t>
            </a:r>
            <a:r>
              <a:rPr lang="it-IT" sz="2000" i="1" dirty="0" err="1">
                <a:latin typeface="+mj-lt"/>
                <a:ea typeface="Calibri" panose="020F0502020204030204" pitchFamily="34" charset="0"/>
                <a:cs typeface="Times New Roman" panose="02020603050405020304" pitchFamily="18" charset="0"/>
              </a:rPr>
              <a:t>tus</a:t>
            </a:r>
            <a:r>
              <a:rPr lang="it-IT" sz="2000" i="1" dirty="0">
                <a:latin typeface="+mj-lt"/>
                <a:ea typeface="Calibri" panose="020F0502020204030204" pitchFamily="34" charset="0"/>
                <a:cs typeface="Times New Roman" panose="02020603050405020304" pitchFamily="18" charset="0"/>
              </a:rPr>
              <a:t> </a:t>
            </a:r>
            <a:r>
              <a:rPr lang="it-IT" sz="2000" i="1" dirty="0" err="1">
                <a:latin typeface="+mj-lt"/>
                <a:ea typeface="Calibri" panose="020F0502020204030204" pitchFamily="34" charset="0"/>
                <a:cs typeface="Times New Roman" panose="02020603050405020304" pitchFamily="18" charset="0"/>
              </a:rPr>
              <a:t>amigos</a:t>
            </a:r>
            <a:endParaRPr lang="it-IT" sz="2000" dirty="0">
              <a:latin typeface="+mj-lt"/>
              <a:ea typeface="Calibri" panose="020F0502020204030204" pitchFamily="34" charset="0"/>
              <a:cs typeface="Times New Roman" panose="02020603050405020304" pitchFamily="18" charset="0"/>
            </a:endParaRPr>
          </a:p>
          <a:p>
            <a:pPr algn="just"/>
            <a:r>
              <a:rPr lang="it-IT" sz="2000" dirty="0">
                <a:latin typeface="+mj-lt"/>
                <a:ea typeface="Calibri" panose="020F0502020204030204" pitchFamily="34" charset="0"/>
                <a:cs typeface="Times New Roman" panose="02020603050405020304" pitchFamily="18" charset="0"/>
              </a:rPr>
              <a:t>Italiano regionale		</a:t>
            </a:r>
            <a:r>
              <a:rPr lang="it-IT" sz="2000" i="1" dirty="0">
                <a:latin typeface="+mj-lt"/>
                <a:ea typeface="Calibri" panose="020F0502020204030204" pitchFamily="34" charset="0"/>
                <a:cs typeface="Times New Roman" panose="02020603050405020304" pitchFamily="18" charset="0"/>
              </a:rPr>
              <a:t>ho conosciuto a tutti i tuoi amici</a:t>
            </a:r>
            <a:endParaRPr lang="it-IT" sz="2000" dirty="0">
              <a:latin typeface="+mj-lt"/>
              <a:ea typeface="Calibri" panose="020F0502020204030204" pitchFamily="34" charset="0"/>
              <a:cs typeface="Times New Roman" panose="02020603050405020304" pitchFamily="18" charset="0"/>
            </a:endParaRPr>
          </a:p>
          <a:p>
            <a:pPr algn="just"/>
            <a:endParaRPr lang="it-IT" sz="2000" dirty="0">
              <a:latin typeface="+mj-lt"/>
              <a:ea typeface="Calibri" panose="020F0502020204030204" pitchFamily="34" charset="0"/>
              <a:cs typeface="Times New Roman" panose="02020603050405020304" pitchFamily="18" charset="0"/>
            </a:endParaRPr>
          </a:p>
          <a:p>
            <a:pPr algn="just"/>
            <a:r>
              <a:rPr lang="it-IT" sz="2000" dirty="0">
                <a:latin typeface="+mj-lt"/>
                <a:ea typeface="Calibri" panose="020F0502020204030204" pitchFamily="34" charset="0"/>
                <a:cs typeface="Times New Roman" panose="02020603050405020304" pitchFamily="18" charset="0"/>
              </a:rPr>
              <a:t>Ma anche forme abbastanza standard, del tipo </a:t>
            </a:r>
            <a:r>
              <a:rPr lang="it-IT" sz="2000" i="1" dirty="0">
                <a:latin typeface="+mj-lt"/>
                <a:ea typeface="Calibri" panose="020F0502020204030204" pitchFamily="34" charset="0"/>
                <a:cs typeface="Times New Roman" panose="02020603050405020304" pitchFamily="18" charset="0"/>
              </a:rPr>
              <a:t>e a te chi ti ha chiamato?</a:t>
            </a:r>
            <a:endParaRPr lang="it-IT" sz="20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81664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991544" y="188641"/>
            <a:ext cx="8280920" cy="4401205"/>
          </a:xfrm>
          <a:prstGeom prst="rect">
            <a:avLst/>
          </a:prstGeom>
        </p:spPr>
        <p:txBody>
          <a:bodyPr wrap="square">
            <a:spAutoFit/>
          </a:bodyPr>
          <a:lstStyle/>
          <a:p>
            <a:pPr algn="just"/>
            <a:r>
              <a:rPr lang="it-IT" sz="2000" i="1" dirty="0">
                <a:latin typeface="+mj-lt"/>
                <a:ea typeface="Calibri" panose="020F0502020204030204" pitchFamily="34" charset="0"/>
                <a:cs typeface="Times New Roman" panose="02020603050405020304" pitchFamily="18" charset="0"/>
              </a:rPr>
              <a:t>he </a:t>
            </a:r>
            <a:r>
              <a:rPr lang="it-IT" sz="2000" i="1" dirty="0" err="1">
                <a:latin typeface="+mj-lt"/>
                <a:ea typeface="Calibri" panose="020F0502020204030204" pitchFamily="34" charset="0"/>
                <a:cs typeface="Times New Roman" panose="02020603050405020304" pitchFamily="18" charset="0"/>
              </a:rPr>
              <a:t>conocido</a:t>
            </a:r>
            <a:r>
              <a:rPr lang="it-IT" sz="2000" i="1" dirty="0">
                <a:latin typeface="+mj-lt"/>
                <a:ea typeface="Calibri" panose="020F0502020204030204" pitchFamily="34" charset="0"/>
                <a:cs typeface="Times New Roman" panose="02020603050405020304" pitchFamily="18" charset="0"/>
              </a:rPr>
              <a:t> a </a:t>
            </a:r>
            <a:r>
              <a:rPr lang="it-IT" sz="2000" i="1" dirty="0" err="1">
                <a:latin typeface="+mj-lt"/>
                <a:ea typeface="Calibri" panose="020F0502020204030204" pitchFamily="34" charset="0"/>
                <a:cs typeface="Times New Roman" panose="02020603050405020304" pitchFamily="18" charset="0"/>
              </a:rPr>
              <a:t>todos</a:t>
            </a:r>
            <a:r>
              <a:rPr lang="it-IT" sz="2000" i="1" dirty="0">
                <a:latin typeface="+mj-lt"/>
                <a:ea typeface="Calibri" panose="020F0502020204030204" pitchFamily="34" charset="0"/>
                <a:cs typeface="Times New Roman" panose="02020603050405020304" pitchFamily="18" charset="0"/>
              </a:rPr>
              <a:t> </a:t>
            </a:r>
            <a:r>
              <a:rPr lang="it-IT" sz="2000" i="1" dirty="0" err="1">
                <a:latin typeface="+mj-lt"/>
                <a:ea typeface="Calibri" panose="020F0502020204030204" pitchFamily="34" charset="0"/>
                <a:cs typeface="Times New Roman" panose="02020603050405020304" pitchFamily="18" charset="0"/>
              </a:rPr>
              <a:t>tus</a:t>
            </a:r>
            <a:r>
              <a:rPr lang="it-IT" sz="2000" i="1" dirty="0">
                <a:latin typeface="+mj-lt"/>
                <a:ea typeface="Calibri" panose="020F0502020204030204" pitchFamily="34" charset="0"/>
                <a:cs typeface="Times New Roman" panose="02020603050405020304" pitchFamily="18" charset="0"/>
              </a:rPr>
              <a:t> amigos		ho conosciuto a tutti i tuoi amici</a:t>
            </a:r>
          </a:p>
          <a:p>
            <a:pPr algn="just"/>
            <a:endParaRPr lang="it-IT" sz="2000" i="1" dirty="0">
              <a:latin typeface="+mj-lt"/>
              <a:ea typeface="Calibri" panose="020F0502020204030204" pitchFamily="34" charset="0"/>
              <a:cs typeface="Times New Roman" panose="02020603050405020304" pitchFamily="18" charset="0"/>
            </a:endParaRPr>
          </a:p>
          <a:p>
            <a:pPr algn="just"/>
            <a:endParaRPr lang="it-IT" sz="2000" dirty="0">
              <a:latin typeface="+mj-lt"/>
              <a:ea typeface="Calibri" panose="020F0502020204030204" pitchFamily="34" charset="0"/>
              <a:cs typeface="Times New Roman" panose="02020603050405020304" pitchFamily="18" charset="0"/>
            </a:endParaRPr>
          </a:p>
          <a:p>
            <a:pPr algn="just"/>
            <a:endParaRPr lang="it-IT" sz="2000" dirty="0">
              <a:latin typeface="+mj-lt"/>
              <a:ea typeface="Calibri" panose="020F0502020204030204" pitchFamily="34" charset="0"/>
              <a:cs typeface="Times New Roman" panose="02020603050405020304" pitchFamily="18" charset="0"/>
            </a:endParaRPr>
          </a:p>
          <a:p>
            <a:pPr algn="ctr"/>
            <a:endParaRPr lang="it-IT" sz="2000" dirty="0">
              <a:latin typeface="+mj-lt"/>
              <a:ea typeface="Calibri" panose="020F0502020204030204" pitchFamily="34" charset="0"/>
              <a:cs typeface="Times New Roman" panose="02020603050405020304" pitchFamily="18" charset="0"/>
            </a:endParaRPr>
          </a:p>
          <a:p>
            <a:pPr algn="ctr"/>
            <a:r>
              <a:rPr lang="it-IT" sz="2000" dirty="0">
                <a:latin typeface="+mj-lt"/>
                <a:ea typeface="Calibri" panose="020F0502020204030204" pitchFamily="34" charset="0"/>
                <a:cs typeface="Times New Roman" panose="02020603050405020304" pitchFamily="18" charset="0"/>
              </a:rPr>
              <a:t>AUX </a:t>
            </a:r>
            <a:r>
              <a:rPr lang="it-IT" sz="2000" dirty="0" err="1">
                <a:latin typeface="+mj-lt"/>
                <a:ea typeface="Calibri" panose="020F0502020204030204" pitchFamily="34" charset="0"/>
                <a:cs typeface="Times New Roman" panose="02020603050405020304" pitchFamily="18" charset="0"/>
              </a:rPr>
              <a:t>know.PRT.PASS</a:t>
            </a:r>
            <a:r>
              <a:rPr lang="it-IT" sz="2000" dirty="0">
                <a:latin typeface="+mj-lt"/>
                <a:ea typeface="Calibri" panose="020F0502020204030204" pitchFamily="34" charset="0"/>
                <a:cs typeface="Times New Roman" panose="02020603050405020304" pitchFamily="18" charset="0"/>
              </a:rPr>
              <a:t> ACC PREP </a:t>
            </a:r>
            <a:r>
              <a:rPr lang="it-IT" sz="2000" dirty="0" err="1">
                <a:latin typeface="+mj-lt"/>
                <a:ea typeface="Calibri" panose="020F0502020204030204" pitchFamily="34" charset="0"/>
                <a:cs typeface="Times New Roman" panose="02020603050405020304" pitchFamily="18" charset="0"/>
              </a:rPr>
              <a:t>all</a:t>
            </a:r>
            <a:r>
              <a:rPr lang="it-IT" sz="2000" dirty="0">
                <a:latin typeface="+mj-lt"/>
                <a:ea typeface="Calibri" panose="020F0502020204030204" pitchFamily="34" charset="0"/>
                <a:cs typeface="Times New Roman" panose="02020603050405020304" pitchFamily="18" charset="0"/>
              </a:rPr>
              <a:t> ART POSS.2PS.SG friend.PL</a:t>
            </a:r>
          </a:p>
          <a:p>
            <a:pPr algn="ctr"/>
            <a:endParaRPr lang="it-IT" sz="2000" dirty="0">
              <a:latin typeface="+mj-lt"/>
              <a:ea typeface="Calibri" panose="020F0502020204030204" pitchFamily="34" charset="0"/>
              <a:cs typeface="Times New Roman" panose="02020603050405020304" pitchFamily="18" charset="0"/>
            </a:endParaRPr>
          </a:p>
          <a:p>
            <a:pPr algn="ctr"/>
            <a:endParaRPr lang="it-IT" sz="2000" dirty="0">
              <a:latin typeface="+mj-lt"/>
              <a:ea typeface="Calibri" panose="020F0502020204030204" pitchFamily="34" charset="0"/>
              <a:cs typeface="Times New Roman" panose="02020603050405020304" pitchFamily="18" charset="0"/>
            </a:endParaRPr>
          </a:p>
          <a:p>
            <a:pPr algn="ctr"/>
            <a:r>
              <a:rPr lang="it-IT" sz="2000" dirty="0">
                <a:latin typeface="+mj-lt"/>
                <a:ea typeface="Calibri" panose="020F0502020204030204" pitchFamily="34" charset="0"/>
                <a:cs typeface="Times New Roman" panose="02020603050405020304" pitchFamily="18" charset="0"/>
              </a:rPr>
              <a:t>Vs</a:t>
            </a:r>
          </a:p>
          <a:p>
            <a:pPr algn="ctr"/>
            <a:endParaRPr lang="it-IT" sz="2000" dirty="0">
              <a:latin typeface="+mj-lt"/>
              <a:ea typeface="Calibri" panose="020F0502020204030204" pitchFamily="34" charset="0"/>
              <a:cs typeface="Times New Roman" panose="02020603050405020304" pitchFamily="18" charset="0"/>
            </a:endParaRPr>
          </a:p>
          <a:p>
            <a:pPr algn="ctr"/>
            <a:endParaRPr lang="it-IT" sz="2000" dirty="0">
              <a:latin typeface="+mj-lt"/>
              <a:ea typeface="Calibri" panose="020F0502020204030204" pitchFamily="34" charset="0"/>
              <a:cs typeface="Times New Roman" panose="02020603050405020304" pitchFamily="18" charset="0"/>
            </a:endParaRPr>
          </a:p>
          <a:p>
            <a:pPr algn="ctr"/>
            <a:r>
              <a:rPr lang="it-IT" sz="2000" i="1" dirty="0">
                <a:latin typeface="+mj-lt"/>
                <a:ea typeface="Calibri" panose="020F0502020204030204" pitchFamily="34" charset="0"/>
                <a:cs typeface="Times New Roman" panose="02020603050405020304" pitchFamily="18" charset="0"/>
              </a:rPr>
              <a:t>ho conosciuto tutti i tuoi amici</a:t>
            </a:r>
          </a:p>
          <a:p>
            <a:pPr algn="ctr"/>
            <a:endParaRPr lang="it-IT" sz="2000" dirty="0">
              <a:latin typeface="+mj-lt"/>
              <a:ea typeface="Calibri" panose="020F0502020204030204" pitchFamily="34" charset="0"/>
              <a:cs typeface="Times New Roman" panose="02020603050405020304" pitchFamily="18" charset="0"/>
            </a:endParaRPr>
          </a:p>
          <a:p>
            <a:pPr algn="ctr"/>
            <a:r>
              <a:rPr lang="it-IT" sz="2000" dirty="0">
                <a:latin typeface="+mj-lt"/>
                <a:ea typeface="Calibri" panose="020F0502020204030204" pitchFamily="34" charset="0"/>
                <a:cs typeface="Times New Roman" panose="02020603050405020304" pitchFamily="18" charset="0"/>
              </a:rPr>
              <a:t>AUX </a:t>
            </a:r>
            <a:r>
              <a:rPr lang="it-IT" sz="2000" dirty="0" err="1">
                <a:latin typeface="+mj-lt"/>
                <a:ea typeface="Calibri" panose="020F0502020204030204" pitchFamily="34" charset="0"/>
                <a:cs typeface="Times New Roman" panose="02020603050405020304" pitchFamily="18" charset="0"/>
              </a:rPr>
              <a:t>know.PRT.PASS</a:t>
            </a:r>
            <a:r>
              <a:rPr lang="it-IT" sz="2000" dirty="0">
                <a:latin typeface="+mj-lt"/>
                <a:ea typeface="Calibri" panose="020F0502020204030204" pitchFamily="34" charset="0"/>
                <a:cs typeface="Times New Roman" panose="02020603050405020304" pitchFamily="18" charset="0"/>
              </a:rPr>
              <a:t> </a:t>
            </a:r>
            <a:r>
              <a:rPr lang="it-IT" sz="2000" dirty="0" err="1">
                <a:latin typeface="+mj-lt"/>
                <a:ea typeface="Calibri" panose="020F0502020204030204" pitchFamily="34" charset="0"/>
                <a:cs typeface="Times New Roman" panose="02020603050405020304" pitchFamily="18" charset="0"/>
              </a:rPr>
              <a:t>all</a:t>
            </a:r>
            <a:r>
              <a:rPr lang="it-IT" sz="2000" dirty="0">
                <a:latin typeface="+mj-lt"/>
                <a:ea typeface="Calibri" panose="020F0502020204030204" pitchFamily="34" charset="0"/>
                <a:cs typeface="Times New Roman" panose="02020603050405020304" pitchFamily="18" charset="0"/>
              </a:rPr>
              <a:t> ART POSS.2PS.SG friend.PL</a:t>
            </a:r>
          </a:p>
        </p:txBody>
      </p:sp>
      <p:cxnSp>
        <p:nvCxnSpPr>
          <p:cNvPr id="4" name="Connettore 2 3"/>
          <p:cNvCxnSpPr/>
          <p:nvPr/>
        </p:nvCxnSpPr>
        <p:spPr>
          <a:xfrm>
            <a:off x="3143672" y="620688"/>
            <a:ext cx="1296144" cy="792088"/>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5" name="Connettore 2 4"/>
          <p:cNvCxnSpPr/>
          <p:nvPr/>
        </p:nvCxnSpPr>
        <p:spPr>
          <a:xfrm flipH="1">
            <a:off x="6744072" y="620688"/>
            <a:ext cx="1152128" cy="792088"/>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8" name="Rettangolo 7"/>
          <p:cNvSpPr/>
          <p:nvPr/>
        </p:nvSpPr>
        <p:spPr>
          <a:xfrm>
            <a:off x="1631504" y="4869160"/>
            <a:ext cx="8856984" cy="1754326"/>
          </a:xfrm>
          <a:prstGeom prst="rect">
            <a:avLst/>
          </a:prstGeom>
        </p:spPr>
        <p:txBody>
          <a:bodyPr wrap="square">
            <a:spAutoFit/>
          </a:bodyPr>
          <a:lstStyle/>
          <a:p>
            <a:pPr algn="just"/>
            <a:r>
              <a:rPr lang="it-IT" dirty="0">
                <a:latin typeface="+mj-lt"/>
                <a:ea typeface="Calibri" panose="020F0502020204030204" pitchFamily="34" charset="0"/>
                <a:cs typeface="Times New Roman" panose="02020603050405020304" pitchFamily="18" charset="0"/>
              </a:rPr>
              <a:t>A livello empirico e conoscitivo la dimensione in cui si manifesta la diversità linguistica è irrilevante. Se due strutture sono diverse, lo sono a prescindere dall’essere riconosciute come peculiari di lingue differenti o di varietà del medesimo diasistema. Ciò rende la diversità ‘verticale’ un terreno di indagine molto promettente per la tipologia esattamente quanto la diversità ‘orizzontale’ e dovrebbe indurci a rassegnarci all’idea della convivenza, in un diasistema, di strutture tipologicamente anche molto distanti</a:t>
            </a:r>
            <a:endParaRPr lang="it-IT" dirty="0">
              <a:latin typeface="+mj-lt"/>
            </a:endParaRPr>
          </a:p>
        </p:txBody>
      </p:sp>
    </p:spTree>
    <p:extLst>
      <p:ext uri="{BB962C8B-B14F-4D97-AF65-F5344CB8AC3E}">
        <p14:creationId xmlns:p14="http://schemas.microsoft.com/office/powerpoint/2010/main" val="3666388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Effect transition="in" filter="barn(inVertical)">
                                      <p:cBhvr>
                                        <p:cTn id="7" dur="500"/>
                                        <p:tgtEl>
                                          <p:spTgt spid="2">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8" end="8"/>
                                            </p:txEl>
                                          </p:spTgt>
                                        </p:tgtEl>
                                        <p:attrNameLst>
                                          <p:attrName>style.visibility</p:attrName>
                                        </p:attrNameLst>
                                      </p:cBhvr>
                                      <p:to>
                                        <p:strVal val="visible"/>
                                      </p:to>
                                    </p:set>
                                    <p:animEffect transition="in" filter="barn(inVertical)">
                                      <p:cBhvr>
                                        <p:cTn id="12" dur="500"/>
                                        <p:tgtEl>
                                          <p:spTgt spid="2">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11" end="11"/>
                                            </p:txEl>
                                          </p:spTgt>
                                        </p:tgtEl>
                                        <p:attrNameLst>
                                          <p:attrName>style.visibility</p:attrName>
                                        </p:attrNameLst>
                                      </p:cBhvr>
                                      <p:to>
                                        <p:strVal val="visible"/>
                                      </p:to>
                                    </p:set>
                                    <p:animEffect transition="in" filter="barn(inVertical)">
                                      <p:cBhvr>
                                        <p:cTn id="17" dur="500"/>
                                        <p:tgtEl>
                                          <p:spTgt spid="2">
                                            <p:txEl>
                                              <p:pRg st="11" end="1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13" end="13"/>
                                            </p:txEl>
                                          </p:spTgt>
                                        </p:tgtEl>
                                        <p:attrNameLst>
                                          <p:attrName>style.visibility</p:attrName>
                                        </p:attrNameLst>
                                      </p:cBhvr>
                                      <p:to>
                                        <p:strVal val="visible"/>
                                      </p:to>
                                    </p:set>
                                    <p:animEffect transition="in" filter="barn(inVertical)">
                                      <p:cBhvr>
                                        <p:cTn id="22" dur="500"/>
                                        <p:tgtEl>
                                          <p:spTgt spid="2">
                                            <p:txEl>
                                              <p:pRg st="13" end="13"/>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barn(inVertical)">
                                      <p:cBhvr>
                                        <p:cTn id="25" dur="500"/>
                                        <p:tgtEl>
                                          <p:spTgt spid="4"/>
                                        </p:tgtEl>
                                      </p:cBhvr>
                                    </p:animEffect>
                                  </p:childTnLst>
                                </p:cTn>
                              </p:par>
                              <p:par>
                                <p:cTn id="26" presetID="16" presetClass="entr" presetSubtype="21" fill="hold"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barn(inVertical)">
                                      <p:cBhvr>
                                        <p:cTn id="28" dur="5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barn(inVertical)">
                                      <p:cBhvr>
                                        <p:cTn id="3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91344" y="188641"/>
            <a:ext cx="11665296" cy="5170646"/>
          </a:xfrm>
          <a:prstGeom prst="rect">
            <a:avLst/>
          </a:prstGeom>
        </p:spPr>
        <p:txBody>
          <a:bodyPr wrap="square">
            <a:spAutoFit/>
          </a:bodyPr>
          <a:lstStyle/>
          <a:p>
            <a:pPr algn="just"/>
            <a:r>
              <a:rPr lang="it-IT" sz="2400" b="1" dirty="0"/>
              <a:t>La nozione di tipo linguistico</a:t>
            </a:r>
            <a:endParaRPr lang="it-IT" dirty="0"/>
          </a:p>
          <a:p>
            <a:pPr algn="just"/>
            <a:br>
              <a:rPr lang="it-IT" dirty="0"/>
            </a:br>
            <a:r>
              <a:rPr lang="it-IT" dirty="0"/>
              <a:t>- P. </a:t>
            </a:r>
            <a:r>
              <a:rPr lang="it-IT" dirty="0" err="1"/>
              <a:t>Ramat</a:t>
            </a:r>
            <a:r>
              <a:rPr lang="it-IT" dirty="0"/>
              <a:t> (1984): Il concetto di ‘tipo linguistico’ […] si può configurare pertanto, dal punto di vista epistemologico, come un modello teorico di descrizione linguistica, il quale […] non esiste nella realtà, ma può servire – e di fatto serve ottimamente – a spiegare la realtà delle lingue, poiché in queste esistono fenomeni che sono interpretabili in termini tipologici</a:t>
            </a:r>
          </a:p>
          <a:p>
            <a:pPr algn="just"/>
            <a:r>
              <a:rPr lang="it-IT" dirty="0"/>
              <a:t>(Linguistica tipologica, Bologna, Il Mulino, p. 14)</a:t>
            </a:r>
          </a:p>
          <a:p>
            <a:pPr algn="just"/>
            <a:endParaRPr lang="it-IT" dirty="0"/>
          </a:p>
          <a:p>
            <a:pPr algn="just"/>
            <a:r>
              <a:rPr lang="it-IT" dirty="0"/>
              <a:t>- N. Grandi (2003): Possiamo definire il tipo linguistico come una combinazione di proprietà strutturali logicamente indipendenti le une dalle altre, ma reciprocamente correlate […]. Ciascuna di queste proprietà risulterà pertinente qualora permetta di prevedere la presenza delle altre proprietà del tipo.</a:t>
            </a:r>
          </a:p>
          <a:p>
            <a:pPr algn="just"/>
            <a:r>
              <a:rPr lang="it-IT" dirty="0"/>
              <a:t>(Fondamenti di tipologia linguistica, Roma, Carocci, p. 11-12)</a:t>
            </a:r>
          </a:p>
          <a:p>
            <a:pPr algn="just"/>
            <a:endParaRPr lang="it-IT" dirty="0"/>
          </a:p>
          <a:p>
            <a:pPr algn="just"/>
            <a:r>
              <a:rPr lang="it-IT" dirty="0"/>
              <a:t>- N. Grandi (2003): Il tipo si caratterizza come uno strumento puramente esplicativo creato dal linguista, non come una strategia effettivamente in uso nelle lingue. I tipi linguistici dunque non sono lingue storico-naturali, ma modelli di descrizione delle lingue storico-naturali.</a:t>
            </a:r>
          </a:p>
          <a:p>
            <a:pPr algn="just"/>
            <a:r>
              <a:rPr lang="it-IT" dirty="0"/>
              <a:t>(Fondamenti di tipologia linguistica, Roma, Carocci, p. 14)</a:t>
            </a:r>
          </a:p>
          <a:p>
            <a:pPr algn="just"/>
            <a:endParaRPr lang="it-IT" dirty="0"/>
          </a:p>
          <a:p>
            <a:pPr algn="just"/>
            <a:r>
              <a:rPr lang="it-IT" dirty="0"/>
              <a:t>Deve consentire </a:t>
            </a:r>
            <a:r>
              <a:rPr lang="it-IT" dirty="0" err="1"/>
              <a:t>predittività</a:t>
            </a:r>
            <a:endParaRPr lang="it-IT" dirty="0"/>
          </a:p>
        </p:txBody>
      </p:sp>
    </p:spTree>
    <p:extLst>
      <p:ext uri="{BB962C8B-B14F-4D97-AF65-F5344CB8AC3E}">
        <p14:creationId xmlns:p14="http://schemas.microsoft.com/office/powerpoint/2010/main" val="3374159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barn(inVertical)">
                                      <p:cBhvr>
                                        <p:cTn id="15" dur="5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2">
                                            <p:txEl>
                                              <p:pRg st="4" end="4"/>
                                            </p:txEl>
                                          </p:spTgt>
                                        </p:tgtEl>
                                        <p:attrNameLst>
                                          <p:attrName>style.visibility</p:attrName>
                                        </p:attrNameLst>
                                      </p:cBhvr>
                                      <p:to>
                                        <p:strVal val="visible"/>
                                      </p:to>
                                    </p:set>
                                    <p:animEffect transition="in" filter="barn(inVertical)">
                                      <p:cBhvr>
                                        <p:cTn id="20" dur="500"/>
                                        <p:tgtEl>
                                          <p:spTgt spid="2">
                                            <p:txEl>
                                              <p:pRg st="4" end="4"/>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Effect transition="in" filter="barn(inVertical)">
                                      <p:cBhvr>
                                        <p:cTn id="23" dur="500"/>
                                        <p:tgtEl>
                                          <p:spTgt spid="2">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2">
                                            <p:txEl>
                                              <p:pRg st="7" end="7"/>
                                            </p:txEl>
                                          </p:spTgt>
                                        </p:tgtEl>
                                        <p:attrNameLst>
                                          <p:attrName>style.visibility</p:attrName>
                                        </p:attrNameLst>
                                      </p:cBhvr>
                                      <p:to>
                                        <p:strVal val="visible"/>
                                      </p:to>
                                    </p:set>
                                    <p:animEffect transition="in" filter="barn(inVertical)">
                                      <p:cBhvr>
                                        <p:cTn id="28" dur="500"/>
                                        <p:tgtEl>
                                          <p:spTgt spid="2">
                                            <p:txEl>
                                              <p:pRg st="7" end="7"/>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Effect transition="in" filter="barn(inVertical)">
                                      <p:cBhvr>
                                        <p:cTn id="31" dur="500"/>
                                        <p:tgtEl>
                                          <p:spTgt spid="2">
                                            <p:txEl>
                                              <p:pRg st="8" end="8"/>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2">
                                            <p:txEl>
                                              <p:pRg st="10" end="10"/>
                                            </p:txEl>
                                          </p:spTgt>
                                        </p:tgtEl>
                                        <p:attrNameLst>
                                          <p:attrName>style.visibility</p:attrName>
                                        </p:attrNameLst>
                                      </p:cBhvr>
                                      <p:to>
                                        <p:strVal val="visible"/>
                                      </p:to>
                                    </p:set>
                                    <p:animEffect transition="in" filter="barn(inVertical)">
                                      <p:cBhvr>
                                        <p:cTn id="36"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OPERTINA">
  <a:themeElements>
    <a:clrScheme name="Personalizzato 1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595959"/>
      </a:hlink>
      <a:folHlink>
        <a:srgbClr val="59595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4000" b="1" dirty="0" smtClean="0">
            <a:solidFill>
              <a:schemeClr val="bg1"/>
            </a:solidFill>
            <a:latin typeface="Century Gothic" panose="020B0502020202020204" pitchFamily="34" charset="0"/>
          </a:defRPr>
        </a:defPPr>
      </a:lstStyle>
    </a:txDef>
  </a:objectDefaults>
  <a:extraClrSchemeLst/>
</a:theme>
</file>

<file path=ppt/theme/theme2.xml><?xml version="1.0" encoding="utf-8"?>
<a:theme xmlns:a="http://schemas.openxmlformats.org/drawingml/2006/main" name="DIAPOSITIVE">
  <a:themeElements>
    <a:clrScheme name="Personalizzato 1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595959"/>
      </a:hlink>
      <a:folHlink>
        <a:srgbClr val="59595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HIUSURA">
  <a:themeElements>
    <a:clrScheme name="Personalizzato 1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595959"/>
      </a:hlink>
      <a:folHlink>
        <a:srgbClr val="59595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464</TotalTime>
  <Words>3660</Words>
  <Application>Microsoft Office PowerPoint</Application>
  <PresentationFormat>Widescreen</PresentationFormat>
  <Paragraphs>288</Paragraphs>
  <Slides>31</Slides>
  <Notes>0</Notes>
  <HiddenSlides>0</HiddenSlides>
  <MMClips>0</MMClips>
  <ScaleCrop>false</ScaleCrop>
  <HeadingPairs>
    <vt:vector size="6" baseType="variant">
      <vt:variant>
        <vt:lpstr>Caratteri utilizzati</vt:lpstr>
      </vt:variant>
      <vt:variant>
        <vt:i4>5</vt:i4>
      </vt:variant>
      <vt:variant>
        <vt:lpstr>Tema</vt:lpstr>
      </vt:variant>
      <vt:variant>
        <vt:i4>3</vt:i4>
      </vt:variant>
      <vt:variant>
        <vt:lpstr>Titoli diapositive</vt:lpstr>
      </vt:variant>
      <vt:variant>
        <vt:i4>31</vt:i4>
      </vt:variant>
    </vt:vector>
  </HeadingPairs>
  <TitlesOfParts>
    <vt:vector size="39" baseType="lpstr">
      <vt:lpstr>Arial</vt:lpstr>
      <vt:lpstr>Calibri</vt:lpstr>
      <vt:lpstr>Century Gothic</vt:lpstr>
      <vt:lpstr>Times New Roman</vt:lpstr>
      <vt:lpstr>Wingdings</vt:lpstr>
      <vt:lpstr>COPERTINA</vt:lpstr>
      <vt:lpstr>DIAPOSITIVE</vt:lpstr>
      <vt:lpstr>CHIUSURA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La nozione di varietà di lingua</vt:lpstr>
      <vt:lpstr>Presentazione standard di PowerPoint</vt:lpstr>
      <vt:lpstr>Presentazione standard di PowerPoint</vt:lpstr>
      <vt:lpstr>Presentazione standard di PowerPoint</vt:lpstr>
      <vt:lpstr>Riepilogo</vt:lpstr>
      <vt:lpstr>Le varietà come tipi… atipici (ma meno atipici dei tipi areali)</vt:lpstr>
      <vt:lpstr>Una prima verifica empirica  Italiano popolare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Nuova domanda di ricerca: perché nella varietà popolare si afferma una tendenza alla semplificazione?</vt:lpstr>
      <vt:lpstr>Semplificazione</vt:lpstr>
      <vt:lpstr>Presentazione standard di PowerPoint</vt:lpstr>
      <vt:lpstr>Presentazione standard di PowerPoint</vt:lpstr>
      <vt:lpstr>Presentazione standard di PowerPoint</vt:lpstr>
      <vt:lpstr>Presentazione standard di PowerPoint</vt:lpstr>
    </vt:vector>
  </TitlesOfParts>
  <Company>Università di Bologna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dc:creator>
  <cp:lastModifiedBy>Nicola Grandi</cp:lastModifiedBy>
  <cp:revision>64</cp:revision>
  <dcterms:created xsi:type="dcterms:W3CDTF">2017-11-13T10:11:35Z</dcterms:created>
  <dcterms:modified xsi:type="dcterms:W3CDTF">2023-03-05T20:15:16Z</dcterms:modified>
</cp:coreProperties>
</file>