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312" r:id="rId2"/>
    <p:sldId id="274" r:id="rId3"/>
    <p:sldId id="277" r:id="rId4"/>
    <p:sldId id="276" r:id="rId5"/>
    <p:sldId id="278" r:id="rId6"/>
    <p:sldId id="275" r:id="rId7"/>
    <p:sldId id="284" r:id="rId8"/>
    <p:sldId id="319" r:id="rId9"/>
    <p:sldId id="320" r:id="rId10"/>
    <p:sldId id="321" r:id="rId11"/>
    <p:sldId id="322" r:id="rId12"/>
    <p:sldId id="323" r:id="rId13"/>
    <p:sldId id="326" r:id="rId14"/>
    <p:sldId id="327" r:id="rId15"/>
    <p:sldId id="328" r:id="rId16"/>
    <p:sldId id="329" r:id="rId17"/>
    <p:sldId id="318" r:id="rId18"/>
    <p:sldId id="334" r:id="rId19"/>
    <p:sldId id="285" r:id="rId20"/>
    <p:sldId id="290" r:id="rId21"/>
    <p:sldId id="313" r:id="rId22"/>
    <p:sldId id="330" r:id="rId23"/>
    <p:sldId id="331" r:id="rId24"/>
    <p:sldId id="287" r:id="rId25"/>
    <p:sldId id="298" r:id="rId26"/>
    <p:sldId id="299" r:id="rId27"/>
    <p:sldId id="332" r:id="rId28"/>
    <p:sldId id="300" r:id="rId29"/>
    <p:sldId id="303" r:id="rId30"/>
    <p:sldId id="304" r:id="rId31"/>
    <p:sldId id="305" r:id="rId32"/>
    <p:sldId id="306" r:id="rId33"/>
    <p:sldId id="308" r:id="rId34"/>
    <p:sldId id="309" r:id="rId35"/>
    <p:sldId id="310" r:id="rId36"/>
    <p:sldId id="302" r:id="rId37"/>
    <p:sldId id="333"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varScale="1">
        <p:scale>
          <a:sx n="65" d="100"/>
          <a:sy n="65" d="100"/>
        </p:scale>
        <p:origin x="1524" y="60"/>
      </p:cViewPr>
      <p:guideLst>
        <p:guide orient="horz" pos="2160"/>
        <p:guide pos="2880"/>
      </p:guideLst>
    </p:cSldViewPr>
  </p:slideViewPr>
  <p:notesTextViewPr>
    <p:cViewPr>
      <p:scale>
        <a:sx n="1" d="1"/>
        <a:sy n="1" d="1"/>
      </p:scale>
      <p:origin x="0" y="0"/>
    </p:cViewPr>
  </p:notesTextViewPr>
  <p:sorterViewPr>
    <p:cViewPr>
      <p:scale>
        <a:sx n="110" d="100"/>
        <a:sy n="110" d="100"/>
      </p:scale>
      <p:origin x="0" y="-6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7C0A3-D6B7-4F3B-863F-0B45A28A8C32}" type="datetimeFigureOut">
              <a:rPr lang="it-IT" smtClean="0"/>
              <a:t>10/05/2023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15737-E497-473F-B867-BFE7715BFC32}" type="slidenum">
              <a:rPr lang="it-IT" smtClean="0"/>
              <a:t>‹N›</a:t>
            </a:fld>
            <a:endParaRPr lang="it-IT"/>
          </a:p>
        </p:txBody>
      </p:sp>
    </p:spTree>
    <p:extLst>
      <p:ext uri="{BB962C8B-B14F-4D97-AF65-F5344CB8AC3E}">
        <p14:creationId xmlns:p14="http://schemas.microsoft.com/office/powerpoint/2010/main" val="20338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9518F5E-095B-4B8D-8325-33F822DD8083}" type="datetime1">
              <a:rPr lang="it-IT" smtClean="0"/>
              <a:t>10/05/2023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02DEE1-1D82-4DE0-B4F0-88C98F3FC597}"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8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EF73576-D971-4C18-B480-A5E62D445C0F}" type="datetime1">
              <a:rPr lang="it-IT" smtClean="0"/>
              <a:t>10/05/2023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60232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BD8C3E0-EA4F-4001-BF3E-085D867999D3}" type="datetime1">
              <a:rPr lang="it-IT" smtClean="0"/>
              <a:t>10/05/2023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354600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CCD0B61-ECBC-4605-882B-68DE49DF5198}" type="datetime1">
              <a:rPr lang="it-IT" smtClean="0"/>
              <a:t>10/05/2023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75212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A19B58A-133A-42CD-8BE2-B6F0FAAFCE2B}" type="datetime1">
              <a:rPr lang="it-IT" smtClean="0"/>
              <a:t>10/05/2023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02DEE1-1D82-4DE0-B4F0-88C98F3FC597}"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20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239417A-FCE0-4560-BADB-1A40B02D295C}" type="datetime1">
              <a:rPr lang="it-IT" smtClean="0"/>
              <a:t>10/05/2023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142457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5EA9E60-322B-4A9E-9D33-D6A85669F60F}" type="datetime1">
              <a:rPr lang="it-IT" smtClean="0"/>
              <a:t>10/05/2023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251265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365C86A-1391-4274-9B14-796D72A176BC}" type="datetime1">
              <a:rPr lang="it-IT" smtClean="0"/>
              <a:t>10/05/2023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209797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BDBF97-5C07-43E5-BB84-D3989110468F}" type="datetime1">
              <a:rPr lang="it-IT" smtClean="0"/>
              <a:t>10/05/2023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369778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E8CEF6-5A05-4FE1-9247-C7BD9886095B}" type="datetime1">
              <a:rPr lang="it-IT" smtClean="0"/>
              <a:t>10/05/2023</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702DEE1-1D82-4DE0-B4F0-88C98F3FC597}" type="slidenum">
              <a:rPr lang="it-IT" smtClean="0"/>
              <a:t>‹N›</a:t>
            </a:fld>
            <a:endParaRPr lang="it-IT"/>
          </a:p>
        </p:txBody>
      </p:sp>
    </p:spTree>
    <p:extLst>
      <p:ext uri="{BB962C8B-B14F-4D97-AF65-F5344CB8AC3E}">
        <p14:creationId xmlns:p14="http://schemas.microsoft.com/office/powerpoint/2010/main" val="182816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0A42854-CE98-44C9-919C-EF569136182E}" type="datetime1">
              <a:rPr lang="it-IT" smtClean="0"/>
              <a:t>10/05/2023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702DEE1-1D82-4DE0-B4F0-88C98F3FC597}" type="slidenum">
              <a:rPr lang="it-IT" smtClean="0"/>
              <a:t>‹N›</a:t>
            </a:fld>
            <a:endParaRPr lang="it-IT"/>
          </a:p>
        </p:txBody>
      </p:sp>
    </p:spTree>
    <p:extLst>
      <p:ext uri="{BB962C8B-B14F-4D97-AF65-F5344CB8AC3E}">
        <p14:creationId xmlns:p14="http://schemas.microsoft.com/office/powerpoint/2010/main" val="237960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B6A45F7-B34B-475D-BAD5-E87FC1DCF1BC}" type="datetime1">
              <a:rPr lang="it-IT" smtClean="0"/>
              <a:t>10/05/2023</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702DEE1-1D82-4DE0-B4F0-88C98F3FC597}" type="slidenum">
              <a:rPr lang="it-IT" smtClean="0"/>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9671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normAutofit/>
          </a:bodyPr>
          <a:lstStyle/>
          <a:p>
            <a:r>
              <a:rPr lang="it-IT" sz="4800" b="1" dirty="0" smtClean="0"/>
              <a:t/>
            </a:r>
            <a:br>
              <a:rPr lang="it-IT" sz="4800" b="1" dirty="0" smtClean="0"/>
            </a:br>
            <a:r>
              <a:rPr lang="it-IT" sz="4800" b="1" dirty="0" smtClean="0"/>
              <a:t/>
            </a:r>
            <a:br>
              <a:rPr lang="it-IT" sz="4800" b="1" dirty="0" smtClean="0"/>
            </a:br>
            <a:r>
              <a:rPr lang="it-IT" sz="3600" b="1" dirty="0" smtClean="0"/>
              <a:t>Il Quadro Comune Europeo di riferimento</a:t>
            </a:r>
            <a:br>
              <a:rPr lang="it-IT" sz="3600" b="1" dirty="0" smtClean="0"/>
            </a:br>
            <a:r>
              <a:rPr lang="it-IT" sz="3600" b="1" dirty="0" smtClean="0"/>
              <a:t>e il </a:t>
            </a:r>
            <a:r>
              <a:rPr lang="it-IT" sz="3600" b="1" i="1" dirty="0" smtClean="0"/>
              <a:t>Companion volume 2018</a:t>
            </a:r>
            <a:endParaRPr lang="it-IT" sz="3600" b="1" i="1" dirty="0"/>
          </a:p>
        </p:txBody>
      </p:sp>
      <p:sp>
        <p:nvSpPr>
          <p:cNvPr id="2" name="Sottotitolo 1"/>
          <p:cNvSpPr>
            <a:spLocks noGrp="1"/>
          </p:cNvSpPr>
          <p:nvPr>
            <p:ph type="subTitle" idx="1"/>
          </p:nvPr>
        </p:nvSpPr>
        <p:spPr>
          <a:xfrm>
            <a:off x="822960" y="4820949"/>
            <a:ext cx="7543800" cy="1143000"/>
          </a:xfrm>
        </p:spPr>
        <p:txBody>
          <a:bodyPr/>
          <a:lstStyle/>
          <a:p>
            <a:r>
              <a:rPr lang="en-GB" b="1" dirty="0" err="1" smtClean="0"/>
              <a:t>MasarykOVA</a:t>
            </a:r>
            <a:r>
              <a:rPr lang="en-GB" b="1" dirty="0" smtClean="0"/>
              <a:t> </a:t>
            </a:r>
            <a:r>
              <a:rPr lang="en-GB" b="1" dirty="0" err="1" smtClean="0"/>
              <a:t>UniverZITA</a:t>
            </a:r>
            <a:r>
              <a:rPr lang="en-GB" b="1" dirty="0" smtClean="0"/>
              <a:t> Brno - Maggio 2023</a:t>
            </a:r>
          </a:p>
          <a:p>
            <a:pPr algn="ctr"/>
            <a:r>
              <a:rPr lang="en-GB" sz="2000" b="1" dirty="0" smtClean="0">
                <a:latin typeface="DejaVu Sans"/>
              </a:rPr>
              <a:t>Adriana Arcuri</a:t>
            </a:r>
          </a:p>
          <a:p>
            <a:endParaRPr lang="en-GB" b="1" dirty="0" smtClean="0"/>
          </a:p>
          <a:p>
            <a:endParaRPr lang="it-IT" dirty="0"/>
          </a:p>
        </p:txBody>
      </p:sp>
      <p:pic>
        <p:nvPicPr>
          <p:cNvPr id="4" name="Immagine 3"/>
          <p:cNvPicPr>
            <a:picLocks noChangeAspect="1"/>
          </p:cNvPicPr>
          <p:nvPr/>
        </p:nvPicPr>
        <p:blipFill>
          <a:blip r:embed="rId2"/>
          <a:stretch>
            <a:fillRect/>
          </a:stretch>
        </p:blipFill>
        <p:spPr>
          <a:xfrm>
            <a:off x="2226164" y="628443"/>
            <a:ext cx="5458587" cy="2400635"/>
          </a:xfrm>
          <a:prstGeom prst="rect">
            <a:avLst/>
          </a:prstGeom>
        </p:spPr>
      </p:pic>
    </p:spTree>
    <p:extLst>
      <p:ext uri="{BB962C8B-B14F-4D97-AF65-F5344CB8AC3E}">
        <p14:creationId xmlns:p14="http://schemas.microsoft.com/office/powerpoint/2010/main" val="315219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Lingua come strumento di azione sociale</a:t>
            </a:r>
          </a:p>
        </p:txBody>
      </p:sp>
      <p:sp>
        <p:nvSpPr>
          <p:cNvPr id="3" name="Segnaposto contenuto 2"/>
          <p:cNvSpPr>
            <a:spLocks noGrp="1"/>
          </p:cNvSpPr>
          <p:nvPr>
            <p:ph idx="1"/>
          </p:nvPr>
        </p:nvSpPr>
        <p:spPr/>
        <p:txBody>
          <a:bodyPr/>
          <a:lstStyle/>
          <a:p>
            <a:pPr>
              <a:lnSpc>
                <a:spcPct val="150000"/>
              </a:lnSpc>
            </a:pPr>
            <a:r>
              <a:rPr lang="it-IT" dirty="0"/>
              <a:t>Avete prodotto dei testi (</a:t>
            </a:r>
            <a:r>
              <a:rPr lang="it-IT" b="1" dirty="0"/>
              <a:t>azione</a:t>
            </a:r>
            <a:r>
              <a:rPr lang="it-IT" dirty="0"/>
              <a:t>/</a:t>
            </a:r>
            <a:r>
              <a:rPr lang="it-IT" b="1" dirty="0"/>
              <a:t>compito /contesto</a:t>
            </a:r>
            <a:r>
              <a:rPr lang="it-IT" dirty="0"/>
              <a:t>; </a:t>
            </a:r>
            <a:r>
              <a:rPr lang="it-IT" b="1" dirty="0"/>
              <a:t>dominio educativo- tema inclusione</a:t>
            </a:r>
            <a:r>
              <a:rPr lang="it-IT" dirty="0"/>
              <a:t>)  mediando da un testo visivo a testi scritti (</a:t>
            </a:r>
            <a:r>
              <a:rPr lang="it-IT" b="1" dirty="0"/>
              <a:t>attività/competenze linguistiche</a:t>
            </a:r>
            <a:r>
              <a:rPr lang="it-IT" dirty="0"/>
              <a:t> /</a:t>
            </a:r>
            <a:r>
              <a:rPr lang="it-IT" b="1" dirty="0"/>
              <a:t>testi</a:t>
            </a:r>
            <a:r>
              <a:rPr lang="it-IT" dirty="0"/>
              <a:t>) </a:t>
            </a:r>
            <a:r>
              <a:rPr lang="it-IT" dirty="0" smtClean="0"/>
              <a:t>interagendo in gruppo (</a:t>
            </a:r>
            <a:r>
              <a:rPr lang="it-IT" b="1" dirty="0" smtClean="0"/>
              <a:t>attività)</a:t>
            </a:r>
            <a:r>
              <a:rPr lang="it-IT" dirty="0" smtClean="0"/>
              <a:t> usando </a:t>
            </a:r>
            <a:r>
              <a:rPr lang="it-IT" dirty="0"/>
              <a:t>conoscenze personali (</a:t>
            </a:r>
            <a:r>
              <a:rPr lang="it-IT" b="1" dirty="0"/>
              <a:t>competenze generali/sapere</a:t>
            </a:r>
            <a:r>
              <a:rPr lang="it-IT" dirty="0"/>
              <a:t>) entro il tempo dato (</a:t>
            </a:r>
            <a:r>
              <a:rPr lang="it-IT" b="1" dirty="0"/>
              <a:t>vincoli</a:t>
            </a:r>
            <a:r>
              <a:rPr lang="it-IT" dirty="0"/>
              <a:t>).</a:t>
            </a:r>
          </a:p>
          <a:p>
            <a:pPr>
              <a:lnSpc>
                <a:spcPct val="150000"/>
              </a:lnSpc>
            </a:pPr>
            <a:r>
              <a:rPr lang="it-IT" dirty="0"/>
              <a:t>Avete fatto riferimento a conoscenze relative ai non vedenti e alle loro modalità di vita (</a:t>
            </a:r>
            <a:r>
              <a:rPr lang="it-IT" b="1" dirty="0"/>
              <a:t>competenze generali esistenziali/ socioculturali</a:t>
            </a:r>
            <a:r>
              <a:rPr lang="it-IT" dirty="0"/>
              <a:t>), avete progettato e rivisto i testi prima di presentarli </a:t>
            </a:r>
            <a:r>
              <a:rPr lang="it-IT" b="1" dirty="0"/>
              <a:t>(strategie)</a:t>
            </a:r>
            <a:endParaRPr lang="it-IT" dirty="0"/>
          </a:p>
        </p:txBody>
      </p:sp>
      <p:sp>
        <p:nvSpPr>
          <p:cNvPr id="4" name="Segnaposto piè di pagina 3"/>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47487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Dunque come funzionano il </a:t>
            </a:r>
            <a:r>
              <a:rPr lang="it-IT" dirty="0" err="1" smtClean="0"/>
              <a:t>Qcer</a:t>
            </a:r>
            <a:r>
              <a:rPr lang="it-IT" dirty="0" smtClean="0"/>
              <a:t> e il Companion Volume?</a:t>
            </a:r>
            <a:endParaRPr lang="it-IT" dirty="0"/>
          </a:p>
        </p:txBody>
      </p:sp>
      <p:sp>
        <p:nvSpPr>
          <p:cNvPr id="4" name="Segnaposto piè di pagina 3"/>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77014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5770" y="286604"/>
            <a:ext cx="7920990" cy="1450757"/>
          </a:xfrm>
        </p:spPr>
        <p:txBody>
          <a:bodyPr anchor="t">
            <a:normAutofit/>
          </a:bodyPr>
          <a:lstStyle/>
          <a:p>
            <a:r>
              <a:rPr lang="it-IT" sz="3000" b="1" dirty="0" smtClean="0">
                <a:latin typeface="+mn-lt"/>
              </a:rPr>
              <a:t>Idea di lingua / </a:t>
            </a:r>
            <a:br>
              <a:rPr lang="it-IT" sz="3000" b="1" dirty="0" smtClean="0">
                <a:latin typeface="+mn-lt"/>
              </a:rPr>
            </a:br>
            <a:r>
              <a:rPr lang="it-IT" sz="3000" b="1" dirty="0" smtClean="0">
                <a:latin typeface="+mn-lt"/>
              </a:rPr>
              <a:t>lingua come strumento di azione sociale</a:t>
            </a:r>
            <a:endParaRPr lang="it-IT" sz="3000" b="1" dirty="0">
              <a:latin typeface="+mn-lt"/>
            </a:endParaRPr>
          </a:p>
        </p:txBody>
      </p:sp>
      <p:sp>
        <p:nvSpPr>
          <p:cNvPr id="4" name="Rectangle 3"/>
          <p:cNvSpPr>
            <a:spLocks noGrp="1" noChangeArrowheads="1"/>
          </p:cNvSpPr>
          <p:nvPr>
            <p:ph idx="1"/>
          </p:nvPr>
        </p:nvSpPr>
        <p:spPr>
          <a:xfrm>
            <a:off x="1108710" y="1845734"/>
            <a:ext cx="7258050" cy="3549226"/>
          </a:xfrm>
        </p:spPr>
        <p:txBody>
          <a:bodyPr>
            <a:normAutofit fontScale="92500"/>
          </a:bodyPr>
          <a:lstStyle/>
          <a:p>
            <a:pPr marL="0" indent="0" defTabSz="3409950">
              <a:buNone/>
            </a:pPr>
            <a:r>
              <a:rPr lang="it-IT" altLang="it-IT" sz="2400" dirty="0" smtClean="0"/>
              <a:t>L’uso della lingua, incluso il suo apprendimento, comprende le </a:t>
            </a:r>
            <a:r>
              <a:rPr lang="it-IT" altLang="it-IT" sz="2400" b="1" dirty="0" smtClean="0"/>
              <a:t>azioni </a:t>
            </a:r>
            <a:r>
              <a:rPr lang="it-IT" altLang="it-IT" sz="2400" dirty="0" smtClean="0"/>
              <a:t> compiute da persone che sviluppano una gamma di </a:t>
            </a:r>
            <a:r>
              <a:rPr lang="it-IT" altLang="it-IT" sz="2400" b="1" dirty="0" smtClean="0">
                <a:solidFill>
                  <a:srgbClr val="FF0000"/>
                </a:solidFill>
              </a:rPr>
              <a:t>competenze</a:t>
            </a:r>
            <a:r>
              <a:rPr lang="it-IT" altLang="it-IT" sz="2400" b="1" dirty="0" smtClean="0"/>
              <a:t> </a:t>
            </a:r>
            <a:r>
              <a:rPr lang="it-IT" altLang="it-IT" sz="2400" dirty="0" smtClean="0"/>
              <a:t>sia </a:t>
            </a:r>
            <a:r>
              <a:rPr lang="it-IT" altLang="it-IT" sz="2400" b="1" dirty="0" smtClean="0"/>
              <a:t>generali </a:t>
            </a:r>
            <a:r>
              <a:rPr lang="it-IT" altLang="it-IT" sz="2400" dirty="0" smtClean="0"/>
              <a:t>sia </a:t>
            </a:r>
            <a:r>
              <a:rPr lang="it-IT" altLang="it-IT" sz="2400" b="1" dirty="0" smtClean="0">
                <a:solidFill>
                  <a:srgbClr val="FF0000"/>
                </a:solidFill>
              </a:rPr>
              <a:t>linguistico-comunicative.</a:t>
            </a:r>
            <a:endParaRPr lang="it-IT" altLang="it-IT" sz="2400" dirty="0">
              <a:solidFill>
                <a:srgbClr val="FF0000"/>
              </a:solidFill>
            </a:endParaRPr>
          </a:p>
          <a:p>
            <a:pPr marL="0" indent="0" defTabSz="3409950">
              <a:buNone/>
            </a:pPr>
            <a:r>
              <a:rPr lang="it-IT" altLang="it-IT" sz="2400" dirty="0" smtClean="0"/>
              <a:t>Gli individui utilizzano le proprie competenze in </a:t>
            </a:r>
            <a:r>
              <a:rPr lang="it-IT" altLang="it-IT" sz="2400" b="1" dirty="0" smtClean="0"/>
              <a:t>contesti </a:t>
            </a:r>
            <a:r>
              <a:rPr lang="it-IT" altLang="it-IT" sz="2400" dirty="0" smtClean="0"/>
              <a:t>e </a:t>
            </a:r>
            <a:r>
              <a:rPr lang="it-IT" altLang="it-IT" sz="2400" b="1" dirty="0" smtClean="0"/>
              <a:t>     condizioni </a:t>
            </a:r>
            <a:r>
              <a:rPr lang="it-IT" altLang="it-IT" sz="2400" dirty="0" smtClean="0"/>
              <a:t>differenti e con </a:t>
            </a:r>
            <a:r>
              <a:rPr lang="it-IT" altLang="it-IT" sz="2400" b="1" dirty="0" smtClean="0"/>
              <a:t>vincoli </a:t>
            </a:r>
            <a:r>
              <a:rPr lang="it-IT" altLang="it-IT" sz="2400" dirty="0" smtClean="0"/>
              <a:t>diversi per realizzare delle </a:t>
            </a:r>
            <a:r>
              <a:rPr lang="it-IT" altLang="it-IT" sz="2400" b="1" dirty="0" smtClean="0">
                <a:solidFill>
                  <a:srgbClr val="FF0000"/>
                </a:solidFill>
              </a:rPr>
              <a:t>attività linguistiche</a:t>
            </a:r>
            <a:r>
              <a:rPr lang="it-IT" altLang="it-IT" sz="2400" dirty="0" smtClean="0"/>
              <a:t>. </a:t>
            </a:r>
          </a:p>
          <a:p>
            <a:pPr marL="0" indent="0" defTabSz="3409950">
              <a:buNone/>
            </a:pPr>
            <a:r>
              <a:rPr lang="it-IT" altLang="it-IT" sz="2400" dirty="0" smtClean="0"/>
              <a:t>Queste implicano i </a:t>
            </a:r>
            <a:r>
              <a:rPr lang="it-IT" altLang="it-IT" sz="2400" b="1" dirty="0" smtClean="0"/>
              <a:t>processi linguistici </a:t>
            </a:r>
            <a:r>
              <a:rPr lang="it-IT" altLang="it-IT" sz="2400" dirty="0" smtClean="0"/>
              <a:t>con relativi </a:t>
            </a:r>
            <a:r>
              <a:rPr lang="it-IT" altLang="it-IT" sz="2400" b="1" dirty="0" smtClean="0"/>
              <a:t>testi </a:t>
            </a:r>
            <a:r>
              <a:rPr lang="it-IT" altLang="it-IT" sz="2400" dirty="0" smtClean="0"/>
              <a:t>su     determinati </a:t>
            </a:r>
            <a:r>
              <a:rPr lang="it-IT" altLang="it-IT" sz="2400" b="1" dirty="0" smtClean="0"/>
              <a:t>temi </a:t>
            </a:r>
            <a:r>
              <a:rPr lang="it-IT" altLang="it-IT" sz="2400" dirty="0" smtClean="0"/>
              <a:t>in </a:t>
            </a:r>
            <a:r>
              <a:rPr lang="it-IT" altLang="it-IT" sz="2400" b="1" dirty="0" smtClean="0"/>
              <a:t>domini </a:t>
            </a:r>
            <a:r>
              <a:rPr lang="it-IT" altLang="it-IT" sz="2400" dirty="0" smtClean="0"/>
              <a:t>specifici, con l’attivazione delle </a:t>
            </a:r>
            <a:r>
              <a:rPr lang="it-IT" altLang="it-IT" sz="2400" b="1" dirty="0" smtClean="0">
                <a:solidFill>
                  <a:srgbClr val="FF0000"/>
                </a:solidFill>
              </a:rPr>
              <a:t>strategie</a:t>
            </a:r>
            <a:r>
              <a:rPr lang="it-IT" altLang="it-IT" sz="2400" b="1" dirty="0" smtClean="0"/>
              <a:t> </a:t>
            </a:r>
            <a:r>
              <a:rPr lang="it-IT" altLang="it-IT" sz="2400" dirty="0" smtClean="0"/>
              <a:t>che sembrano essere più adatte a portare a buon fine i </a:t>
            </a:r>
            <a:r>
              <a:rPr lang="it-IT" altLang="it-IT" sz="2400" b="1" dirty="0" smtClean="0"/>
              <a:t>compiti </a:t>
            </a:r>
            <a:r>
              <a:rPr lang="it-IT" altLang="it-IT" sz="2400" dirty="0" smtClean="0"/>
              <a:t>previsti. </a:t>
            </a:r>
            <a:endParaRPr lang="it-IT" altLang="it-IT" sz="2400" b="1" dirty="0" smtClean="0"/>
          </a:p>
          <a:p>
            <a:pPr marL="0" indent="0" eaLnBrk="1" hangingPunct="1">
              <a:lnSpc>
                <a:spcPct val="90000"/>
              </a:lnSpc>
              <a:buNone/>
            </a:pPr>
            <a:endParaRPr lang="it-IT" altLang="it-IT" sz="2400" dirty="0" smtClean="0"/>
          </a:p>
        </p:txBody>
      </p:sp>
      <p:sp>
        <p:nvSpPr>
          <p:cNvPr id="3" name="Segnaposto piè di pagina 2"/>
          <p:cNvSpPr>
            <a:spLocks noGrp="1"/>
          </p:cNvSpPr>
          <p:nvPr>
            <p:ph type="ftr" sz="quarter" idx="11"/>
          </p:nvPr>
        </p:nvSpPr>
        <p:spPr/>
        <p:txBody>
          <a:bodyPr/>
          <a:lstStyle/>
          <a:p>
            <a:endParaRPr lang="it-IT"/>
          </a:p>
        </p:txBody>
      </p:sp>
      <p:sp>
        <p:nvSpPr>
          <p:cNvPr id="6"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12</a:t>
            </a:fld>
            <a:endParaRPr lang="it-IT" sz="1000" b="0" strike="noStrike" spc="-1" dirty="0">
              <a:solidFill>
                <a:srgbClr val="FFFFFF"/>
              </a:solidFill>
              <a:latin typeface="Arial"/>
            </a:endParaRPr>
          </a:p>
        </p:txBody>
      </p:sp>
    </p:spTree>
    <p:extLst>
      <p:ext uri="{BB962C8B-B14F-4D97-AF65-F5344CB8AC3E}">
        <p14:creationId xmlns:p14="http://schemas.microsoft.com/office/powerpoint/2010/main" val="153093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Scale di descrittori</a:t>
            </a:r>
            <a:endParaRPr lang="it-IT" dirty="0"/>
          </a:p>
        </p:txBody>
      </p:sp>
      <p:sp>
        <p:nvSpPr>
          <p:cNvPr id="3" name="Segnaposto contenuto 2"/>
          <p:cNvSpPr>
            <a:spLocks noGrp="1"/>
          </p:cNvSpPr>
          <p:nvPr>
            <p:ph idx="1"/>
          </p:nvPr>
        </p:nvSpPr>
        <p:spPr/>
        <p:txBody>
          <a:bodyPr>
            <a:normAutofit lnSpcReduction="10000"/>
          </a:bodyPr>
          <a:lstStyle/>
          <a:p>
            <a:r>
              <a:rPr lang="it-IT" sz="2400" dirty="0" smtClean="0"/>
              <a:t>Solo dei contenuti evidenziati in rosso nella diapositiva precedente sono fornite scale di descrittori.</a:t>
            </a:r>
          </a:p>
          <a:p>
            <a:r>
              <a:rPr lang="it-IT" sz="2400" dirty="0" smtClean="0"/>
              <a:t>Tutti i contenuti sono tuttavia ampiamente descritti nel </a:t>
            </a:r>
            <a:r>
              <a:rPr lang="it-IT" sz="2400" dirty="0" err="1" smtClean="0"/>
              <a:t>Qcer</a:t>
            </a:r>
            <a:r>
              <a:rPr lang="it-IT" sz="2400" dirty="0" smtClean="0"/>
              <a:t> e  ripresi nel Companion Volume</a:t>
            </a:r>
          </a:p>
          <a:p>
            <a:r>
              <a:rPr lang="it-IT" sz="2400" dirty="0" smtClean="0"/>
              <a:t>Ad esempio le competenze generali non prevedono descrittori, ma il </a:t>
            </a:r>
            <a:r>
              <a:rPr lang="it-IT" sz="2400" dirty="0" err="1" smtClean="0"/>
              <a:t>Qcer</a:t>
            </a:r>
            <a:r>
              <a:rPr lang="it-IT" sz="2400" dirty="0" smtClean="0"/>
              <a:t> ne descrive le possibili articolazioni; alcuni </a:t>
            </a:r>
            <a:r>
              <a:rPr lang="it-IT" sz="2400" dirty="0"/>
              <a:t>dei contenuti trattati nel </a:t>
            </a:r>
            <a:r>
              <a:rPr lang="it-IT" sz="2400" dirty="0" err="1"/>
              <a:t>Qcer</a:t>
            </a:r>
            <a:r>
              <a:rPr lang="it-IT" sz="2400" dirty="0"/>
              <a:t> a proposito delle competenze generali sono ampliate e articolate nel Companion alle voci «competenza plurilingue e </a:t>
            </a:r>
            <a:r>
              <a:rPr lang="it-IT" sz="2400" dirty="0" err="1"/>
              <a:t>pluriculturale</a:t>
            </a:r>
            <a:r>
              <a:rPr lang="it-IT" sz="2400" dirty="0"/>
              <a:t>» e «abilità e strategie di mediazione» e quindi dotate di descrittori.</a:t>
            </a:r>
          </a:p>
          <a:p>
            <a:endParaRPr lang="it-IT" dirty="0"/>
          </a:p>
        </p:txBody>
      </p:sp>
      <p:sp>
        <p:nvSpPr>
          <p:cNvPr id="4" name="Segnaposto piè di pagina 3"/>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24191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Definizioni </a:t>
            </a:r>
            <a:r>
              <a:rPr lang="it-IT" sz="1800" dirty="0" smtClean="0"/>
              <a:t>(</a:t>
            </a:r>
            <a:r>
              <a:rPr lang="it-IT" sz="1800" dirty="0" err="1" smtClean="0"/>
              <a:t>Cefr</a:t>
            </a:r>
            <a:r>
              <a:rPr lang="it-IT" sz="1800" dirty="0" smtClean="0"/>
              <a:t>. P. 9-10)</a:t>
            </a:r>
            <a:endParaRPr lang="it-IT" sz="1800" dirty="0"/>
          </a:p>
        </p:txBody>
      </p:sp>
      <p:sp>
        <p:nvSpPr>
          <p:cNvPr id="3" name="Segnaposto contenuto 2"/>
          <p:cNvSpPr>
            <a:spLocks noGrp="1"/>
          </p:cNvSpPr>
          <p:nvPr>
            <p:ph idx="1"/>
          </p:nvPr>
        </p:nvSpPr>
        <p:spPr/>
        <p:txBody>
          <a:bodyPr>
            <a:normAutofit lnSpcReduction="10000"/>
          </a:bodyPr>
          <a:lstStyle/>
          <a:p>
            <a:pPr lvl="0"/>
            <a:r>
              <a:rPr lang="en-GB" b="1" dirty="0" smtClean="0">
                <a:solidFill>
                  <a:srgbClr val="FF0000"/>
                </a:solidFill>
              </a:rPr>
              <a:t>Competences</a:t>
            </a:r>
            <a:r>
              <a:rPr lang="en-GB" dirty="0" smtClean="0"/>
              <a:t> are the sum of knowledge, skills and characteristics that allow a person to perform actions.</a:t>
            </a:r>
          </a:p>
          <a:p>
            <a:r>
              <a:rPr lang="en-GB" dirty="0" smtClean="0"/>
              <a:t> • </a:t>
            </a:r>
            <a:r>
              <a:rPr lang="en-GB" b="1" dirty="0" smtClean="0">
                <a:solidFill>
                  <a:srgbClr val="FF0000"/>
                </a:solidFill>
              </a:rPr>
              <a:t>General competences </a:t>
            </a:r>
            <a:r>
              <a:rPr lang="en-GB" dirty="0" smtClean="0"/>
              <a:t>are those not specific to language, but which are called upon for actions of all kinds, including language activities. </a:t>
            </a:r>
          </a:p>
          <a:p>
            <a:r>
              <a:rPr lang="en-GB" dirty="0" smtClean="0"/>
              <a:t>• </a:t>
            </a:r>
            <a:r>
              <a:rPr lang="en-GB" b="1" dirty="0" smtClean="0">
                <a:solidFill>
                  <a:srgbClr val="FF0000"/>
                </a:solidFill>
              </a:rPr>
              <a:t>Communicative language competences </a:t>
            </a:r>
            <a:r>
              <a:rPr lang="en-GB" dirty="0" smtClean="0"/>
              <a:t>are those which empower a person to act using specifically linguistic means.</a:t>
            </a:r>
          </a:p>
          <a:p>
            <a:r>
              <a:rPr lang="en-GB" dirty="0" smtClean="0"/>
              <a:t> • </a:t>
            </a:r>
            <a:r>
              <a:rPr lang="en-GB" b="1" dirty="0" smtClean="0">
                <a:solidFill>
                  <a:srgbClr val="FF0000"/>
                </a:solidFill>
              </a:rPr>
              <a:t>Context</a:t>
            </a:r>
            <a:r>
              <a:rPr lang="en-GB" dirty="0" smtClean="0"/>
              <a:t> refers to the constellation of events and situational factors (physical and others), both internal and external to a person, in which acts of communication are embedded..</a:t>
            </a:r>
          </a:p>
          <a:p>
            <a:r>
              <a:rPr lang="en-GB" dirty="0" smtClean="0"/>
              <a:t>  • </a:t>
            </a:r>
            <a:r>
              <a:rPr lang="en-GB" b="1" dirty="0" smtClean="0">
                <a:solidFill>
                  <a:srgbClr val="FF0000"/>
                </a:solidFill>
              </a:rPr>
              <a:t>Language activities </a:t>
            </a:r>
            <a:r>
              <a:rPr lang="en-GB" dirty="0" smtClean="0"/>
              <a:t>involve the exercise of one’s communicative language competence in a specific domain in processing (receptively and/or productively) one or more texts in order to carry out a task. </a:t>
            </a:r>
          </a:p>
          <a:p>
            <a:endParaRPr lang="en-GB" dirty="0"/>
          </a:p>
        </p:txBody>
      </p:sp>
    </p:spTree>
    <p:extLst>
      <p:ext uri="{BB962C8B-B14F-4D97-AF65-F5344CB8AC3E}">
        <p14:creationId xmlns:p14="http://schemas.microsoft.com/office/powerpoint/2010/main" val="66072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3" name="Segnaposto contenuto 2"/>
          <p:cNvSpPr>
            <a:spLocks noGrp="1"/>
          </p:cNvSpPr>
          <p:nvPr>
            <p:ph idx="1"/>
          </p:nvPr>
        </p:nvSpPr>
        <p:spPr/>
        <p:txBody>
          <a:bodyPr>
            <a:normAutofit/>
          </a:bodyPr>
          <a:lstStyle/>
          <a:p>
            <a:r>
              <a:rPr lang="it-IT" dirty="0" smtClean="0"/>
              <a:t>• </a:t>
            </a:r>
            <a:r>
              <a:rPr lang="en-GB" b="1" dirty="0" smtClean="0">
                <a:solidFill>
                  <a:srgbClr val="FF0000"/>
                </a:solidFill>
              </a:rPr>
              <a:t>Language processes </a:t>
            </a:r>
            <a:r>
              <a:rPr lang="en-GB" dirty="0" smtClean="0"/>
              <a:t>refer to the chain of events, neurological and physiological, involved in the production and reception of speech and writing. </a:t>
            </a:r>
          </a:p>
          <a:p>
            <a:r>
              <a:rPr lang="en-GB" dirty="0" smtClean="0"/>
              <a:t>• </a:t>
            </a:r>
            <a:r>
              <a:rPr lang="en-GB" b="1" dirty="0" smtClean="0">
                <a:solidFill>
                  <a:srgbClr val="FF0000"/>
                </a:solidFill>
              </a:rPr>
              <a:t>Text</a:t>
            </a:r>
            <a:r>
              <a:rPr lang="en-GB" dirty="0" smtClean="0"/>
              <a:t> is any sequence or discourse (spoken and/or written) related to a specific domain and which in the course of carrying out a task becomes the occasion of a language activity, whether as a support or as a goal, as product or process. </a:t>
            </a:r>
          </a:p>
          <a:p>
            <a:r>
              <a:rPr lang="en-GB" dirty="0" smtClean="0"/>
              <a:t>• </a:t>
            </a:r>
            <a:r>
              <a:rPr lang="en-GB" b="1" dirty="0" smtClean="0">
                <a:solidFill>
                  <a:srgbClr val="FF0000"/>
                </a:solidFill>
              </a:rPr>
              <a:t>Domain</a:t>
            </a:r>
            <a:r>
              <a:rPr lang="en-GB" dirty="0" smtClean="0"/>
              <a:t> refers to the broad sectors of social life in which social agents operate. A higher order categorisation has been adopted here limiting these to major categories relevant to language learning/teaching and use: the educational, occupational, public and personal domains. </a:t>
            </a:r>
            <a:endParaRPr lang="en-GB" dirty="0"/>
          </a:p>
        </p:txBody>
      </p:sp>
    </p:spTree>
    <p:extLst>
      <p:ext uri="{BB962C8B-B14F-4D97-AF65-F5344CB8AC3E}">
        <p14:creationId xmlns:p14="http://schemas.microsoft.com/office/powerpoint/2010/main" val="77643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3" name="Segnaposto contenuto 2"/>
          <p:cNvSpPr>
            <a:spLocks noGrp="1"/>
          </p:cNvSpPr>
          <p:nvPr>
            <p:ph idx="1"/>
          </p:nvPr>
        </p:nvSpPr>
        <p:spPr/>
        <p:txBody>
          <a:bodyPr>
            <a:normAutofit/>
          </a:bodyPr>
          <a:lstStyle/>
          <a:p>
            <a:pPr>
              <a:lnSpc>
                <a:spcPct val="100000"/>
              </a:lnSpc>
            </a:pPr>
            <a:r>
              <a:rPr lang="en-GB" dirty="0" smtClean="0"/>
              <a:t>• A </a:t>
            </a:r>
            <a:r>
              <a:rPr lang="en-GB" b="1" dirty="0" smtClean="0">
                <a:solidFill>
                  <a:srgbClr val="FF0000"/>
                </a:solidFill>
              </a:rPr>
              <a:t>strategy</a:t>
            </a:r>
            <a:r>
              <a:rPr lang="en-GB" dirty="0" smtClean="0"/>
              <a:t> is any organised, purposeful and regulated line of action chosen by an individual to carry out a task which he or she sets for himself or herself or with which he or she is confronted. </a:t>
            </a:r>
          </a:p>
          <a:p>
            <a:pPr>
              <a:lnSpc>
                <a:spcPct val="100000"/>
              </a:lnSpc>
            </a:pPr>
            <a:r>
              <a:rPr lang="en-GB" dirty="0" smtClean="0"/>
              <a:t>• A </a:t>
            </a:r>
            <a:r>
              <a:rPr lang="en-GB" b="1" dirty="0" smtClean="0">
                <a:solidFill>
                  <a:srgbClr val="FF0000"/>
                </a:solidFill>
              </a:rPr>
              <a:t>task</a:t>
            </a:r>
            <a:r>
              <a:rPr lang="en-GB" dirty="0" smtClean="0"/>
              <a:t> is defined as any purposeful action considered by an individual as necessary in order to achieve a given result in the context of a problem to be solved, an obligation to fulfil or an objective to be achieved. This definition would cover a wide range of actions such as moving a wardrobe, writing a book, obtaining certain conditions in the negotiation of a contract, playing a game of cards, ordering a meal in a restaurant, translating a foreign language text or preparing a class newspaper through group work</a:t>
            </a:r>
            <a:endParaRPr lang="en-GB" dirty="0"/>
          </a:p>
        </p:txBody>
      </p:sp>
    </p:spTree>
    <p:extLst>
      <p:ext uri="{BB962C8B-B14F-4D97-AF65-F5344CB8AC3E}">
        <p14:creationId xmlns:p14="http://schemas.microsoft.com/office/powerpoint/2010/main" val="152464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Caratteristiche dei descrittori</a:t>
            </a:r>
            <a:endParaRPr lang="it-IT" dirty="0"/>
          </a:p>
        </p:txBody>
      </p:sp>
      <p:sp>
        <p:nvSpPr>
          <p:cNvPr id="6" name="Segnaposto contenuto 5"/>
          <p:cNvSpPr>
            <a:spLocks noGrp="1"/>
          </p:cNvSpPr>
          <p:nvPr>
            <p:ph idx="1"/>
          </p:nvPr>
        </p:nvSpPr>
        <p:spPr/>
        <p:txBody>
          <a:bodyPr>
            <a:normAutofit/>
          </a:bodyPr>
          <a:lstStyle/>
          <a:p>
            <a:pPr>
              <a:lnSpc>
                <a:spcPct val="100000"/>
              </a:lnSpc>
              <a:buFont typeface="Courier New" panose="02070309020205020404" pitchFamily="49" charset="0"/>
              <a:buChar char="o"/>
            </a:pPr>
            <a:r>
              <a:rPr lang="it-IT" sz="3200" dirty="0" smtClean="0"/>
              <a:t>Struttura : «è in grado di…» (can do </a:t>
            </a:r>
            <a:r>
              <a:rPr lang="it-IT" sz="3200" dirty="0" err="1" smtClean="0"/>
              <a:t>descriptors</a:t>
            </a:r>
            <a:r>
              <a:rPr lang="it-IT" sz="3200" dirty="0" smtClean="0"/>
              <a:t>)</a:t>
            </a:r>
          </a:p>
          <a:p>
            <a:pPr>
              <a:lnSpc>
                <a:spcPct val="150000"/>
              </a:lnSpc>
              <a:buFont typeface="Courier New" panose="02070309020205020404" pitchFamily="49" charset="0"/>
              <a:buChar char="o"/>
            </a:pPr>
            <a:r>
              <a:rPr lang="it-IT" sz="3200" dirty="0" smtClean="0"/>
              <a:t>Valore esemplificativo</a:t>
            </a:r>
          </a:p>
          <a:p>
            <a:pPr>
              <a:lnSpc>
                <a:spcPct val="100000"/>
              </a:lnSpc>
              <a:buFont typeface="Courier New" panose="02070309020205020404" pitchFamily="49" charset="0"/>
              <a:buChar char="o"/>
            </a:pPr>
            <a:r>
              <a:rPr lang="it-IT" sz="3200" dirty="0" smtClean="0"/>
              <a:t>Corrispondenza non rigida delle diverse scale</a:t>
            </a:r>
            <a:endParaRPr lang="it-IT" sz="3200" dirty="0"/>
          </a:p>
        </p:txBody>
      </p:sp>
      <p:sp>
        <p:nvSpPr>
          <p:cNvPr id="4" name="Segnaposto piè di pagina 3"/>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487052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693174" y="191729"/>
            <a:ext cx="7742902" cy="3416320"/>
          </a:xfrm>
          <a:prstGeom prst="rect">
            <a:avLst/>
          </a:prstGeom>
        </p:spPr>
        <p:txBody>
          <a:bodyPr wrap="square">
            <a:spAutoFit/>
          </a:bodyPr>
          <a:lstStyle/>
          <a:p>
            <a:r>
              <a:rPr lang="it-IT" sz="2400" dirty="0"/>
              <a:t>Nelle scienze umane e nelle arti liberali tutte le categorie sono in ogni caso concetti convenzionali </a:t>
            </a:r>
            <a:r>
              <a:rPr lang="it-IT" sz="2400" dirty="0" smtClean="0"/>
              <a:t>e socialmente </a:t>
            </a:r>
            <a:r>
              <a:rPr lang="it-IT" sz="2400" dirty="0"/>
              <a:t>costruiti. Come i colori dell’arcobaleno, la competenza linguistica è in realtà </a:t>
            </a:r>
            <a:r>
              <a:rPr lang="it-IT" sz="2400" dirty="0" smtClean="0"/>
              <a:t>un continuum</a:t>
            </a:r>
            <a:r>
              <a:rPr lang="it-IT" sz="2400" dirty="0"/>
              <a:t>. Tuttavia, nell’arcobaleno, nonostante i confini tra i colori siano poco marcati, tendiamo </a:t>
            </a:r>
            <a:r>
              <a:rPr lang="it-IT" sz="2400" dirty="0" smtClean="0"/>
              <a:t>a vedere </a:t>
            </a:r>
            <a:r>
              <a:rPr lang="it-IT" sz="2400" dirty="0"/>
              <a:t>alcuni colori più di altri, come nella Figura 4. Così per comunicare, semplifichiamo e </a:t>
            </a:r>
            <a:r>
              <a:rPr lang="it-IT" sz="2400" dirty="0" smtClean="0"/>
              <a:t>ci concentriamo </a:t>
            </a:r>
            <a:r>
              <a:rPr lang="it-IT" sz="2400" dirty="0"/>
              <a:t>su sei colori principali come nella Figura 5</a:t>
            </a:r>
            <a:r>
              <a:rPr lang="it-IT" sz="2400" dirty="0" smtClean="0"/>
              <a:t>.</a:t>
            </a:r>
          </a:p>
          <a:p>
            <a:r>
              <a:rPr lang="it-IT" sz="2400" dirty="0" smtClean="0"/>
              <a:t> (p. 36)</a:t>
            </a:r>
            <a:endParaRPr lang="it-IT" sz="2400" dirty="0"/>
          </a:p>
        </p:txBody>
      </p:sp>
      <p:pic>
        <p:nvPicPr>
          <p:cNvPr id="4" name="Immagine 3"/>
          <p:cNvPicPr>
            <a:picLocks noChangeAspect="1"/>
          </p:cNvPicPr>
          <p:nvPr/>
        </p:nvPicPr>
        <p:blipFill>
          <a:blip r:embed="rId2"/>
          <a:stretch>
            <a:fillRect/>
          </a:stretch>
        </p:blipFill>
        <p:spPr>
          <a:xfrm>
            <a:off x="271905" y="4185743"/>
            <a:ext cx="8650869" cy="2319943"/>
          </a:xfrm>
          <a:prstGeom prst="rect">
            <a:avLst/>
          </a:prstGeom>
        </p:spPr>
      </p:pic>
    </p:spTree>
    <p:extLst>
      <p:ext uri="{BB962C8B-B14F-4D97-AF65-F5344CB8AC3E}">
        <p14:creationId xmlns:p14="http://schemas.microsoft.com/office/powerpoint/2010/main" val="424461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600200" y="222308"/>
            <a:ext cx="5954316" cy="5747513"/>
          </a:xfrm>
          <a:prstGeom prst="rect">
            <a:avLst/>
          </a:prstGeom>
        </p:spPr>
      </p:pic>
      <p:pic>
        <p:nvPicPr>
          <p:cNvPr id="5" name="Immagine 4"/>
          <p:cNvPicPr>
            <a:picLocks noChangeAspect="1"/>
          </p:cNvPicPr>
          <p:nvPr/>
        </p:nvPicPr>
        <p:blipFill>
          <a:blip r:embed="rId3"/>
          <a:stretch>
            <a:fillRect/>
          </a:stretch>
        </p:blipFill>
        <p:spPr>
          <a:xfrm>
            <a:off x="1434216" y="5788683"/>
            <a:ext cx="6277948" cy="720568"/>
          </a:xfrm>
          <a:prstGeom prst="rect">
            <a:avLst/>
          </a:prstGeom>
        </p:spPr>
      </p:pic>
      <p:sp>
        <p:nvSpPr>
          <p:cNvPr id="2" name="Segnaposto piè di pagina 1"/>
          <p:cNvSpPr>
            <a:spLocks noGrp="1"/>
          </p:cNvSpPr>
          <p:nvPr>
            <p:ph type="ftr" sz="quarter" idx="11"/>
          </p:nvPr>
        </p:nvSpPr>
        <p:spPr/>
        <p:txBody>
          <a:bodyPr/>
          <a:lstStyle/>
          <a:p>
            <a:r>
              <a:rPr lang="it-IT" dirty="0" smtClean="0">
                <a:solidFill>
                  <a:schemeClr val="tx1"/>
                </a:solidFill>
              </a:rPr>
              <a:t>P. 31  CV versione italiana</a:t>
            </a:r>
            <a:endParaRPr lang="it-IT" dirty="0">
              <a:solidFill>
                <a:schemeClr val="tx1"/>
              </a:solidFill>
            </a:endParaRPr>
          </a:p>
        </p:txBody>
      </p:sp>
      <p:sp>
        <p:nvSpPr>
          <p:cNvPr id="7" name="Ovale 6"/>
          <p:cNvSpPr/>
          <p:nvPr/>
        </p:nvSpPr>
        <p:spPr>
          <a:xfrm>
            <a:off x="4448160" y="4220848"/>
            <a:ext cx="1725562" cy="5161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Ovale 7"/>
          <p:cNvSpPr/>
          <p:nvPr/>
        </p:nvSpPr>
        <p:spPr>
          <a:xfrm>
            <a:off x="4317532" y="5095334"/>
            <a:ext cx="1725562" cy="5161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414500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45770" y="286605"/>
            <a:ext cx="7920990" cy="810676"/>
          </a:xfrm>
        </p:spPr>
        <p:txBody>
          <a:bodyPr anchor="ctr">
            <a:normAutofit/>
          </a:bodyPr>
          <a:lstStyle/>
          <a:p>
            <a:r>
              <a:rPr lang="it-IT" sz="3000" b="1" dirty="0" smtClean="0">
                <a:latin typeface="+mn-lt"/>
              </a:rPr>
              <a:t>Che cos’è il QCER</a:t>
            </a:r>
            <a:endParaRPr lang="it-IT" sz="3000" b="1" dirty="0">
              <a:latin typeface="+mn-lt"/>
            </a:endParaRPr>
          </a:p>
        </p:txBody>
      </p:sp>
      <p:sp>
        <p:nvSpPr>
          <p:cNvPr id="4" name="Rectangle 3"/>
          <p:cNvSpPr>
            <a:spLocks noGrp="1" noChangeArrowheads="1"/>
          </p:cNvSpPr>
          <p:nvPr>
            <p:ph idx="1"/>
          </p:nvPr>
        </p:nvSpPr>
        <p:spPr>
          <a:xfrm>
            <a:off x="1108710" y="1303020"/>
            <a:ext cx="7258050" cy="4011930"/>
          </a:xfrm>
        </p:spPr>
        <p:txBody>
          <a:bodyPr>
            <a:normAutofit fontScale="92500" lnSpcReduction="10000"/>
          </a:bodyPr>
          <a:lstStyle/>
          <a:p>
            <a:pPr eaLnBrk="1" hangingPunct="1">
              <a:lnSpc>
                <a:spcPct val="90000"/>
              </a:lnSpc>
            </a:pPr>
            <a:r>
              <a:rPr lang="it-IT" altLang="it-IT" sz="2400" dirty="0" smtClean="0"/>
              <a:t>È un documento che intende fornire una base comune e coerente per l’elaborazione di tutti i prodotti legati a processo di </a:t>
            </a:r>
            <a:r>
              <a:rPr lang="it-IT" altLang="it-IT" sz="2400" b="1" dirty="0" smtClean="0"/>
              <a:t>insegnamento apprendimento</a:t>
            </a:r>
            <a:r>
              <a:rPr lang="it-IT" altLang="it-IT" sz="2400" dirty="0" smtClean="0"/>
              <a:t> delle lingue e alla loro </a:t>
            </a:r>
            <a:r>
              <a:rPr lang="it-IT" altLang="it-IT" sz="2400" b="1" dirty="0" smtClean="0"/>
              <a:t>valutazione</a:t>
            </a:r>
            <a:r>
              <a:rPr lang="it-IT" altLang="it-IT" sz="2400" dirty="0" smtClean="0"/>
              <a:t>  descrivendo in modo chiaro ed esaustivo </a:t>
            </a:r>
            <a:r>
              <a:rPr lang="it-IT" altLang="it-IT" sz="2400" b="1" dirty="0" smtClean="0"/>
              <a:t>obiettivi</a:t>
            </a:r>
            <a:r>
              <a:rPr lang="it-IT" altLang="it-IT" sz="2400" dirty="0" smtClean="0"/>
              <a:t> </a:t>
            </a:r>
            <a:r>
              <a:rPr lang="it-IT" altLang="it-IT" sz="2400" b="1" dirty="0" smtClean="0"/>
              <a:t>contenuti metodi</a:t>
            </a:r>
          </a:p>
          <a:p>
            <a:pPr eaLnBrk="1" hangingPunct="1">
              <a:lnSpc>
                <a:spcPct val="90000"/>
              </a:lnSpc>
            </a:pPr>
            <a:endParaRPr lang="it-IT" altLang="it-IT" sz="2400" b="1" dirty="0" smtClean="0"/>
          </a:p>
          <a:p>
            <a:pPr eaLnBrk="1" hangingPunct="1">
              <a:lnSpc>
                <a:spcPct val="90000"/>
              </a:lnSpc>
            </a:pPr>
            <a:r>
              <a:rPr lang="it-IT" altLang="it-IT" sz="2400" dirty="0" smtClean="0"/>
              <a:t>Fornisce una dettagliata analisi dell’ </a:t>
            </a:r>
            <a:r>
              <a:rPr lang="it-IT" altLang="it-IT" sz="2400" b="1" dirty="0" smtClean="0"/>
              <a:t>uso della lingua</a:t>
            </a:r>
            <a:r>
              <a:rPr lang="it-IT" altLang="it-IT" sz="2400" dirty="0" smtClean="0"/>
              <a:t>, delle </a:t>
            </a:r>
            <a:r>
              <a:rPr lang="it-IT" altLang="it-IT" sz="2400" b="1" dirty="0" smtClean="0"/>
              <a:t>competenze linguistiche</a:t>
            </a:r>
            <a:r>
              <a:rPr lang="it-IT" altLang="it-IT" sz="2400" dirty="0" smtClean="0"/>
              <a:t>, delle </a:t>
            </a:r>
            <a:r>
              <a:rPr lang="it-IT" altLang="it-IT" sz="2400" b="1" dirty="0" smtClean="0"/>
              <a:t>conoscenze</a:t>
            </a:r>
            <a:r>
              <a:rPr lang="it-IT" altLang="it-IT" sz="2400" dirty="0" smtClean="0"/>
              <a:t> e delle </a:t>
            </a:r>
            <a:r>
              <a:rPr lang="it-IT" altLang="it-IT" sz="2400" b="1" dirty="0" smtClean="0"/>
              <a:t>abilità</a:t>
            </a:r>
            <a:r>
              <a:rPr lang="it-IT" altLang="it-IT" sz="2400" dirty="0" smtClean="0"/>
              <a:t>, scomponendole in elementi che consentono di definire “obiettivi di qualsiasi tipo e descrivere i risultati raggiunti tenendo conto dei diversi bisogni, caratteristiche e risorse degli apprendenti”</a:t>
            </a:r>
          </a:p>
        </p:txBody>
      </p:sp>
      <p:sp>
        <p:nvSpPr>
          <p:cNvPr id="6"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2</a:t>
            </a:fld>
            <a:endParaRPr lang="it-IT" sz="1000" b="0" strike="noStrike" spc="-1" dirty="0">
              <a:solidFill>
                <a:srgbClr val="FFFFFF"/>
              </a:solidFill>
              <a:latin typeface="Arial"/>
            </a:endParaRPr>
          </a:p>
        </p:txBody>
      </p:sp>
    </p:spTree>
    <p:extLst>
      <p:ext uri="{BB962C8B-B14F-4D97-AF65-F5344CB8AC3E}">
        <p14:creationId xmlns:p14="http://schemas.microsoft.com/office/powerpoint/2010/main" val="372139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62743" y="974361"/>
            <a:ext cx="7016401" cy="3916953"/>
          </a:xfrm>
          <a:prstGeom prst="rect">
            <a:avLst/>
          </a:prstGeom>
        </p:spPr>
      </p:pic>
      <p:sp>
        <p:nvSpPr>
          <p:cNvPr id="3" name="Segnaposto piè di pagina 2"/>
          <p:cNvSpPr>
            <a:spLocks noGrp="1"/>
          </p:cNvSpPr>
          <p:nvPr>
            <p:ph type="ftr" sz="quarter" idx="11"/>
          </p:nvPr>
        </p:nvSpPr>
        <p:spPr/>
        <p:txBody>
          <a:bodyPr/>
          <a:lstStyle/>
          <a:p>
            <a:r>
              <a:rPr lang="it-IT" dirty="0" smtClean="0">
                <a:solidFill>
                  <a:schemeClr val="tx1"/>
                </a:solidFill>
              </a:rPr>
              <a:t>p. 133 C.V. versione italiana</a:t>
            </a:r>
            <a:endParaRPr lang="it-IT" dirty="0">
              <a:solidFill>
                <a:schemeClr val="tx1"/>
              </a:solidFill>
            </a:endParaRPr>
          </a:p>
        </p:txBody>
      </p:sp>
    </p:spTree>
    <p:extLst>
      <p:ext uri="{BB962C8B-B14F-4D97-AF65-F5344CB8AC3E}">
        <p14:creationId xmlns:p14="http://schemas.microsoft.com/office/powerpoint/2010/main" val="144863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551055" y="146784"/>
            <a:ext cx="5661373" cy="5464744"/>
          </a:xfrm>
          <a:prstGeom prst="rect">
            <a:avLst/>
          </a:prstGeom>
        </p:spPr>
      </p:pic>
      <p:pic>
        <p:nvPicPr>
          <p:cNvPr id="6" name="Immagine 5"/>
          <p:cNvPicPr>
            <a:picLocks noChangeAspect="1"/>
          </p:cNvPicPr>
          <p:nvPr/>
        </p:nvPicPr>
        <p:blipFill>
          <a:blip r:embed="rId3"/>
          <a:stretch>
            <a:fillRect/>
          </a:stretch>
        </p:blipFill>
        <p:spPr>
          <a:xfrm>
            <a:off x="0" y="1266284"/>
            <a:ext cx="3782287" cy="1984915"/>
          </a:xfrm>
          <a:prstGeom prst="rect">
            <a:avLst/>
          </a:prstGeom>
        </p:spPr>
      </p:pic>
      <p:cxnSp>
        <p:nvCxnSpPr>
          <p:cNvPr id="7" name="Connettore 4 6"/>
          <p:cNvCxnSpPr>
            <a:stCxn id="6" idx="0"/>
          </p:cNvCxnSpPr>
          <p:nvPr/>
        </p:nvCxnSpPr>
        <p:spPr>
          <a:xfrm rot="5400000" flipH="1" flipV="1">
            <a:off x="3557075" y="-869517"/>
            <a:ext cx="469871" cy="3801733"/>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uppo 8"/>
          <p:cNvGrpSpPr/>
          <p:nvPr/>
        </p:nvGrpSpPr>
        <p:grpSpPr>
          <a:xfrm>
            <a:off x="274035" y="5523133"/>
            <a:ext cx="8598309" cy="720568"/>
            <a:chOff x="274035" y="5523133"/>
            <a:chExt cx="8598309" cy="720568"/>
          </a:xfrm>
        </p:grpSpPr>
        <p:pic>
          <p:nvPicPr>
            <p:cNvPr id="5" name="Immagine 4"/>
            <p:cNvPicPr>
              <a:picLocks noChangeAspect="1"/>
            </p:cNvPicPr>
            <p:nvPr/>
          </p:nvPicPr>
          <p:blipFill>
            <a:blip r:embed="rId4"/>
            <a:stretch>
              <a:fillRect/>
            </a:stretch>
          </p:blipFill>
          <p:spPr>
            <a:xfrm>
              <a:off x="274035" y="5523133"/>
              <a:ext cx="8598309" cy="720568"/>
            </a:xfrm>
            <a:prstGeom prst="rect">
              <a:avLst/>
            </a:prstGeom>
          </p:spPr>
        </p:pic>
        <p:sp>
          <p:nvSpPr>
            <p:cNvPr id="8" name="CasellaDiTesto 7"/>
            <p:cNvSpPr txBox="1"/>
            <p:nvPr/>
          </p:nvSpPr>
          <p:spPr>
            <a:xfrm>
              <a:off x="7020232" y="5882228"/>
              <a:ext cx="1710813" cy="276999"/>
            </a:xfrm>
            <a:prstGeom prst="rect">
              <a:avLst/>
            </a:prstGeom>
            <a:noFill/>
          </p:spPr>
          <p:txBody>
            <a:bodyPr wrap="square" rtlCol="0">
              <a:spAutoFit/>
            </a:bodyPr>
            <a:lstStyle/>
            <a:p>
              <a:r>
                <a:rPr lang="it-IT" sz="1200" dirty="0" smtClean="0"/>
                <a:t>(Integrazione mia)</a:t>
              </a:r>
              <a:endParaRPr lang="it-IT" sz="1200" dirty="0"/>
            </a:p>
          </p:txBody>
        </p:sp>
      </p:grpSp>
    </p:spTree>
    <p:extLst>
      <p:ext uri="{BB962C8B-B14F-4D97-AF65-F5344CB8AC3E}">
        <p14:creationId xmlns:p14="http://schemas.microsoft.com/office/powerpoint/2010/main" val="2583696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p. 22 (CV versione italiana)</a:t>
            </a:r>
            <a:endParaRPr lang="it-IT" dirty="0"/>
          </a:p>
        </p:txBody>
      </p:sp>
      <p:pic>
        <p:nvPicPr>
          <p:cNvPr id="4" name="Immagine 3"/>
          <p:cNvPicPr>
            <a:picLocks noChangeAspect="1"/>
          </p:cNvPicPr>
          <p:nvPr/>
        </p:nvPicPr>
        <p:blipFill>
          <a:blip r:embed="rId2"/>
          <a:stretch>
            <a:fillRect/>
          </a:stretch>
        </p:blipFill>
        <p:spPr>
          <a:xfrm>
            <a:off x="619433" y="148065"/>
            <a:ext cx="7639664" cy="5735773"/>
          </a:xfrm>
          <a:prstGeom prst="rect">
            <a:avLst/>
          </a:prstGeom>
        </p:spPr>
      </p:pic>
      <p:sp>
        <p:nvSpPr>
          <p:cNvPr id="5" name="Ovale 4"/>
          <p:cNvSpPr/>
          <p:nvPr/>
        </p:nvSpPr>
        <p:spPr>
          <a:xfrm>
            <a:off x="6651523" y="4306529"/>
            <a:ext cx="988142" cy="1592058"/>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18744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456703" y="340911"/>
            <a:ext cx="6743399" cy="5685493"/>
            <a:chOff x="1456703" y="340911"/>
            <a:chExt cx="6743399" cy="5685493"/>
          </a:xfrm>
        </p:grpSpPr>
        <p:grpSp>
          <p:nvGrpSpPr>
            <p:cNvPr id="5" name="Gruppo 4"/>
            <p:cNvGrpSpPr/>
            <p:nvPr/>
          </p:nvGrpSpPr>
          <p:grpSpPr>
            <a:xfrm>
              <a:off x="1456703" y="340911"/>
              <a:ext cx="6743399" cy="5624889"/>
              <a:chOff x="1500949" y="749285"/>
              <a:chExt cx="6144482" cy="5191849"/>
            </a:xfrm>
          </p:grpSpPr>
          <p:pic>
            <p:nvPicPr>
              <p:cNvPr id="3" name="Immagine 2"/>
              <p:cNvPicPr>
                <a:picLocks noChangeAspect="1"/>
              </p:cNvPicPr>
              <p:nvPr/>
            </p:nvPicPr>
            <p:blipFill>
              <a:blip r:embed="rId2"/>
              <a:stretch>
                <a:fillRect/>
              </a:stretch>
            </p:blipFill>
            <p:spPr>
              <a:xfrm>
                <a:off x="1500949" y="1654286"/>
                <a:ext cx="6144482" cy="4286848"/>
              </a:xfrm>
              <a:prstGeom prst="rect">
                <a:avLst/>
              </a:prstGeom>
            </p:spPr>
          </p:pic>
          <p:pic>
            <p:nvPicPr>
              <p:cNvPr id="4" name="Immagine 3"/>
              <p:cNvPicPr>
                <a:picLocks noChangeAspect="1"/>
              </p:cNvPicPr>
              <p:nvPr/>
            </p:nvPicPr>
            <p:blipFill>
              <a:blip r:embed="rId3"/>
              <a:stretch>
                <a:fillRect/>
              </a:stretch>
            </p:blipFill>
            <p:spPr>
              <a:xfrm>
                <a:off x="3921898" y="749285"/>
                <a:ext cx="3600953" cy="905001"/>
              </a:xfrm>
              <a:prstGeom prst="rect">
                <a:avLst/>
              </a:prstGeom>
            </p:spPr>
          </p:pic>
        </p:grpSp>
        <p:sp>
          <p:nvSpPr>
            <p:cNvPr id="6" name="Ovale 5"/>
            <p:cNvSpPr/>
            <p:nvPr/>
          </p:nvSpPr>
          <p:spPr>
            <a:xfrm>
              <a:off x="6636774" y="2263025"/>
              <a:ext cx="1428799" cy="229185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Ovale 6"/>
            <p:cNvSpPr/>
            <p:nvPr/>
          </p:nvSpPr>
          <p:spPr>
            <a:xfrm>
              <a:off x="6803923" y="5034116"/>
              <a:ext cx="988142" cy="992288"/>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spTree>
    <p:extLst>
      <p:ext uri="{BB962C8B-B14F-4D97-AF65-F5344CB8AC3E}">
        <p14:creationId xmlns:p14="http://schemas.microsoft.com/office/powerpoint/2010/main" val="303070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16195" y="170525"/>
            <a:ext cx="6032090" cy="6488822"/>
          </a:xfrm>
          <a:prstGeom prst="rect">
            <a:avLst/>
          </a:prstGeom>
        </p:spPr>
      </p:pic>
      <p:pic>
        <p:nvPicPr>
          <p:cNvPr id="3" name="Immagine 2"/>
          <p:cNvPicPr>
            <a:picLocks noChangeAspect="1"/>
          </p:cNvPicPr>
          <p:nvPr/>
        </p:nvPicPr>
        <p:blipFill>
          <a:blip r:embed="rId3"/>
          <a:stretch>
            <a:fillRect/>
          </a:stretch>
        </p:blipFill>
        <p:spPr>
          <a:xfrm>
            <a:off x="6548284" y="121185"/>
            <a:ext cx="2392579" cy="2309481"/>
          </a:xfrm>
          <a:prstGeom prst="rect">
            <a:avLst/>
          </a:prstGeom>
        </p:spPr>
      </p:pic>
      <p:sp>
        <p:nvSpPr>
          <p:cNvPr id="4" name="Segnaposto piè di pagina 3"/>
          <p:cNvSpPr>
            <a:spLocks noGrp="1"/>
          </p:cNvSpPr>
          <p:nvPr>
            <p:ph type="ftr" sz="quarter" idx="11"/>
          </p:nvPr>
        </p:nvSpPr>
        <p:spPr/>
        <p:txBody>
          <a:bodyPr/>
          <a:lstStyle/>
          <a:p>
            <a:r>
              <a:rPr lang="it-IT" dirty="0" smtClean="0">
                <a:solidFill>
                  <a:schemeClr val="tx1"/>
                </a:solidFill>
              </a:rPr>
              <a:t>P. 65 CV versione italiana</a:t>
            </a:r>
            <a:endParaRPr lang="it-IT" dirty="0">
              <a:solidFill>
                <a:schemeClr val="tx1"/>
              </a:solidFill>
            </a:endParaRPr>
          </a:p>
        </p:txBody>
      </p:sp>
    </p:spTree>
    <p:extLst>
      <p:ext uri="{BB962C8B-B14F-4D97-AF65-F5344CB8AC3E}">
        <p14:creationId xmlns:p14="http://schemas.microsoft.com/office/powerpoint/2010/main" val="3231902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72874" y="1981737"/>
            <a:ext cx="8669464" cy="3711140"/>
          </a:xfrm>
          <a:prstGeom prst="rect">
            <a:avLst/>
          </a:prstGeom>
        </p:spPr>
      </p:pic>
      <p:sp>
        <p:nvSpPr>
          <p:cNvPr id="3" name="Titolo 2"/>
          <p:cNvSpPr>
            <a:spLocks noGrp="1"/>
          </p:cNvSpPr>
          <p:nvPr>
            <p:ph type="title"/>
          </p:nvPr>
        </p:nvSpPr>
        <p:spPr/>
        <p:txBody>
          <a:bodyPr/>
          <a:lstStyle/>
          <a:p>
            <a:r>
              <a:rPr lang="it-IT" dirty="0" smtClean="0"/>
              <a:t>attività</a:t>
            </a:r>
            <a:endParaRPr lang="it-IT" dirty="0"/>
          </a:p>
        </p:txBody>
      </p:sp>
    </p:spTree>
    <p:extLst>
      <p:ext uri="{BB962C8B-B14F-4D97-AF65-F5344CB8AC3E}">
        <p14:creationId xmlns:p14="http://schemas.microsoft.com/office/powerpoint/2010/main" val="306038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22960" y="2033392"/>
            <a:ext cx="7672111" cy="3851214"/>
          </a:xfrm>
          <a:prstGeom prst="rect">
            <a:avLst/>
          </a:prstGeom>
        </p:spPr>
      </p:pic>
      <p:sp>
        <p:nvSpPr>
          <p:cNvPr id="3" name="Titolo 2"/>
          <p:cNvSpPr>
            <a:spLocks noGrp="1"/>
          </p:cNvSpPr>
          <p:nvPr>
            <p:ph type="title"/>
          </p:nvPr>
        </p:nvSpPr>
        <p:spPr/>
        <p:txBody>
          <a:bodyPr/>
          <a:lstStyle/>
          <a:p>
            <a:r>
              <a:rPr lang="it-IT" dirty="0" smtClean="0"/>
              <a:t>Attività/testi</a:t>
            </a:r>
            <a:endParaRPr lang="it-IT" dirty="0"/>
          </a:p>
        </p:txBody>
      </p:sp>
      <p:sp>
        <p:nvSpPr>
          <p:cNvPr id="4" name="Segnaposto piè di pagina 3"/>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588427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sp>
        <p:nvSpPr>
          <p:cNvPr id="4" name="Segnaposto contenuto 3"/>
          <p:cNvSpPr>
            <a:spLocks noGrp="1"/>
          </p:cNvSpPr>
          <p:nvPr>
            <p:ph idx="1"/>
          </p:nvPr>
        </p:nvSpPr>
        <p:spPr/>
        <p:txBody>
          <a:bodyPr>
            <a:normAutofit/>
          </a:bodyPr>
          <a:lstStyle/>
          <a:p>
            <a:r>
              <a:rPr lang="it-IT" sz="4000" dirty="0" smtClean="0"/>
              <a:t>Individuate nelle diapositive seguenti gli indicatori pertinenti alla produzione scritta di relazioni e saggi.  </a:t>
            </a:r>
            <a:endParaRPr lang="it-IT" sz="4000" dirty="0"/>
          </a:p>
        </p:txBody>
      </p:sp>
      <p:sp>
        <p:nvSpPr>
          <p:cNvPr id="3" name="Segnaposto piè di pagina 2"/>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15377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Strategie</a:t>
            </a:r>
            <a:endParaRPr lang="it-IT" dirty="0"/>
          </a:p>
        </p:txBody>
      </p:sp>
      <p:sp>
        <p:nvSpPr>
          <p:cNvPr id="4" name="Segnaposto piè di pagina 3"/>
          <p:cNvSpPr>
            <a:spLocks noGrp="1"/>
          </p:cNvSpPr>
          <p:nvPr>
            <p:ph type="ftr" sz="quarter" idx="11"/>
          </p:nvPr>
        </p:nvSpPr>
        <p:spPr/>
        <p:txBody>
          <a:bodyPr/>
          <a:lstStyle/>
          <a:p>
            <a:endParaRPr lang="it-IT"/>
          </a:p>
        </p:txBody>
      </p:sp>
      <p:grpSp>
        <p:nvGrpSpPr>
          <p:cNvPr id="7" name="Gruppo 6"/>
          <p:cNvGrpSpPr/>
          <p:nvPr/>
        </p:nvGrpSpPr>
        <p:grpSpPr>
          <a:xfrm>
            <a:off x="822960" y="1737361"/>
            <a:ext cx="7543799" cy="4397968"/>
            <a:chOff x="1037798" y="1943021"/>
            <a:chExt cx="6115904" cy="3591426"/>
          </a:xfrm>
        </p:grpSpPr>
        <p:pic>
          <p:nvPicPr>
            <p:cNvPr id="2" name="Immagine 1"/>
            <p:cNvPicPr>
              <a:picLocks noChangeAspect="1"/>
            </p:cNvPicPr>
            <p:nvPr/>
          </p:nvPicPr>
          <p:blipFill>
            <a:blip r:embed="rId2"/>
            <a:stretch>
              <a:fillRect/>
            </a:stretch>
          </p:blipFill>
          <p:spPr>
            <a:xfrm>
              <a:off x="1037798" y="1943021"/>
              <a:ext cx="6115904" cy="1124107"/>
            </a:xfrm>
            <a:prstGeom prst="rect">
              <a:avLst/>
            </a:prstGeom>
          </p:spPr>
        </p:pic>
        <p:pic>
          <p:nvPicPr>
            <p:cNvPr id="5" name="Immagine 4"/>
            <p:cNvPicPr>
              <a:picLocks noChangeAspect="1"/>
            </p:cNvPicPr>
            <p:nvPr/>
          </p:nvPicPr>
          <p:blipFill>
            <a:blip r:embed="rId3"/>
            <a:stretch>
              <a:fillRect/>
            </a:stretch>
          </p:blipFill>
          <p:spPr>
            <a:xfrm>
              <a:off x="1094956" y="3067128"/>
              <a:ext cx="6001588" cy="1133633"/>
            </a:xfrm>
            <a:prstGeom prst="rect">
              <a:avLst/>
            </a:prstGeom>
          </p:spPr>
        </p:pic>
        <p:pic>
          <p:nvPicPr>
            <p:cNvPr id="6" name="Immagine 5"/>
            <p:cNvPicPr>
              <a:picLocks noChangeAspect="1"/>
            </p:cNvPicPr>
            <p:nvPr/>
          </p:nvPicPr>
          <p:blipFill>
            <a:blip r:embed="rId4"/>
            <a:stretch>
              <a:fillRect/>
            </a:stretch>
          </p:blipFill>
          <p:spPr>
            <a:xfrm>
              <a:off x="1052087" y="4191235"/>
              <a:ext cx="6087325" cy="1343212"/>
            </a:xfrm>
            <a:prstGeom prst="rect">
              <a:avLst/>
            </a:prstGeom>
          </p:spPr>
        </p:pic>
      </p:grpSp>
    </p:spTree>
    <p:extLst>
      <p:ext uri="{BB962C8B-B14F-4D97-AF65-F5344CB8AC3E}">
        <p14:creationId xmlns:p14="http://schemas.microsoft.com/office/powerpoint/2010/main" val="990145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998" y="1068269"/>
            <a:ext cx="7543800" cy="1450757"/>
          </a:xfrm>
        </p:spPr>
        <p:txBody>
          <a:bodyPr/>
          <a:lstStyle/>
          <a:p>
            <a:r>
              <a:rPr lang="it-IT" dirty="0" smtClean="0"/>
              <a:t>Competenze linguistiche</a:t>
            </a:r>
            <a:endParaRPr lang="it-IT" dirty="0"/>
          </a:p>
        </p:txBody>
      </p:sp>
      <p:sp>
        <p:nvSpPr>
          <p:cNvPr id="5" name="Segnaposto piè di pagina 4"/>
          <p:cNvSpPr>
            <a:spLocks noGrp="1"/>
          </p:cNvSpPr>
          <p:nvPr>
            <p:ph type="ftr" sz="quarter" idx="11"/>
          </p:nvPr>
        </p:nvSpPr>
        <p:spPr/>
        <p:txBody>
          <a:bodyPr/>
          <a:lstStyle/>
          <a:p>
            <a:endParaRPr lang="it-IT"/>
          </a:p>
        </p:txBody>
      </p:sp>
      <p:pic>
        <p:nvPicPr>
          <p:cNvPr id="3" name="Immagine 2"/>
          <p:cNvPicPr>
            <a:picLocks noChangeAspect="1"/>
          </p:cNvPicPr>
          <p:nvPr/>
        </p:nvPicPr>
        <p:blipFill>
          <a:blip r:embed="rId2"/>
          <a:stretch>
            <a:fillRect/>
          </a:stretch>
        </p:blipFill>
        <p:spPr>
          <a:xfrm>
            <a:off x="185680" y="2930335"/>
            <a:ext cx="8686793" cy="3013265"/>
          </a:xfrm>
          <a:prstGeom prst="rect">
            <a:avLst/>
          </a:prstGeom>
        </p:spPr>
      </p:pic>
      <p:pic>
        <p:nvPicPr>
          <p:cNvPr id="4" name="Immagine 3"/>
          <p:cNvPicPr>
            <a:picLocks noChangeAspect="1"/>
          </p:cNvPicPr>
          <p:nvPr/>
        </p:nvPicPr>
        <p:blipFill>
          <a:blip r:embed="rId3"/>
          <a:stretch>
            <a:fillRect/>
          </a:stretch>
        </p:blipFill>
        <p:spPr>
          <a:xfrm>
            <a:off x="6751421" y="209545"/>
            <a:ext cx="2392579" cy="2309481"/>
          </a:xfrm>
          <a:prstGeom prst="rect">
            <a:avLst/>
          </a:prstGeom>
        </p:spPr>
      </p:pic>
    </p:spTree>
    <p:extLst>
      <p:ext uri="{BB962C8B-B14F-4D97-AF65-F5344CB8AC3E}">
        <p14:creationId xmlns:p14="http://schemas.microsoft.com/office/powerpoint/2010/main" val="380644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45770" y="286605"/>
            <a:ext cx="7920990" cy="799246"/>
          </a:xfrm>
        </p:spPr>
        <p:txBody>
          <a:bodyPr anchor="ctr">
            <a:normAutofit/>
          </a:bodyPr>
          <a:lstStyle/>
          <a:p>
            <a:r>
              <a:rPr lang="it-IT" sz="3000" b="1" dirty="0" smtClean="0">
                <a:latin typeface="+mn-lt"/>
              </a:rPr>
              <a:t>Chi lo ha fatto</a:t>
            </a:r>
            <a:endParaRPr lang="it-IT" sz="3000" b="1" dirty="0">
              <a:latin typeface="+mn-lt"/>
            </a:endParaRPr>
          </a:p>
        </p:txBody>
      </p:sp>
      <p:sp>
        <p:nvSpPr>
          <p:cNvPr id="3" name="Segnaposto contenuto 2"/>
          <p:cNvSpPr>
            <a:spLocks noGrp="1"/>
          </p:cNvSpPr>
          <p:nvPr>
            <p:ph idx="1"/>
          </p:nvPr>
        </p:nvSpPr>
        <p:spPr>
          <a:xfrm>
            <a:off x="1120140" y="1451610"/>
            <a:ext cx="7246620" cy="3829050"/>
          </a:xfrm>
        </p:spPr>
        <p:txBody>
          <a:bodyPr>
            <a:noAutofit/>
          </a:bodyPr>
          <a:lstStyle/>
          <a:p>
            <a:r>
              <a:rPr lang="en-US" sz="2200" b="1" dirty="0" smtClean="0"/>
              <a:t>The </a:t>
            </a:r>
            <a:r>
              <a:rPr lang="en-US" sz="2200" b="1" dirty="0"/>
              <a:t>Council of Europe </a:t>
            </a:r>
            <a:r>
              <a:rPr lang="en-US" sz="2200" dirty="0"/>
              <a:t>has 47 member states and was founded in 1949, well before the forerunner to the European Union, following Churchill’s initiative to develop a European identity, in order to prevent a recurrence of the events which had caused the Second World War. </a:t>
            </a:r>
            <a:r>
              <a:rPr lang="en-US" sz="2200" b="1" dirty="0"/>
              <a:t>The main focus of the Council of Europe has from the beginning been human rights and it is the home of the European Court of Human Rights. </a:t>
            </a:r>
            <a:r>
              <a:rPr lang="en-US" sz="2200" dirty="0"/>
              <a:t>The main practical concerns of the Council of Europe are the protection of language rights and the protection of minorities, encouraging the integration of migrants and the promotion of inclusive, quality education for all, including education for democratic </a:t>
            </a:r>
            <a:r>
              <a:rPr lang="en-US" sz="2200" dirty="0" smtClean="0"/>
              <a:t>citizenship.</a:t>
            </a:r>
            <a:endParaRPr lang="it-IT" sz="2200" dirty="0"/>
          </a:p>
        </p:txBody>
      </p:sp>
      <p:sp>
        <p:nvSpPr>
          <p:cNvPr id="4" name="Segnaposto piè di pagina 3"/>
          <p:cNvSpPr>
            <a:spLocks noGrp="1"/>
          </p:cNvSpPr>
          <p:nvPr>
            <p:ph type="ftr" sz="quarter" idx="11"/>
          </p:nvPr>
        </p:nvSpPr>
        <p:spPr>
          <a:xfrm>
            <a:off x="2764639" y="6489283"/>
            <a:ext cx="3617103" cy="365125"/>
          </a:xfrm>
        </p:spPr>
        <p:txBody>
          <a:bodyPr/>
          <a:lstStyle/>
          <a:p>
            <a:endParaRPr lang="it-IT" dirty="0"/>
          </a:p>
        </p:txBody>
      </p:sp>
      <p:sp>
        <p:nvSpPr>
          <p:cNvPr id="5"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3</a:t>
            </a:fld>
            <a:endParaRPr lang="it-IT" sz="1000" b="0" strike="noStrike" spc="-1" dirty="0">
              <a:solidFill>
                <a:srgbClr val="FFFFFF"/>
              </a:solidFill>
              <a:latin typeface="Arial"/>
            </a:endParaRPr>
          </a:p>
        </p:txBody>
      </p:sp>
    </p:spTree>
    <p:extLst>
      <p:ext uri="{BB962C8B-B14F-4D97-AF65-F5344CB8AC3E}">
        <p14:creationId xmlns:p14="http://schemas.microsoft.com/office/powerpoint/2010/main" val="307733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Competenze linguistiche</a:t>
            </a:r>
            <a:endParaRPr lang="it-IT" dirty="0"/>
          </a:p>
        </p:txBody>
      </p:sp>
      <p:sp>
        <p:nvSpPr>
          <p:cNvPr id="3" name="Segnaposto piè di pagina 2"/>
          <p:cNvSpPr>
            <a:spLocks noGrp="1"/>
          </p:cNvSpPr>
          <p:nvPr>
            <p:ph type="ftr" sz="quarter" idx="11"/>
          </p:nvPr>
        </p:nvSpPr>
        <p:spPr/>
        <p:txBody>
          <a:bodyPr/>
          <a:lstStyle/>
          <a:p>
            <a:endParaRPr lang="it-IT"/>
          </a:p>
        </p:txBody>
      </p:sp>
      <p:pic>
        <p:nvPicPr>
          <p:cNvPr id="4" name="Immagine 3"/>
          <p:cNvPicPr>
            <a:picLocks noChangeAspect="1"/>
          </p:cNvPicPr>
          <p:nvPr/>
        </p:nvPicPr>
        <p:blipFill>
          <a:blip r:embed="rId2"/>
          <a:stretch>
            <a:fillRect/>
          </a:stretch>
        </p:blipFill>
        <p:spPr>
          <a:xfrm>
            <a:off x="499525" y="2019122"/>
            <a:ext cx="7687748" cy="3393536"/>
          </a:xfrm>
          <a:prstGeom prst="rect">
            <a:avLst/>
          </a:prstGeom>
        </p:spPr>
      </p:pic>
    </p:spTree>
    <p:extLst>
      <p:ext uri="{BB962C8B-B14F-4D97-AF65-F5344CB8AC3E}">
        <p14:creationId xmlns:p14="http://schemas.microsoft.com/office/powerpoint/2010/main" val="226284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Competenze linguistiche</a:t>
            </a:r>
            <a:endParaRPr lang="it-IT" dirty="0"/>
          </a:p>
        </p:txBody>
      </p:sp>
      <p:sp>
        <p:nvSpPr>
          <p:cNvPr id="4" name="Segnaposto piè di pagina 3"/>
          <p:cNvSpPr>
            <a:spLocks noGrp="1"/>
          </p:cNvSpPr>
          <p:nvPr>
            <p:ph type="ftr" sz="quarter" idx="11"/>
          </p:nvPr>
        </p:nvSpPr>
        <p:spPr/>
        <p:txBody>
          <a:bodyPr/>
          <a:lstStyle/>
          <a:p>
            <a:endParaRPr lang="it-IT"/>
          </a:p>
        </p:txBody>
      </p:sp>
      <p:grpSp>
        <p:nvGrpSpPr>
          <p:cNvPr id="6" name="Gruppo 5"/>
          <p:cNvGrpSpPr/>
          <p:nvPr/>
        </p:nvGrpSpPr>
        <p:grpSpPr>
          <a:xfrm>
            <a:off x="822960" y="1737362"/>
            <a:ext cx="7731105" cy="4088252"/>
            <a:chOff x="822960" y="1985124"/>
            <a:chExt cx="7472879" cy="3296189"/>
          </a:xfrm>
        </p:grpSpPr>
        <p:pic>
          <p:nvPicPr>
            <p:cNvPr id="3" name="Immagine 2"/>
            <p:cNvPicPr>
              <a:picLocks noChangeAspect="1"/>
            </p:cNvPicPr>
            <p:nvPr/>
          </p:nvPicPr>
          <p:blipFill>
            <a:blip r:embed="rId2"/>
            <a:stretch>
              <a:fillRect/>
            </a:stretch>
          </p:blipFill>
          <p:spPr>
            <a:xfrm>
              <a:off x="822960" y="3652311"/>
              <a:ext cx="7306695" cy="1629002"/>
            </a:xfrm>
            <a:prstGeom prst="rect">
              <a:avLst/>
            </a:prstGeom>
          </p:spPr>
        </p:pic>
        <p:pic>
          <p:nvPicPr>
            <p:cNvPr id="5" name="Immagine 4"/>
            <p:cNvPicPr>
              <a:picLocks noChangeAspect="1"/>
            </p:cNvPicPr>
            <p:nvPr/>
          </p:nvPicPr>
          <p:blipFill>
            <a:blip r:embed="rId3"/>
            <a:stretch>
              <a:fillRect/>
            </a:stretch>
          </p:blipFill>
          <p:spPr>
            <a:xfrm>
              <a:off x="893881" y="1985124"/>
              <a:ext cx="7401958" cy="1419423"/>
            </a:xfrm>
            <a:prstGeom prst="rect">
              <a:avLst/>
            </a:prstGeom>
          </p:spPr>
        </p:pic>
      </p:grpSp>
    </p:spTree>
    <p:extLst>
      <p:ext uri="{BB962C8B-B14F-4D97-AF65-F5344CB8AC3E}">
        <p14:creationId xmlns:p14="http://schemas.microsoft.com/office/powerpoint/2010/main" val="1309550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Competenze linguistiche</a:t>
            </a:r>
            <a:endParaRPr lang="it-IT" dirty="0"/>
          </a:p>
        </p:txBody>
      </p:sp>
      <p:sp>
        <p:nvSpPr>
          <p:cNvPr id="3" name="Segnaposto piè di pagina 2"/>
          <p:cNvSpPr>
            <a:spLocks noGrp="1"/>
          </p:cNvSpPr>
          <p:nvPr>
            <p:ph type="ftr"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756278" y="2664470"/>
            <a:ext cx="7116168" cy="2497465"/>
          </a:xfrm>
          <a:prstGeom prst="rect">
            <a:avLst/>
          </a:prstGeom>
        </p:spPr>
      </p:pic>
    </p:spTree>
    <p:extLst>
      <p:ext uri="{BB962C8B-B14F-4D97-AF65-F5344CB8AC3E}">
        <p14:creationId xmlns:p14="http://schemas.microsoft.com/office/powerpoint/2010/main" val="4181255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71855"/>
            <a:ext cx="7543800" cy="1450757"/>
          </a:xfrm>
        </p:spPr>
        <p:txBody>
          <a:bodyPr/>
          <a:lstStyle/>
          <a:p>
            <a:r>
              <a:rPr lang="it-IT" dirty="0" smtClean="0"/>
              <a:t>Competenze </a:t>
            </a:r>
            <a:br>
              <a:rPr lang="it-IT" dirty="0" smtClean="0"/>
            </a:br>
            <a:r>
              <a:rPr lang="it-IT" dirty="0" smtClean="0"/>
              <a:t>sociolinguistiche</a:t>
            </a:r>
            <a:endParaRPr lang="it-IT" dirty="0"/>
          </a:p>
        </p:txBody>
      </p:sp>
      <p:pic>
        <p:nvPicPr>
          <p:cNvPr id="8" name="Immagine 7"/>
          <p:cNvPicPr>
            <a:picLocks noChangeAspect="1"/>
          </p:cNvPicPr>
          <p:nvPr/>
        </p:nvPicPr>
        <p:blipFill>
          <a:blip r:embed="rId2"/>
          <a:stretch>
            <a:fillRect/>
          </a:stretch>
        </p:blipFill>
        <p:spPr>
          <a:xfrm>
            <a:off x="6559692" y="255360"/>
            <a:ext cx="2392579" cy="2309481"/>
          </a:xfrm>
          <a:prstGeom prst="rect">
            <a:avLst/>
          </a:prstGeom>
        </p:spPr>
      </p:pic>
      <p:pic>
        <p:nvPicPr>
          <p:cNvPr id="10" name="Immagine 9"/>
          <p:cNvPicPr>
            <a:picLocks noChangeAspect="1"/>
          </p:cNvPicPr>
          <p:nvPr/>
        </p:nvPicPr>
        <p:blipFill>
          <a:blip r:embed="rId3"/>
          <a:stretch>
            <a:fillRect/>
          </a:stretch>
        </p:blipFill>
        <p:spPr>
          <a:xfrm>
            <a:off x="752038" y="2581336"/>
            <a:ext cx="7285833" cy="4020176"/>
          </a:xfrm>
          <a:prstGeom prst="rect">
            <a:avLst/>
          </a:prstGeom>
        </p:spPr>
      </p:pic>
    </p:spTree>
    <p:extLst>
      <p:ext uri="{BB962C8B-B14F-4D97-AF65-F5344CB8AC3E}">
        <p14:creationId xmlns:p14="http://schemas.microsoft.com/office/powerpoint/2010/main" val="3430152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Competenza </a:t>
            </a:r>
            <a:br>
              <a:rPr lang="it-IT" dirty="0" smtClean="0"/>
            </a:br>
            <a:r>
              <a:rPr lang="it-IT" dirty="0" smtClean="0"/>
              <a:t>pragmatica</a:t>
            </a:r>
            <a:endParaRPr lang="it-IT" dirty="0"/>
          </a:p>
        </p:txBody>
      </p:sp>
      <p:sp>
        <p:nvSpPr>
          <p:cNvPr id="4" name="Segnaposto piè di pagina 3"/>
          <p:cNvSpPr>
            <a:spLocks noGrp="1"/>
          </p:cNvSpPr>
          <p:nvPr>
            <p:ph type="ftr" sz="quarter" idx="11"/>
          </p:nvPr>
        </p:nvSpPr>
        <p:spPr/>
        <p:txBody>
          <a:bodyPr/>
          <a:lstStyle/>
          <a:p>
            <a:endParaRPr lang="it-IT"/>
          </a:p>
        </p:txBody>
      </p:sp>
      <p:grpSp>
        <p:nvGrpSpPr>
          <p:cNvPr id="5" name="Gruppo 4"/>
          <p:cNvGrpSpPr/>
          <p:nvPr/>
        </p:nvGrpSpPr>
        <p:grpSpPr>
          <a:xfrm>
            <a:off x="765801" y="2057335"/>
            <a:ext cx="7600959" cy="3915762"/>
            <a:chOff x="765801" y="2057335"/>
            <a:chExt cx="7135221" cy="3315162"/>
          </a:xfrm>
        </p:grpSpPr>
        <p:pic>
          <p:nvPicPr>
            <p:cNvPr id="3" name="Immagine 2"/>
            <p:cNvPicPr>
              <a:picLocks noChangeAspect="1"/>
            </p:cNvPicPr>
            <p:nvPr/>
          </p:nvPicPr>
          <p:blipFill>
            <a:blip r:embed="rId2"/>
            <a:stretch>
              <a:fillRect/>
            </a:stretch>
          </p:blipFill>
          <p:spPr>
            <a:xfrm>
              <a:off x="822960" y="2057335"/>
              <a:ext cx="7020905" cy="933580"/>
            </a:xfrm>
            <a:prstGeom prst="rect">
              <a:avLst/>
            </a:prstGeom>
          </p:spPr>
        </p:pic>
        <p:pic>
          <p:nvPicPr>
            <p:cNvPr id="8" name="Immagine 7"/>
            <p:cNvPicPr>
              <a:picLocks noChangeAspect="1"/>
            </p:cNvPicPr>
            <p:nvPr/>
          </p:nvPicPr>
          <p:blipFill>
            <a:blip r:embed="rId3"/>
            <a:stretch>
              <a:fillRect/>
            </a:stretch>
          </p:blipFill>
          <p:spPr>
            <a:xfrm>
              <a:off x="765801" y="2990915"/>
              <a:ext cx="7135221" cy="2381582"/>
            </a:xfrm>
            <a:prstGeom prst="rect">
              <a:avLst/>
            </a:prstGeom>
          </p:spPr>
        </p:pic>
      </p:grpSp>
      <p:pic>
        <p:nvPicPr>
          <p:cNvPr id="6" name="Immagine 5"/>
          <p:cNvPicPr>
            <a:picLocks noChangeAspect="1"/>
          </p:cNvPicPr>
          <p:nvPr/>
        </p:nvPicPr>
        <p:blipFill>
          <a:blip r:embed="rId4"/>
          <a:stretch>
            <a:fillRect/>
          </a:stretch>
        </p:blipFill>
        <p:spPr>
          <a:xfrm>
            <a:off x="6548284" y="106436"/>
            <a:ext cx="2392579" cy="2309481"/>
          </a:xfrm>
          <a:prstGeom prst="rect">
            <a:avLst/>
          </a:prstGeom>
        </p:spPr>
      </p:pic>
    </p:spTree>
    <p:extLst>
      <p:ext uri="{BB962C8B-B14F-4D97-AF65-F5344CB8AC3E}">
        <p14:creationId xmlns:p14="http://schemas.microsoft.com/office/powerpoint/2010/main" val="31796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Competenza pragmatica</a:t>
            </a:r>
            <a:endParaRPr lang="it-IT" dirty="0"/>
          </a:p>
        </p:txBody>
      </p:sp>
      <p:pic>
        <p:nvPicPr>
          <p:cNvPr id="5" name="Immagine 4"/>
          <p:cNvPicPr>
            <a:picLocks noChangeAspect="1"/>
          </p:cNvPicPr>
          <p:nvPr/>
        </p:nvPicPr>
        <p:blipFill>
          <a:blip r:embed="rId2"/>
          <a:stretch>
            <a:fillRect/>
          </a:stretch>
        </p:blipFill>
        <p:spPr>
          <a:xfrm>
            <a:off x="695724" y="4060455"/>
            <a:ext cx="7354326" cy="2000529"/>
          </a:xfrm>
          <a:prstGeom prst="rect">
            <a:avLst/>
          </a:prstGeom>
        </p:spPr>
      </p:pic>
      <p:pic>
        <p:nvPicPr>
          <p:cNvPr id="6" name="Immagine 5"/>
          <p:cNvPicPr>
            <a:picLocks noChangeAspect="1"/>
          </p:cNvPicPr>
          <p:nvPr/>
        </p:nvPicPr>
        <p:blipFill>
          <a:blip r:embed="rId3"/>
          <a:stretch>
            <a:fillRect/>
          </a:stretch>
        </p:blipFill>
        <p:spPr>
          <a:xfrm>
            <a:off x="695724" y="2185103"/>
            <a:ext cx="7227090" cy="1645659"/>
          </a:xfrm>
          <a:prstGeom prst="rect">
            <a:avLst/>
          </a:prstGeom>
        </p:spPr>
      </p:pic>
    </p:spTree>
    <p:extLst>
      <p:ext uri="{BB962C8B-B14F-4D97-AF65-F5344CB8AC3E}">
        <p14:creationId xmlns:p14="http://schemas.microsoft.com/office/powerpoint/2010/main" val="399270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Competenze </a:t>
            </a:r>
            <a:r>
              <a:rPr lang="it-IT" dirty="0" err="1" smtClean="0"/>
              <a:t>pluriculturali</a:t>
            </a:r>
            <a:endParaRPr lang="it-IT" dirty="0"/>
          </a:p>
        </p:txBody>
      </p:sp>
      <p:sp>
        <p:nvSpPr>
          <p:cNvPr id="4" name="Segnaposto piè di pagina 3"/>
          <p:cNvSpPr>
            <a:spLocks noGrp="1"/>
          </p:cNvSpPr>
          <p:nvPr>
            <p:ph type="ftr" sz="quarter" idx="11"/>
          </p:nvPr>
        </p:nvSpPr>
        <p:spPr/>
        <p:txBody>
          <a:bodyPr/>
          <a:lstStyle/>
          <a:p>
            <a:endParaRPr lang="it-IT"/>
          </a:p>
        </p:txBody>
      </p:sp>
      <p:pic>
        <p:nvPicPr>
          <p:cNvPr id="3" name="Immagine 2"/>
          <p:cNvPicPr>
            <a:picLocks noChangeAspect="1"/>
          </p:cNvPicPr>
          <p:nvPr/>
        </p:nvPicPr>
        <p:blipFill>
          <a:blip r:embed="rId2"/>
          <a:stretch>
            <a:fillRect/>
          </a:stretch>
        </p:blipFill>
        <p:spPr>
          <a:xfrm>
            <a:off x="-58225" y="2344995"/>
            <a:ext cx="9017873" cy="2713702"/>
          </a:xfrm>
          <a:prstGeom prst="rect">
            <a:avLst/>
          </a:prstGeom>
        </p:spPr>
      </p:pic>
    </p:spTree>
    <p:extLst>
      <p:ext uri="{BB962C8B-B14F-4D97-AF65-F5344CB8AC3E}">
        <p14:creationId xmlns:p14="http://schemas.microsoft.com/office/powerpoint/2010/main" val="1700770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693174" y="191729"/>
            <a:ext cx="7742902" cy="3416320"/>
          </a:xfrm>
          <a:prstGeom prst="rect">
            <a:avLst/>
          </a:prstGeom>
        </p:spPr>
        <p:txBody>
          <a:bodyPr wrap="square">
            <a:spAutoFit/>
          </a:bodyPr>
          <a:lstStyle/>
          <a:p>
            <a:r>
              <a:rPr lang="it-IT" sz="2400" dirty="0"/>
              <a:t>Nelle scienze umane e nelle arti liberali tutte le categorie sono in ogni caso concetti convenzionali </a:t>
            </a:r>
            <a:r>
              <a:rPr lang="it-IT" sz="2400" dirty="0" smtClean="0"/>
              <a:t>e socialmente </a:t>
            </a:r>
            <a:r>
              <a:rPr lang="it-IT" sz="2400" dirty="0"/>
              <a:t>costruiti. Come i colori dell’arcobaleno, la competenza linguistica è in realtà </a:t>
            </a:r>
            <a:r>
              <a:rPr lang="it-IT" sz="2400" dirty="0" smtClean="0"/>
              <a:t>un continuum</a:t>
            </a:r>
            <a:r>
              <a:rPr lang="it-IT" sz="2400" dirty="0"/>
              <a:t>. Tuttavia, nell’arcobaleno, nonostante i confini tra i colori siano poco marcati, tendiamo </a:t>
            </a:r>
            <a:r>
              <a:rPr lang="it-IT" sz="2400" dirty="0" smtClean="0"/>
              <a:t>a vedere </a:t>
            </a:r>
            <a:r>
              <a:rPr lang="it-IT" sz="2400" dirty="0"/>
              <a:t>alcuni colori più di altri, come nella Figura 4. Così per comunicare, semplifichiamo e </a:t>
            </a:r>
            <a:r>
              <a:rPr lang="it-IT" sz="2400" dirty="0" smtClean="0"/>
              <a:t>ci concentriamo </a:t>
            </a:r>
            <a:r>
              <a:rPr lang="it-IT" sz="2400" dirty="0"/>
              <a:t>su sei colori principali come nella Figura 5</a:t>
            </a:r>
            <a:r>
              <a:rPr lang="it-IT" sz="2400" dirty="0" smtClean="0"/>
              <a:t>.</a:t>
            </a:r>
          </a:p>
          <a:p>
            <a:r>
              <a:rPr lang="it-IT" sz="2400" dirty="0" smtClean="0"/>
              <a:t> (p. 36)</a:t>
            </a:r>
            <a:endParaRPr lang="it-IT" sz="2400" dirty="0"/>
          </a:p>
        </p:txBody>
      </p:sp>
      <p:pic>
        <p:nvPicPr>
          <p:cNvPr id="4" name="Immagine 3"/>
          <p:cNvPicPr>
            <a:picLocks noChangeAspect="1"/>
          </p:cNvPicPr>
          <p:nvPr/>
        </p:nvPicPr>
        <p:blipFill>
          <a:blip r:embed="rId2"/>
          <a:stretch>
            <a:fillRect/>
          </a:stretch>
        </p:blipFill>
        <p:spPr>
          <a:xfrm>
            <a:off x="271905" y="4185743"/>
            <a:ext cx="8650869" cy="2319943"/>
          </a:xfrm>
          <a:prstGeom prst="rect">
            <a:avLst/>
          </a:prstGeom>
        </p:spPr>
      </p:pic>
    </p:spTree>
    <p:extLst>
      <p:ext uri="{BB962C8B-B14F-4D97-AF65-F5344CB8AC3E}">
        <p14:creationId xmlns:p14="http://schemas.microsoft.com/office/powerpoint/2010/main" val="392455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45770" y="286605"/>
            <a:ext cx="7920990" cy="799246"/>
          </a:xfrm>
        </p:spPr>
        <p:txBody>
          <a:bodyPr anchor="ctr"/>
          <a:lstStyle/>
          <a:p>
            <a:r>
              <a:rPr lang="it-IT" sz="3000" b="1" dirty="0" smtClean="0">
                <a:latin typeface="+mn-lt"/>
              </a:rPr>
              <a:t>Tappe</a:t>
            </a:r>
            <a:endParaRPr lang="it-IT" sz="3000" b="1" dirty="0">
              <a:latin typeface="+mn-lt"/>
            </a:endParaRPr>
          </a:p>
        </p:txBody>
      </p:sp>
      <p:sp>
        <p:nvSpPr>
          <p:cNvPr id="3" name="Segnaposto contenuto 2"/>
          <p:cNvSpPr>
            <a:spLocks noGrp="1"/>
          </p:cNvSpPr>
          <p:nvPr>
            <p:ph idx="1"/>
          </p:nvPr>
        </p:nvSpPr>
        <p:spPr>
          <a:xfrm>
            <a:off x="1120140" y="1440180"/>
            <a:ext cx="7246620" cy="4872130"/>
          </a:xfrm>
        </p:spPr>
        <p:txBody>
          <a:bodyPr>
            <a:normAutofit fontScale="55000" lnSpcReduction="20000"/>
          </a:bodyPr>
          <a:lstStyle/>
          <a:p>
            <a:pPr>
              <a:lnSpc>
                <a:spcPct val="140000"/>
              </a:lnSpc>
              <a:buFont typeface="Courier New" panose="02070309020205020404" pitchFamily="49" charset="0"/>
              <a:buChar char="o"/>
            </a:pPr>
            <a:r>
              <a:rPr lang="it-IT" altLang="it-IT" sz="4400" dirty="0" smtClean="0"/>
              <a:t>  </a:t>
            </a:r>
            <a:r>
              <a:rPr lang="it-IT" altLang="it-IT" sz="4400" b="1" dirty="0" smtClean="0"/>
              <a:t>1996</a:t>
            </a:r>
            <a:r>
              <a:rPr lang="it-IT" altLang="it-IT" sz="4400" dirty="0" smtClean="0"/>
              <a:t> pubblicato  per la prima volta</a:t>
            </a:r>
          </a:p>
          <a:p>
            <a:pPr>
              <a:lnSpc>
                <a:spcPct val="140000"/>
              </a:lnSpc>
              <a:buFont typeface="Courier New" panose="02070309020205020404" pitchFamily="49" charset="0"/>
              <a:buChar char="o"/>
            </a:pPr>
            <a:r>
              <a:rPr lang="it-IT" altLang="it-IT" sz="4400" b="1" dirty="0" smtClean="0"/>
              <a:t> 2001</a:t>
            </a:r>
            <a:r>
              <a:rPr lang="it-IT" altLang="it-IT" sz="4400" dirty="0" smtClean="0"/>
              <a:t>, in occasione dell'anno europeo delle lingue, versione aggiornata ufficiale</a:t>
            </a:r>
          </a:p>
          <a:p>
            <a:pPr>
              <a:lnSpc>
                <a:spcPct val="140000"/>
              </a:lnSpc>
              <a:buFont typeface="Courier New" panose="02070309020205020404" pitchFamily="49" charset="0"/>
              <a:buChar char="o"/>
            </a:pPr>
            <a:r>
              <a:rPr lang="it-IT" altLang="it-IT" sz="4400" dirty="0" smtClean="0"/>
              <a:t>  </a:t>
            </a:r>
            <a:r>
              <a:rPr lang="it-IT" altLang="it-IT" sz="4400" b="1" dirty="0" smtClean="0"/>
              <a:t>2002</a:t>
            </a:r>
            <a:r>
              <a:rPr lang="it-IT" altLang="it-IT" sz="4400" dirty="0" smtClean="0"/>
              <a:t> versione italiana</a:t>
            </a:r>
          </a:p>
          <a:p>
            <a:pPr>
              <a:lnSpc>
                <a:spcPct val="140000"/>
              </a:lnSpc>
              <a:buFont typeface="Courier New" panose="02070309020205020404" pitchFamily="49" charset="0"/>
              <a:buChar char="o"/>
            </a:pPr>
            <a:r>
              <a:rPr lang="it-IT" sz="4400" b="1" dirty="0" smtClean="0"/>
              <a:t> 2018</a:t>
            </a:r>
            <a:r>
              <a:rPr lang="it-IT" sz="4400" dirty="0" smtClean="0"/>
              <a:t> Companion volume on line (solo inglese e francese)</a:t>
            </a:r>
          </a:p>
          <a:p>
            <a:pPr>
              <a:lnSpc>
                <a:spcPct val="140000"/>
              </a:lnSpc>
              <a:buFont typeface="Courier New" panose="02070309020205020404" pitchFamily="49" charset="0"/>
              <a:buChar char="o"/>
            </a:pPr>
            <a:r>
              <a:rPr lang="it-IT" sz="4400" b="1" dirty="0" smtClean="0"/>
              <a:t> 2020</a:t>
            </a:r>
            <a:r>
              <a:rPr lang="it-IT" sz="4400" dirty="0" smtClean="0"/>
              <a:t> Companion volume cartaceo e traduzioni</a:t>
            </a:r>
          </a:p>
          <a:p>
            <a:pPr>
              <a:lnSpc>
                <a:spcPct val="140000"/>
              </a:lnSpc>
            </a:pPr>
            <a:endParaRPr lang="it-IT" dirty="0" smtClean="0"/>
          </a:p>
          <a:p>
            <a:pPr marL="0" indent="0">
              <a:lnSpc>
                <a:spcPct val="100000"/>
              </a:lnSpc>
              <a:buNone/>
            </a:pPr>
            <a:r>
              <a:rPr lang="it-IT" sz="2900" dirty="0" smtClean="0"/>
              <a:t>Tutta la storia del </a:t>
            </a:r>
            <a:r>
              <a:rPr lang="it-IT" sz="2900" b="1" dirty="0" err="1" smtClean="0"/>
              <a:t>Qcer</a:t>
            </a:r>
            <a:r>
              <a:rPr lang="it-IT" sz="2900" dirty="0" smtClean="0"/>
              <a:t> è stata  accompagnata da una folta messe di studi e ricerche  e dalla produzione di documenti e risorse ad esso collegate</a:t>
            </a:r>
            <a:endParaRPr lang="it-IT" sz="2900" dirty="0"/>
          </a:p>
        </p:txBody>
      </p:sp>
      <p:sp>
        <p:nvSpPr>
          <p:cNvPr id="4" name="Segnaposto piè di pagina 3"/>
          <p:cNvSpPr>
            <a:spLocks noGrp="1"/>
          </p:cNvSpPr>
          <p:nvPr>
            <p:ph type="ftr" sz="quarter" idx="11"/>
          </p:nvPr>
        </p:nvSpPr>
        <p:spPr/>
        <p:txBody>
          <a:bodyPr/>
          <a:lstStyle/>
          <a:p>
            <a:endParaRPr lang="it-IT" dirty="0"/>
          </a:p>
        </p:txBody>
      </p:sp>
      <p:sp>
        <p:nvSpPr>
          <p:cNvPr id="5"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4</a:t>
            </a:fld>
            <a:endParaRPr lang="it-IT" sz="1000" b="0" strike="noStrike" spc="-1" dirty="0">
              <a:solidFill>
                <a:srgbClr val="FFFFFF"/>
              </a:solidFill>
              <a:latin typeface="Arial"/>
            </a:endParaRPr>
          </a:p>
        </p:txBody>
      </p:sp>
    </p:spTree>
    <p:extLst>
      <p:ext uri="{BB962C8B-B14F-4D97-AF65-F5344CB8AC3E}">
        <p14:creationId xmlns:p14="http://schemas.microsoft.com/office/powerpoint/2010/main" val="3143193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45770" y="286605"/>
            <a:ext cx="7920990" cy="799246"/>
          </a:xfrm>
        </p:spPr>
        <p:txBody>
          <a:bodyPr anchor="ctr">
            <a:normAutofit/>
          </a:bodyPr>
          <a:lstStyle/>
          <a:p>
            <a:r>
              <a:rPr lang="it-IT" sz="3000" b="1" dirty="0" smtClean="0">
                <a:latin typeface="+mn-lt"/>
              </a:rPr>
              <a:t>Perché lo studiamo </a:t>
            </a:r>
            <a:endParaRPr lang="it-IT" sz="3000" b="1" dirty="0">
              <a:latin typeface="+mn-lt"/>
            </a:endParaRPr>
          </a:p>
        </p:txBody>
      </p:sp>
      <p:sp>
        <p:nvSpPr>
          <p:cNvPr id="3" name="Segnaposto contenuto 2"/>
          <p:cNvSpPr>
            <a:spLocks noGrp="1"/>
          </p:cNvSpPr>
          <p:nvPr>
            <p:ph idx="1"/>
          </p:nvPr>
        </p:nvSpPr>
        <p:spPr>
          <a:xfrm>
            <a:off x="1131570" y="1520190"/>
            <a:ext cx="7235190" cy="3749040"/>
          </a:xfrm>
        </p:spPr>
        <p:txBody>
          <a:bodyPr>
            <a:normAutofit/>
          </a:bodyPr>
          <a:lstStyle/>
          <a:p>
            <a:pPr marL="0" indent="0">
              <a:buNone/>
            </a:pPr>
            <a:r>
              <a:rPr lang="it-IT" sz="2200" b="1" dirty="0" err="1" smtClean="0"/>
              <a:t>Qcer</a:t>
            </a:r>
            <a:endParaRPr lang="it-IT" sz="2200" b="1" dirty="0" smtClean="0"/>
          </a:p>
          <a:p>
            <a:pPr>
              <a:buFont typeface="Courier New" panose="02070309020205020404" pitchFamily="49" charset="0"/>
              <a:buChar char="o"/>
            </a:pPr>
            <a:r>
              <a:rPr lang="it-IT" sz="2400" dirty="0" smtClean="0"/>
              <a:t> Insegnamento, </a:t>
            </a:r>
            <a:r>
              <a:rPr lang="it-IT" sz="2400" b="1" dirty="0" smtClean="0"/>
              <a:t>apprendimento</a:t>
            </a:r>
            <a:r>
              <a:rPr lang="it-IT" sz="2400" dirty="0" smtClean="0"/>
              <a:t>, valutazione</a:t>
            </a:r>
          </a:p>
          <a:p>
            <a:pPr>
              <a:buFont typeface="Courier New" panose="02070309020205020404" pitchFamily="49" charset="0"/>
              <a:buChar char="o"/>
            </a:pPr>
            <a:endParaRPr lang="it-IT" sz="2400" dirty="0"/>
          </a:p>
          <a:p>
            <a:pPr>
              <a:buFont typeface="Courier New" panose="02070309020205020404" pitchFamily="49" charset="0"/>
              <a:buChar char="o"/>
            </a:pPr>
            <a:r>
              <a:rPr lang="it-IT" sz="2400" dirty="0" smtClean="0"/>
              <a:t> Idea di lingua / come funziona l’apprendimento / come </a:t>
            </a:r>
            <a:r>
              <a:rPr lang="it-IT" sz="2400" b="1" dirty="0" smtClean="0"/>
              <a:t>permettere un’interazione efficace fra questi due aspetti</a:t>
            </a:r>
          </a:p>
          <a:p>
            <a:pPr>
              <a:buFont typeface="Courier New" panose="02070309020205020404" pitchFamily="49" charset="0"/>
              <a:buChar char="o"/>
            </a:pPr>
            <a:endParaRPr lang="it-IT" sz="2400" dirty="0"/>
          </a:p>
          <a:p>
            <a:pPr>
              <a:buFont typeface="Courier New" panose="02070309020205020404" pitchFamily="49" charset="0"/>
              <a:buChar char="o"/>
            </a:pPr>
            <a:r>
              <a:rPr lang="it-IT" sz="2400" dirty="0" smtClean="0"/>
              <a:t> Usare i descrittori per: progettare/ valutare /</a:t>
            </a:r>
            <a:r>
              <a:rPr lang="it-IT" sz="2400" b="1" dirty="0" smtClean="0"/>
              <a:t>riflettere su se stessi </a:t>
            </a:r>
            <a:endParaRPr lang="it-IT" sz="2400" b="1" dirty="0"/>
          </a:p>
        </p:txBody>
      </p:sp>
      <p:sp>
        <p:nvSpPr>
          <p:cNvPr id="5"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5</a:t>
            </a:fld>
            <a:endParaRPr lang="it-IT" sz="1000" b="0" strike="noStrike" spc="-1" dirty="0">
              <a:solidFill>
                <a:srgbClr val="FFFFFF"/>
              </a:solidFill>
              <a:latin typeface="Arial"/>
            </a:endParaRPr>
          </a:p>
        </p:txBody>
      </p:sp>
    </p:spTree>
    <p:extLst>
      <p:ext uri="{BB962C8B-B14F-4D97-AF65-F5344CB8AC3E}">
        <p14:creationId xmlns:p14="http://schemas.microsoft.com/office/powerpoint/2010/main" val="412797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45770" y="286604"/>
            <a:ext cx="7920990" cy="1450757"/>
          </a:xfrm>
        </p:spPr>
        <p:txBody>
          <a:bodyPr anchor="t">
            <a:normAutofit/>
          </a:bodyPr>
          <a:lstStyle/>
          <a:p>
            <a:r>
              <a:rPr lang="it-IT" sz="3000" b="1" dirty="0" smtClean="0">
                <a:latin typeface="+mn-lt"/>
              </a:rPr>
              <a:t>Idea di lingua / </a:t>
            </a:r>
            <a:br>
              <a:rPr lang="it-IT" sz="3000" b="1" dirty="0" smtClean="0">
                <a:latin typeface="+mn-lt"/>
              </a:rPr>
            </a:br>
            <a:r>
              <a:rPr lang="it-IT" sz="3000" b="1" dirty="0" smtClean="0">
                <a:latin typeface="+mn-lt"/>
              </a:rPr>
              <a:t>lingua come strumento di azione sociale</a:t>
            </a:r>
            <a:endParaRPr lang="it-IT" sz="3000" b="1" dirty="0">
              <a:latin typeface="+mn-lt"/>
            </a:endParaRPr>
          </a:p>
        </p:txBody>
      </p:sp>
      <p:sp>
        <p:nvSpPr>
          <p:cNvPr id="4" name="Rectangle 3"/>
          <p:cNvSpPr>
            <a:spLocks noGrp="1" noChangeArrowheads="1"/>
          </p:cNvSpPr>
          <p:nvPr>
            <p:ph idx="1"/>
          </p:nvPr>
        </p:nvSpPr>
        <p:spPr>
          <a:xfrm>
            <a:off x="1108710" y="1845734"/>
            <a:ext cx="7258050" cy="3549226"/>
          </a:xfrm>
        </p:spPr>
        <p:txBody>
          <a:bodyPr>
            <a:normAutofit fontScale="92500"/>
          </a:bodyPr>
          <a:lstStyle/>
          <a:p>
            <a:pPr marL="0" indent="0" defTabSz="3409950">
              <a:buNone/>
            </a:pPr>
            <a:r>
              <a:rPr lang="it-IT" altLang="it-IT" sz="2400" dirty="0" smtClean="0"/>
              <a:t>L’uso della lingua, incluso il suo apprendimento, comprende le </a:t>
            </a:r>
            <a:r>
              <a:rPr lang="it-IT" altLang="it-IT" sz="2400" b="1" dirty="0" smtClean="0"/>
              <a:t>azioni </a:t>
            </a:r>
            <a:r>
              <a:rPr lang="it-IT" altLang="it-IT" sz="2400" dirty="0" smtClean="0"/>
              <a:t> compiute da persone che sviluppano una gamma di </a:t>
            </a:r>
            <a:r>
              <a:rPr lang="it-IT" altLang="it-IT" sz="2400" b="1" dirty="0" smtClean="0"/>
              <a:t>competenze </a:t>
            </a:r>
            <a:r>
              <a:rPr lang="it-IT" altLang="it-IT" sz="2400" dirty="0" smtClean="0"/>
              <a:t>sia </a:t>
            </a:r>
            <a:r>
              <a:rPr lang="it-IT" altLang="it-IT" sz="2400" b="1" dirty="0" smtClean="0"/>
              <a:t>generali </a:t>
            </a:r>
            <a:r>
              <a:rPr lang="it-IT" altLang="it-IT" sz="2400" dirty="0" smtClean="0"/>
              <a:t>sia </a:t>
            </a:r>
            <a:r>
              <a:rPr lang="it-IT" altLang="it-IT" sz="2400" b="1" dirty="0" smtClean="0"/>
              <a:t>linguistico-comunicative</a:t>
            </a:r>
            <a:endParaRPr lang="it-IT" altLang="it-IT" sz="2400" dirty="0"/>
          </a:p>
          <a:p>
            <a:pPr marL="0" indent="0" defTabSz="3409950">
              <a:buNone/>
            </a:pPr>
            <a:r>
              <a:rPr lang="it-IT" altLang="it-IT" sz="2400" dirty="0" smtClean="0"/>
              <a:t>Gli individui utilizzano le proprie competenze in </a:t>
            </a:r>
            <a:r>
              <a:rPr lang="it-IT" altLang="it-IT" sz="2400" b="1" dirty="0" smtClean="0"/>
              <a:t>contesti </a:t>
            </a:r>
            <a:r>
              <a:rPr lang="it-IT" altLang="it-IT" sz="2400" dirty="0" smtClean="0"/>
              <a:t>e </a:t>
            </a:r>
            <a:r>
              <a:rPr lang="it-IT" altLang="it-IT" sz="2400" b="1" dirty="0" smtClean="0"/>
              <a:t>     condizioni </a:t>
            </a:r>
            <a:r>
              <a:rPr lang="it-IT" altLang="it-IT" sz="2400" dirty="0" smtClean="0"/>
              <a:t>differenti e con </a:t>
            </a:r>
            <a:r>
              <a:rPr lang="it-IT" altLang="it-IT" sz="2400" b="1" dirty="0" smtClean="0"/>
              <a:t>vincoli </a:t>
            </a:r>
            <a:r>
              <a:rPr lang="it-IT" altLang="it-IT" sz="2400" dirty="0" smtClean="0"/>
              <a:t>diversi per realizzare delle </a:t>
            </a:r>
            <a:r>
              <a:rPr lang="it-IT" altLang="it-IT" sz="2400" b="1" dirty="0" smtClean="0"/>
              <a:t>attività linguistiche</a:t>
            </a:r>
            <a:r>
              <a:rPr lang="it-IT" altLang="it-IT" sz="2400" dirty="0" smtClean="0"/>
              <a:t>. </a:t>
            </a:r>
          </a:p>
          <a:p>
            <a:pPr marL="0" indent="0" defTabSz="3409950">
              <a:buNone/>
            </a:pPr>
            <a:r>
              <a:rPr lang="it-IT" altLang="it-IT" sz="2400" dirty="0" smtClean="0"/>
              <a:t>Queste implicano i </a:t>
            </a:r>
            <a:r>
              <a:rPr lang="it-IT" altLang="it-IT" sz="2400" b="1" dirty="0" smtClean="0"/>
              <a:t>processi linguistici </a:t>
            </a:r>
            <a:r>
              <a:rPr lang="it-IT" altLang="it-IT" sz="2400" dirty="0" smtClean="0"/>
              <a:t>con relativi </a:t>
            </a:r>
            <a:r>
              <a:rPr lang="it-IT" altLang="it-IT" sz="2400" b="1" dirty="0" smtClean="0"/>
              <a:t>testi </a:t>
            </a:r>
            <a:r>
              <a:rPr lang="it-IT" altLang="it-IT" sz="2400" dirty="0" smtClean="0"/>
              <a:t>su     determinati </a:t>
            </a:r>
            <a:r>
              <a:rPr lang="it-IT" altLang="it-IT" sz="2400" b="1" dirty="0" smtClean="0"/>
              <a:t>temi </a:t>
            </a:r>
            <a:r>
              <a:rPr lang="it-IT" altLang="it-IT" sz="2400" dirty="0" smtClean="0"/>
              <a:t>in </a:t>
            </a:r>
            <a:r>
              <a:rPr lang="it-IT" altLang="it-IT" sz="2400" b="1" dirty="0" smtClean="0"/>
              <a:t>domini </a:t>
            </a:r>
            <a:r>
              <a:rPr lang="it-IT" altLang="it-IT" sz="2400" dirty="0" smtClean="0"/>
              <a:t>specifici, con l’attivazione delle </a:t>
            </a:r>
            <a:r>
              <a:rPr lang="it-IT" altLang="it-IT" sz="2400" b="1" dirty="0" smtClean="0"/>
              <a:t>strategie </a:t>
            </a:r>
            <a:r>
              <a:rPr lang="it-IT" altLang="it-IT" sz="2400" dirty="0" smtClean="0"/>
              <a:t>che sembrano essere più adatte a portare a buon fine i </a:t>
            </a:r>
            <a:r>
              <a:rPr lang="it-IT" altLang="it-IT" sz="2400" b="1" dirty="0" smtClean="0"/>
              <a:t>compiti </a:t>
            </a:r>
            <a:r>
              <a:rPr lang="it-IT" altLang="it-IT" sz="2400" dirty="0" smtClean="0"/>
              <a:t>previsti. </a:t>
            </a:r>
            <a:endParaRPr lang="it-IT" altLang="it-IT" sz="2400" b="1" dirty="0" smtClean="0"/>
          </a:p>
          <a:p>
            <a:pPr marL="0" indent="0" eaLnBrk="1" hangingPunct="1">
              <a:lnSpc>
                <a:spcPct val="90000"/>
              </a:lnSpc>
              <a:buNone/>
            </a:pPr>
            <a:endParaRPr lang="it-IT" altLang="it-IT" sz="2400" dirty="0" smtClean="0"/>
          </a:p>
        </p:txBody>
      </p:sp>
      <p:sp>
        <p:nvSpPr>
          <p:cNvPr id="3" name="Segnaposto piè di pagina 2"/>
          <p:cNvSpPr>
            <a:spLocks noGrp="1"/>
          </p:cNvSpPr>
          <p:nvPr>
            <p:ph type="ftr" sz="quarter" idx="11"/>
          </p:nvPr>
        </p:nvSpPr>
        <p:spPr/>
        <p:txBody>
          <a:bodyPr/>
          <a:lstStyle/>
          <a:p>
            <a:endParaRPr lang="it-IT"/>
          </a:p>
        </p:txBody>
      </p:sp>
      <p:sp>
        <p:nvSpPr>
          <p:cNvPr id="6"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6</a:t>
            </a:fld>
            <a:endParaRPr lang="it-IT" sz="1000" b="0" strike="noStrike" spc="-1" dirty="0">
              <a:solidFill>
                <a:srgbClr val="FFFFFF"/>
              </a:solidFill>
              <a:latin typeface="Arial"/>
            </a:endParaRPr>
          </a:p>
        </p:txBody>
      </p:sp>
    </p:spTree>
    <p:extLst>
      <p:ext uri="{BB962C8B-B14F-4D97-AF65-F5344CB8AC3E}">
        <p14:creationId xmlns:p14="http://schemas.microsoft.com/office/powerpoint/2010/main" val="173724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noChangeArrowheads="1"/>
          </p:cNvSpPr>
          <p:nvPr>
            <p:ph sz="half" idx="1"/>
          </p:nvPr>
        </p:nvSpPr>
        <p:spPr>
          <a:xfrm>
            <a:off x="994409" y="1468544"/>
            <a:ext cx="3703320" cy="4023360"/>
          </a:xfrm>
        </p:spPr>
        <p:txBody>
          <a:bodyPr>
            <a:normAutofit fontScale="85000" lnSpcReduction="10000"/>
          </a:bodyPr>
          <a:lstStyle/>
          <a:p>
            <a:pPr indent="-42863" defTabSz="3409950"/>
            <a:r>
              <a:rPr lang="it-IT" altLang="it-IT" sz="2000" dirty="0" smtClean="0"/>
              <a:t>L’uso della lingua, incluso il suo apprendimento, comprende le </a:t>
            </a:r>
            <a:r>
              <a:rPr lang="it-IT" altLang="it-IT" sz="2000" b="1" dirty="0" smtClean="0"/>
              <a:t>azioni </a:t>
            </a:r>
            <a:r>
              <a:rPr lang="it-IT" altLang="it-IT" sz="2000" dirty="0" smtClean="0"/>
              <a:t> compiute da persone che sviluppano una gamma di </a:t>
            </a:r>
            <a:r>
              <a:rPr lang="it-IT" altLang="it-IT" sz="2000" b="1" dirty="0" smtClean="0"/>
              <a:t>competenze </a:t>
            </a:r>
            <a:r>
              <a:rPr lang="it-IT" altLang="it-IT" sz="2000" dirty="0" smtClean="0"/>
              <a:t>sia </a:t>
            </a:r>
            <a:r>
              <a:rPr lang="it-IT" altLang="it-IT" sz="2000" b="1" dirty="0" smtClean="0"/>
              <a:t>generali </a:t>
            </a:r>
            <a:r>
              <a:rPr lang="it-IT" altLang="it-IT" sz="2000" dirty="0" smtClean="0"/>
              <a:t>sia </a:t>
            </a:r>
            <a:r>
              <a:rPr lang="it-IT" altLang="it-IT" sz="2000" b="1" dirty="0" smtClean="0"/>
              <a:t>linguistico-comunicative</a:t>
            </a:r>
            <a:endParaRPr lang="it-IT" altLang="it-IT" sz="2000" dirty="0"/>
          </a:p>
          <a:p>
            <a:pPr indent="-42863" defTabSz="3409950"/>
            <a:r>
              <a:rPr lang="it-IT" altLang="it-IT" sz="2000" dirty="0" smtClean="0"/>
              <a:t>Gli individui utilizzano le proprie competenze in </a:t>
            </a:r>
            <a:r>
              <a:rPr lang="it-IT" altLang="it-IT" sz="2000" b="1" dirty="0" smtClean="0"/>
              <a:t>contesti </a:t>
            </a:r>
            <a:r>
              <a:rPr lang="it-IT" altLang="it-IT" sz="2000" dirty="0" smtClean="0"/>
              <a:t>e </a:t>
            </a:r>
            <a:r>
              <a:rPr lang="it-IT" altLang="it-IT" sz="2000" b="1" dirty="0" smtClean="0"/>
              <a:t>     condizioni </a:t>
            </a:r>
            <a:r>
              <a:rPr lang="it-IT" altLang="it-IT" sz="2000" dirty="0" smtClean="0"/>
              <a:t>differenti e con </a:t>
            </a:r>
            <a:r>
              <a:rPr lang="it-IT" altLang="it-IT" sz="2000" b="1" dirty="0" smtClean="0"/>
              <a:t>vincoli </a:t>
            </a:r>
            <a:r>
              <a:rPr lang="it-IT" altLang="it-IT" sz="2000" dirty="0" smtClean="0"/>
              <a:t>diversi per realizzare delle </a:t>
            </a:r>
            <a:r>
              <a:rPr lang="it-IT" altLang="it-IT" sz="2000" b="1" dirty="0" smtClean="0"/>
              <a:t>attività linguistiche</a:t>
            </a:r>
            <a:r>
              <a:rPr lang="it-IT" altLang="it-IT" sz="2000" dirty="0" smtClean="0"/>
              <a:t>. </a:t>
            </a:r>
          </a:p>
          <a:p>
            <a:pPr indent="-42863" defTabSz="3409950"/>
            <a:r>
              <a:rPr lang="it-IT" altLang="it-IT" sz="2000" dirty="0" smtClean="0"/>
              <a:t>Queste implicano i </a:t>
            </a:r>
            <a:r>
              <a:rPr lang="it-IT" altLang="it-IT" sz="2000" b="1" dirty="0" smtClean="0"/>
              <a:t>processi linguistici </a:t>
            </a:r>
            <a:r>
              <a:rPr lang="it-IT" altLang="it-IT" sz="2000" dirty="0" smtClean="0"/>
              <a:t>con relativi </a:t>
            </a:r>
            <a:r>
              <a:rPr lang="it-IT" altLang="it-IT" sz="2000" b="1" dirty="0" smtClean="0"/>
              <a:t>testi </a:t>
            </a:r>
            <a:r>
              <a:rPr lang="it-IT" altLang="it-IT" sz="2000" dirty="0" smtClean="0"/>
              <a:t>su     determinati </a:t>
            </a:r>
            <a:r>
              <a:rPr lang="it-IT" altLang="it-IT" sz="2000" b="1" dirty="0" smtClean="0"/>
              <a:t>temi </a:t>
            </a:r>
            <a:r>
              <a:rPr lang="it-IT" altLang="it-IT" sz="2000" dirty="0" smtClean="0"/>
              <a:t>in </a:t>
            </a:r>
            <a:r>
              <a:rPr lang="it-IT" altLang="it-IT" sz="2000" b="1" dirty="0" smtClean="0"/>
              <a:t>domini </a:t>
            </a:r>
            <a:r>
              <a:rPr lang="it-IT" altLang="it-IT" sz="2000" dirty="0" smtClean="0"/>
              <a:t>specifici, con l’attivazione delle </a:t>
            </a:r>
            <a:r>
              <a:rPr lang="it-IT" altLang="it-IT" sz="2000" b="1" dirty="0" smtClean="0"/>
              <a:t>strategie </a:t>
            </a:r>
            <a:r>
              <a:rPr lang="it-IT" altLang="it-IT" sz="2000" dirty="0" smtClean="0"/>
              <a:t>che sembrano essere più adatte a portare a buon fine i </a:t>
            </a:r>
            <a:r>
              <a:rPr lang="it-IT" altLang="it-IT" sz="2000" b="1" dirty="0" smtClean="0"/>
              <a:t>compiti </a:t>
            </a:r>
            <a:r>
              <a:rPr lang="it-IT" altLang="it-IT" sz="2000" dirty="0" smtClean="0"/>
              <a:t>previsti. </a:t>
            </a:r>
          </a:p>
          <a:p>
            <a:pPr defTabSz="3409950"/>
            <a:endParaRPr lang="it-IT" altLang="it-IT" sz="1400" b="1" dirty="0"/>
          </a:p>
          <a:p>
            <a:pPr defTabSz="3409950"/>
            <a:endParaRPr lang="it-IT" altLang="it-IT" sz="1400" b="1" dirty="0" smtClean="0"/>
          </a:p>
          <a:p>
            <a:pPr eaLnBrk="1" hangingPunct="1">
              <a:lnSpc>
                <a:spcPct val="90000"/>
              </a:lnSpc>
            </a:pPr>
            <a:endParaRPr lang="it-IT" altLang="it-IT" sz="2400" dirty="0" smtClean="0"/>
          </a:p>
        </p:txBody>
      </p:sp>
      <p:sp>
        <p:nvSpPr>
          <p:cNvPr id="3" name="Segnaposto contenuto 2"/>
          <p:cNvSpPr>
            <a:spLocks noGrp="1"/>
          </p:cNvSpPr>
          <p:nvPr>
            <p:ph sz="half" idx="2"/>
          </p:nvPr>
        </p:nvSpPr>
        <p:spPr>
          <a:xfrm>
            <a:off x="4800600" y="1463040"/>
            <a:ext cx="3886200" cy="4419316"/>
          </a:xfrm>
        </p:spPr>
        <p:txBody>
          <a:bodyPr>
            <a:noAutofit/>
          </a:bodyPr>
          <a:lstStyle/>
          <a:p>
            <a:pPr marL="0" indent="0">
              <a:lnSpc>
                <a:spcPct val="100000"/>
              </a:lnSpc>
              <a:buNone/>
            </a:pPr>
            <a:r>
              <a:rPr lang="it-IT" sz="1700" dirty="0" smtClean="0">
                <a:solidFill>
                  <a:srgbClr val="FF0000"/>
                </a:solidFill>
              </a:rPr>
              <a:t>Volete fare le condoglianze a </a:t>
            </a:r>
            <a:r>
              <a:rPr lang="it-IT" sz="1700" dirty="0">
                <a:solidFill>
                  <a:srgbClr val="FF0000"/>
                </a:solidFill>
              </a:rPr>
              <a:t>un  conoscente  </a:t>
            </a:r>
            <a:r>
              <a:rPr lang="it-IT" sz="1700" dirty="0" smtClean="0"/>
              <a:t>(</a:t>
            </a:r>
            <a:r>
              <a:rPr lang="it-IT" sz="1700" b="1" dirty="0" smtClean="0"/>
              <a:t>azione</a:t>
            </a:r>
            <a:r>
              <a:rPr lang="it-IT" sz="1700" dirty="0" smtClean="0"/>
              <a:t>/</a:t>
            </a:r>
            <a:r>
              <a:rPr lang="it-IT" sz="1700" b="1" dirty="0" smtClean="0"/>
              <a:t>compito /contesto</a:t>
            </a:r>
            <a:r>
              <a:rPr lang="it-IT" sz="1700" dirty="0"/>
              <a:t>;</a:t>
            </a:r>
            <a:r>
              <a:rPr lang="it-IT" sz="1700" dirty="0" smtClean="0"/>
              <a:t> </a:t>
            </a:r>
            <a:r>
              <a:rPr lang="it-IT" sz="1700" b="1" dirty="0" smtClean="0"/>
              <a:t>dominio privato - tema lutto</a:t>
            </a:r>
            <a:r>
              <a:rPr lang="it-IT" sz="1700" dirty="0" smtClean="0"/>
              <a:t>) </a:t>
            </a:r>
            <a:r>
              <a:rPr lang="it-IT" sz="1700" dirty="0" smtClean="0">
                <a:solidFill>
                  <a:srgbClr val="FF0000"/>
                </a:solidFill>
              </a:rPr>
              <a:t>scrivendo</a:t>
            </a:r>
            <a:r>
              <a:rPr lang="it-IT" sz="1700" dirty="0" smtClean="0"/>
              <a:t> (</a:t>
            </a:r>
            <a:r>
              <a:rPr lang="it-IT" sz="1700" b="1" dirty="0" smtClean="0"/>
              <a:t>attività/competenze linguistiche</a:t>
            </a:r>
            <a:r>
              <a:rPr lang="it-IT" sz="1700" dirty="0" smtClean="0"/>
              <a:t>) </a:t>
            </a:r>
            <a:r>
              <a:rPr lang="it-IT" sz="1700" dirty="0" smtClean="0">
                <a:solidFill>
                  <a:srgbClr val="FF0000"/>
                </a:solidFill>
              </a:rPr>
              <a:t>un messaggio </a:t>
            </a:r>
            <a:r>
              <a:rPr lang="it-IT" sz="1700" dirty="0" err="1" smtClean="0">
                <a:solidFill>
                  <a:srgbClr val="FF0000"/>
                </a:solidFill>
              </a:rPr>
              <a:t>wa</a:t>
            </a:r>
            <a:r>
              <a:rPr lang="it-IT" sz="1700" dirty="0">
                <a:solidFill>
                  <a:srgbClr val="FF0000"/>
                </a:solidFill>
              </a:rPr>
              <a:t> </a:t>
            </a:r>
            <a:r>
              <a:rPr lang="it-IT" sz="1700" dirty="0" smtClean="0"/>
              <a:t>(</a:t>
            </a:r>
            <a:r>
              <a:rPr lang="it-IT" sz="1700" b="1" dirty="0" smtClean="0"/>
              <a:t>testo</a:t>
            </a:r>
            <a:r>
              <a:rPr lang="it-IT" sz="1700" dirty="0" smtClean="0"/>
              <a:t>)che è un sistema che </a:t>
            </a:r>
            <a:r>
              <a:rPr lang="it-IT" sz="1700" dirty="0" smtClean="0">
                <a:solidFill>
                  <a:srgbClr val="FF0000"/>
                </a:solidFill>
              </a:rPr>
              <a:t>conoscete bene </a:t>
            </a:r>
            <a:r>
              <a:rPr lang="it-IT" sz="1700" dirty="0" smtClean="0"/>
              <a:t>(</a:t>
            </a:r>
            <a:r>
              <a:rPr lang="it-IT" sz="1700" b="1" dirty="0" smtClean="0"/>
              <a:t>competenze generali/tecniche</a:t>
            </a:r>
            <a:r>
              <a:rPr lang="it-IT" sz="1700" dirty="0" smtClean="0"/>
              <a:t>) ma </a:t>
            </a:r>
            <a:r>
              <a:rPr lang="it-IT" sz="1700" dirty="0" smtClean="0">
                <a:solidFill>
                  <a:srgbClr val="FF0000"/>
                </a:solidFill>
              </a:rPr>
              <a:t>non avete mai usato per questo scopo</a:t>
            </a:r>
            <a:r>
              <a:rPr lang="it-IT" sz="1700" dirty="0" smtClean="0"/>
              <a:t> (</a:t>
            </a:r>
            <a:r>
              <a:rPr lang="it-IT" sz="1700" b="1" dirty="0" smtClean="0"/>
              <a:t>vincoli</a:t>
            </a:r>
            <a:r>
              <a:rPr lang="it-IT" sz="1700" dirty="0" smtClean="0"/>
              <a:t>).</a:t>
            </a:r>
          </a:p>
          <a:p>
            <a:pPr marL="0" indent="0">
              <a:buNone/>
            </a:pPr>
            <a:r>
              <a:rPr lang="it-IT" sz="1700" dirty="0" smtClean="0">
                <a:solidFill>
                  <a:srgbClr val="FF0000"/>
                </a:solidFill>
              </a:rPr>
              <a:t>Volete  essere gentili e non troppo familiari</a:t>
            </a:r>
            <a:r>
              <a:rPr lang="it-IT" sz="1700" dirty="0" smtClean="0"/>
              <a:t>, (</a:t>
            </a:r>
            <a:r>
              <a:rPr lang="it-IT" sz="1700" b="1" dirty="0" smtClean="0"/>
              <a:t>competenze generali esistenziali/ socioculturali</a:t>
            </a:r>
            <a:r>
              <a:rPr lang="it-IT" sz="1700" dirty="0" smtClean="0"/>
              <a:t>), per questo decidete di  </a:t>
            </a:r>
            <a:r>
              <a:rPr lang="it-IT" sz="1700" dirty="0" smtClean="0">
                <a:solidFill>
                  <a:srgbClr val="FF0000"/>
                </a:solidFill>
              </a:rPr>
              <a:t>consultare un parlante nativo o cercare dei messaggi che possano fungere da modello </a:t>
            </a:r>
            <a:r>
              <a:rPr lang="it-IT" sz="1700" dirty="0" smtClean="0"/>
              <a:t>(</a:t>
            </a:r>
            <a:r>
              <a:rPr lang="it-IT" sz="1700" b="1" dirty="0" smtClean="0"/>
              <a:t>strategie</a:t>
            </a:r>
            <a:r>
              <a:rPr lang="it-IT" sz="1700" dirty="0" smtClean="0"/>
              <a:t>)</a:t>
            </a:r>
            <a:endParaRPr lang="it-IT" sz="1700" dirty="0"/>
          </a:p>
        </p:txBody>
      </p:sp>
      <p:sp>
        <p:nvSpPr>
          <p:cNvPr id="2" name="Segnaposto piè di pagina 1"/>
          <p:cNvSpPr>
            <a:spLocks noGrp="1"/>
          </p:cNvSpPr>
          <p:nvPr>
            <p:ph type="ftr" sz="quarter" idx="11"/>
          </p:nvPr>
        </p:nvSpPr>
        <p:spPr/>
        <p:txBody>
          <a:bodyPr/>
          <a:lstStyle/>
          <a:p>
            <a:endParaRPr lang="it-IT"/>
          </a:p>
        </p:txBody>
      </p:sp>
      <p:sp>
        <p:nvSpPr>
          <p:cNvPr id="6" name="CustomShape 3"/>
          <p:cNvSpPr/>
          <p:nvPr/>
        </p:nvSpPr>
        <p:spPr>
          <a:xfrm>
            <a:off x="7020272" y="5618528"/>
            <a:ext cx="1083960" cy="11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4A01806-BA92-41B5-B358-75F9C8E28000}" type="slidenum">
              <a:rPr lang="it-IT" sz="1000" b="1" strike="noStrike" spc="-1">
                <a:solidFill>
                  <a:srgbClr val="FFFFFF"/>
                </a:solidFill>
                <a:latin typeface="Arial"/>
                <a:ea typeface="DejaVu Sans"/>
              </a:rPr>
              <a:t>7</a:t>
            </a:fld>
            <a:endParaRPr lang="it-IT" sz="1000" b="0" strike="noStrike" spc="-1" dirty="0">
              <a:solidFill>
                <a:srgbClr val="FFFFFF"/>
              </a:solidFill>
              <a:latin typeface="Arial"/>
            </a:endParaRPr>
          </a:p>
        </p:txBody>
      </p:sp>
      <p:sp>
        <p:nvSpPr>
          <p:cNvPr id="8" name="Titolo 1"/>
          <p:cNvSpPr txBox="1">
            <a:spLocks/>
          </p:cNvSpPr>
          <p:nvPr/>
        </p:nvSpPr>
        <p:spPr>
          <a:xfrm>
            <a:off x="434340" y="286605"/>
            <a:ext cx="7932420" cy="82210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000" b="1" dirty="0" smtClean="0">
                <a:latin typeface="+mn-lt"/>
              </a:rPr>
              <a:t>Lingua come strumento di azione sociale</a:t>
            </a:r>
            <a:endParaRPr lang="it-IT" sz="3000" b="1" dirty="0">
              <a:latin typeface="+mn-lt"/>
            </a:endParaRPr>
          </a:p>
        </p:txBody>
      </p:sp>
    </p:spTree>
    <p:extLst>
      <p:ext uri="{BB962C8B-B14F-4D97-AF65-F5344CB8AC3E}">
        <p14:creationId xmlns:p14="http://schemas.microsoft.com/office/powerpoint/2010/main" val="42539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esercizio</a:t>
            </a:r>
            <a:endParaRPr lang="it-IT" dirty="0"/>
          </a:p>
        </p:txBody>
      </p:sp>
      <p:sp>
        <p:nvSpPr>
          <p:cNvPr id="7" name="Segnaposto contenuto 6"/>
          <p:cNvSpPr>
            <a:spLocks noGrp="1"/>
          </p:cNvSpPr>
          <p:nvPr>
            <p:ph idx="1"/>
          </p:nvPr>
        </p:nvSpPr>
        <p:spPr>
          <a:xfrm>
            <a:off x="822959" y="1845734"/>
            <a:ext cx="7731106" cy="4023360"/>
          </a:xfrm>
        </p:spPr>
        <p:txBody>
          <a:bodyPr/>
          <a:lstStyle/>
          <a:p>
            <a:r>
              <a:rPr lang="it-IT" sz="2800" dirty="0" smtClean="0"/>
              <a:t>Guardate il video; successivamente dividetevi in tre gruppi.</a:t>
            </a:r>
          </a:p>
          <a:p>
            <a:r>
              <a:rPr lang="it-IT" sz="2800" dirty="0"/>
              <a:t>https://www.youtube.com/watch?v=07d2dXHYb94</a:t>
            </a:r>
            <a:endParaRPr lang="it-IT" sz="2800" dirty="0" smtClean="0"/>
          </a:p>
          <a:p>
            <a:r>
              <a:rPr lang="it-IT" sz="2800" dirty="0" smtClean="0"/>
              <a:t>Il primo gruppo racconterà la storia come se fosse una </a:t>
            </a:r>
            <a:r>
              <a:rPr lang="it-IT" sz="2800" dirty="0" smtClean="0">
                <a:solidFill>
                  <a:srgbClr val="FF0000"/>
                </a:solidFill>
              </a:rPr>
              <a:t>storia per bambini</a:t>
            </a:r>
            <a:r>
              <a:rPr lang="it-IT" sz="2800" dirty="0" smtClean="0"/>
              <a:t>; il secondo come se fosse un </a:t>
            </a:r>
            <a:r>
              <a:rPr lang="it-IT" sz="2800" dirty="0" smtClean="0">
                <a:solidFill>
                  <a:srgbClr val="FF0000"/>
                </a:solidFill>
              </a:rPr>
              <a:t>articolo di cronaca; </a:t>
            </a:r>
            <a:r>
              <a:rPr lang="it-IT" sz="2800" dirty="0" smtClean="0"/>
              <a:t>il terzo scriverà la </a:t>
            </a:r>
            <a:r>
              <a:rPr lang="it-IT" sz="2800" dirty="0" smtClean="0">
                <a:solidFill>
                  <a:srgbClr val="FF0000"/>
                </a:solidFill>
              </a:rPr>
              <a:t>sceneggiatura.</a:t>
            </a:r>
            <a:endParaRPr lang="it-IT" dirty="0">
              <a:solidFill>
                <a:srgbClr val="FF0000"/>
              </a:solidFill>
            </a:endParaRPr>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77854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esercizio</a:t>
            </a:r>
            <a:endParaRPr lang="it-IT" dirty="0"/>
          </a:p>
        </p:txBody>
      </p:sp>
      <p:sp>
        <p:nvSpPr>
          <p:cNvPr id="6" name="Segnaposto contenuto 5"/>
          <p:cNvSpPr>
            <a:spLocks noGrp="1"/>
          </p:cNvSpPr>
          <p:nvPr>
            <p:ph idx="1"/>
          </p:nvPr>
        </p:nvSpPr>
        <p:spPr/>
        <p:txBody>
          <a:bodyPr>
            <a:normAutofit/>
          </a:bodyPr>
          <a:lstStyle/>
          <a:p>
            <a:r>
              <a:rPr lang="it-IT" sz="3200" dirty="0" smtClean="0"/>
              <a:t>Osservate l’indice del Companion Volume ai </a:t>
            </a:r>
            <a:r>
              <a:rPr lang="it-IT" sz="3200" dirty="0" err="1" smtClean="0"/>
              <a:t>capp</a:t>
            </a:r>
            <a:r>
              <a:rPr lang="it-IT" sz="3200" dirty="0" smtClean="0"/>
              <a:t>. 3 , 4 e 5.</a:t>
            </a:r>
          </a:p>
          <a:p>
            <a:r>
              <a:rPr lang="it-IT" sz="3200" dirty="0" smtClean="0"/>
              <a:t>Fate un elenco delle voci che vi sembrano correlate al compito che avete svolto </a:t>
            </a:r>
          </a:p>
          <a:p>
            <a:r>
              <a:rPr lang="it-IT" sz="3200" dirty="0" smtClean="0"/>
              <a:t>Cercate gli indicatori pertinenti e verificate così la vostra ipotesi.</a:t>
            </a:r>
            <a:endParaRPr lang="it-IT" sz="3200" dirty="0"/>
          </a:p>
        </p:txBody>
      </p:sp>
    </p:spTree>
    <p:extLst>
      <p:ext uri="{BB962C8B-B14F-4D97-AF65-F5344CB8AC3E}">
        <p14:creationId xmlns:p14="http://schemas.microsoft.com/office/powerpoint/2010/main" val="122309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1603</Words>
  <Application>Microsoft Office PowerPoint</Application>
  <PresentationFormat>Presentazione su schermo (4:3)</PresentationFormat>
  <Paragraphs>101</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Calibri</vt:lpstr>
      <vt:lpstr>Calibri Light</vt:lpstr>
      <vt:lpstr>Courier New</vt:lpstr>
      <vt:lpstr>DejaVu Sans</vt:lpstr>
      <vt:lpstr>Retrospettivo</vt:lpstr>
      <vt:lpstr>  Il Quadro Comune Europeo di riferimento e il Companion volume 2018</vt:lpstr>
      <vt:lpstr>Che cos’è il QCER</vt:lpstr>
      <vt:lpstr>Chi lo ha fatto</vt:lpstr>
      <vt:lpstr>Tappe</vt:lpstr>
      <vt:lpstr>Perché lo studiamo </vt:lpstr>
      <vt:lpstr>Idea di lingua /  lingua come strumento di azione sociale</vt:lpstr>
      <vt:lpstr>Presentazione standard di PowerPoint</vt:lpstr>
      <vt:lpstr>esercizio</vt:lpstr>
      <vt:lpstr>esercizio</vt:lpstr>
      <vt:lpstr>Lingua come strumento di azione sociale</vt:lpstr>
      <vt:lpstr>Dunque come funzionano il Qcer e il Companion Volume?</vt:lpstr>
      <vt:lpstr>Idea di lingua /  lingua come strumento di azione sociale</vt:lpstr>
      <vt:lpstr>Scale di descrittori</vt:lpstr>
      <vt:lpstr>Definizioni (Cefr. P. 9-10)</vt:lpstr>
      <vt:lpstr>Definizioni</vt:lpstr>
      <vt:lpstr>Definizioni</vt:lpstr>
      <vt:lpstr>Caratteristiche dei descrittori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attività</vt:lpstr>
      <vt:lpstr>Attività/testi</vt:lpstr>
      <vt:lpstr>esercizio</vt:lpstr>
      <vt:lpstr>Strategie</vt:lpstr>
      <vt:lpstr>Competenze linguistiche</vt:lpstr>
      <vt:lpstr>Competenze linguistiche</vt:lpstr>
      <vt:lpstr>Competenze linguistiche</vt:lpstr>
      <vt:lpstr>Competenze linguistiche</vt:lpstr>
      <vt:lpstr>Competenze  sociolinguistiche</vt:lpstr>
      <vt:lpstr>Competenza  pragmatica</vt:lpstr>
      <vt:lpstr>Competenza pragmatica</vt:lpstr>
      <vt:lpstr>Competenze pluriculturali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utente.techlab@outlook.it</cp:lastModifiedBy>
  <cp:revision>98</cp:revision>
  <dcterms:created xsi:type="dcterms:W3CDTF">2020-10-18T06:13:25Z</dcterms:created>
  <dcterms:modified xsi:type="dcterms:W3CDTF">2023-05-10T07:07:40Z</dcterms:modified>
</cp:coreProperties>
</file>