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0" r:id="rId4"/>
    <p:sldId id="257" r:id="rId5"/>
    <p:sldId id="269" r:id="rId6"/>
    <p:sldId id="258" r:id="rId7"/>
    <p:sldId id="259" r:id="rId8"/>
    <p:sldId id="260" r:id="rId9"/>
    <p:sldId id="263" r:id="rId10"/>
    <p:sldId id="261" r:id="rId11"/>
    <p:sldId id="262" r:id="rId12"/>
    <p:sldId id="264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93" autoAdjust="0"/>
  </p:normalViewPr>
  <p:slideViewPr>
    <p:cSldViewPr>
      <p:cViewPr varScale="1">
        <p:scale>
          <a:sx n="110" d="100"/>
          <a:sy n="110" d="100"/>
        </p:scale>
        <p:origin x="-24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2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19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4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2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18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2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40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56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9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43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C9093-5190-4295-94B1-5B651512F545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507D-563B-4EE2-A08A-72CB717FA5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990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</a:rPr>
              <a:t>Podpora prodeje</a:t>
            </a:r>
            <a:endParaRPr lang="cs-CZ" b="1" dirty="0">
              <a:latin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344816" cy="1752600"/>
          </a:xfrm>
        </p:spPr>
        <p:txBody>
          <a:bodyPr/>
          <a:lstStyle/>
          <a:p>
            <a:r>
              <a:rPr lang="cs-CZ" dirty="0" smtClean="0"/>
              <a:t>jako velmi kreativní disciplína marketingu v rámci marketingového mixu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9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reklamy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cíle lze </a:t>
            </a:r>
            <a:r>
              <a:rPr lang="cs-CZ" dirty="0"/>
              <a:t>klasifikovat podle </a:t>
            </a:r>
            <a:r>
              <a:rPr lang="cs-CZ" dirty="0" smtClean="0"/>
              <a:t>primárního </a:t>
            </a:r>
            <a:r>
              <a:rPr lang="cs-CZ" dirty="0"/>
              <a:t>účelu – zda má reklama </a:t>
            </a:r>
            <a:r>
              <a:rPr lang="cs-CZ" dirty="0">
                <a:solidFill>
                  <a:srgbClr val="FFC000"/>
                </a:solidFill>
              </a:rPr>
              <a:t>informovat, přesvědčovat, nebo </a:t>
            </a:r>
            <a:r>
              <a:rPr lang="cs-CZ" dirty="0" smtClean="0">
                <a:solidFill>
                  <a:srgbClr val="FFC000"/>
                </a:solidFill>
              </a:rPr>
              <a:t>připomínat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reklama </a:t>
            </a:r>
            <a:r>
              <a:rPr lang="cs-CZ" dirty="0"/>
              <a:t>s cílem </a:t>
            </a:r>
            <a:r>
              <a:rPr lang="cs-CZ" dirty="0">
                <a:solidFill>
                  <a:srgbClr val="FFC000"/>
                </a:solidFill>
              </a:rPr>
              <a:t>informovat</a:t>
            </a:r>
            <a:r>
              <a:rPr lang="cs-CZ" dirty="0"/>
              <a:t> se využívá při zavádění nové kategorie </a:t>
            </a:r>
            <a:r>
              <a:rPr lang="cs-CZ" dirty="0" smtClean="0"/>
              <a:t>produktů; cíl: vytvořit </a:t>
            </a:r>
            <a:r>
              <a:rPr lang="cs-CZ" dirty="0"/>
              <a:t>primární </a:t>
            </a:r>
            <a:r>
              <a:rPr lang="cs-CZ" dirty="0" smtClean="0"/>
              <a:t>poptávku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přesvědčovací</a:t>
            </a:r>
            <a:r>
              <a:rPr lang="cs-CZ" dirty="0" smtClean="0"/>
              <a:t> </a:t>
            </a:r>
            <a:r>
              <a:rPr lang="cs-CZ" dirty="0"/>
              <a:t>reklama nabývá na významu ve chvíli, kdy roste </a:t>
            </a:r>
            <a:r>
              <a:rPr lang="cs-CZ" dirty="0" smtClean="0"/>
              <a:t>konkurence; cíl: vytvoření </a:t>
            </a:r>
            <a:r>
              <a:rPr lang="cs-CZ" dirty="0"/>
              <a:t>selektivní poptávky po značce a </a:t>
            </a:r>
            <a:r>
              <a:rPr lang="cs-CZ" dirty="0" smtClean="0"/>
              <a:t>přesvědčení </a:t>
            </a:r>
            <a:r>
              <a:rPr lang="cs-CZ" dirty="0"/>
              <a:t>spotřebitelů, že nabízí za jejich peníze nejvyšší </a:t>
            </a:r>
            <a:r>
              <a:rPr lang="cs-CZ" dirty="0" smtClean="0"/>
              <a:t>kvalitu/užitnou hodnotu/…</a:t>
            </a:r>
            <a:endParaRPr lang="cs-CZ" dirty="0"/>
          </a:p>
          <a:p>
            <a:r>
              <a:rPr lang="cs-CZ" dirty="0" smtClean="0"/>
              <a:t>reklama </a:t>
            </a:r>
            <a:r>
              <a:rPr lang="cs-CZ" dirty="0"/>
              <a:t>s cílem </a:t>
            </a:r>
            <a:r>
              <a:rPr lang="cs-CZ" dirty="0">
                <a:solidFill>
                  <a:srgbClr val="FFC000"/>
                </a:solidFill>
              </a:rPr>
              <a:t>upomínat</a:t>
            </a:r>
            <a:r>
              <a:rPr lang="cs-CZ" dirty="0"/>
              <a:t> je </a:t>
            </a:r>
            <a:r>
              <a:rPr lang="cs-CZ" dirty="0" smtClean="0"/>
              <a:t>důležitá </a:t>
            </a:r>
            <a:r>
              <a:rPr lang="cs-CZ" dirty="0"/>
              <a:t>pro vyzrálé </a:t>
            </a:r>
            <a:r>
              <a:rPr lang="cs-CZ" dirty="0" smtClean="0"/>
              <a:t>výrobky; cíl: nedovolit spotřebitelům zapomenout, anebo ujistit </a:t>
            </a:r>
            <a:r>
              <a:rPr lang="cs-CZ" dirty="0"/>
              <a:t>stávající zákazníky, že učinili správnou volbu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342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Reklamní kampaň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nezbytná je </a:t>
            </a:r>
            <a:r>
              <a:rPr lang="cs-CZ" dirty="0" smtClean="0">
                <a:solidFill>
                  <a:srgbClr val="FFC000"/>
                </a:solidFill>
              </a:rPr>
              <a:t>plánovitost</a:t>
            </a:r>
            <a:r>
              <a:rPr lang="cs-CZ" dirty="0" smtClean="0"/>
              <a:t>, vychází se z </a:t>
            </a:r>
            <a:r>
              <a:rPr lang="cs-CZ" dirty="0"/>
              <a:t>marketingové analýzy, která poskytuje potřebné informace o trhu, </a:t>
            </a:r>
            <a:r>
              <a:rPr lang="cs-CZ" dirty="0" smtClean="0"/>
              <a:t>zákaznících, konkurenci, </a:t>
            </a:r>
            <a:r>
              <a:rPr lang="cs-CZ" dirty="0"/>
              <a:t>okolí atd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stanovit </a:t>
            </a:r>
            <a:r>
              <a:rPr lang="cs-CZ" dirty="0">
                <a:solidFill>
                  <a:srgbClr val="FFC000"/>
                </a:solidFill>
              </a:rPr>
              <a:t>cíle</a:t>
            </a:r>
            <a:r>
              <a:rPr lang="cs-CZ" dirty="0"/>
              <a:t> reklamní kampaně: </a:t>
            </a:r>
            <a:r>
              <a:rPr lang="cs-CZ" dirty="0" smtClean="0"/>
              <a:t>zvýšení </a:t>
            </a:r>
            <a:r>
              <a:rPr lang="cs-CZ" dirty="0"/>
              <a:t>prodeje či známosti naší značky, korekce některých dimenzí </a:t>
            </a:r>
            <a:r>
              <a:rPr lang="cs-CZ" dirty="0" smtClean="0"/>
              <a:t>image, zavedení nového výrobku, …</a:t>
            </a:r>
            <a:endParaRPr lang="cs-CZ" dirty="0"/>
          </a:p>
          <a:p>
            <a:r>
              <a:rPr lang="cs-CZ" dirty="0" smtClean="0"/>
              <a:t>určit </a:t>
            </a:r>
            <a:r>
              <a:rPr lang="cs-CZ" dirty="0" smtClean="0">
                <a:solidFill>
                  <a:srgbClr val="FFC000"/>
                </a:solidFill>
              </a:rPr>
              <a:t>rozpočet</a:t>
            </a:r>
            <a:r>
              <a:rPr lang="cs-CZ" dirty="0" smtClean="0"/>
              <a:t>, </a:t>
            </a:r>
            <a:r>
              <a:rPr lang="cs-CZ" dirty="0"/>
              <a:t>ze kterého bude financována </a:t>
            </a:r>
            <a:r>
              <a:rPr lang="cs-CZ" dirty="0" smtClean="0"/>
              <a:t>kampaň</a:t>
            </a:r>
            <a:endParaRPr lang="cs-CZ" dirty="0"/>
          </a:p>
          <a:p>
            <a:r>
              <a:rPr lang="cs-CZ" dirty="0" smtClean="0"/>
              <a:t>určit </a:t>
            </a:r>
            <a:r>
              <a:rPr lang="cs-CZ" dirty="0" smtClean="0">
                <a:solidFill>
                  <a:srgbClr val="FFC000"/>
                </a:solidFill>
              </a:rPr>
              <a:t>cílovou skupinu</a:t>
            </a:r>
            <a:r>
              <a:rPr lang="cs-CZ" dirty="0" smtClean="0"/>
              <a:t>, </a:t>
            </a:r>
            <a:r>
              <a:rPr lang="cs-CZ" dirty="0"/>
              <a:t>na kterou </a:t>
            </a:r>
            <a:r>
              <a:rPr lang="cs-CZ" dirty="0" smtClean="0"/>
              <a:t>bude kampaň zaměřena (východisko: segmentace trhu)</a:t>
            </a:r>
            <a:endParaRPr lang="cs-CZ" dirty="0"/>
          </a:p>
          <a:p>
            <a:r>
              <a:rPr lang="cs-CZ" dirty="0" smtClean="0"/>
              <a:t>stanovit </a:t>
            </a:r>
            <a:r>
              <a:rPr lang="cs-CZ" dirty="0" smtClean="0">
                <a:solidFill>
                  <a:srgbClr val="FFC000"/>
                </a:solidFill>
              </a:rPr>
              <a:t>požadavky</a:t>
            </a:r>
            <a:r>
              <a:rPr lang="cs-CZ" dirty="0" smtClean="0"/>
              <a:t> </a:t>
            </a:r>
            <a:r>
              <a:rPr lang="cs-CZ" dirty="0"/>
              <a:t>na kampaň a jejich formulace </a:t>
            </a:r>
            <a:r>
              <a:rPr lang="cs-CZ" dirty="0" smtClean="0"/>
              <a:t>(pro </a:t>
            </a:r>
            <a:r>
              <a:rPr lang="cs-CZ" dirty="0"/>
              <a:t>reklamní </a:t>
            </a:r>
            <a:r>
              <a:rPr lang="cs-CZ" dirty="0" smtClean="0"/>
              <a:t>agenturu)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formulovat </a:t>
            </a:r>
            <a:r>
              <a:rPr lang="cs-CZ" dirty="0">
                <a:solidFill>
                  <a:srgbClr val="FFC000"/>
                </a:solidFill>
              </a:rPr>
              <a:t>poselství</a:t>
            </a:r>
            <a:r>
              <a:rPr lang="cs-CZ" dirty="0"/>
              <a:t>, </a:t>
            </a:r>
            <a:r>
              <a:rPr lang="cs-CZ" dirty="0" smtClean="0"/>
              <a:t>to, </a:t>
            </a:r>
            <a:r>
              <a:rPr lang="cs-CZ" dirty="0"/>
              <a:t>co </a:t>
            </a:r>
            <a:r>
              <a:rPr lang="cs-CZ" dirty="0" smtClean="0"/>
              <a:t>a jak je třeba cílové </a:t>
            </a:r>
            <a:r>
              <a:rPr lang="cs-CZ" dirty="0"/>
              <a:t>skupině </a:t>
            </a:r>
            <a:r>
              <a:rPr lang="cs-CZ" dirty="0" smtClean="0"/>
              <a:t>sdělit, </a:t>
            </a:r>
            <a:r>
              <a:rPr lang="cs-CZ" dirty="0"/>
              <a:t>aby zprávě porozuměla a správně ji </a:t>
            </a:r>
            <a:r>
              <a:rPr lang="cs-CZ" dirty="0" smtClean="0"/>
              <a:t>interpretovala</a:t>
            </a:r>
            <a:endParaRPr lang="cs-CZ" dirty="0"/>
          </a:p>
          <a:p>
            <a:r>
              <a:rPr lang="cs-CZ" dirty="0" smtClean="0"/>
              <a:t>vybrat </a:t>
            </a:r>
            <a:r>
              <a:rPr lang="cs-CZ" dirty="0" smtClean="0">
                <a:solidFill>
                  <a:srgbClr val="FFC000"/>
                </a:solidFill>
              </a:rPr>
              <a:t>média</a:t>
            </a:r>
            <a:r>
              <a:rPr lang="cs-CZ" dirty="0" smtClean="0"/>
              <a:t>, </a:t>
            </a:r>
            <a:r>
              <a:rPr lang="cs-CZ" dirty="0"/>
              <a:t>jejichž prostřednictvím </a:t>
            </a:r>
            <a:r>
              <a:rPr lang="cs-CZ" dirty="0" smtClean="0"/>
              <a:t>bude cílová skupina oslovena, </a:t>
            </a:r>
            <a:r>
              <a:rPr lang="cs-CZ" dirty="0"/>
              <a:t>jejich kombinace a </a:t>
            </a:r>
            <a:r>
              <a:rPr lang="cs-CZ" dirty="0" smtClean="0"/>
              <a:t>návaznost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určit načasování, délku, frekvenci</a:t>
            </a:r>
            <a:r>
              <a:rPr lang="cs-CZ" dirty="0" smtClean="0"/>
              <a:t> reklamní kampaně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kontrolovat výsledky </a:t>
            </a:r>
            <a:r>
              <a:rPr lang="cs-CZ" dirty="0"/>
              <a:t>dané kampaně ve vztahu ke splnění daných </a:t>
            </a:r>
            <a:r>
              <a:rPr lang="cs-CZ" dirty="0" smtClean="0"/>
              <a:t>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41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 AIDA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dirty="0" smtClean="0"/>
              <a:t>může být vodítkem při formulaci reklamního sdělení, přípravě reklamy či plánování kroků reklamní kampaně</a:t>
            </a:r>
          </a:p>
          <a:p>
            <a:pPr marL="0" lvl="0" indent="0">
              <a:buNone/>
            </a:pPr>
            <a:r>
              <a:rPr lang="cs-CZ" dirty="0" smtClean="0"/>
              <a:t>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424649"/>
              </p:ext>
            </p:extLst>
          </p:nvPr>
        </p:nvGraphicFramePr>
        <p:xfrm>
          <a:off x="1403648" y="3284984"/>
          <a:ext cx="616800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51182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  </a:t>
                      </a:r>
                      <a:r>
                        <a:rPr lang="cs-CZ" sz="2800" baseline="0" dirty="0" smtClean="0"/>
                        <a:t>  </a:t>
                      </a:r>
                      <a:r>
                        <a:rPr lang="cs-CZ" sz="2800" dirty="0" smtClean="0"/>
                        <a:t>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                 </a:t>
                      </a:r>
                      <a:r>
                        <a:rPr lang="cs-CZ" sz="2800" dirty="0" err="1" smtClean="0"/>
                        <a:t>action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D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          </a:t>
                      </a:r>
                      <a:r>
                        <a:rPr lang="cs-CZ" sz="2800" dirty="0" err="1" smtClean="0"/>
                        <a:t>desire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 </a:t>
                      </a:r>
                      <a:r>
                        <a:rPr lang="cs-CZ" sz="2800" dirty="0" err="1" smtClean="0"/>
                        <a:t>interest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attention</a:t>
                      </a:r>
                      <a:r>
                        <a:rPr lang="cs-CZ" sz="2800" dirty="0" smtClean="0"/>
                        <a:t> </a:t>
                      </a:r>
                      <a:r>
                        <a:rPr lang="cs-CZ" sz="2800" dirty="0" err="1" smtClean="0"/>
                        <a:t>first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559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reklamy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reklamu omezují právní předpisy, hospodářská soutěž, „dobré mravy“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zakázána:</a:t>
            </a:r>
          </a:p>
          <a:p>
            <a:r>
              <a:rPr lang="cs-CZ" dirty="0"/>
              <a:t>srovnávací reklama</a:t>
            </a:r>
          </a:p>
          <a:p>
            <a:r>
              <a:rPr lang="cs-CZ" dirty="0"/>
              <a:t>klamavá reklama</a:t>
            </a:r>
          </a:p>
          <a:p>
            <a:r>
              <a:rPr lang="cs-CZ" dirty="0"/>
              <a:t>podprahová </a:t>
            </a:r>
            <a:r>
              <a:rPr lang="cs-CZ" dirty="0" smtClean="0"/>
              <a:t>reklama</a:t>
            </a:r>
          </a:p>
          <a:p>
            <a:endParaRPr lang="cs-CZ" dirty="0" smtClean="0"/>
          </a:p>
          <a:p>
            <a:r>
              <a:rPr lang="cs-CZ" dirty="0" smtClean="0"/>
              <a:t>regulována: </a:t>
            </a:r>
            <a:endParaRPr lang="cs-CZ" dirty="0"/>
          </a:p>
          <a:p>
            <a:r>
              <a:rPr lang="cs-CZ" dirty="0" smtClean="0"/>
              <a:t>zdraví nebezpečné látky (zbraně, střelivo, drogy, …) – </a:t>
            </a:r>
          </a:p>
          <a:p>
            <a:r>
              <a:rPr lang="cs-CZ" dirty="0" smtClean="0"/>
              <a:t>zdravotnické, lékárenské výrobky a pohřební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17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podpory prodeje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komunikační mix </a:t>
            </a:r>
            <a:r>
              <a:rPr lang="cs-CZ" dirty="0"/>
              <a:t>je</a:t>
            </a:r>
            <a:r>
              <a:rPr lang="cs-CZ" b="1" dirty="0">
                <a:solidFill>
                  <a:srgbClr val="FFC000"/>
                </a:solidFill>
              </a:rPr>
              <a:t>  </a:t>
            </a:r>
            <a:r>
              <a:rPr lang="cs-CZ" dirty="0"/>
              <a:t>strategické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/>
              <a:t>komplexní řešení komunikace se zákazníky, a to i potenciálními</a:t>
            </a:r>
            <a:r>
              <a:rPr lang="cs-CZ" b="1" dirty="0">
                <a:solidFill>
                  <a:srgbClr val="FFC000"/>
                </a:solidFill>
              </a:rPr>
              <a:t> 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podpora </a:t>
            </a:r>
            <a:r>
              <a:rPr lang="cs-CZ" b="1" dirty="0">
                <a:solidFill>
                  <a:srgbClr val="FFC000"/>
                </a:solidFill>
              </a:rPr>
              <a:t>prodeje </a:t>
            </a:r>
            <a:r>
              <a:rPr lang="cs-CZ" dirty="0"/>
              <a:t>se spolu s přímým marketingem, reklamou, public relations a osobním </a:t>
            </a:r>
            <a:r>
              <a:rPr lang="cs-CZ" dirty="0" smtClean="0"/>
              <a:t>prodejem </a:t>
            </a:r>
            <a:r>
              <a:rPr lang="cs-CZ" dirty="0"/>
              <a:t>řadí k nástrojům</a:t>
            </a:r>
            <a:r>
              <a:rPr lang="cs-CZ" b="1" dirty="0"/>
              <a:t> </a:t>
            </a:r>
            <a:r>
              <a:rPr lang="cs-CZ" b="1" dirty="0">
                <a:solidFill>
                  <a:srgbClr val="FFC000"/>
                </a:solidFill>
              </a:rPr>
              <a:t>komunikačního </a:t>
            </a:r>
            <a:r>
              <a:rPr lang="cs-CZ" b="1" dirty="0" smtClean="0">
                <a:solidFill>
                  <a:srgbClr val="FFC000"/>
                </a:solidFill>
              </a:rPr>
              <a:t>mixu </a:t>
            </a: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podpora prodeje </a:t>
            </a:r>
            <a:r>
              <a:rPr lang="cs-CZ" dirty="0"/>
              <a:t>= krátkodobý </a:t>
            </a:r>
            <a:r>
              <a:rPr lang="cs-CZ" b="1" dirty="0"/>
              <a:t>stimul</a:t>
            </a:r>
            <a:r>
              <a:rPr lang="cs-CZ" dirty="0"/>
              <a:t>, který se zaměřuje na zvýšení prodeje určitého výrobku nebo služby prostřednictvím toho, že firma svým potenciálním zákazníkům nabídne </a:t>
            </a:r>
            <a:r>
              <a:rPr lang="cs-CZ" b="1" dirty="0"/>
              <a:t>krátkodobé</a:t>
            </a:r>
            <a:r>
              <a:rPr lang="cs-CZ" dirty="0"/>
              <a:t> </a:t>
            </a:r>
            <a:r>
              <a:rPr lang="cs-CZ" b="1" dirty="0"/>
              <a:t>výhody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25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prodej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osobní </a:t>
            </a:r>
            <a:r>
              <a:rPr lang="cs-CZ" dirty="0"/>
              <a:t>prezentace doprovázená prodejci společnosti za účelem prodeje a budování </a:t>
            </a:r>
            <a:r>
              <a:rPr lang="cs-CZ" dirty="0" smtClean="0"/>
              <a:t>vztahů se zákazníkem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fáze: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identifikace </a:t>
            </a:r>
            <a:r>
              <a:rPr lang="cs-CZ" dirty="0">
                <a:solidFill>
                  <a:srgbClr val="FFC000"/>
                </a:solidFill>
              </a:rPr>
              <a:t>a hodnocení </a:t>
            </a:r>
            <a:r>
              <a:rPr lang="cs-CZ" dirty="0" smtClean="0">
                <a:solidFill>
                  <a:srgbClr val="FFC000"/>
                </a:solidFill>
              </a:rPr>
              <a:t>zákazníka</a:t>
            </a:r>
            <a:r>
              <a:rPr lang="cs-CZ" dirty="0" smtClean="0"/>
              <a:t> </a:t>
            </a:r>
            <a:r>
              <a:rPr lang="cs-CZ" dirty="0"/>
              <a:t>–</a:t>
            </a:r>
            <a:r>
              <a:rPr lang="cs-CZ" dirty="0" smtClean="0"/>
              <a:t> prodejce </a:t>
            </a:r>
            <a:r>
              <a:rPr lang="cs-CZ" dirty="0"/>
              <a:t>identifikuje vhodné potenciální </a:t>
            </a:r>
            <a:r>
              <a:rPr lang="cs-CZ" dirty="0" smtClean="0"/>
              <a:t>zákazníky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shromažďování </a:t>
            </a:r>
            <a:r>
              <a:rPr lang="cs-CZ" dirty="0">
                <a:solidFill>
                  <a:srgbClr val="FFC000"/>
                </a:solidFill>
              </a:rPr>
              <a:t>informací </a:t>
            </a:r>
            <a:r>
              <a:rPr lang="cs-CZ" dirty="0"/>
              <a:t>–</a:t>
            </a:r>
            <a:r>
              <a:rPr lang="cs-CZ" dirty="0" smtClean="0"/>
              <a:t> prodejce se dozvídá </a:t>
            </a:r>
            <a:r>
              <a:rPr lang="cs-CZ" dirty="0"/>
              <a:t>co nejvíce o potenciálním zákazníkovi před tím, než sjedná obchodní </a:t>
            </a:r>
            <a:r>
              <a:rPr lang="cs-CZ" dirty="0" smtClean="0"/>
              <a:t>návštěvu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navázání </a:t>
            </a:r>
            <a:r>
              <a:rPr lang="cs-CZ" dirty="0">
                <a:solidFill>
                  <a:srgbClr val="FFC000"/>
                </a:solidFill>
              </a:rPr>
              <a:t>kontaktu</a:t>
            </a:r>
            <a:r>
              <a:rPr lang="cs-CZ" dirty="0"/>
              <a:t> –</a:t>
            </a:r>
            <a:r>
              <a:rPr lang="cs-CZ" dirty="0" smtClean="0"/>
              <a:t> prodejce </a:t>
            </a:r>
            <a:r>
              <a:rPr lang="cs-CZ" dirty="0"/>
              <a:t>naváže kontakt s kupujícím a snaží se vhodným způsobem zahájit </a:t>
            </a:r>
            <a:r>
              <a:rPr lang="cs-CZ" dirty="0" smtClean="0"/>
              <a:t>vztah</a:t>
            </a:r>
            <a:endParaRPr lang="cs-CZ" dirty="0"/>
          </a:p>
          <a:p>
            <a:r>
              <a:rPr lang="cs-CZ" dirty="0">
                <a:solidFill>
                  <a:srgbClr val="FFC000"/>
                </a:solidFill>
              </a:rPr>
              <a:t>p</a:t>
            </a:r>
            <a:r>
              <a:rPr lang="cs-CZ" dirty="0" smtClean="0">
                <a:solidFill>
                  <a:srgbClr val="FFC000"/>
                </a:solidFill>
              </a:rPr>
              <a:t>rezentace </a:t>
            </a:r>
            <a:r>
              <a:rPr lang="cs-CZ" dirty="0">
                <a:solidFill>
                  <a:srgbClr val="FFC000"/>
                </a:solidFill>
              </a:rPr>
              <a:t>a předvádění </a:t>
            </a:r>
            <a:r>
              <a:rPr lang="cs-CZ" dirty="0"/>
              <a:t>–</a:t>
            </a:r>
            <a:r>
              <a:rPr lang="cs-CZ" dirty="0" smtClean="0"/>
              <a:t> prodejce </a:t>
            </a:r>
            <a:r>
              <a:rPr lang="cs-CZ" dirty="0"/>
              <a:t>sděluje kupujícímu informace o produktu a ukazuje mu, jak mu produkt </a:t>
            </a:r>
            <a:r>
              <a:rPr lang="cs-CZ" dirty="0" smtClean="0"/>
              <a:t>může sloužit (např. vydělávat </a:t>
            </a:r>
            <a:r>
              <a:rPr lang="cs-CZ" dirty="0"/>
              <a:t>nebo ušetřit </a:t>
            </a:r>
            <a:r>
              <a:rPr lang="cs-CZ" dirty="0" smtClean="0"/>
              <a:t>peníze)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řešení námitek </a:t>
            </a:r>
            <a:r>
              <a:rPr lang="cs-CZ" dirty="0"/>
              <a:t>–</a:t>
            </a:r>
            <a:r>
              <a:rPr lang="cs-CZ" dirty="0" smtClean="0"/>
              <a:t> prodejce </a:t>
            </a:r>
            <a:r>
              <a:rPr lang="cs-CZ" dirty="0"/>
              <a:t>zjistí, vyjasní a </a:t>
            </a:r>
            <a:r>
              <a:rPr lang="cs-CZ" dirty="0" smtClean="0"/>
              <a:t>vyřeší </a:t>
            </a:r>
            <a:r>
              <a:rPr lang="cs-CZ" dirty="0"/>
              <a:t>námitky zákazníka vůči </a:t>
            </a:r>
            <a:r>
              <a:rPr lang="cs-CZ" dirty="0" smtClean="0"/>
              <a:t>nákupu</a:t>
            </a:r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uzavření </a:t>
            </a:r>
            <a:r>
              <a:rPr lang="cs-CZ" dirty="0">
                <a:solidFill>
                  <a:srgbClr val="FFC000"/>
                </a:solidFill>
              </a:rPr>
              <a:t>obchodu </a:t>
            </a:r>
            <a:r>
              <a:rPr lang="cs-CZ" dirty="0"/>
              <a:t>–</a:t>
            </a:r>
            <a:r>
              <a:rPr lang="cs-CZ" dirty="0" smtClean="0"/>
              <a:t> prodejce </a:t>
            </a:r>
            <a:r>
              <a:rPr lang="cs-CZ" dirty="0"/>
              <a:t>požádá kupujícího o </a:t>
            </a:r>
            <a:r>
              <a:rPr lang="cs-CZ" dirty="0" smtClean="0"/>
              <a:t>objednávku, uzavře smlouvu, zákazník zaplatí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poprodejní </a:t>
            </a:r>
            <a:r>
              <a:rPr lang="cs-CZ" dirty="0">
                <a:solidFill>
                  <a:srgbClr val="FFC000"/>
                </a:solidFill>
              </a:rPr>
              <a:t>péče o zákazníka </a:t>
            </a:r>
            <a:r>
              <a:rPr lang="cs-CZ" dirty="0"/>
              <a:t>–</a:t>
            </a:r>
            <a:r>
              <a:rPr lang="cs-CZ" dirty="0" smtClean="0"/>
              <a:t> prodejce </a:t>
            </a:r>
            <a:r>
              <a:rPr lang="cs-CZ" dirty="0"/>
              <a:t>sleduje vývoj po uzavření obchodu, aby se ujistil, že zákazník je spokojen a že nákup bude </a:t>
            </a:r>
            <a:r>
              <a:rPr lang="cs-CZ" dirty="0" smtClean="0"/>
              <a:t>opakovat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43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prodeje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rabaty/slevy</a:t>
            </a:r>
            <a:r>
              <a:rPr lang="cs-CZ" sz="2800" dirty="0" smtClean="0"/>
              <a:t> </a:t>
            </a:r>
            <a:r>
              <a:rPr lang="cs-CZ" sz="2800" dirty="0"/>
              <a:t>– cenová sleva po/při </a:t>
            </a:r>
            <a:r>
              <a:rPr lang="cs-CZ" sz="2800" dirty="0" smtClean="0"/>
              <a:t>nákupu  (</a:t>
            </a:r>
            <a:r>
              <a:rPr lang="cs-CZ" sz="2800" dirty="0" err="1" smtClean="0"/>
              <a:t>first</a:t>
            </a:r>
            <a:r>
              <a:rPr lang="cs-CZ" sz="2800" dirty="0" smtClean="0"/>
              <a:t> moment, last moment, sleva při získání více osob pro zájezd, …)</a:t>
            </a:r>
            <a:endParaRPr lang="cs-CZ" sz="2800" dirty="0"/>
          </a:p>
          <a:p>
            <a:pPr lvl="0"/>
            <a:r>
              <a:rPr lang="cs-CZ" sz="2800" b="1" dirty="0"/>
              <a:t>odměny zákazníkům</a:t>
            </a:r>
            <a:r>
              <a:rPr lang="cs-CZ" sz="2800" dirty="0"/>
              <a:t> – odměna věrným nebo těm, kdo nakupují ve velkém </a:t>
            </a:r>
            <a:r>
              <a:rPr lang="cs-CZ" sz="2800" dirty="0" smtClean="0"/>
              <a:t>(sleva na 3. a další zájezd s danou CK, kilometrová </a:t>
            </a:r>
            <a:r>
              <a:rPr lang="cs-CZ" sz="2800" dirty="0"/>
              <a:t>banka ČSD, dividendy podle nákupů, hotelové slevy pro stálé klienty atp.)</a:t>
            </a:r>
          </a:p>
          <a:p>
            <a:r>
              <a:rPr lang="cs-CZ" sz="2800" b="1" dirty="0" smtClean="0"/>
              <a:t>kupóny</a:t>
            </a:r>
            <a:r>
              <a:rPr lang="cs-CZ" sz="2800" dirty="0" smtClean="0"/>
              <a:t> </a:t>
            </a:r>
            <a:r>
              <a:rPr lang="cs-CZ" sz="2800" dirty="0"/>
              <a:t>– nositel kupónu je oprávněn využít slevu při koupi určitého výrobku (kupóny lze uveřejňovat v tisku, zasílat poštou, přikládat k výrobkům)</a:t>
            </a:r>
          </a:p>
          <a:p>
            <a:r>
              <a:rPr lang="cs-CZ" sz="2800" b="1" dirty="0" smtClean="0"/>
              <a:t>soutěže</a:t>
            </a:r>
            <a:r>
              <a:rPr lang="cs-CZ" sz="2800" b="1" dirty="0"/>
              <a:t>, hry, loterie</a:t>
            </a:r>
            <a:r>
              <a:rPr lang="cs-CZ" sz="2800" dirty="0"/>
              <a:t> – u soutěží stanoven úkol (např. vymyslet reklamní slogan, název </a:t>
            </a:r>
            <a:r>
              <a:rPr lang="cs-CZ" sz="2800" dirty="0" smtClean="0"/>
              <a:t>auta, fotografie z dovolené, …), </a:t>
            </a:r>
            <a:r>
              <a:rPr lang="cs-CZ" sz="2800" dirty="0"/>
              <a:t>u loterie vyžádáno jméno a adresa, u hry možnost výhry po splnění malého </a:t>
            </a:r>
            <a:r>
              <a:rPr lang="cs-CZ" sz="2800" dirty="0" smtClean="0"/>
              <a:t>úkolu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084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prodeje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/>
              <a:t>vzorky </a:t>
            </a:r>
            <a:r>
              <a:rPr lang="cs-CZ" sz="2800" dirty="0"/>
              <a:t>–</a:t>
            </a:r>
            <a:r>
              <a:rPr lang="cs-CZ" sz="2800" b="1" dirty="0"/>
              <a:t> </a:t>
            </a:r>
            <a:r>
              <a:rPr lang="cs-CZ" sz="2800" dirty="0"/>
              <a:t>bezplatná nabídka vyzkoušení zboží</a:t>
            </a:r>
          </a:p>
          <a:p>
            <a:pPr lvl="0"/>
            <a:r>
              <a:rPr lang="cs-CZ" sz="2800" b="1" dirty="0"/>
              <a:t>cena balení</a:t>
            </a:r>
            <a:r>
              <a:rPr lang="cs-CZ" sz="2800" dirty="0"/>
              <a:t> – snížená cena balení (dva kusy za cenu 1 balení), spojené balení (dva různé výrobky zabaleny dohromady)</a:t>
            </a:r>
          </a:p>
          <a:p>
            <a:pPr lvl="0"/>
            <a:r>
              <a:rPr lang="cs-CZ" sz="2800" b="1" dirty="0"/>
              <a:t>prémie</a:t>
            </a:r>
            <a:r>
              <a:rPr lang="cs-CZ" sz="2800" dirty="0"/>
              <a:t> – zboží zdarma nebo za velmi nízkou cenu (např. vloženo do balení jiného výrobku) – zlaté mince v balení, opakovaně použitelná nádoba, zaslání hrníčku po obdržení potvrzení o nákupu atp.</a:t>
            </a:r>
          </a:p>
          <a:p>
            <a:pPr lvl="0"/>
            <a:r>
              <a:rPr lang="cs-CZ" sz="2800" b="1" dirty="0"/>
              <a:t>vyzkoušení zboží zdarma</a:t>
            </a:r>
            <a:endParaRPr lang="cs-CZ" sz="2800" dirty="0"/>
          </a:p>
          <a:p>
            <a:pPr lvl="0"/>
            <a:r>
              <a:rPr lang="cs-CZ" sz="2800" b="1" dirty="0"/>
              <a:t>záruka na výrobek </a:t>
            </a:r>
            <a:r>
              <a:rPr lang="cs-CZ" sz="2800" dirty="0"/>
              <a:t>nad rámec zákonné povinnosti</a:t>
            </a:r>
          </a:p>
          <a:p>
            <a:r>
              <a:rPr lang="cs-CZ" sz="2800" b="1" dirty="0"/>
              <a:t>vystavování a předvádění výrobků</a:t>
            </a:r>
            <a:r>
              <a:rPr lang="cs-CZ" sz="2800" dirty="0"/>
              <a:t> v místě prodeje (</a:t>
            </a:r>
            <a:r>
              <a:rPr lang="cs-CZ" sz="2800" dirty="0" err="1"/>
              <a:t>merchandising</a:t>
            </a:r>
            <a:r>
              <a:rPr lang="cs-CZ" sz="2800" dirty="0"/>
              <a:t>)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7694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Přímý (direct)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8600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400" dirty="0"/>
              <a:t>se oslovují zákazníci přímým adresním oslovením (např. e-mailem, poštou, telefonicky nebo i </a:t>
            </a:r>
            <a:r>
              <a:rPr lang="cs-CZ" sz="2400" dirty="0" smtClean="0"/>
              <a:t>osobně) </a:t>
            </a:r>
          </a:p>
          <a:p>
            <a:pPr marL="0" lvl="0" indent="0">
              <a:buNone/>
            </a:pPr>
            <a:r>
              <a:rPr lang="cs-CZ" sz="2400" dirty="0" smtClean="0"/>
              <a:t>výhoda: přímé zacílení (CRM – </a:t>
            </a:r>
            <a:r>
              <a:rPr lang="cs-CZ" sz="2400" dirty="0" err="1" smtClean="0"/>
              <a:t>customer</a:t>
            </a:r>
            <a:r>
              <a:rPr lang="cs-CZ" sz="2400" dirty="0" smtClean="0"/>
              <a:t> </a:t>
            </a:r>
            <a:r>
              <a:rPr lang="cs-CZ" sz="2400" dirty="0" err="1" smtClean="0"/>
              <a:t>relation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) systémy)</a:t>
            </a:r>
          </a:p>
          <a:p>
            <a:pPr marL="0" lv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přímý </a:t>
            </a:r>
            <a:r>
              <a:rPr lang="cs-CZ" sz="2400" b="1" dirty="0"/>
              <a:t>zásilkový marketing </a:t>
            </a:r>
            <a:r>
              <a:rPr lang="cs-CZ" sz="2400" dirty="0"/>
              <a:t>zasílání </a:t>
            </a:r>
            <a:r>
              <a:rPr lang="cs-CZ" sz="2400" dirty="0" smtClean="0"/>
              <a:t>e-mailů, dopisů, letáků</a:t>
            </a:r>
            <a:r>
              <a:rPr lang="cs-CZ" sz="2400" dirty="0"/>
              <a:t>, brožur atp</a:t>
            </a:r>
            <a:r>
              <a:rPr lang="cs-CZ" sz="2400" dirty="0" smtClean="0"/>
              <a:t>., </a:t>
            </a:r>
            <a:r>
              <a:rPr lang="cs-CZ" sz="2400" dirty="0"/>
              <a:t>ideálně </a:t>
            </a:r>
            <a:r>
              <a:rPr lang="cs-CZ" sz="2400" b="1" dirty="0" smtClean="0"/>
              <a:t>direct </a:t>
            </a:r>
            <a:r>
              <a:rPr lang="cs-CZ" sz="2400" b="1" dirty="0"/>
              <a:t>mail </a:t>
            </a:r>
            <a:r>
              <a:rPr lang="cs-CZ" sz="2400" dirty="0"/>
              <a:t>– e-maily přímo na adresu (</a:t>
            </a:r>
            <a:r>
              <a:rPr lang="cs-CZ" sz="2400" dirty="0" smtClean="0"/>
              <a:t>potenciálního</a:t>
            </a:r>
            <a:r>
              <a:rPr lang="cs-CZ" sz="2400" dirty="0"/>
              <a:t>) zákazníka</a:t>
            </a:r>
          </a:p>
          <a:p>
            <a:pPr lvl="0"/>
            <a:r>
              <a:rPr lang="cs-CZ" sz="2400" b="1" dirty="0" smtClean="0"/>
              <a:t>katalogový </a:t>
            </a:r>
            <a:r>
              <a:rPr lang="cs-CZ" sz="2400" b="1" dirty="0"/>
              <a:t>marketing </a:t>
            </a:r>
            <a:r>
              <a:rPr lang="cs-CZ" sz="2400" dirty="0"/>
              <a:t>(rozesílání katalogů – kompletní sortiment zboží, zásilkový prodej)</a:t>
            </a:r>
          </a:p>
          <a:p>
            <a:pPr lvl="0"/>
            <a:r>
              <a:rPr lang="cs-CZ" sz="2400" b="1" dirty="0"/>
              <a:t>telemarketing</a:t>
            </a:r>
            <a:r>
              <a:rPr lang="cs-CZ" sz="2400" dirty="0"/>
              <a:t> telefonáty obsahující nabídku zboží či </a:t>
            </a:r>
            <a:r>
              <a:rPr lang="cs-CZ" sz="2400" dirty="0" smtClean="0"/>
              <a:t>služeb</a:t>
            </a:r>
          </a:p>
          <a:p>
            <a:pPr lvl="0"/>
            <a:r>
              <a:rPr lang="cs-CZ" sz="2400" b="1" dirty="0" smtClean="0"/>
              <a:t>přímý </a:t>
            </a:r>
            <a:r>
              <a:rPr lang="cs-CZ" sz="2400" b="1" dirty="0"/>
              <a:t>marketing pomocí </a:t>
            </a:r>
            <a:r>
              <a:rPr lang="cs-CZ" sz="2400" b="1" dirty="0" smtClean="0"/>
              <a:t>televize, rozhlasu</a:t>
            </a:r>
            <a:r>
              <a:rPr lang="cs-CZ" sz="2400" b="1" dirty="0"/>
              <a:t>, časopisů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a </a:t>
            </a:r>
            <a:r>
              <a:rPr lang="cs-CZ" sz="2400" b="1" dirty="0"/>
              <a:t>novin</a:t>
            </a:r>
            <a:r>
              <a:rPr lang="cs-CZ" sz="2400" dirty="0"/>
              <a:t> – možnost bezplatného zavolání a objednávky zboží</a:t>
            </a:r>
          </a:p>
        </p:txBody>
      </p:sp>
    </p:spTree>
    <p:extLst>
      <p:ext uri="{BB962C8B-B14F-4D97-AF65-F5344CB8AC3E}">
        <p14:creationId xmlns:p14="http://schemas.microsoft.com/office/powerpoint/2010/main" val="21303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Firemní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8531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b="1" dirty="0" smtClean="0">
                <a:solidFill>
                  <a:srgbClr val="FFC000"/>
                </a:solidFill>
              </a:rPr>
              <a:t>prosazování firmy </a:t>
            </a:r>
            <a:r>
              <a:rPr lang="cs-CZ" sz="2400" dirty="0" smtClean="0"/>
              <a:t>jako poskytovatele výrobků/služeb, zviditelňování, komunikování image</a:t>
            </a:r>
          </a:p>
          <a:p>
            <a:pPr lvl="0"/>
            <a:endParaRPr lang="cs-CZ" sz="2400" b="1" dirty="0"/>
          </a:p>
          <a:p>
            <a:pPr lvl="0"/>
            <a:r>
              <a:rPr lang="cs-CZ" sz="2400" b="1" dirty="0" smtClean="0"/>
              <a:t>obchodní </a:t>
            </a:r>
            <a:r>
              <a:rPr lang="cs-CZ" sz="2400" b="1" dirty="0"/>
              <a:t>výstavy a konference</a:t>
            </a:r>
            <a:r>
              <a:rPr lang="cs-CZ" sz="2400" dirty="0"/>
              <a:t> </a:t>
            </a:r>
            <a:r>
              <a:rPr lang="cs-CZ" sz="2400" dirty="0" smtClean="0"/>
              <a:t>– zdánlivě </a:t>
            </a:r>
            <a:r>
              <a:rPr lang="cs-CZ" sz="2400" dirty="0"/>
              <a:t>nákladné, avšak většinou značně efektivní</a:t>
            </a:r>
          </a:p>
          <a:p>
            <a:pPr lvl="0"/>
            <a:r>
              <a:rPr lang="cs-CZ" sz="2400" b="1" dirty="0"/>
              <a:t>reklamní speciality </a:t>
            </a:r>
            <a:r>
              <a:rPr lang="cs-CZ" sz="2400" dirty="0"/>
              <a:t>– </a:t>
            </a:r>
            <a:r>
              <a:rPr lang="cs-CZ" sz="2400" dirty="0" smtClean="0"/>
              <a:t>většinou</a:t>
            </a:r>
            <a:r>
              <a:rPr lang="cs-CZ" sz="2400" b="1" dirty="0" smtClean="0"/>
              <a:t> </a:t>
            </a:r>
            <a:r>
              <a:rPr lang="cs-CZ" sz="2400" dirty="0"/>
              <a:t>levné drobné předměty určené potenciálním </a:t>
            </a:r>
            <a:r>
              <a:rPr lang="cs-CZ" sz="2400" dirty="0" smtClean="0"/>
              <a:t>zákazníkům, mnohdy ale komukoli (i dětem – „usazování značky“ do povědomí)</a:t>
            </a:r>
            <a:endParaRPr lang="cs-CZ" sz="2400" dirty="0"/>
          </a:p>
          <a:p>
            <a:r>
              <a:rPr lang="cs-CZ" sz="2400" b="1" dirty="0"/>
              <a:t>prodejní soutěže</a:t>
            </a:r>
            <a:r>
              <a:rPr lang="cs-CZ" sz="2400" dirty="0"/>
              <a:t> – </a:t>
            </a:r>
            <a:r>
              <a:rPr lang="cs-CZ" sz="2400" dirty="0" smtClean="0"/>
              <a:t>pro </a:t>
            </a:r>
            <a:r>
              <a:rPr lang="cs-CZ" sz="2400" dirty="0"/>
              <a:t>maloobchodníky či prodejní </a:t>
            </a:r>
            <a:r>
              <a:rPr lang="cs-CZ" sz="2400" dirty="0" smtClean="0"/>
              <a:t>zástupce (získání výhody při prezentaci či vystavování zboží)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15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Public relations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„širokopásmové“ informování o firmě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vztahy </a:t>
            </a:r>
            <a:r>
              <a:rPr lang="cs-CZ" b="1" dirty="0"/>
              <a:t>s </a:t>
            </a:r>
            <a:r>
              <a:rPr lang="cs-CZ" b="1" dirty="0" smtClean="0"/>
              <a:t>médii </a:t>
            </a:r>
            <a:r>
              <a:rPr lang="cs-CZ" dirty="0" smtClean="0"/>
              <a:t>– umisťování </a:t>
            </a:r>
            <a:r>
              <a:rPr lang="cs-CZ" dirty="0"/>
              <a:t>zpráv pro vyvolání pozornosti k firmě, výrobku, </a:t>
            </a:r>
            <a:r>
              <a:rPr lang="cs-CZ" dirty="0" smtClean="0"/>
              <a:t>službě (PR články)</a:t>
            </a:r>
            <a:endParaRPr lang="cs-CZ" dirty="0"/>
          </a:p>
          <a:p>
            <a:pPr lvl="0"/>
            <a:r>
              <a:rPr lang="cs-CZ" b="1" dirty="0"/>
              <a:t>publicita výrobku </a:t>
            </a:r>
            <a:r>
              <a:rPr lang="cs-CZ" dirty="0"/>
              <a:t>– </a:t>
            </a:r>
            <a:r>
              <a:rPr lang="cs-CZ" dirty="0" smtClean="0"/>
              <a:t>publicita </a:t>
            </a:r>
            <a:r>
              <a:rPr lang="cs-CZ" dirty="0"/>
              <a:t>týkající se speciálních </a:t>
            </a:r>
            <a:r>
              <a:rPr lang="cs-CZ" dirty="0" smtClean="0"/>
              <a:t>výrobků</a:t>
            </a:r>
          </a:p>
          <a:p>
            <a:pPr lvl="0"/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b="1" dirty="0" err="1" smtClean="0"/>
              <a:t>placement</a:t>
            </a:r>
            <a:r>
              <a:rPr lang="cs-CZ" b="1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umisťování </a:t>
            </a:r>
            <a:r>
              <a:rPr lang="cs-CZ" dirty="0"/>
              <a:t>výrobků do filmu, televizních </a:t>
            </a:r>
            <a:r>
              <a:rPr lang="cs-CZ" dirty="0" smtClean="0"/>
              <a:t>seriálů, …</a:t>
            </a:r>
            <a:endParaRPr lang="cs-CZ" dirty="0"/>
          </a:p>
          <a:p>
            <a:pPr lvl="0"/>
            <a:r>
              <a:rPr lang="cs-CZ" b="1" dirty="0"/>
              <a:t>vnější i vnitřní firemní komunikace </a:t>
            </a:r>
            <a:r>
              <a:rPr lang="cs-CZ" dirty="0"/>
              <a:t>– </a:t>
            </a:r>
            <a:r>
              <a:rPr lang="cs-CZ" dirty="0" smtClean="0"/>
              <a:t>prosazování </a:t>
            </a:r>
            <a:r>
              <a:rPr lang="cs-CZ" dirty="0"/>
              <a:t>porozumění pro firmu</a:t>
            </a:r>
          </a:p>
          <a:p>
            <a:pPr lvl="0"/>
            <a:r>
              <a:rPr lang="cs-CZ" b="1" dirty="0"/>
              <a:t>ovlivňování (lobbování)</a:t>
            </a:r>
            <a:r>
              <a:rPr lang="cs-CZ" dirty="0"/>
              <a:t> – </a:t>
            </a:r>
            <a:r>
              <a:rPr lang="cs-CZ" dirty="0" smtClean="0"/>
              <a:t>jednání </a:t>
            </a:r>
            <a:r>
              <a:rPr lang="cs-CZ" dirty="0"/>
              <a:t>s vlivnými osobami s cílem získat podporu, zmírnit nebo odstranit legislativní či jiná omezení</a:t>
            </a:r>
          </a:p>
          <a:p>
            <a:r>
              <a:rPr lang="cs-CZ" b="1" dirty="0"/>
              <a:t>poradenství</a:t>
            </a:r>
            <a:r>
              <a:rPr lang="cs-CZ" dirty="0"/>
              <a:t> – </a:t>
            </a:r>
            <a:r>
              <a:rPr lang="cs-CZ" dirty="0" smtClean="0"/>
              <a:t>poradenské </a:t>
            </a:r>
            <a:r>
              <a:rPr lang="cs-CZ" dirty="0"/>
              <a:t>služby v oblasti veřejných záležitostí, postavení a image </a:t>
            </a:r>
            <a:r>
              <a:rPr lang="cs-CZ" dirty="0" smtClean="0"/>
              <a:t>firmy</a:t>
            </a:r>
          </a:p>
          <a:p>
            <a:r>
              <a:rPr lang="cs-CZ" b="1" dirty="0" smtClean="0"/>
              <a:t>sponzoring</a:t>
            </a:r>
            <a:r>
              <a:rPr lang="cs-CZ" dirty="0" smtClean="0"/>
              <a:t> – sport, kulturní akce, televize, … </a:t>
            </a:r>
          </a:p>
          <a:p>
            <a:r>
              <a:rPr lang="cs-CZ" b="1" dirty="0" smtClean="0"/>
              <a:t>charitativní činnost</a:t>
            </a:r>
            <a:r>
              <a:rPr lang="cs-CZ" dirty="0" smtClean="0"/>
              <a:t> – dary, nadace, …</a:t>
            </a:r>
          </a:p>
          <a:p>
            <a:r>
              <a:rPr lang="cs-CZ" b="1" dirty="0" err="1" smtClean="0"/>
              <a:t>influenceři</a:t>
            </a:r>
            <a:r>
              <a:rPr lang="cs-CZ" dirty="0" smtClean="0"/>
              <a:t>  – </a:t>
            </a:r>
            <a:r>
              <a:rPr lang="cs-CZ" dirty="0" err="1" smtClean="0"/>
              <a:t>youtubeři</a:t>
            </a:r>
            <a:r>
              <a:rPr lang="cs-CZ" dirty="0" smtClean="0"/>
              <a:t>, </a:t>
            </a:r>
            <a:r>
              <a:rPr lang="cs-CZ" dirty="0" err="1" smtClean="0"/>
              <a:t>bloggeři</a:t>
            </a:r>
            <a:r>
              <a:rPr lang="cs-CZ" dirty="0" smtClean="0"/>
              <a:t>, „celebrity“</a:t>
            </a:r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dirty="0"/>
              <a:t>tyto aktivity zahrnují mj. publikace, zprávy, akce, projevy, služby veřejnosti, jednotné identifikační znaky (auta, firemní písemnosti, jednotný styl, uniformy, 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33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Souhrnný pohled – </a:t>
            </a:r>
            <a:r>
              <a:rPr lang="cs-CZ" dirty="0" smtClean="0">
                <a:solidFill>
                  <a:srgbClr val="FFC000"/>
                </a:solidFill>
              </a:rPr>
              <a:t>reklama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sz="2600" dirty="0" smtClean="0"/>
              <a:t>reklama</a:t>
            </a:r>
            <a:r>
              <a:rPr lang="cs-CZ" sz="2600" dirty="0"/>
              <a:t> je placená nebo </a:t>
            </a:r>
            <a:r>
              <a:rPr lang="cs-CZ" sz="2600" dirty="0" smtClean="0"/>
              <a:t>neplacená propagace </a:t>
            </a:r>
            <a:r>
              <a:rPr lang="cs-CZ" sz="2600" dirty="0"/>
              <a:t> výrobku, služby, společnosti, obchodní značky nebo myšlenky, mající obvykle za cíl zvýšení </a:t>
            </a:r>
            <a:r>
              <a:rPr lang="cs-CZ" sz="2600" dirty="0" smtClean="0"/>
              <a:t>prodeje</a:t>
            </a:r>
          </a:p>
          <a:p>
            <a:r>
              <a:rPr lang="cs-CZ" sz="2600" dirty="0" smtClean="0"/>
              <a:t>používá se internet, televize, rozhlas, ale i klasické prostředky (plakáty, billboardy, letáky, …</a:t>
            </a:r>
          </a:p>
          <a:p>
            <a:r>
              <a:rPr lang="cs-CZ" sz="2600" dirty="0" smtClean="0"/>
              <a:t>v reklamním řetězci spolupracují zadavatel, zpracovatel </a:t>
            </a:r>
            <a:br>
              <a:rPr lang="cs-CZ" sz="2600" dirty="0" smtClean="0"/>
            </a:br>
            <a:r>
              <a:rPr lang="cs-CZ" sz="2600" dirty="0" smtClean="0"/>
              <a:t>a šiřitel</a:t>
            </a:r>
          </a:p>
          <a:p>
            <a:r>
              <a:rPr lang="cs-CZ" sz="2600" dirty="0" smtClean="0"/>
              <a:t>využívají nejen výrobní a prodejní firmy, ale i stát, neziskové organizace, sportovní oddíly/svazy, …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0568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1004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Podpora prodeje</vt:lpstr>
      <vt:lpstr>Místo podpory prodeje</vt:lpstr>
      <vt:lpstr>Osobní prodej</vt:lpstr>
      <vt:lpstr>Podpora prodeje I</vt:lpstr>
      <vt:lpstr>Podpora prodeje II</vt:lpstr>
      <vt:lpstr>Přímý (direct) marketing</vt:lpstr>
      <vt:lpstr>Firemní propagace</vt:lpstr>
      <vt:lpstr>Public relations</vt:lpstr>
      <vt:lpstr>Souhrnný pohled – reklama </vt:lpstr>
      <vt:lpstr>Cíle reklamy</vt:lpstr>
      <vt:lpstr>Reklamní kampaň</vt:lpstr>
      <vt:lpstr>Model AIDA</vt:lpstr>
      <vt:lpstr>Omezení reklamy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Segmentace trhu</dc:title>
  <dc:creator>HP</dc:creator>
  <cp:lastModifiedBy>HP</cp:lastModifiedBy>
  <cp:revision>58</cp:revision>
  <dcterms:created xsi:type="dcterms:W3CDTF">2021-03-14T21:54:21Z</dcterms:created>
  <dcterms:modified xsi:type="dcterms:W3CDTF">2021-05-03T07:27:03Z</dcterms:modified>
</cp:coreProperties>
</file>