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7" r:id="rId2"/>
    <p:sldId id="272" r:id="rId3"/>
    <p:sldId id="271" r:id="rId4"/>
    <p:sldId id="268" r:id="rId5"/>
    <p:sldId id="269" r:id="rId6"/>
    <p:sldId id="265"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cs-CZ"/>
              <a:t>Kliknutím lze upravit styl.</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cs-CZ"/>
              <a:t>Kliknutím lze upravit styl.</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cs-CZ"/>
              <a:t>Kliknutím lze upravit styl.</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cs-CZ"/>
              <a:t>Po kliknutí můžete upravovat styly textu v předloze.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cs-CZ"/>
              <a:t>Kliknutím lze upravit styl.</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a:t>Po kliknutí můžete upravovat styly textu v předloze.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cs-CZ"/>
              <a:t>Kliknutím lze upravit styl.</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cs-CZ"/>
              <a:t>Kliknutím lze upravit styl.</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3/16/2023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vaclavhavel.cz/elearning/en/course/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bit.ly/3T8Yko0" TargetMode="External"/><Relationship Id="rId2" Type="http://schemas.openxmlformats.org/officeDocument/2006/relationships/hyperlink" Target="https://bit.ly/3JxWYj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fpc.org.uk/publications/the-rise-of-illiberal-civil-society-in-the-former-soviet-un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9F8EC1-A0E2-C9D3-E4F7-6BBE8C6C4AAC}"/>
              </a:ext>
            </a:extLst>
          </p:cNvPr>
          <p:cNvSpPr>
            <a:spLocks noGrp="1"/>
          </p:cNvSpPr>
          <p:nvPr>
            <p:ph type="ctrTitle"/>
          </p:nvPr>
        </p:nvSpPr>
        <p:spPr/>
        <p:txBody>
          <a:bodyPr/>
          <a:lstStyle/>
          <a:p>
            <a:r>
              <a:rPr lang="cs-CZ" dirty="0"/>
              <a:t>Civil society</a:t>
            </a:r>
          </a:p>
        </p:txBody>
      </p:sp>
      <p:sp>
        <p:nvSpPr>
          <p:cNvPr id="3" name="Podnadpis 2">
            <a:extLst>
              <a:ext uri="{FF2B5EF4-FFF2-40B4-BE49-F238E27FC236}">
                <a16:creationId xmlns:a16="http://schemas.microsoft.com/office/drawing/2014/main" id="{1128DDEA-7770-8F58-A007-4AA83B26F879}"/>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2016853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E48ACB-CD7B-CA6F-7B0F-06CD7B5C3C5C}"/>
              </a:ext>
            </a:extLst>
          </p:cNvPr>
          <p:cNvSpPr>
            <a:spLocks noGrp="1"/>
          </p:cNvSpPr>
          <p:nvPr>
            <p:ph type="title"/>
          </p:nvPr>
        </p:nvSpPr>
        <p:spPr/>
        <p:txBody>
          <a:bodyPr/>
          <a:lstStyle/>
          <a:p>
            <a:r>
              <a:rPr lang="cs-CZ" dirty="0"/>
              <a:t>Václav Havel and civil society</a:t>
            </a:r>
          </a:p>
        </p:txBody>
      </p:sp>
      <p:sp>
        <p:nvSpPr>
          <p:cNvPr id="3" name="Zástupný obsah 2">
            <a:extLst>
              <a:ext uri="{FF2B5EF4-FFF2-40B4-BE49-F238E27FC236}">
                <a16:creationId xmlns:a16="http://schemas.microsoft.com/office/drawing/2014/main" id="{C911CFDD-E0EE-5452-FEAE-31241F093D3B}"/>
              </a:ext>
            </a:extLst>
          </p:cNvPr>
          <p:cNvSpPr>
            <a:spLocks noGrp="1"/>
          </p:cNvSpPr>
          <p:nvPr>
            <p:ph idx="1"/>
          </p:nvPr>
        </p:nvSpPr>
        <p:spPr/>
        <p:txBody>
          <a:bodyPr/>
          <a:lstStyle/>
          <a:p>
            <a:pPr marL="0" indent="0">
              <a:buNone/>
            </a:pPr>
            <a:r>
              <a:rPr lang="cs-CZ" dirty="0">
                <a:latin typeface="+mj-lt"/>
                <a:hlinkClick r:id="rId2"/>
              </a:rPr>
              <a:t>https://www.vaclavhavel.cz/elearning/en/course/9</a:t>
            </a:r>
            <a:r>
              <a:rPr lang="cs-CZ" dirty="0">
                <a:latin typeface="+mj-lt"/>
              </a:rPr>
              <a:t> </a:t>
            </a:r>
          </a:p>
          <a:p>
            <a:endParaRPr lang="cs-CZ" dirty="0">
              <a:latin typeface="+mj-lt"/>
            </a:endParaRPr>
          </a:p>
          <a:p>
            <a:pPr marL="0" indent="0">
              <a:buNone/>
            </a:pPr>
            <a:r>
              <a:rPr lang="en-GB" dirty="0">
                <a:latin typeface="+mj-lt"/>
              </a:rPr>
              <a:t>The Václav Havel Library collects, researches, disseminates, promotes and advocates the spiritual, literary and political legacy of the author, playwright, thinker, human rights defender and Czechoslovak and Czech president</a:t>
            </a:r>
            <a:r>
              <a:rPr lang="cs-CZ" dirty="0">
                <a:latin typeface="+mj-lt"/>
              </a:rPr>
              <a:t>, Václav Havel</a:t>
            </a:r>
            <a:r>
              <a:rPr lang="en-GB" dirty="0">
                <a:latin typeface="+mj-lt"/>
              </a:rPr>
              <a:t>.</a:t>
            </a:r>
            <a:endParaRPr lang="cs-CZ" dirty="0">
              <a:latin typeface="+mj-lt"/>
            </a:endParaRPr>
          </a:p>
          <a:p>
            <a:endParaRPr lang="cs-CZ" dirty="0"/>
          </a:p>
        </p:txBody>
      </p:sp>
    </p:spTree>
    <p:extLst>
      <p:ext uri="{BB962C8B-B14F-4D97-AF65-F5344CB8AC3E}">
        <p14:creationId xmlns:p14="http://schemas.microsoft.com/office/powerpoint/2010/main" val="1667457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5ECBDC-9810-2FCB-42BE-34F86BAC4BF9}"/>
              </a:ext>
            </a:extLst>
          </p:cNvPr>
          <p:cNvSpPr>
            <a:spLocks noGrp="1"/>
          </p:cNvSpPr>
          <p:nvPr>
            <p:ph type="title"/>
          </p:nvPr>
        </p:nvSpPr>
        <p:spPr/>
        <p:txBody>
          <a:bodyPr/>
          <a:lstStyle/>
          <a:p>
            <a:r>
              <a:rPr lang="cs-CZ" dirty="0"/>
              <a:t>THE MAIDAN – WINTER 2013-2014, UKRAINE</a:t>
            </a:r>
          </a:p>
        </p:txBody>
      </p:sp>
      <p:sp>
        <p:nvSpPr>
          <p:cNvPr id="3" name="Zástupný obsah 2">
            <a:extLst>
              <a:ext uri="{FF2B5EF4-FFF2-40B4-BE49-F238E27FC236}">
                <a16:creationId xmlns:a16="http://schemas.microsoft.com/office/drawing/2014/main" id="{99FE0156-BE5B-DCF2-4FF4-6E35725F6F35}"/>
              </a:ext>
            </a:extLst>
          </p:cNvPr>
          <p:cNvSpPr>
            <a:spLocks noGrp="1"/>
          </p:cNvSpPr>
          <p:nvPr>
            <p:ph idx="1"/>
          </p:nvPr>
        </p:nvSpPr>
        <p:spPr/>
        <p:txBody>
          <a:bodyPr>
            <a:normAutofit/>
          </a:bodyPr>
          <a:lstStyle/>
          <a:p>
            <a:pPr marL="0" indent="0">
              <a:buNone/>
            </a:pPr>
            <a:r>
              <a:rPr lang="cs-CZ" dirty="0" err="1">
                <a:latin typeface="+mj-lt"/>
                <a:cs typeface="Times New Roman" panose="02020603050405020304" pitchFamily="18" charset="0"/>
              </a:rPr>
              <a:t>Lecture</a:t>
            </a:r>
            <a:r>
              <a:rPr lang="cs-CZ" dirty="0">
                <a:latin typeface="+mj-lt"/>
                <a:cs typeface="Times New Roman" panose="02020603050405020304" pitchFamily="18" charset="0"/>
              </a:rPr>
              <a:t> by </a:t>
            </a:r>
            <a:r>
              <a:rPr lang="en-US" dirty="0">
                <a:latin typeface="+mj-lt"/>
                <a:cs typeface="Times New Roman" panose="02020603050405020304" pitchFamily="18" charset="0"/>
              </a:rPr>
              <a:t>Marci Shore, </a:t>
            </a:r>
            <a:r>
              <a:rPr lang="cs-CZ" dirty="0">
                <a:latin typeface="+mj-lt"/>
                <a:cs typeface="Times New Roman" panose="02020603050405020304" pitchFamily="18" charset="0"/>
              </a:rPr>
              <a:t>A</a:t>
            </a:r>
            <a:r>
              <a:rPr lang="en-US" dirty="0" err="1">
                <a:latin typeface="+mj-lt"/>
                <a:cs typeface="Times New Roman" panose="02020603050405020304" pitchFamily="18" charset="0"/>
              </a:rPr>
              <a:t>ssociate</a:t>
            </a:r>
            <a:r>
              <a:rPr lang="en-US" dirty="0">
                <a:latin typeface="+mj-lt"/>
                <a:cs typeface="Times New Roman" panose="02020603050405020304" pitchFamily="18" charset="0"/>
              </a:rPr>
              <a:t> </a:t>
            </a:r>
            <a:r>
              <a:rPr lang="cs-CZ" dirty="0" err="1">
                <a:latin typeface="+mj-lt"/>
                <a:cs typeface="Times New Roman" panose="02020603050405020304" pitchFamily="18" charset="0"/>
              </a:rPr>
              <a:t>Pr</a:t>
            </a:r>
            <a:r>
              <a:rPr lang="en-US" dirty="0" err="1">
                <a:latin typeface="+mj-lt"/>
                <a:cs typeface="Times New Roman" panose="02020603050405020304" pitchFamily="18" charset="0"/>
              </a:rPr>
              <a:t>ofessor</a:t>
            </a:r>
            <a:r>
              <a:rPr lang="en-US" dirty="0">
                <a:latin typeface="+mj-lt"/>
                <a:cs typeface="Times New Roman" panose="02020603050405020304" pitchFamily="18" charset="0"/>
              </a:rPr>
              <a:t> of </a:t>
            </a:r>
            <a:r>
              <a:rPr lang="cs-CZ" dirty="0">
                <a:latin typeface="+mj-lt"/>
                <a:cs typeface="Times New Roman" panose="02020603050405020304" pitchFamily="18" charset="0"/>
              </a:rPr>
              <a:t>H</a:t>
            </a:r>
            <a:r>
              <a:rPr lang="en-US" dirty="0" err="1">
                <a:latin typeface="+mj-lt"/>
                <a:cs typeface="Times New Roman" panose="02020603050405020304" pitchFamily="18" charset="0"/>
              </a:rPr>
              <a:t>istory</a:t>
            </a:r>
            <a:r>
              <a:rPr lang="en-US" dirty="0">
                <a:latin typeface="+mj-lt"/>
                <a:cs typeface="Times New Roman" panose="02020603050405020304" pitchFamily="18" charset="0"/>
              </a:rPr>
              <a:t> at </a:t>
            </a:r>
            <a:r>
              <a:rPr lang="cs-CZ" dirty="0">
                <a:latin typeface="+mj-lt"/>
                <a:cs typeface="Times New Roman" panose="02020603050405020304" pitchFamily="18" charset="0"/>
              </a:rPr>
              <a:t>Y</a:t>
            </a:r>
            <a:r>
              <a:rPr lang="en-US" dirty="0">
                <a:latin typeface="+mj-lt"/>
                <a:cs typeface="Times New Roman" panose="02020603050405020304" pitchFamily="18" charset="0"/>
              </a:rPr>
              <a:t>ale </a:t>
            </a:r>
            <a:r>
              <a:rPr lang="cs-CZ" dirty="0">
                <a:latin typeface="+mj-lt"/>
                <a:cs typeface="Times New Roman" panose="02020603050405020304" pitchFamily="18" charset="0"/>
              </a:rPr>
              <a:t>U</a:t>
            </a:r>
            <a:r>
              <a:rPr lang="en-US" dirty="0" err="1">
                <a:latin typeface="+mj-lt"/>
                <a:cs typeface="Times New Roman" panose="02020603050405020304" pitchFamily="18" charset="0"/>
              </a:rPr>
              <a:t>niversity</a:t>
            </a:r>
            <a:r>
              <a:rPr lang="cs-CZ" dirty="0">
                <a:latin typeface="+mj-lt"/>
                <a:cs typeface="Times New Roman" panose="02020603050405020304" pitchFamily="18" charset="0"/>
              </a:rPr>
              <a:t>, </a:t>
            </a:r>
            <a:r>
              <a:rPr lang="cs-CZ" dirty="0">
                <a:latin typeface="+mj-lt"/>
                <a:cs typeface="Times New Roman" panose="02020603050405020304" pitchFamily="18" charset="0"/>
                <a:hlinkClick r:id="rId2"/>
              </a:rPr>
              <a:t>https://bit.ly/3JxWYjD</a:t>
            </a:r>
            <a:endParaRPr lang="cs-CZ" dirty="0">
              <a:latin typeface="+mj-lt"/>
              <a:cs typeface="Times New Roman" panose="02020603050405020304" pitchFamily="18" charset="0"/>
            </a:endParaRPr>
          </a:p>
          <a:p>
            <a:endParaRPr lang="cs-CZ" dirty="0">
              <a:latin typeface="+mj-lt"/>
              <a:cs typeface="Times New Roman" panose="02020603050405020304" pitchFamily="18" charset="0"/>
            </a:endParaRPr>
          </a:p>
          <a:p>
            <a:pPr marL="0" indent="0">
              <a:buNone/>
            </a:pPr>
            <a:r>
              <a:rPr lang="cs-CZ" dirty="0">
                <a:latin typeface="+mj-lt"/>
                <a:cs typeface="Times New Roman" panose="02020603050405020304" pitchFamily="18" charset="0"/>
              </a:rPr>
              <a:t>Part </a:t>
            </a:r>
            <a:r>
              <a:rPr lang="cs-CZ" dirty="0" err="1">
                <a:latin typeface="+mj-lt"/>
                <a:cs typeface="Times New Roman" panose="02020603050405020304" pitchFamily="18" charset="0"/>
              </a:rPr>
              <a:t>of</a:t>
            </a:r>
            <a:r>
              <a:rPr lang="cs-CZ" dirty="0">
                <a:latin typeface="+mj-lt"/>
                <a:cs typeface="Times New Roman" panose="02020603050405020304" pitchFamily="18" charset="0"/>
              </a:rPr>
              <a:t> </a:t>
            </a:r>
            <a:r>
              <a:rPr lang="cs-CZ" dirty="0" err="1">
                <a:latin typeface="+mj-lt"/>
                <a:cs typeface="Times New Roman" panose="02020603050405020304" pitchFamily="18" charset="0"/>
              </a:rPr>
              <a:t>the</a:t>
            </a:r>
            <a:r>
              <a:rPr lang="cs-CZ" dirty="0">
                <a:latin typeface="+mj-lt"/>
                <a:cs typeface="Times New Roman" panose="02020603050405020304" pitchFamily="18" charset="0"/>
              </a:rPr>
              <a:t> </a:t>
            </a:r>
            <a:r>
              <a:rPr lang="cs-CZ" dirty="0" err="1">
                <a:latin typeface="+mj-lt"/>
                <a:cs typeface="Times New Roman" panose="02020603050405020304" pitchFamily="18" charset="0"/>
              </a:rPr>
              <a:t>following</a:t>
            </a:r>
            <a:r>
              <a:rPr lang="cs-CZ" dirty="0">
                <a:latin typeface="+mj-lt"/>
                <a:cs typeface="Times New Roman" panose="02020603050405020304" pitchFamily="18" charset="0"/>
              </a:rPr>
              <a:t> </a:t>
            </a:r>
            <a:r>
              <a:rPr lang="cs-CZ" dirty="0" err="1">
                <a:latin typeface="+mj-lt"/>
                <a:cs typeface="Times New Roman" panose="02020603050405020304" pitchFamily="18" charset="0"/>
              </a:rPr>
              <a:t>Yale</a:t>
            </a:r>
            <a:r>
              <a:rPr lang="cs-CZ" dirty="0">
                <a:latin typeface="+mj-lt"/>
                <a:cs typeface="Times New Roman" panose="02020603050405020304" pitchFamily="18" charset="0"/>
              </a:rPr>
              <a:t> University </a:t>
            </a:r>
            <a:r>
              <a:rPr lang="cs-CZ" dirty="0" err="1">
                <a:latin typeface="+mj-lt"/>
                <a:cs typeface="Times New Roman" panose="02020603050405020304" pitchFamily="18" charset="0"/>
              </a:rPr>
              <a:t>course</a:t>
            </a:r>
            <a:r>
              <a:rPr lang="cs-CZ" dirty="0">
                <a:latin typeface="+mj-lt"/>
                <a:cs typeface="Times New Roman" panose="02020603050405020304" pitchFamily="18" charset="0"/>
              </a:rPr>
              <a:t>: </a:t>
            </a:r>
          </a:p>
          <a:p>
            <a:pPr marL="0" indent="0">
              <a:buNone/>
            </a:pPr>
            <a:r>
              <a:rPr lang="cs-CZ" dirty="0">
                <a:latin typeface="+mj-lt"/>
                <a:cs typeface="Times New Roman" panose="02020603050405020304" pitchFamily="18" charset="0"/>
              </a:rPr>
              <a:t>Timothy </a:t>
            </a:r>
            <a:r>
              <a:rPr lang="cs-CZ" dirty="0" err="1">
                <a:latin typeface="+mj-lt"/>
                <a:cs typeface="Times New Roman" panose="02020603050405020304" pitchFamily="18" charset="0"/>
              </a:rPr>
              <a:t>Snyder</a:t>
            </a:r>
            <a:r>
              <a:rPr lang="cs-CZ" dirty="0">
                <a:latin typeface="+mj-lt"/>
                <a:cs typeface="Times New Roman" panose="02020603050405020304" pitchFamily="18" charset="0"/>
              </a:rPr>
              <a:t>: </a:t>
            </a:r>
            <a:r>
              <a:rPr lang="cs-CZ" dirty="0" err="1">
                <a:latin typeface="+mj-lt"/>
                <a:cs typeface="Times New Roman" panose="02020603050405020304" pitchFamily="18" charset="0"/>
              </a:rPr>
              <a:t>The</a:t>
            </a:r>
            <a:r>
              <a:rPr lang="cs-CZ" dirty="0">
                <a:latin typeface="+mj-lt"/>
                <a:cs typeface="Times New Roman" panose="02020603050405020304" pitchFamily="18" charset="0"/>
              </a:rPr>
              <a:t> </a:t>
            </a:r>
            <a:r>
              <a:rPr lang="cs-CZ" dirty="0" err="1">
                <a:latin typeface="+mj-lt"/>
                <a:cs typeface="Times New Roman" panose="02020603050405020304" pitchFamily="18" charset="0"/>
              </a:rPr>
              <a:t>Making</a:t>
            </a:r>
            <a:r>
              <a:rPr lang="cs-CZ" dirty="0">
                <a:latin typeface="+mj-lt"/>
                <a:cs typeface="Times New Roman" panose="02020603050405020304" pitchFamily="18" charset="0"/>
              </a:rPr>
              <a:t> </a:t>
            </a:r>
            <a:r>
              <a:rPr lang="cs-CZ" dirty="0" err="1">
                <a:latin typeface="+mj-lt"/>
                <a:cs typeface="Times New Roman" panose="02020603050405020304" pitchFamily="18" charset="0"/>
              </a:rPr>
              <a:t>of</a:t>
            </a:r>
            <a:r>
              <a:rPr lang="cs-CZ" dirty="0">
                <a:latin typeface="+mj-lt"/>
                <a:cs typeface="Times New Roman" panose="02020603050405020304" pitchFamily="18" charset="0"/>
              </a:rPr>
              <a:t> </a:t>
            </a:r>
            <a:r>
              <a:rPr lang="cs-CZ" dirty="0" err="1">
                <a:latin typeface="+mj-lt"/>
                <a:cs typeface="Times New Roman" panose="02020603050405020304" pitchFamily="18" charset="0"/>
              </a:rPr>
              <a:t>Modern</a:t>
            </a:r>
            <a:r>
              <a:rPr lang="cs-CZ" dirty="0">
                <a:latin typeface="+mj-lt"/>
                <a:cs typeface="Times New Roman" panose="02020603050405020304" pitchFamily="18" charset="0"/>
              </a:rPr>
              <a:t> </a:t>
            </a:r>
            <a:r>
              <a:rPr lang="cs-CZ" dirty="0" err="1">
                <a:latin typeface="+mj-lt"/>
                <a:cs typeface="Times New Roman" panose="02020603050405020304" pitchFamily="18" charset="0"/>
              </a:rPr>
              <a:t>Ukraine</a:t>
            </a:r>
            <a:r>
              <a:rPr lang="cs-CZ" dirty="0">
                <a:latin typeface="+mj-lt"/>
                <a:cs typeface="Times New Roman" panose="02020603050405020304" pitchFamily="18" charset="0"/>
              </a:rPr>
              <a:t>, </a:t>
            </a:r>
            <a:r>
              <a:rPr lang="cs-CZ" dirty="0">
                <a:latin typeface="+mj-lt"/>
                <a:cs typeface="Times New Roman" panose="02020603050405020304" pitchFamily="18" charset="0"/>
                <a:hlinkClick r:id="rId3"/>
              </a:rPr>
              <a:t>https://bit.ly/3T8Yko0</a:t>
            </a:r>
            <a:endParaRPr lang="cs-CZ" dirty="0">
              <a:latin typeface="+mj-lt"/>
              <a:cs typeface="Times New Roman" panose="02020603050405020304" pitchFamily="18" charset="0"/>
            </a:endParaRPr>
          </a:p>
          <a:p>
            <a:endParaRPr lang="en-GB" sz="3600" cap="all" dirty="0">
              <a:ln w="3175" cmpd="sng">
                <a:noFill/>
              </a:ln>
              <a:latin typeface="+mj-lt"/>
              <a:ea typeface="+mj-ea"/>
              <a:cs typeface="+mj-cs"/>
            </a:endParaRPr>
          </a:p>
        </p:txBody>
      </p:sp>
    </p:spTree>
    <p:extLst>
      <p:ext uri="{BB962C8B-B14F-4D97-AF65-F5344CB8AC3E}">
        <p14:creationId xmlns:p14="http://schemas.microsoft.com/office/powerpoint/2010/main" val="374063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0DF33B-1D8A-BDF3-B28B-171C4B0AFD0D}"/>
              </a:ext>
            </a:extLst>
          </p:cNvPr>
          <p:cNvSpPr>
            <a:spLocks noGrp="1"/>
          </p:cNvSpPr>
          <p:nvPr>
            <p:ph type="title"/>
          </p:nvPr>
        </p:nvSpPr>
        <p:spPr/>
        <p:txBody>
          <a:bodyPr/>
          <a:lstStyle/>
          <a:p>
            <a:r>
              <a:rPr lang="cs-CZ" dirty="0" err="1"/>
              <a:t>Definition</a:t>
            </a:r>
            <a:endParaRPr lang="cs-CZ" dirty="0"/>
          </a:p>
        </p:txBody>
      </p:sp>
      <p:sp>
        <p:nvSpPr>
          <p:cNvPr id="3" name="Zástupný obsah 2">
            <a:extLst>
              <a:ext uri="{FF2B5EF4-FFF2-40B4-BE49-F238E27FC236}">
                <a16:creationId xmlns:a16="http://schemas.microsoft.com/office/drawing/2014/main" id="{D7F35009-5ECA-1AA6-5C4F-467B881B75A1}"/>
              </a:ext>
            </a:extLst>
          </p:cNvPr>
          <p:cNvSpPr>
            <a:spLocks noGrp="1"/>
          </p:cNvSpPr>
          <p:nvPr>
            <p:ph idx="1"/>
          </p:nvPr>
        </p:nvSpPr>
        <p:spPr/>
        <p:txBody>
          <a:bodyPr/>
          <a:lstStyle/>
          <a:p>
            <a:r>
              <a:rPr lang="cs-CZ" sz="3200" dirty="0">
                <a:latin typeface="+mj-lt"/>
              </a:rPr>
              <a:t>o</a:t>
            </a:r>
            <a:r>
              <a:rPr lang="en-US" sz="3200" dirty="0" err="1">
                <a:latin typeface="+mj-lt"/>
              </a:rPr>
              <a:t>rganized</a:t>
            </a:r>
            <a:r>
              <a:rPr lang="en-US" sz="3200" dirty="0">
                <a:latin typeface="+mj-lt"/>
              </a:rPr>
              <a:t> groups and institutions </a:t>
            </a:r>
            <a:endParaRPr lang="cs-CZ" sz="3200" dirty="0">
              <a:latin typeface="+mj-lt"/>
            </a:endParaRPr>
          </a:p>
          <a:p>
            <a:r>
              <a:rPr lang="en-US" sz="3200" dirty="0">
                <a:latin typeface="+mj-lt"/>
              </a:rPr>
              <a:t>outside of the family, market and state</a:t>
            </a:r>
            <a:endParaRPr lang="cs-CZ" sz="3200" dirty="0">
              <a:latin typeface="+mj-lt"/>
            </a:endParaRPr>
          </a:p>
          <a:p>
            <a:r>
              <a:rPr lang="en-US" sz="3200" dirty="0">
                <a:latin typeface="+mj-lt"/>
              </a:rPr>
              <a:t>represent or advance particular interests, values or causes of citizens</a:t>
            </a:r>
            <a:endParaRPr lang="cs-CZ" sz="3200" dirty="0">
              <a:latin typeface="+mj-lt"/>
            </a:endParaRPr>
          </a:p>
          <a:p>
            <a:r>
              <a:rPr lang="cs-CZ" sz="3200" dirty="0" err="1">
                <a:latin typeface="+mj-lt"/>
              </a:rPr>
              <a:t>some</a:t>
            </a:r>
            <a:r>
              <a:rPr lang="cs-CZ" sz="3200" dirty="0">
                <a:latin typeface="+mj-lt"/>
              </a:rPr>
              <a:t> </a:t>
            </a:r>
            <a:r>
              <a:rPr lang="cs-CZ" sz="3200" dirty="0" err="1">
                <a:latin typeface="+mj-lt"/>
              </a:rPr>
              <a:t>definitions</a:t>
            </a:r>
            <a:r>
              <a:rPr lang="cs-CZ" sz="3200" dirty="0">
                <a:latin typeface="+mj-lt"/>
              </a:rPr>
              <a:t>: </a:t>
            </a:r>
            <a:r>
              <a:rPr lang="en-US" sz="3200" dirty="0" err="1">
                <a:latin typeface="+mj-lt"/>
              </a:rPr>
              <a:t>promot</a:t>
            </a:r>
            <a:r>
              <a:rPr lang="cs-CZ" sz="3200" dirty="0">
                <a:latin typeface="+mj-lt"/>
              </a:rPr>
              <a:t>e</a:t>
            </a:r>
            <a:r>
              <a:rPr lang="en-US" sz="3200" dirty="0">
                <a:latin typeface="+mj-lt"/>
              </a:rPr>
              <a:t> the public good</a:t>
            </a:r>
            <a:endParaRPr lang="cs-CZ" sz="3200" dirty="0">
              <a:latin typeface="+mj-lt"/>
            </a:endParaRPr>
          </a:p>
          <a:p>
            <a:pPr marL="0" indent="0">
              <a:buNone/>
            </a:pPr>
            <a:endParaRPr lang="cs-CZ" dirty="0"/>
          </a:p>
        </p:txBody>
      </p:sp>
    </p:spTree>
    <p:extLst>
      <p:ext uri="{BB962C8B-B14F-4D97-AF65-F5344CB8AC3E}">
        <p14:creationId xmlns:p14="http://schemas.microsoft.com/office/powerpoint/2010/main" val="1919721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97A1A5-9BEB-351B-E79E-9E6B327A44F4}"/>
              </a:ext>
            </a:extLst>
          </p:cNvPr>
          <p:cNvSpPr>
            <a:spLocks noGrp="1"/>
          </p:cNvSpPr>
          <p:nvPr>
            <p:ph type="title"/>
          </p:nvPr>
        </p:nvSpPr>
        <p:spPr/>
        <p:txBody>
          <a:bodyPr/>
          <a:lstStyle/>
          <a:p>
            <a:r>
              <a:rPr lang="en-GB" dirty="0"/>
              <a:t>The rise of illiberal civil society in the former Soviet Union </a:t>
            </a:r>
            <a:endParaRPr lang="cs-CZ" dirty="0"/>
          </a:p>
        </p:txBody>
      </p:sp>
      <p:sp>
        <p:nvSpPr>
          <p:cNvPr id="3" name="Zástupný obsah 2">
            <a:extLst>
              <a:ext uri="{FF2B5EF4-FFF2-40B4-BE49-F238E27FC236}">
                <a16:creationId xmlns:a16="http://schemas.microsoft.com/office/drawing/2014/main" id="{5D511113-4693-2ACF-EBD0-7ACEBB0F7B7F}"/>
              </a:ext>
            </a:extLst>
          </p:cNvPr>
          <p:cNvSpPr>
            <a:spLocks noGrp="1"/>
          </p:cNvSpPr>
          <p:nvPr>
            <p:ph idx="1"/>
          </p:nvPr>
        </p:nvSpPr>
        <p:spPr/>
        <p:txBody>
          <a:bodyPr>
            <a:normAutofit fontScale="85000" lnSpcReduction="20000"/>
          </a:bodyPr>
          <a:lstStyle/>
          <a:p>
            <a:r>
              <a:rPr lang="cs-CZ" dirty="0" err="1">
                <a:latin typeface="+mj-lt"/>
                <a:cs typeface="Times New Roman" panose="02020603050405020304" pitchFamily="18" charset="0"/>
              </a:rPr>
              <a:t>publication</a:t>
            </a:r>
            <a:r>
              <a:rPr lang="cs-CZ" dirty="0">
                <a:latin typeface="+mj-lt"/>
                <a:cs typeface="Times New Roman" panose="02020603050405020304" pitchFamily="18" charset="0"/>
              </a:rPr>
              <a:t> by </a:t>
            </a:r>
            <a:r>
              <a:rPr lang="en-GB" dirty="0">
                <a:latin typeface="+mj-lt"/>
                <a:cs typeface="Times New Roman" panose="02020603050405020304" pitchFamily="18" charset="0"/>
              </a:rPr>
              <a:t>The Foreign Policy Centre </a:t>
            </a:r>
            <a:r>
              <a:rPr lang="cs-CZ" dirty="0">
                <a:latin typeface="+mj-lt"/>
                <a:cs typeface="Times New Roman" panose="02020603050405020304" pitchFamily="18" charset="0"/>
              </a:rPr>
              <a:t>- </a:t>
            </a:r>
            <a:r>
              <a:rPr lang="en-GB" dirty="0">
                <a:latin typeface="+mj-lt"/>
                <a:cs typeface="Times New Roman" panose="02020603050405020304" pitchFamily="18" charset="0"/>
              </a:rPr>
              <a:t>an independent, non-partisan international affairs think tank based in the United Kingdom</a:t>
            </a:r>
            <a:endParaRPr lang="cs-CZ" dirty="0">
              <a:latin typeface="+mj-lt"/>
              <a:cs typeface="Times New Roman" panose="02020603050405020304" pitchFamily="18" charset="0"/>
            </a:endParaRPr>
          </a:p>
          <a:p>
            <a:r>
              <a:rPr lang="cs-CZ" dirty="0" err="1">
                <a:latin typeface="+mj-lt"/>
                <a:cs typeface="Times New Roman" panose="02020603050405020304" pitchFamily="18" charset="0"/>
              </a:rPr>
              <a:t>Published</a:t>
            </a:r>
            <a:r>
              <a:rPr lang="cs-CZ" dirty="0">
                <a:latin typeface="+mj-lt"/>
                <a:cs typeface="Times New Roman" panose="02020603050405020304" pitchFamily="18" charset="0"/>
              </a:rPr>
              <a:t> in July 2018</a:t>
            </a:r>
          </a:p>
          <a:p>
            <a:r>
              <a:rPr lang="cs-CZ" dirty="0" err="1">
                <a:latin typeface="+mj-lt"/>
                <a:cs typeface="Times New Roman" panose="02020603050405020304" pitchFamily="18" charset="0"/>
              </a:rPr>
              <a:t>covers</a:t>
            </a:r>
            <a:r>
              <a:rPr lang="cs-CZ" dirty="0">
                <a:latin typeface="+mj-lt"/>
                <a:cs typeface="Times New Roman" panose="02020603050405020304" pitchFamily="18" charset="0"/>
              </a:rPr>
              <a:t>: </a:t>
            </a:r>
            <a:r>
              <a:rPr lang="en-US" dirty="0">
                <a:latin typeface="+mj-lt"/>
                <a:cs typeface="Times New Roman" panose="02020603050405020304" pitchFamily="18" charset="0"/>
              </a:rPr>
              <a:t>Georgia, Armenia, Ukraine, Kyrgyzstan and Moldova</a:t>
            </a:r>
            <a:endParaRPr lang="cs-CZ" dirty="0">
              <a:latin typeface="+mj-lt"/>
              <a:cs typeface="Times New Roman" panose="02020603050405020304" pitchFamily="18" charset="0"/>
            </a:endParaRPr>
          </a:p>
          <a:p>
            <a:r>
              <a:rPr lang="en-US" dirty="0">
                <a:latin typeface="+mj-lt"/>
                <a:cs typeface="Times New Roman" panose="02020603050405020304" pitchFamily="18" charset="0"/>
              </a:rPr>
              <a:t>illiberal, anti-Western and socially conservative civil society</a:t>
            </a:r>
            <a:r>
              <a:rPr lang="cs-CZ" dirty="0">
                <a:latin typeface="+mj-lt"/>
                <a:cs typeface="Times New Roman" panose="02020603050405020304" pitchFamily="18" charset="0"/>
              </a:rPr>
              <a:t>, anti-civil </a:t>
            </a:r>
            <a:r>
              <a:rPr lang="cs-CZ" dirty="0" err="1">
                <a:latin typeface="+mj-lt"/>
                <a:cs typeface="Times New Roman" panose="02020603050405020304" pitchFamily="18" charset="0"/>
              </a:rPr>
              <a:t>rights</a:t>
            </a:r>
            <a:endParaRPr lang="cs-CZ" dirty="0">
              <a:latin typeface="+mj-lt"/>
              <a:cs typeface="Times New Roman" panose="02020603050405020304" pitchFamily="18" charset="0"/>
            </a:endParaRPr>
          </a:p>
          <a:p>
            <a:r>
              <a:rPr lang="en-US" dirty="0">
                <a:latin typeface="+mj-lt"/>
                <a:cs typeface="Times New Roman" panose="02020603050405020304" pitchFamily="18" charset="0"/>
              </a:rPr>
              <a:t>illiberal social attitudes, particularly in relation to LGBTI rights</a:t>
            </a:r>
            <a:r>
              <a:rPr lang="cs-CZ" dirty="0">
                <a:latin typeface="+mj-lt"/>
                <a:cs typeface="Times New Roman" panose="02020603050405020304" pitchFamily="18" charset="0"/>
              </a:rPr>
              <a:t>, </a:t>
            </a:r>
            <a:r>
              <a:rPr lang="cs-CZ" dirty="0" err="1">
                <a:latin typeface="+mj-lt"/>
                <a:cs typeface="Times New Roman" panose="02020603050405020304" pitchFamily="18" charset="0"/>
              </a:rPr>
              <a:t>women‘s</a:t>
            </a:r>
            <a:r>
              <a:rPr lang="cs-CZ" dirty="0">
                <a:latin typeface="+mj-lt"/>
                <a:cs typeface="Times New Roman" panose="02020603050405020304" pitchFamily="18" charset="0"/>
              </a:rPr>
              <a:t> role in society, </a:t>
            </a:r>
            <a:r>
              <a:rPr lang="cs-CZ" dirty="0" err="1">
                <a:latin typeface="+mj-lt"/>
                <a:cs typeface="Times New Roman" panose="02020603050405020304" pitchFamily="18" charset="0"/>
              </a:rPr>
              <a:t>abortion</a:t>
            </a:r>
            <a:r>
              <a:rPr lang="cs-CZ" dirty="0">
                <a:latin typeface="+mj-lt"/>
                <a:cs typeface="Times New Roman" panose="02020603050405020304" pitchFamily="18" charset="0"/>
              </a:rPr>
              <a:t>, </a:t>
            </a:r>
            <a:r>
              <a:rPr lang="cs-CZ" dirty="0" err="1">
                <a:latin typeface="+mj-lt"/>
                <a:cs typeface="Times New Roman" panose="02020603050405020304" pitchFamily="18" charset="0"/>
              </a:rPr>
              <a:t>the</a:t>
            </a:r>
            <a:r>
              <a:rPr lang="cs-CZ" dirty="0">
                <a:latin typeface="+mj-lt"/>
                <a:cs typeface="Times New Roman" panose="02020603050405020304" pitchFamily="18" charset="0"/>
              </a:rPr>
              <a:t> </a:t>
            </a:r>
            <a:r>
              <a:rPr lang="cs-CZ" dirty="0" err="1">
                <a:latin typeface="+mj-lt"/>
                <a:cs typeface="Times New Roman" panose="02020603050405020304" pitchFamily="18" charset="0"/>
              </a:rPr>
              <a:t>attitudes</a:t>
            </a:r>
            <a:r>
              <a:rPr lang="cs-CZ" dirty="0">
                <a:latin typeface="+mj-lt"/>
                <a:cs typeface="Times New Roman" panose="02020603050405020304" pitchFamily="18" charset="0"/>
              </a:rPr>
              <a:t> </a:t>
            </a:r>
            <a:r>
              <a:rPr lang="cs-CZ" dirty="0" err="1">
                <a:latin typeface="+mj-lt"/>
                <a:cs typeface="Times New Roman" panose="02020603050405020304" pitchFamily="18" charset="0"/>
              </a:rPr>
              <a:t>toward</a:t>
            </a:r>
            <a:r>
              <a:rPr lang="cs-CZ" dirty="0">
                <a:latin typeface="+mj-lt"/>
                <a:cs typeface="Times New Roman" panose="02020603050405020304" pitchFamily="18" charset="0"/>
              </a:rPr>
              <a:t> </a:t>
            </a:r>
            <a:r>
              <a:rPr lang="cs-CZ" dirty="0" err="1">
                <a:latin typeface="+mj-lt"/>
                <a:cs typeface="Times New Roman" panose="02020603050405020304" pitchFamily="18" charset="0"/>
              </a:rPr>
              <a:t>ethnic</a:t>
            </a:r>
            <a:r>
              <a:rPr lang="cs-CZ" dirty="0">
                <a:latin typeface="+mj-lt"/>
                <a:cs typeface="Times New Roman" panose="02020603050405020304" pitchFamily="18" charset="0"/>
              </a:rPr>
              <a:t> and </a:t>
            </a:r>
            <a:r>
              <a:rPr lang="cs-CZ" dirty="0" err="1">
                <a:latin typeface="+mj-lt"/>
                <a:cs typeface="Times New Roman" panose="02020603050405020304" pitchFamily="18" charset="0"/>
              </a:rPr>
              <a:t>religious</a:t>
            </a:r>
            <a:r>
              <a:rPr lang="cs-CZ" dirty="0">
                <a:latin typeface="+mj-lt"/>
                <a:cs typeface="Times New Roman" panose="02020603050405020304" pitchFamily="18" charset="0"/>
              </a:rPr>
              <a:t> </a:t>
            </a:r>
            <a:r>
              <a:rPr lang="cs-CZ" dirty="0" err="1">
                <a:latin typeface="+mj-lt"/>
                <a:cs typeface="Times New Roman" panose="02020603050405020304" pitchFamily="18" charset="0"/>
              </a:rPr>
              <a:t>minorities</a:t>
            </a:r>
            <a:endParaRPr lang="cs-CZ" dirty="0">
              <a:latin typeface="+mj-lt"/>
              <a:cs typeface="Times New Roman" panose="02020603050405020304" pitchFamily="18" charset="0"/>
            </a:endParaRPr>
          </a:p>
          <a:p>
            <a:r>
              <a:rPr lang="cs-CZ" dirty="0" err="1">
                <a:latin typeface="+mj-lt"/>
                <a:cs typeface="Times New Roman" panose="02020603050405020304" pitchFamily="18" charset="0"/>
              </a:rPr>
              <a:t>linked</a:t>
            </a:r>
            <a:r>
              <a:rPr lang="cs-CZ" dirty="0">
                <a:latin typeface="+mj-lt"/>
                <a:cs typeface="Times New Roman" panose="02020603050405020304" pitchFamily="18" charset="0"/>
              </a:rPr>
              <a:t> to </a:t>
            </a:r>
            <a:r>
              <a:rPr lang="cs-CZ" dirty="0" err="1">
                <a:latin typeface="+mj-lt"/>
                <a:cs typeface="Times New Roman" panose="02020603050405020304" pitchFamily="18" charset="0"/>
              </a:rPr>
              <a:t>the</a:t>
            </a:r>
            <a:r>
              <a:rPr lang="cs-CZ" dirty="0">
                <a:latin typeface="+mj-lt"/>
                <a:cs typeface="Times New Roman" panose="02020603050405020304" pitchFamily="18" charset="0"/>
              </a:rPr>
              <a:t> dominant </a:t>
            </a:r>
            <a:r>
              <a:rPr lang="cs-CZ" dirty="0" err="1">
                <a:latin typeface="+mj-lt"/>
                <a:cs typeface="Times New Roman" panose="02020603050405020304" pitchFamily="18" charset="0"/>
              </a:rPr>
              <a:t>religious</a:t>
            </a:r>
            <a:r>
              <a:rPr lang="cs-CZ" dirty="0">
                <a:latin typeface="+mj-lt"/>
                <a:cs typeface="Times New Roman" panose="02020603050405020304" pitchFamily="18" charset="0"/>
              </a:rPr>
              <a:t> </a:t>
            </a:r>
            <a:r>
              <a:rPr lang="cs-CZ" dirty="0" err="1">
                <a:latin typeface="+mj-lt"/>
                <a:cs typeface="Times New Roman" panose="02020603050405020304" pitchFamily="18" charset="0"/>
              </a:rPr>
              <a:t>organisations</a:t>
            </a:r>
            <a:r>
              <a:rPr lang="cs-CZ" dirty="0">
                <a:latin typeface="+mj-lt"/>
                <a:cs typeface="Times New Roman" panose="02020603050405020304" pitchFamily="18" charset="0"/>
              </a:rPr>
              <a:t> in these </a:t>
            </a:r>
            <a:r>
              <a:rPr lang="cs-CZ" dirty="0" err="1">
                <a:latin typeface="+mj-lt"/>
                <a:cs typeface="Times New Roman" panose="02020603050405020304" pitchFamily="18" charset="0"/>
              </a:rPr>
              <a:t>countries</a:t>
            </a:r>
            <a:r>
              <a:rPr lang="cs-CZ" dirty="0">
                <a:latin typeface="+mj-lt"/>
                <a:cs typeface="Times New Roman" panose="02020603050405020304" pitchFamily="18" charset="0"/>
              </a:rPr>
              <a:t> such as </a:t>
            </a:r>
            <a:r>
              <a:rPr lang="cs-CZ" dirty="0" err="1">
                <a:latin typeface="+mj-lt"/>
                <a:cs typeface="Times New Roman" panose="02020603050405020304" pitchFamily="18" charset="0"/>
              </a:rPr>
              <a:t>the</a:t>
            </a:r>
            <a:r>
              <a:rPr lang="cs-CZ" dirty="0">
                <a:latin typeface="+mj-lt"/>
                <a:cs typeface="Times New Roman" panose="02020603050405020304" pitchFamily="18" charset="0"/>
              </a:rPr>
              <a:t> </a:t>
            </a:r>
            <a:r>
              <a:rPr lang="cs-CZ" dirty="0" err="1">
                <a:latin typeface="+mj-lt"/>
                <a:cs typeface="Times New Roman" panose="02020603050405020304" pitchFamily="18" charset="0"/>
              </a:rPr>
              <a:t>Orthodox</a:t>
            </a:r>
            <a:r>
              <a:rPr lang="cs-CZ" dirty="0">
                <a:latin typeface="+mj-lt"/>
                <a:cs typeface="Times New Roman" panose="02020603050405020304" pitchFamily="18" charset="0"/>
              </a:rPr>
              <a:t> </a:t>
            </a:r>
            <a:r>
              <a:rPr lang="cs-CZ" dirty="0" err="1">
                <a:latin typeface="+mj-lt"/>
                <a:cs typeface="Times New Roman" panose="02020603050405020304" pitchFamily="18" charset="0"/>
              </a:rPr>
              <a:t>Church</a:t>
            </a:r>
            <a:r>
              <a:rPr lang="cs-CZ" dirty="0">
                <a:latin typeface="+mj-lt"/>
                <a:cs typeface="Times New Roman" panose="02020603050405020304" pitchFamily="18" charset="0"/>
              </a:rPr>
              <a:t>, </a:t>
            </a:r>
            <a:r>
              <a:rPr lang="cs-CZ" dirty="0" err="1">
                <a:latin typeface="+mj-lt"/>
                <a:cs typeface="Times New Roman" panose="02020603050405020304" pitchFamily="18" charset="0"/>
              </a:rPr>
              <a:t>or</a:t>
            </a:r>
            <a:r>
              <a:rPr lang="cs-CZ" dirty="0">
                <a:latin typeface="+mj-lt"/>
                <a:cs typeface="Times New Roman" panose="02020603050405020304" pitchFamily="18" charset="0"/>
              </a:rPr>
              <a:t> </a:t>
            </a:r>
            <a:r>
              <a:rPr lang="cs-CZ" dirty="0" err="1">
                <a:latin typeface="+mj-lt"/>
                <a:cs typeface="Times New Roman" panose="02020603050405020304" pitchFamily="18" charset="0"/>
              </a:rPr>
              <a:t>political</a:t>
            </a:r>
            <a:r>
              <a:rPr lang="cs-CZ" dirty="0">
                <a:latin typeface="+mj-lt"/>
                <a:cs typeface="Times New Roman" panose="02020603050405020304" pitchFamily="18" charset="0"/>
              </a:rPr>
              <a:t> </a:t>
            </a:r>
            <a:r>
              <a:rPr lang="cs-CZ" dirty="0" err="1">
                <a:latin typeface="+mj-lt"/>
                <a:cs typeface="Times New Roman" panose="02020603050405020304" pitchFamily="18" charset="0"/>
              </a:rPr>
              <a:t>factions</a:t>
            </a:r>
            <a:r>
              <a:rPr lang="cs-CZ" dirty="0">
                <a:latin typeface="+mj-lt"/>
                <a:cs typeface="Times New Roman" panose="02020603050405020304" pitchFamily="18" charset="0"/>
              </a:rPr>
              <a:t> </a:t>
            </a:r>
            <a:r>
              <a:rPr lang="cs-CZ" dirty="0" err="1">
                <a:latin typeface="+mj-lt"/>
                <a:cs typeface="Times New Roman" panose="02020603050405020304" pitchFamily="18" charset="0"/>
              </a:rPr>
              <a:t>with</a:t>
            </a:r>
            <a:r>
              <a:rPr lang="cs-CZ" dirty="0">
                <a:latin typeface="+mj-lt"/>
                <a:cs typeface="Times New Roman" panose="02020603050405020304" pitchFamily="18" charset="0"/>
              </a:rPr>
              <a:t> influence </a:t>
            </a:r>
            <a:r>
              <a:rPr lang="cs-CZ" dirty="0" err="1">
                <a:latin typeface="+mj-lt"/>
                <a:cs typeface="Times New Roman" panose="02020603050405020304" pitchFamily="18" charset="0"/>
              </a:rPr>
              <a:t>over</a:t>
            </a:r>
            <a:r>
              <a:rPr lang="cs-CZ" dirty="0">
                <a:latin typeface="+mj-lt"/>
                <a:cs typeface="Times New Roman" panose="02020603050405020304" pitchFamily="18" charset="0"/>
              </a:rPr>
              <a:t> </a:t>
            </a:r>
            <a:r>
              <a:rPr lang="cs-CZ" dirty="0" err="1">
                <a:latin typeface="+mj-lt"/>
                <a:cs typeface="Times New Roman" panose="02020603050405020304" pitchFamily="18" charset="0"/>
              </a:rPr>
              <a:t>state</a:t>
            </a:r>
            <a:r>
              <a:rPr lang="cs-CZ" dirty="0">
                <a:latin typeface="+mj-lt"/>
                <a:cs typeface="Times New Roman" panose="02020603050405020304" pitchFamily="18" charset="0"/>
              </a:rPr>
              <a:t> </a:t>
            </a:r>
            <a:r>
              <a:rPr lang="cs-CZ" dirty="0" err="1">
                <a:latin typeface="+mj-lt"/>
                <a:cs typeface="Times New Roman" panose="02020603050405020304" pitchFamily="18" charset="0"/>
              </a:rPr>
              <a:t>resources</a:t>
            </a:r>
            <a:endParaRPr lang="cs-CZ" dirty="0">
              <a:latin typeface="+mj-lt"/>
              <a:cs typeface="Times New Roman" panose="02020603050405020304" pitchFamily="18" charset="0"/>
            </a:endParaRPr>
          </a:p>
          <a:p>
            <a:r>
              <a:rPr lang="en-US" dirty="0">
                <a:latin typeface="+mj-lt"/>
                <a:cs typeface="Times New Roman" panose="02020603050405020304" pitchFamily="18" charset="0"/>
              </a:rPr>
              <a:t>while some groups have direct or indirect contact with Russia, many do not and the primary drivers of such activity are to be found in the local societies of the countries at hand</a:t>
            </a:r>
            <a:endParaRPr lang="cs-CZ" dirty="0">
              <a:latin typeface="+mj-lt"/>
              <a:cs typeface="Times New Roman" panose="02020603050405020304" pitchFamily="18" charset="0"/>
            </a:endParaRPr>
          </a:p>
          <a:p>
            <a:endParaRPr lang="cs-CZ" dirty="0">
              <a:latin typeface="+mj-lt"/>
              <a:cs typeface="Times New Roman" panose="02020603050405020304" pitchFamily="18" charset="0"/>
            </a:endParaRPr>
          </a:p>
          <a:p>
            <a:pPr marL="0" indent="0">
              <a:buNone/>
            </a:pPr>
            <a:r>
              <a:rPr lang="en-US" sz="1800" u="sng" dirty="0">
                <a:solidFill>
                  <a:srgbClr val="374151"/>
                </a:solidFill>
                <a:effectLst/>
                <a:latin typeface="+mj-lt"/>
                <a:ea typeface="Calibri" panose="020F0502020204030204" pitchFamily="34" charset="0"/>
                <a:cs typeface="Segoe UI" panose="020B0502040204020203" pitchFamily="34" charset="0"/>
                <a:hlinkClick r:id="rId2"/>
              </a:rPr>
              <a:t>https://fpc.org.uk/publications/the-rise-of-illiberal-civil-society-in-the-former-soviet-union/</a:t>
            </a:r>
            <a:r>
              <a:rPr lang="en-US" sz="1800" dirty="0">
                <a:solidFill>
                  <a:srgbClr val="374151"/>
                </a:solidFill>
                <a:effectLst/>
                <a:latin typeface="+mj-lt"/>
                <a:ea typeface="Calibri" panose="020F0502020204030204" pitchFamily="34" charset="0"/>
                <a:cs typeface="Segoe UI" panose="020B0502040204020203" pitchFamily="34" charset="0"/>
              </a:rPr>
              <a:t> </a:t>
            </a:r>
            <a:endParaRPr lang="cs-CZ" sz="1800" dirty="0">
              <a:solidFill>
                <a:srgbClr val="374151"/>
              </a:solidFill>
              <a:effectLst/>
              <a:latin typeface="+mj-lt"/>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3372571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C6F22D-1E48-CFC4-8DAE-4C78EDA088E1}"/>
              </a:ext>
            </a:extLst>
          </p:cNvPr>
          <p:cNvSpPr>
            <a:spLocks noGrp="1"/>
          </p:cNvSpPr>
          <p:nvPr>
            <p:ph type="title"/>
          </p:nvPr>
        </p:nvSpPr>
        <p:spPr/>
        <p:txBody>
          <a:bodyPr>
            <a:normAutofit/>
          </a:bodyPr>
          <a:lstStyle/>
          <a:p>
            <a:r>
              <a:rPr lang="en-US" sz="2400" dirty="0">
                <a:effectLst/>
                <a:ea typeface="Calibri" panose="020F0502020204030204" pitchFamily="34" charset="0"/>
                <a:cs typeface="Times New Roman" panose="02020603050405020304" pitchFamily="18" charset="0"/>
              </a:rPr>
              <a:t>Civil society consists of citizens who </a:t>
            </a:r>
            <a:r>
              <a:rPr lang="en-US" sz="2400" b="1" dirty="0">
                <a:effectLst/>
                <a:ea typeface="Calibri" panose="020F0502020204030204" pitchFamily="34" charset="0"/>
                <a:cs typeface="Times New Roman" panose="02020603050405020304" pitchFamily="18" charset="0"/>
              </a:rPr>
              <a:t>voluntarily</a:t>
            </a:r>
            <a:r>
              <a:rPr lang="en-US" sz="2400" dirty="0">
                <a:effectLst/>
                <a:ea typeface="Calibri" panose="020F0502020204030204" pitchFamily="34" charset="0"/>
                <a:cs typeface="Times New Roman" panose="02020603050405020304" pitchFamily="18" charset="0"/>
              </a:rPr>
              <a:t> participate in the governance of </a:t>
            </a:r>
            <a:r>
              <a:rPr lang="en-US" sz="2400" b="1" dirty="0">
                <a:effectLst/>
                <a:ea typeface="Calibri" panose="020F0502020204030204" pitchFamily="34" charset="0"/>
                <a:cs typeface="Times New Roman" panose="02020603050405020304" pitchFamily="18" charset="0"/>
              </a:rPr>
              <a:t>public affairs</a:t>
            </a:r>
            <a:r>
              <a:rPr lang="en-US" sz="2400" dirty="0">
                <a:effectLst/>
                <a:ea typeface="Calibri" panose="020F0502020204030204" pitchFamily="34" charset="0"/>
                <a:cs typeface="Times New Roman" panose="02020603050405020304" pitchFamily="18" charset="0"/>
              </a:rPr>
              <a:t>. </a:t>
            </a:r>
            <a:r>
              <a:rPr lang="cs-CZ" sz="2400" dirty="0">
                <a:ea typeface="Calibri" panose="020F0502020204030204" pitchFamily="34" charset="0"/>
                <a:cs typeface="Times New Roman" panose="02020603050405020304" pitchFamily="18" charset="0"/>
              </a:rPr>
              <a:t>ARE YOU </a:t>
            </a:r>
            <a:r>
              <a:rPr lang="cs-CZ" sz="2400" dirty="0" err="1">
                <a:ea typeface="Calibri" panose="020F0502020204030204" pitchFamily="34" charset="0"/>
                <a:cs typeface="Times New Roman" panose="02020603050405020304" pitchFamily="18" charset="0"/>
              </a:rPr>
              <a:t>active</a:t>
            </a:r>
            <a:r>
              <a:rPr lang="cs-CZ" sz="2400" dirty="0">
                <a:ea typeface="Calibri" panose="020F0502020204030204" pitchFamily="34" charset="0"/>
                <a:cs typeface="Times New Roman" panose="02020603050405020304" pitchFamily="18" charset="0"/>
              </a:rPr>
              <a:t>?</a:t>
            </a:r>
            <a:endParaRPr lang="cs-CZ" sz="2400" dirty="0"/>
          </a:p>
        </p:txBody>
      </p:sp>
      <p:sp>
        <p:nvSpPr>
          <p:cNvPr id="3" name="Zástupný obsah 2">
            <a:extLst>
              <a:ext uri="{FF2B5EF4-FFF2-40B4-BE49-F238E27FC236}">
                <a16:creationId xmlns:a16="http://schemas.microsoft.com/office/drawing/2014/main" id="{FB77A536-1259-926B-1F84-5DFA13B53A6A}"/>
              </a:ext>
            </a:extLst>
          </p:cNvPr>
          <p:cNvSpPr>
            <a:spLocks noGrp="1"/>
          </p:cNvSpPr>
          <p:nvPr>
            <p:ph idx="1"/>
          </p:nvPr>
        </p:nvSpPr>
        <p:spPr>
          <a:xfrm>
            <a:off x="685801" y="2065867"/>
            <a:ext cx="10131425" cy="3993161"/>
          </a:xfrm>
        </p:spPr>
        <p:txBody>
          <a:bodyPr>
            <a:normAutofit fontScale="70000" lnSpcReduction="20000"/>
          </a:bodyPr>
          <a:lstStyle/>
          <a:p>
            <a:pPr>
              <a:lnSpc>
                <a:spcPct val="107000"/>
              </a:lnSpc>
              <a:spcAft>
                <a:spcPts val="800"/>
              </a:spcAft>
            </a:pPr>
            <a:r>
              <a:rPr lang="en-US" sz="2300" dirty="0">
                <a:effectLst/>
                <a:latin typeface="+mj-lt"/>
                <a:ea typeface="Times New Roman" panose="02020603050405020304" pitchFamily="18" charset="0"/>
                <a:cs typeface="Times New Roman" panose="02020603050405020304" pitchFamily="18" charset="0"/>
              </a:rPr>
              <a:t>Are you a member of a party, trade/labor union, business/professional organization, rights advocacy organization, church/religious organization, sports/leisure club, cultural association, another voluntary association, or an online group related to your interests?</a:t>
            </a:r>
            <a:endParaRPr lang="cs-CZ" sz="2300" dirty="0">
              <a:effectLst/>
              <a:latin typeface="+mj-lt"/>
              <a:ea typeface="Calibri" panose="020F0502020204030204" pitchFamily="34" charset="0"/>
              <a:cs typeface="Times New Roman" panose="02020603050405020304" pitchFamily="18" charset="0"/>
            </a:endParaRPr>
          </a:p>
          <a:p>
            <a:pPr>
              <a:lnSpc>
                <a:spcPct val="107000"/>
              </a:lnSpc>
              <a:spcBef>
                <a:spcPts val="1200"/>
              </a:spcBef>
              <a:spcAft>
                <a:spcPts val="800"/>
              </a:spcAft>
            </a:pPr>
            <a:r>
              <a:rPr lang="en-US" sz="2300" dirty="0">
                <a:effectLst/>
                <a:latin typeface="+mj-lt"/>
                <a:ea typeface="Times New Roman" panose="02020603050405020304" pitchFamily="18" charset="0"/>
                <a:cs typeface="Times New Roman" panose="02020603050405020304" pitchFamily="18" charset="0"/>
              </a:rPr>
              <a:t>Have you taken part in a protest/demonstration/strike or social movement?</a:t>
            </a:r>
            <a:endParaRPr lang="cs-CZ" sz="2300" dirty="0">
              <a:effectLst/>
              <a:latin typeface="+mj-lt"/>
              <a:ea typeface="Calibri" panose="020F0502020204030204" pitchFamily="34" charset="0"/>
              <a:cs typeface="Times New Roman" panose="02020603050405020304" pitchFamily="18" charset="0"/>
            </a:endParaRPr>
          </a:p>
          <a:p>
            <a:pPr>
              <a:lnSpc>
                <a:spcPct val="107000"/>
              </a:lnSpc>
              <a:spcBef>
                <a:spcPts val="1200"/>
              </a:spcBef>
              <a:spcAft>
                <a:spcPts val="800"/>
              </a:spcAft>
            </a:pPr>
            <a:r>
              <a:rPr lang="en-US" sz="2300" dirty="0">
                <a:effectLst/>
                <a:latin typeface="+mj-lt"/>
                <a:ea typeface="Times New Roman" panose="02020603050405020304" pitchFamily="18" charset="0"/>
                <a:cs typeface="Times New Roman" panose="02020603050405020304" pitchFamily="18" charset="0"/>
              </a:rPr>
              <a:t>Have you ever volunteered?</a:t>
            </a:r>
            <a:endParaRPr lang="cs-CZ" sz="2300" dirty="0">
              <a:effectLst/>
              <a:latin typeface="+mj-lt"/>
              <a:ea typeface="Calibri" panose="020F0502020204030204" pitchFamily="34" charset="0"/>
              <a:cs typeface="Times New Roman" panose="02020603050405020304" pitchFamily="18" charset="0"/>
            </a:endParaRPr>
          </a:p>
          <a:p>
            <a:pPr>
              <a:lnSpc>
                <a:spcPct val="107000"/>
              </a:lnSpc>
              <a:spcBef>
                <a:spcPts val="1200"/>
              </a:spcBef>
              <a:spcAft>
                <a:spcPts val="800"/>
              </a:spcAft>
            </a:pPr>
            <a:r>
              <a:rPr lang="en-US" sz="2300" dirty="0">
                <a:effectLst/>
                <a:latin typeface="+mj-lt"/>
                <a:ea typeface="Times New Roman" panose="02020603050405020304" pitchFamily="18" charset="0"/>
                <a:cs typeface="Times New Roman" panose="02020603050405020304" pitchFamily="18" charset="0"/>
              </a:rPr>
              <a:t>Have you organized others around a common interest?</a:t>
            </a:r>
            <a:endParaRPr lang="cs-CZ" sz="2300" dirty="0">
              <a:effectLst/>
              <a:latin typeface="+mj-lt"/>
              <a:ea typeface="Calibri" panose="020F0502020204030204" pitchFamily="34" charset="0"/>
              <a:cs typeface="Times New Roman" panose="02020603050405020304" pitchFamily="18" charset="0"/>
            </a:endParaRPr>
          </a:p>
          <a:p>
            <a:pPr>
              <a:lnSpc>
                <a:spcPct val="107000"/>
              </a:lnSpc>
              <a:spcBef>
                <a:spcPts val="1200"/>
              </a:spcBef>
              <a:spcAft>
                <a:spcPts val="800"/>
              </a:spcAft>
            </a:pPr>
            <a:r>
              <a:rPr lang="en-US" sz="2300" dirty="0">
                <a:effectLst/>
                <a:latin typeface="+mj-lt"/>
                <a:ea typeface="Times New Roman" panose="02020603050405020304" pitchFamily="18" charset="0"/>
                <a:cs typeface="Times New Roman" panose="02020603050405020304" pitchFamily="18" charset="0"/>
              </a:rPr>
              <a:t>Have you signed a petition?</a:t>
            </a:r>
            <a:endParaRPr lang="cs-CZ" sz="2300" dirty="0">
              <a:effectLst/>
              <a:latin typeface="+mj-lt"/>
              <a:ea typeface="Calibri" panose="020F0502020204030204" pitchFamily="34" charset="0"/>
              <a:cs typeface="Times New Roman" panose="02020603050405020304" pitchFamily="18" charset="0"/>
            </a:endParaRPr>
          </a:p>
          <a:p>
            <a:pPr>
              <a:lnSpc>
                <a:spcPct val="107000"/>
              </a:lnSpc>
              <a:spcBef>
                <a:spcPts val="1200"/>
              </a:spcBef>
              <a:spcAft>
                <a:spcPts val="800"/>
              </a:spcAft>
            </a:pPr>
            <a:r>
              <a:rPr lang="en-US" sz="2300" dirty="0">
                <a:effectLst/>
                <a:latin typeface="+mj-lt"/>
                <a:ea typeface="Times New Roman" panose="02020603050405020304" pitchFamily="18" charset="0"/>
                <a:cs typeface="Times New Roman" panose="02020603050405020304" pitchFamily="18" charset="0"/>
              </a:rPr>
              <a:t>Have you donated money to a non-governmental organization or a social cause?</a:t>
            </a:r>
            <a:endParaRPr lang="cs-CZ" sz="2300" dirty="0">
              <a:effectLst/>
              <a:latin typeface="+mj-lt"/>
              <a:ea typeface="Calibri" panose="020F0502020204030204" pitchFamily="34" charset="0"/>
              <a:cs typeface="Times New Roman" panose="02020603050405020304" pitchFamily="18" charset="0"/>
            </a:endParaRPr>
          </a:p>
          <a:p>
            <a:pPr>
              <a:lnSpc>
                <a:spcPct val="107000"/>
              </a:lnSpc>
              <a:spcBef>
                <a:spcPts val="1200"/>
              </a:spcBef>
              <a:spcAft>
                <a:spcPts val="800"/>
              </a:spcAft>
            </a:pPr>
            <a:r>
              <a:rPr lang="en-US" sz="2300" dirty="0">
                <a:effectLst/>
                <a:latin typeface="+mj-lt"/>
                <a:ea typeface="Times New Roman" panose="02020603050405020304" pitchFamily="18" charset="0"/>
                <a:cs typeface="Times New Roman" panose="02020603050405020304" pitchFamily="18" charset="0"/>
              </a:rPr>
              <a:t>Have you shared information about a public issue on social media?</a:t>
            </a:r>
            <a:endParaRPr lang="cs-CZ" sz="2300" dirty="0">
              <a:effectLst/>
              <a:latin typeface="+mj-lt"/>
              <a:ea typeface="Calibri" panose="020F0502020204030204" pitchFamily="34" charset="0"/>
              <a:cs typeface="Times New Roman" panose="02020603050405020304" pitchFamily="18" charset="0"/>
            </a:endParaRPr>
          </a:p>
          <a:p>
            <a:pPr>
              <a:lnSpc>
                <a:spcPct val="107000"/>
              </a:lnSpc>
              <a:spcAft>
                <a:spcPts val="800"/>
              </a:spcAft>
            </a:pPr>
            <a:r>
              <a:rPr lang="en-US" sz="2300" dirty="0">
                <a:effectLst/>
                <a:latin typeface="+mj-lt"/>
                <a:ea typeface="Times New Roman" panose="02020603050405020304" pitchFamily="18" charset="0"/>
                <a:cs typeface="Times New Roman" panose="02020603050405020304" pitchFamily="18" charset="0"/>
              </a:rPr>
              <a:t>Have you contacted a politician or civil servant in respect to an issue you are concerned about?</a:t>
            </a:r>
            <a:endParaRPr lang="cs-CZ" sz="2300" dirty="0">
              <a:effectLst/>
              <a:latin typeface="+mj-lt"/>
              <a:ea typeface="Calibri" panose="020F0502020204030204" pitchFamily="34" charset="0"/>
              <a:cs typeface="Times New Roman" panose="02020603050405020304" pitchFamily="18" charset="0"/>
            </a:endParaRPr>
          </a:p>
          <a:p>
            <a:endParaRPr lang="cs-CZ" dirty="0">
              <a:latin typeface="+mj-lt"/>
            </a:endParaRPr>
          </a:p>
        </p:txBody>
      </p:sp>
    </p:spTree>
    <p:extLst>
      <p:ext uri="{BB962C8B-B14F-4D97-AF65-F5344CB8AC3E}">
        <p14:creationId xmlns:p14="http://schemas.microsoft.com/office/powerpoint/2010/main" val="2281522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F8EACA-A1DB-055F-D586-542337FF988A}"/>
              </a:ext>
            </a:extLst>
          </p:cNvPr>
          <p:cNvSpPr>
            <a:spLocks noGrp="1"/>
          </p:cNvSpPr>
          <p:nvPr>
            <p:ph type="title"/>
          </p:nvPr>
        </p:nvSpPr>
        <p:spPr/>
        <p:txBody>
          <a:bodyPr/>
          <a:lstStyle/>
          <a:p>
            <a:r>
              <a:rPr lang="cs-CZ" dirty="0"/>
              <a:t>SITUATION IN YOUR COUNTRY</a:t>
            </a:r>
          </a:p>
        </p:txBody>
      </p:sp>
      <p:sp>
        <p:nvSpPr>
          <p:cNvPr id="3" name="Zástupný obsah 2">
            <a:extLst>
              <a:ext uri="{FF2B5EF4-FFF2-40B4-BE49-F238E27FC236}">
                <a16:creationId xmlns:a16="http://schemas.microsoft.com/office/drawing/2014/main" id="{6EC6C15A-3200-E439-6191-071AFEFE05BA}"/>
              </a:ext>
            </a:extLst>
          </p:cNvPr>
          <p:cNvSpPr>
            <a:spLocks noGrp="1"/>
          </p:cNvSpPr>
          <p:nvPr>
            <p:ph idx="1"/>
          </p:nvPr>
        </p:nvSpPr>
        <p:spPr/>
        <p:txBody>
          <a:bodyPr>
            <a:normAutofit/>
          </a:bodyPr>
          <a:lstStyle/>
          <a:p>
            <a:pPr marL="0" indent="0">
              <a:buNone/>
            </a:pPr>
            <a:r>
              <a:rPr lang="cs-CZ" sz="3200" dirty="0" err="1">
                <a:latin typeface="+mj-lt"/>
              </a:rPr>
              <a:t>Can</a:t>
            </a:r>
            <a:r>
              <a:rPr lang="cs-CZ" sz="3200" dirty="0">
                <a:latin typeface="+mj-lt"/>
              </a:rPr>
              <a:t> </a:t>
            </a:r>
            <a:r>
              <a:rPr lang="cs-CZ" sz="3200" dirty="0" err="1">
                <a:latin typeface="+mj-lt"/>
              </a:rPr>
              <a:t>you</a:t>
            </a:r>
            <a:r>
              <a:rPr lang="cs-CZ" sz="3200" dirty="0">
                <a:latin typeface="+mj-lt"/>
              </a:rPr>
              <a:t> </a:t>
            </a:r>
            <a:r>
              <a:rPr lang="cs-CZ" sz="3200" dirty="0" err="1">
                <a:latin typeface="+mj-lt"/>
              </a:rPr>
              <a:t>tell</a:t>
            </a:r>
            <a:r>
              <a:rPr lang="cs-CZ" sz="3200" dirty="0">
                <a:latin typeface="+mj-lt"/>
              </a:rPr>
              <a:t> </a:t>
            </a:r>
            <a:r>
              <a:rPr lang="cs-CZ" sz="3200" dirty="0" err="1">
                <a:latin typeface="+mj-lt"/>
              </a:rPr>
              <a:t>us</a:t>
            </a:r>
            <a:r>
              <a:rPr lang="cs-CZ" sz="3200" dirty="0">
                <a:latin typeface="+mj-lt"/>
              </a:rPr>
              <a:t> </a:t>
            </a:r>
            <a:r>
              <a:rPr lang="cs-CZ" sz="3200" dirty="0" err="1">
                <a:latin typeface="+mj-lt"/>
              </a:rPr>
              <a:t>about</a:t>
            </a:r>
            <a:r>
              <a:rPr lang="cs-CZ" sz="3200" dirty="0">
                <a:latin typeface="+mj-lt"/>
              </a:rPr>
              <a:t> </a:t>
            </a:r>
            <a:r>
              <a:rPr lang="cs-CZ" sz="3200" dirty="0" err="1">
                <a:latin typeface="+mj-lt"/>
              </a:rPr>
              <a:t>one</a:t>
            </a:r>
            <a:r>
              <a:rPr lang="cs-CZ" sz="3200" dirty="0">
                <a:latin typeface="+mj-lt"/>
              </a:rPr>
              <a:t> </a:t>
            </a:r>
            <a:r>
              <a:rPr lang="cs-CZ" sz="3200" dirty="0" err="1">
                <a:latin typeface="+mj-lt"/>
              </a:rPr>
              <a:t>interesting</a:t>
            </a:r>
            <a:r>
              <a:rPr lang="cs-CZ" sz="3200" dirty="0">
                <a:latin typeface="+mj-lt"/>
              </a:rPr>
              <a:t> </a:t>
            </a:r>
            <a:r>
              <a:rPr lang="cs-CZ" sz="3200" dirty="0" err="1">
                <a:latin typeface="+mj-lt"/>
              </a:rPr>
              <a:t>fact</a:t>
            </a:r>
            <a:r>
              <a:rPr lang="cs-CZ" sz="3200" dirty="0">
                <a:latin typeface="+mj-lt"/>
              </a:rPr>
              <a:t> </a:t>
            </a:r>
            <a:r>
              <a:rPr lang="cs-CZ" sz="3200" dirty="0" err="1">
                <a:latin typeface="+mj-lt"/>
              </a:rPr>
              <a:t>concerning</a:t>
            </a:r>
            <a:r>
              <a:rPr lang="cs-CZ" sz="3200" dirty="0">
                <a:latin typeface="+mj-lt"/>
              </a:rPr>
              <a:t> civil society </a:t>
            </a:r>
            <a:r>
              <a:rPr lang="cs-CZ" sz="3200" dirty="0" err="1">
                <a:latin typeface="+mj-lt"/>
              </a:rPr>
              <a:t>or</a:t>
            </a:r>
            <a:r>
              <a:rPr lang="cs-CZ" sz="3200" dirty="0">
                <a:latin typeface="+mj-lt"/>
              </a:rPr>
              <a:t> </a:t>
            </a:r>
            <a:r>
              <a:rPr lang="cs-CZ" sz="3200" dirty="0" err="1">
                <a:latin typeface="+mj-lt"/>
              </a:rPr>
              <a:t>human</a:t>
            </a:r>
            <a:r>
              <a:rPr lang="cs-CZ" sz="3200" dirty="0">
                <a:latin typeface="+mj-lt"/>
              </a:rPr>
              <a:t> </a:t>
            </a:r>
            <a:r>
              <a:rPr lang="cs-CZ" sz="3200" dirty="0" err="1">
                <a:latin typeface="+mj-lt"/>
              </a:rPr>
              <a:t>rights</a:t>
            </a:r>
            <a:r>
              <a:rPr lang="cs-CZ" sz="3200" dirty="0">
                <a:latin typeface="+mj-lt"/>
              </a:rPr>
              <a:t> in </a:t>
            </a:r>
            <a:r>
              <a:rPr lang="cs-CZ" sz="3200" dirty="0" err="1">
                <a:latin typeface="+mj-lt"/>
              </a:rPr>
              <a:t>your</a:t>
            </a:r>
            <a:r>
              <a:rPr lang="cs-CZ" sz="3200" dirty="0">
                <a:latin typeface="+mj-lt"/>
              </a:rPr>
              <a:t> country? </a:t>
            </a:r>
          </a:p>
          <a:p>
            <a:pPr lvl="1"/>
            <a:r>
              <a:rPr lang="cs-CZ" sz="3000" dirty="0" err="1">
                <a:latin typeface="+mj-lt"/>
              </a:rPr>
              <a:t>Important</a:t>
            </a:r>
            <a:r>
              <a:rPr lang="cs-CZ" sz="3000" dirty="0">
                <a:latin typeface="+mj-lt"/>
              </a:rPr>
              <a:t> </a:t>
            </a:r>
            <a:r>
              <a:rPr lang="cs-CZ" sz="3000" dirty="0" err="1">
                <a:latin typeface="+mj-lt"/>
              </a:rPr>
              <a:t>or</a:t>
            </a:r>
            <a:r>
              <a:rPr lang="cs-CZ" sz="3000" dirty="0">
                <a:latin typeface="+mj-lt"/>
              </a:rPr>
              <a:t> </a:t>
            </a:r>
            <a:r>
              <a:rPr lang="cs-CZ" sz="3000" dirty="0" err="1">
                <a:latin typeface="+mj-lt"/>
              </a:rPr>
              <a:t>interesting</a:t>
            </a:r>
            <a:r>
              <a:rPr lang="cs-CZ" sz="3000" dirty="0">
                <a:latin typeface="+mj-lt"/>
              </a:rPr>
              <a:t> non-</a:t>
            </a:r>
            <a:r>
              <a:rPr lang="cs-CZ" sz="3000" dirty="0" err="1">
                <a:latin typeface="+mj-lt"/>
              </a:rPr>
              <a:t>governmental</a:t>
            </a:r>
            <a:r>
              <a:rPr lang="cs-CZ" sz="3000" dirty="0">
                <a:latin typeface="+mj-lt"/>
              </a:rPr>
              <a:t> </a:t>
            </a:r>
            <a:r>
              <a:rPr lang="cs-CZ" sz="3000" dirty="0" err="1">
                <a:latin typeface="+mj-lt"/>
              </a:rPr>
              <a:t>organization</a:t>
            </a:r>
            <a:r>
              <a:rPr lang="cs-CZ" sz="3000" dirty="0">
                <a:latin typeface="+mj-lt"/>
              </a:rPr>
              <a:t>?</a:t>
            </a:r>
          </a:p>
          <a:p>
            <a:pPr lvl="1"/>
            <a:r>
              <a:rPr lang="cs-CZ" sz="3000" dirty="0" err="1">
                <a:latin typeface="+mj-lt"/>
              </a:rPr>
              <a:t>Reasons</a:t>
            </a:r>
            <a:r>
              <a:rPr lang="cs-CZ" sz="3000" dirty="0">
                <a:latin typeface="+mj-lt"/>
              </a:rPr>
              <a:t> </a:t>
            </a:r>
            <a:r>
              <a:rPr lang="cs-CZ" sz="3000" dirty="0" err="1">
                <a:latin typeface="+mj-lt"/>
              </a:rPr>
              <a:t>for</a:t>
            </a:r>
            <a:r>
              <a:rPr lang="cs-CZ" sz="3000" dirty="0">
                <a:latin typeface="+mj-lt"/>
              </a:rPr>
              <a:t> </a:t>
            </a:r>
            <a:r>
              <a:rPr lang="cs-CZ" sz="3000" dirty="0" err="1">
                <a:latin typeface="+mj-lt"/>
              </a:rPr>
              <a:t>protests</a:t>
            </a:r>
            <a:r>
              <a:rPr lang="cs-CZ" sz="3000" dirty="0">
                <a:latin typeface="+mj-lt"/>
              </a:rPr>
              <a:t>?</a:t>
            </a:r>
          </a:p>
          <a:p>
            <a:pPr lvl="1"/>
            <a:r>
              <a:rPr lang="cs-CZ" sz="3000" dirty="0" err="1">
                <a:latin typeface="+mj-lt"/>
              </a:rPr>
              <a:t>Topics</a:t>
            </a:r>
            <a:r>
              <a:rPr lang="cs-CZ" sz="3000" dirty="0">
                <a:latin typeface="+mj-lt"/>
              </a:rPr>
              <a:t> </a:t>
            </a:r>
            <a:r>
              <a:rPr lang="cs-CZ" sz="3000" dirty="0" err="1">
                <a:latin typeface="+mj-lt"/>
              </a:rPr>
              <a:t>the</a:t>
            </a:r>
            <a:r>
              <a:rPr lang="cs-CZ" sz="3000" dirty="0">
                <a:latin typeface="+mj-lt"/>
              </a:rPr>
              <a:t> civil society </a:t>
            </a:r>
            <a:r>
              <a:rPr lang="cs-CZ" sz="3000" dirty="0" err="1">
                <a:latin typeface="+mj-lt"/>
              </a:rPr>
              <a:t>mobilizes</a:t>
            </a:r>
            <a:r>
              <a:rPr lang="cs-CZ" sz="3000" dirty="0">
                <a:latin typeface="+mj-lt"/>
              </a:rPr>
              <a:t> </a:t>
            </a:r>
            <a:r>
              <a:rPr lang="cs-CZ" sz="3000" dirty="0" err="1">
                <a:latin typeface="+mj-lt"/>
              </a:rPr>
              <a:t>itself</a:t>
            </a:r>
            <a:r>
              <a:rPr lang="cs-CZ" sz="3000" dirty="0">
                <a:latin typeface="+mj-lt"/>
              </a:rPr>
              <a:t> </a:t>
            </a:r>
            <a:r>
              <a:rPr lang="cs-CZ" sz="3000" dirty="0" err="1">
                <a:latin typeface="+mj-lt"/>
              </a:rPr>
              <a:t>around</a:t>
            </a:r>
            <a:r>
              <a:rPr lang="cs-CZ" sz="3000" dirty="0">
                <a:latin typeface="+mj-lt"/>
              </a:rPr>
              <a:t>?</a:t>
            </a:r>
          </a:p>
        </p:txBody>
      </p:sp>
    </p:spTree>
    <p:extLst>
      <p:ext uri="{BB962C8B-B14F-4D97-AF65-F5344CB8AC3E}">
        <p14:creationId xmlns:p14="http://schemas.microsoft.com/office/powerpoint/2010/main" val="22388333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be">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docProps/app.xml><?xml version="1.0" encoding="utf-8"?>
<Properties xmlns="http://schemas.openxmlformats.org/officeDocument/2006/extended-properties" xmlns:vt="http://schemas.openxmlformats.org/officeDocument/2006/docPropsVTypes">
  <Template>TM03457452[[fn=Nebe]]</Template>
  <TotalTime>7889</TotalTime>
  <Words>489</Words>
  <Application>Microsoft Office PowerPoint</Application>
  <PresentationFormat>Širokoúhlá obrazovka</PresentationFormat>
  <Paragraphs>39</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Calibri Light</vt:lpstr>
      <vt:lpstr>Nebe</vt:lpstr>
      <vt:lpstr>Civil society</vt:lpstr>
      <vt:lpstr>Václav Havel and civil society</vt:lpstr>
      <vt:lpstr>THE MAIDAN – WINTER 2013-2014, UKRAINE</vt:lpstr>
      <vt:lpstr>Definition</vt:lpstr>
      <vt:lpstr>The rise of illiberal civil society in the former Soviet Union </vt:lpstr>
      <vt:lpstr>Civil society consists of citizens who voluntarily participate in the governance of public affairs. ARE YOU active?</vt:lpstr>
      <vt:lpstr>SITUATION IN YOUR COUNTRY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society consists of citizens who voluntarily participate in the governance of public affairs. Are you an active citizen?</dc:title>
  <dc:creator>Katerina Spacova</dc:creator>
  <cp:lastModifiedBy>Katerina Spacova</cp:lastModifiedBy>
  <cp:revision>9</cp:revision>
  <dcterms:created xsi:type="dcterms:W3CDTF">2023-02-22T15:53:45Z</dcterms:created>
  <dcterms:modified xsi:type="dcterms:W3CDTF">2023-03-20T11:01:36Z</dcterms:modified>
</cp:coreProperties>
</file>