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sldIdLst>
    <p:sldId id="256" r:id="rId2"/>
    <p:sldId id="263" r:id="rId3"/>
    <p:sldId id="264" r:id="rId4"/>
    <p:sldId id="259" r:id="rId5"/>
    <p:sldId id="261" r:id="rId6"/>
    <p:sldId id="268" r:id="rId7"/>
    <p:sldId id="269" r:id="rId8"/>
    <p:sldId id="270" r:id="rId9"/>
    <p:sldId id="271" r:id="rId10"/>
    <p:sldId id="265"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cs-CZ"/>
              <a:t>Kliknutím lze upravit styl.</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D66BB04D-87E7-4717-96F9-771F520AFD46}" type="datetimeFigureOut">
              <a:rPr lang="cs-CZ" smtClean="0"/>
              <a:t>11.04.2023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360F931-AD80-410E-9ED3-96DD73264937}" type="slidenum">
              <a:rPr lang="cs-CZ" smtClean="0"/>
              <a:t>‹#›</a:t>
            </a:fld>
            <a:endParaRPr lang="cs-CZ"/>
          </a:p>
        </p:txBody>
      </p:sp>
    </p:spTree>
    <p:extLst>
      <p:ext uri="{BB962C8B-B14F-4D97-AF65-F5344CB8AC3E}">
        <p14:creationId xmlns:p14="http://schemas.microsoft.com/office/powerpoint/2010/main" val="25141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66BB04D-87E7-4717-96F9-771F520AFD46}" type="datetimeFigureOut">
              <a:rPr lang="cs-CZ" smtClean="0"/>
              <a:t>11.04.2023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360F931-AD80-410E-9ED3-96DD73264937}" type="slidenum">
              <a:rPr lang="cs-CZ" smtClean="0"/>
              <a:t>‹#›</a:t>
            </a:fld>
            <a:endParaRPr lang="cs-CZ"/>
          </a:p>
        </p:txBody>
      </p:sp>
    </p:spTree>
    <p:extLst>
      <p:ext uri="{BB962C8B-B14F-4D97-AF65-F5344CB8AC3E}">
        <p14:creationId xmlns:p14="http://schemas.microsoft.com/office/powerpoint/2010/main" val="2956502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838200" y="6422854"/>
            <a:ext cx="2743196" cy="365125"/>
          </a:xfrm>
        </p:spPr>
        <p:txBody>
          <a:bodyPr/>
          <a:lstStyle/>
          <a:p>
            <a:fld id="{D66BB04D-87E7-4717-96F9-771F520AFD46}" type="datetimeFigureOut">
              <a:rPr lang="cs-CZ" smtClean="0"/>
              <a:t>11.04.2023</a:t>
            </a:fld>
            <a:endParaRPr lang="cs-CZ"/>
          </a:p>
        </p:txBody>
      </p:sp>
      <p:sp>
        <p:nvSpPr>
          <p:cNvPr id="5" name="Footer Placeholder 4"/>
          <p:cNvSpPr>
            <a:spLocks noGrp="1"/>
          </p:cNvSpPr>
          <p:nvPr>
            <p:ph type="ftr" sz="quarter" idx="11"/>
          </p:nvPr>
        </p:nvSpPr>
        <p:spPr>
          <a:xfrm>
            <a:off x="3776135" y="6422854"/>
            <a:ext cx="4279669" cy="365125"/>
          </a:xfrm>
        </p:spPr>
        <p:txBody>
          <a:bodyPr/>
          <a:lstStyle/>
          <a:p>
            <a:endParaRPr lang="cs-CZ"/>
          </a:p>
        </p:txBody>
      </p:sp>
      <p:sp>
        <p:nvSpPr>
          <p:cNvPr id="6" name="Slide Number Placeholder 5"/>
          <p:cNvSpPr>
            <a:spLocks noGrp="1"/>
          </p:cNvSpPr>
          <p:nvPr>
            <p:ph type="sldNum" sz="quarter" idx="12"/>
          </p:nvPr>
        </p:nvSpPr>
        <p:spPr>
          <a:xfrm>
            <a:off x="8073048" y="6422854"/>
            <a:ext cx="879759" cy="365125"/>
          </a:xfrm>
        </p:spPr>
        <p:txBody>
          <a:bodyPr/>
          <a:lstStyle/>
          <a:p>
            <a:fld id="{0360F931-AD80-410E-9ED3-96DD73264937}" type="slidenum">
              <a:rPr lang="cs-CZ" smtClean="0"/>
              <a:t>‹#›</a:t>
            </a:fld>
            <a:endParaRPr lang="cs-CZ"/>
          </a:p>
        </p:txBody>
      </p:sp>
    </p:spTree>
    <p:extLst>
      <p:ext uri="{BB962C8B-B14F-4D97-AF65-F5344CB8AC3E}">
        <p14:creationId xmlns:p14="http://schemas.microsoft.com/office/powerpoint/2010/main" val="489906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66BB04D-87E7-4717-96F9-771F520AFD46}" type="datetimeFigureOut">
              <a:rPr lang="cs-CZ" smtClean="0"/>
              <a:t>11.04.2023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360F931-AD80-410E-9ED3-96DD73264937}" type="slidenum">
              <a:rPr lang="cs-CZ" smtClean="0"/>
              <a:t>‹#›</a:t>
            </a:fld>
            <a:endParaRPr lang="cs-CZ"/>
          </a:p>
        </p:txBody>
      </p:sp>
    </p:spTree>
    <p:extLst>
      <p:ext uri="{BB962C8B-B14F-4D97-AF65-F5344CB8AC3E}">
        <p14:creationId xmlns:p14="http://schemas.microsoft.com/office/powerpoint/2010/main" val="823147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cs-CZ"/>
              <a:t>Kliknutím lze upravit styl.</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lvl1pPr>
              <a:defRPr>
                <a:solidFill>
                  <a:schemeClr val="tx2"/>
                </a:solidFill>
              </a:defRPr>
            </a:lvl1pPr>
          </a:lstStyle>
          <a:p>
            <a:fld id="{D66BB04D-87E7-4717-96F9-771F520AFD46}" type="datetimeFigureOut">
              <a:rPr lang="cs-CZ" smtClean="0"/>
              <a:t>11.04.2023</a:t>
            </a:fld>
            <a:endParaRPr lang="cs-CZ"/>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cs-CZ"/>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360F931-AD80-410E-9ED3-96DD73264937}" type="slidenum">
              <a:rPr lang="cs-CZ" smtClean="0"/>
              <a:t>‹#›</a:t>
            </a:fld>
            <a:endParaRPr lang="cs-CZ"/>
          </a:p>
        </p:txBody>
      </p:sp>
    </p:spTree>
    <p:extLst>
      <p:ext uri="{BB962C8B-B14F-4D97-AF65-F5344CB8AC3E}">
        <p14:creationId xmlns:p14="http://schemas.microsoft.com/office/powerpoint/2010/main" val="125668729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D66BB04D-87E7-4717-96F9-771F520AFD46}" type="datetimeFigureOut">
              <a:rPr lang="cs-CZ" smtClean="0"/>
              <a:t>11.04.2023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360F931-AD80-410E-9ED3-96DD73264937}" type="slidenum">
              <a:rPr lang="cs-CZ" smtClean="0"/>
              <a:t>‹#›</a:t>
            </a:fld>
            <a:endParaRPr lang="cs-CZ"/>
          </a:p>
        </p:txBody>
      </p:sp>
    </p:spTree>
    <p:extLst>
      <p:ext uri="{BB962C8B-B14F-4D97-AF65-F5344CB8AC3E}">
        <p14:creationId xmlns:p14="http://schemas.microsoft.com/office/powerpoint/2010/main" val="7121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D66BB04D-87E7-4717-96F9-771F520AFD46}" type="datetimeFigureOut">
              <a:rPr lang="cs-CZ" smtClean="0"/>
              <a:t>11.04.2023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360F931-AD80-410E-9ED3-96DD73264937}" type="slidenum">
              <a:rPr lang="cs-CZ" smtClean="0"/>
              <a:t>‹#›</a:t>
            </a:fld>
            <a:endParaRPr lang="cs-CZ"/>
          </a:p>
        </p:txBody>
      </p:sp>
    </p:spTree>
    <p:extLst>
      <p:ext uri="{BB962C8B-B14F-4D97-AF65-F5344CB8AC3E}">
        <p14:creationId xmlns:p14="http://schemas.microsoft.com/office/powerpoint/2010/main" val="1808202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D66BB04D-87E7-4717-96F9-771F520AFD46}" type="datetimeFigureOut">
              <a:rPr lang="cs-CZ" smtClean="0"/>
              <a:t>11.04.2023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0360F931-AD80-410E-9ED3-96DD73264937}" type="slidenum">
              <a:rPr lang="cs-CZ" smtClean="0"/>
              <a:t>‹#›</a:t>
            </a:fld>
            <a:endParaRPr lang="cs-CZ"/>
          </a:p>
        </p:txBody>
      </p:sp>
    </p:spTree>
    <p:extLst>
      <p:ext uri="{BB962C8B-B14F-4D97-AF65-F5344CB8AC3E}">
        <p14:creationId xmlns:p14="http://schemas.microsoft.com/office/powerpoint/2010/main" val="571351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6BB04D-87E7-4717-96F9-771F520AFD46}" type="datetimeFigureOut">
              <a:rPr lang="cs-CZ" smtClean="0"/>
              <a:t>11.04.2023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0360F931-AD80-410E-9ED3-96DD73264937}" type="slidenum">
              <a:rPr lang="cs-CZ" smtClean="0"/>
              <a:t>‹#›</a:t>
            </a:fld>
            <a:endParaRPr lang="cs-CZ"/>
          </a:p>
        </p:txBody>
      </p:sp>
    </p:spTree>
    <p:extLst>
      <p:ext uri="{BB962C8B-B14F-4D97-AF65-F5344CB8AC3E}">
        <p14:creationId xmlns:p14="http://schemas.microsoft.com/office/powerpoint/2010/main" val="2271254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D66BB04D-87E7-4717-96F9-771F520AFD46}" type="datetimeFigureOut">
              <a:rPr lang="cs-CZ" smtClean="0"/>
              <a:t>11.04.2023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360F931-AD80-410E-9ED3-96DD73264937}" type="slidenum">
              <a:rPr lang="cs-CZ" smtClean="0"/>
              <a:t>‹#›</a:t>
            </a:fld>
            <a:endParaRPr lang="cs-CZ"/>
          </a:p>
        </p:txBody>
      </p:sp>
    </p:spTree>
    <p:extLst>
      <p:ext uri="{BB962C8B-B14F-4D97-AF65-F5344CB8AC3E}">
        <p14:creationId xmlns:p14="http://schemas.microsoft.com/office/powerpoint/2010/main" val="3129311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D66BB04D-87E7-4717-96F9-771F520AFD46}" type="datetimeFigureOut">
              <a:rPr lang="cs-CZ" smtClean="0"/>
              <a:t>11.04.2023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360F931-AD80-410E-9ED3-96DD73264937}" type="slidenum">
              <a:rPr lang="cs-CZ" smtClean="0"/>
              <a:t>‹#›</a:t>
            </a:fld>
            <a:endParaRPr lang="cs-CZ"/>
          </a:p>
        </p:txBody>
      </p:sp>
    </p:spTree>
    <p:extLst>
      <p:ext uri="{BB962C8B-B14F-4D97-AF65-F5344CB8AC3E}">
        <p14:creationId xmlns:p14="http://schemas.microsoft.com/office/powerpoint/2010/main" val="2801620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D66BB04D-87E7-4717-96F9-771F520AFD46}" type="datetimeFigureOut">
              <a:rPr lang="cs-CZ" smtClean="0"/>
              <a:t>11.04.2023</a:t>
            </a:fld>
            <a:endParaRPr lang="cs-CZ"/>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cs-CZ"/>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0360F931-AD80-410E-9ED3-96DD73264937}" type="slidenum">
              <a:rPr lang="cs-CZ" smtClean="0"/>
              <a:t>‹#›</a:t>
            </a:fld>
            <a:endParaRPr lang="cs-CZ"/>
          </a:p>
        </p:txBody>
      </p:sp>
    </p:spTree>
    <p:extLst>
      <p:ext uri="{BB962C8B-B14F-4D97-AF65-F5344CB8AC3E}">
        <p14:creationId xmlns:p14="http://schemas.microsoft.com/office/powerpoint/2010/main" val="2000173679"/>
      </p:ext>
    </p:extLst>
  </p:cSld>
  <p:clrMap bg1="dk1" tx1="lt1" bg2="dk2" tx2="lt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pic>
        <p:nvPicPr>
          <p:cNvPr id="9" name="Obrázek 8">
            <a:extLst>
              <a:ext uri="{FF2B5EF4-FFF2-40B4-BE49-F238E27FC236}">
                <a16:creationId xmlns:a16="http://schemas.microsoft.com/office/drawing/2014/main" id="{04054E08-3C10-E74D-467A-9E87ABDA40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4184" y="1118399"/>
            <a:ext cx="9598578" cy="3909665"/>
          </a:xfrm>
          <a:prstGeom prst="rect">
            <a:avLst/>
          </a:prstGeom>
        </p:spPr>
      </p:pic>
    </p:spTree>
    <p:extLst>
      <p:ext uri="{BB962C8B-B14F-4D97-AF65-F5344CB8AC3E}">
        <p14:creationId xmlns:p14="http://schemas.microsoft.com/office/powerpoint/2010/main" val="1823918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A24173-9FFD-2929-265B-BB6F541810EC}"/>
              </a:ext>
            </a:extLst>
          </p:cNvPr>
          <p:cNvSpPr>
            <a:spLocks noGrp="1"/>
          </p:cNvSpPr>
          <p:nvPr>
            <p:ph type="title"/>
          </p:nvPr>
        </p:nvSpPr>
        <p:spPr/>
        <p:txBody>
          <a:bodyPr/>
          <a:lstStyle/>
          <a:p>
            <a:r>
              <a:rPr lang="cs-CZ" dirty="0" err="1"/>
              <a:t>Guests</a:t>
            </a:r>
            <a:r>
              <a:rPr lang="cs-CZ" dirty="0"/>
              <a:t>:</a:t>
            </a:r>
          </a:p>
        </p:txBody>
      </p:sp>
      <p:sp>
        <p:nvSpPr>
          <p:cNvPr id="3" name="Zástupný obsah 2">
            <a:extLst>
              <a:ext uri="{FF2B5EF4-FFF2-40B4-BE49-F238E27FC236}">
                <a16:creationId xmlns:a16="http://schemas.microsoft.com/office/drawing/2014/main" id="{DFB5C47C-991C-AEB4-7C0F-CEE0041907D9}"/>
              </a:ext>
            </a:extLst>
          </p:cNvPr>
          <p:cNvSpPr>
            <a:spLocks noGrp="1"/>
          </p:cNvSpPr>
          <p:nvPr>
            <p:ph idx="1"/>
          </p:nvPr>
        </p:nvSpPr>
        <p:spPr/>
        <p:txBody>
          <a:bodyPr/>
          <a:lstStyle/>
          <a:p>
            <a:endParaRPr lang="cs-CZ" b="0" i="0" dirty="0">
              <a:effectLst/>
              <a:latin typeface="Roboto" panose="02000000000000000000" pitchFamily="2" charset="0"/>
            </a:endParaRPr>
          </a:p>
          <a:p>
            <a:pPr marL="0" indent="0">
              <a:buNone/>
            </a:pPr>
            <a:r>
              <a:rPr lang="en-GB" b="1" i="0" dirty="0" err="1">
                <a:effectLst/>
                <a:latin typeface="Roboto" panose="02000000000000000000" pitchFamily="2" charset="0"/>
              </a:rPr>
              <a:t>Ramute</a:t>
            </a:r>
            <a:r>
              <a:rPr lang="en-GB" b="1" i="0" dirty="0">
                <a:effectLst/>
                <a:latin typeface="Roboto" panose="02000000000000000000" pitchFamily="2" charset="0"/>
              </a:rPr>
              <a:t> </a:t>
            </a:r>
            <a:r>
              <a:rPr lang="en-GB" b="1" i="0" dirty="0" err="1">
                <a:effectLst/>
                <a:latin typeface="Roboto" panose="02000000000000000000" pitchFamily="2" charset="0"/>
              </a:rPr>
              <a:t>Remezaite</a:t>
            </a:r>
            <a:r>
              <a:rPr lang="en-GB" b="1" i="0" dirty="0">
                <a:effectLst/>
                <a:latin typeface="Roboto" panose="02000000000000000000" pitchFamily="2" charset="0"/>
              </a:rPr>
              <a:t> </a:t>
            </a:r>
            <a:endParaRPr lang="cs-CZ" b="1" i="0" dirty="0">
              <a:effectLst/>
              <a:latin typeface="Roboto" panose="02000000000000000000" pitchFamily="2" charset="0"/>
            </a:endParaRPr>
          </a:p>
          <a:p>
            <a:pPr marL="0" indent="0">
              <a:buNone/>
            </a:pPr>
            <a:r>
              <a:rPr lang="en-GB" b="0" i="0" dirty="0">
                <a:effectLst/>
                <a:latin typeface="Roboto" panose="02000000000000000000" pitchFamily="2" charset="0"/>
              </a:rPr>
              <a:t>Senior Legal Consultant and Implementation Lead at the European Human Rights Advocacy Centre (EHRAC), School of Law, Middlesex University</a:t>
            </a:r>
            <a:endParaRPr lang="cs-CZ" b="0" i="0" dirty="0">
              <a:effectLst/>
              <a:latin typeface="Roboto" panose="02000000000000000000" pitchFamily="2" charset="0"/>
            </a:endParaRPr>
          </a:p>
          <a:p>
            <a:pPr marL="0" indent="0">
              <a:buNone/>
            </a:pPr>
            <a:endParaRPr lang="en-GB" b="0" i="0" dirty="0">
              <a:effectLst/>
              <a:latin typeface="Roboto" panose="02000000000000000000" pitchFamily="2" charset="0"/>
            </a:endParaRPr>
          </a:p>
          <a:p>
            <a:pPr marL="0" indent="0">
              <a:buNone/>
            </a:pPr>
            <a:r>
              <a:rPr lang="en-GB" b="1" i="0" dirty="0" err="1">
                <a:effectLst/>
                <a:latin typeface="Roboto" panose="02000000000000000000" pitchFamily="2" charset="0"/>
              </a:rPr>
              <a:t>Ketevan</a:t>
            </a:r>
            <a:r>
              <a:rPr lang="en-GB" b="1" i="0" dirty="0">
                <a:effectLst/>
                <a:latin typeface="Roboto" panose="02000000000000000000" pitchFamily="2" charset="0"/>
              </a:rPr>
              <a:t> Abashidze </a:t>
            </a:r>
            <a:endParaRPr lang="cs-CZ" b="1" i="0" dirty="0">
              <a:effectLst/>
              <a:latin typeface="Roboto" panose="02000000000000000000" pitchFamily="2" charset="0"/>
            </a:endParaRPr>
          </a:p>
          <a:p>
            <a:pPr marL="0" indent="0">
              <a:buNone/>
            </a:pPr>
            <a:r>
              <a:rPr lang="en-GB" b="0" i="0" dirty="0">
                <a:effectLst/>
                <a:latin typeface="Roboto" panose="02000000000000000000" pitchFamily="2" charset="0"/>
              </a:rPr>
              <a:t>Senior Human Rights Officer, Human Rights House Foundation</a:t>
            </a:r>
            <a:r>
              <a:rPr lang="cs-CZ" b="0" i="0" dirty="0">
                <a:effectLst/>
                <a:latin typeface="Roboto" panose="02000000000000000000" pitchFamily="2" charset="0"/>
              </a:rPr>
              <a:t> (HRHF)</a:t>
            </a:r>
          </a:p>
          <a:p>
            <a:pPr marL="0" indent="0">
              <a:buNone/>
            </a:pPr>
            <a:r>
              <a:rPr lang="en-GB" b="0" i="0" dirty="0">
                <a:effectLst/>
                <a:latin typeface="Roboto" panose="02000000000000000000" pitchFamily="2" charset="0"/>
              </a:rPr>
              <a:t>formerly Georgian Young Lawyers’ Association</a:t>
            </a:r>
            <a:r>
              <a:rPr lang="cs-CZ" b="0" i="0" dirty="0">
                <a:effectLst/>
                <a:latin typeface="Roboto" panose="02000000000000000000" pitchFamily="2" charset="0"/>
              </a:rPr>
              <a:t> (</a:t>
            </a:r>
            <a:r>
              <a:rPr lang="en-GB" b="0" i="0" dirty="0">
                <a:effectLst/>
                <a:latin typeface="Roboto" panose="02000000000000000000" pitchFamily="2" charset="0"/>
              </a:rPr>
              <a:t>GYLA</a:t>
            </a:r>
            <a:r>
              <a:rPr lang="cs-CZ" b="0" i="0" dirty="0">
                <a:effectLst/>
                <a:latin typeface="Roboto" panose="02000000000000000000" pitchFamily="2" charset="0"/>
              </a:rPr>
              <a:t>)</a:t>
            </a:r>
            <a:endParaRPr lang="en-GB" b="0" i="0" dirty="0">
              <a:effectLst/>
              <a:latin typeface="Roboto" panose="02000000000000000000" pitchFamily="2" charset="0"/>
            </a:endParaRPr>
          </a:p>
        </p:txBody>
      </p:sp>
    </p:spTree>
    <p:extLst>
      <p:ext uri="{BB962C8B-B14F-4D97-AF65-F5344CB8AC3E}">
        <p14:creationId xmlns:p14="http://schemas.microsoft.com/office/powerpoint/2010/main" val="815840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466D6B8C-EC53-BF7E-2801-29AC97453AA0}"/>
              </a:ext>
            </a:extLst>
          </p:cNvPr>
          <p:cNvSpPr txBox="1"/>
          <p:nvPr/>
        </p:nvSpPr>
        <p:spPr>
          <a:xfrm>
            <a:off x="1770077" y="1384184"/>
            <a:ext cx="8848288" cy="2862322"/>
          </a:xfrm>
          <a:prstGeom prst="rect">
            <a:avLst/>
          </a:prstGeom>
          <a:noFill/>
        </p:spPr>
        <p:txBody>
          <a:bodyPr wrap="square">
            <a:spAutoFit/>
          </a:bodyPr>
          <a:lstStyle/>
          <a:p>
            <a:r>
              <a:rPr lang="cs-CZ" sz="3600" dirty="0" err="1"/>
              <a:t>Based</a:t>
            </a:r>
            <a:r>
              <a:rPr lang="cs-CZ" sz="3600" dirty="0"/>
              <a:t> on </a:t>
            </a:r>
            <a:r>
              <a:rPr lang="cs-CZ" sz="3600" dirty="0" err="1"/>
              <a:t>what</a:t>
            </a:r>
            <a:r>
              <a:rPr lang="cs-CZ" sz="3600" dirty="0"/>
              <a:t> </a:t>
            </a:r>
            <a:r>
              <a:rPr lang="cs-CZ" sz="3600" dirty="0" err="1"/>
              <a:t>you</a:t>
            </a:r>
            <a:r>
              <a:rPr lang="cs-CZ" sz="3600" dirty="0"/>
              <a:t> </a:t>
            </a:r>
            <a:r>
              <a:rPr lang="cs-CZ" sz="3600" dirty="0" err="1"/>
              <a:t>read</a:t>
            </a:r>
            <a:r>
              <a:rPr lang="cs-CZ" sz="3600" dirty="0"/>
              <a:t> on </a:t>
            </a:r>
            <a:r>
              <a:rPr lang="cs-CZ" sz="3600" dirty="0" err="1"/>
              <a:t>the</a:t>
            </a:r>
            <a:r>
              <a:rPr lang="cs-CZ" sz="3600" dirty="0"/>
              <a:t> </a:t>
            </a:r>
            <a:r>
              <a:rPr lang="cs-CZ" sz="3600" dirty="0" err="1"/>
              <a:t>ECtHR</a:t>
            </a:r>
            <a:r>
              <a:rPr lang="cs-CZ" sz="3600" dirty="0"/>
              <a:t> </a:t>
            </a:r>
            <a:r>
              <a:rPr lang="cs-CZ" sz="3600" dirty="0" err="1"/>
              <a:t>pending</a:t>
            </a:r>
            <a:r>
              <a:rPr lang="cs-CZ" sz="3600" dirty="0"/>
              <a:t> </a:t>
            </a:r>
            <a:r>
              <a:rPr lang="cs-CZ" sz="3600" dirty="0" err="1"/>
              <a:t>cases</a:t>
            </a:r>
            <a:r>
              <a:rPr lang="cs-CZ" sz="3600" dirty="0"/>
              <a:t> </a:t>
            </a:r>
            <a:r>
              <a:rPr lang="cs-CZ" sz="3600" dirty="0" err="1"/>
              <a:t>of</a:t>
            </a:r>
            <a:r>
              <a:rPr lang="cs-CZ" sz="3600" dirty="0"/>
              <a:t> </a:t>
            </a:r>
            <a:r>
              <a:rPr lang="cs-CZ" sz="3600" dirty="0" err="1"/>
              <a:t>the</a:t>
            </a:r>
            <a:r>
              <a:rPr lang="cs-CZ" sz="3600" dirty="0"/>
              <a:t> country </a:t>
            </a:r>
            <a:r>
              <a:rPr lang="cs-CZ" sz="3600" dirty="0" err="1"/>
              <a:t>you</a:t>
            </a:r>
            <a:r>
              <a:rPr lang="cs-CZ" sz="3600" dirty="0"/>
              <a:t> are </a:t>
            </a:r>
            <a:r>
              <a:rPr lang="cs-CZ" sz="3600" dirty="0" err="1"/>
              <a:t>interested</a:t>
            </a:r>
            <a:r>
              <a:rPr lang="cs-CZ" sz="3600" dirty="0"/>
              <a:t> in, </a:t>
            </a:r>
            <a:r>
              <a:rPr lang="en-GB" sz="3600" dirty="0"/>
              <a:t>tell </a:t>
            </a:r>
            <a:r>
              <a:rPr lang="cs-CZ" sz="3600" dirty="0" err="1"/>
              <a:t>the</a:t>
            </a:r>
            <a:r>
              <a:rPr lang="cs-CZ" sz="3600" dirty="0"/>
              <a:t> </a:t>
            </a:r>
            <a:r>
              <a:rPr lang="cs-CZ" sz="3600" dirty="0" err="1"/>
              <a:t>students</a:t>
            </a:r>
            <a:r>
              <a:rPr lang="cs-CZ" sz="3600" dirty="0"/>
              <a:t> in </a:t>
            </a:r>
            <a:r>
              <a:rPr lang="cs-CZ" sz="3600" dirty="0" err="1"/>
              <a:t>your</a:t>
            </a:r>
            <a:r>
              <a:rPr lang="cs-CZ" sz="3600" dirty="0"/>
              <a:t> </a:t>
            </a:r>
            <a:r>
              <a:rPr lang="cs-CZ" sz="3600" dirty="0" err="1"/>
              <a:t>group</a:t>
            </a:r>
            <a:r>
              <a:rPr lang="cs-CZ" sz="3600" dirty="0"/>
              <a:t> </a:t>
            </a:r>
            <a:r>
              <a:rPr lang="en-GB" sz="3600" dirty="0"/>
              <a:t>about one major human rights issue the country needs to deal with.</a:t>
            </a:r>
            <a:endParaRPr lang="cs-CZ" sz="3600" dirty="0"/>
          </a:p>
        </p:txBody>
      </p:sp>
    </p:spTree>
    <p:extLst>
      <p:ext uri="{BB962C8B-B14F-4D97-AF65-F5344CB8AC3E}">
        <p14:creationId xmlns:p14="http://schemas.microsoft.com/office/powerpoint/2010/main" val="3203911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466D6B8C-EC53-BF7E-2801-29AC97453AA0}"/>
              </a:ext>
            </a:extLst>
          </p:cNvPr>
          <p:cNvSpPr txBox="1"/>
          <p:nvPr/>
        </p:nvSpPr>
        <p:spPr>
          <a:xfrm>
            <a:off x="1093509" y="1166842"/>
            <a:ext cx="9954705" cy="4524315"/>
          </a:xfrm>
          <a:prstGeom prst="rect">
            <a:avLst/>
          </a:prstGeom>
          <a:noFill/>
        </p:spPr>
        <p:txBody>
          <a:bodyPr wrap="square">
            <a:spAutoFit/>
          </a:bodyPr>
          <a:lstStyle/>
          <a:p>
            <a:r>
              <a:rPr lang="en-GB" sz="3200" b="1" dirty="0"/>
              <a:t>The European Court of Human Rights (ECHR or ECtHR)</a:t>
            </a:r>
            <a:r>
              <a:rPr lang="cs-CZ" sz="3200" b="1" dirty="0"/>
              <a:t>,</a:t>
            </a:r>
          </a:p>
          <a:p>
            <a:endParaRPr lang="cs-CZ" sz="3200" b="1" dirty="0"/>
          </a:p>
          <a:p>
            <a:r>
              <a:rPr lang="en-GB" sz="3200" b="1" dirty="0"/>
              <a:t>also known as the </a:t>
            </a:r>
            <a:r>
              <a:rPr lang="cs-CZ" sz="3200" i="1" dirty="0"/>
              <a:t>(</a:t>
            </a:r>
            <a:r>
              <a:rPr lang="cs-CZ" sz="3200" i="1" dirty="0" err="1"/>
              <a:t>name</a:t>
            </a:r>
            <a:r>
              <a:rPr lang="cs-CZ" sz="3200" i="1" dirty="0"/>
              <a:t> </a:t>
            </a:r>
            <a:r>
              <a:rPr lang="cs-CZ" sz="3200" i="1" dirty="0" err="1"/>
              <a:t>of</a:t>
            </a:r>
            <a:r>
              <a:rPr lang="cs-CZ" sz="3200" i="1" dirty="0"/>
              <a:t> city </a:t>
            </a:r>
            <a:r>
              <a:rPr lang="cs-CZ" sz="3200" i="1" dirty="0" err="1"/>
              <a:t>where</a:t>
            </a:r>
            <a:r>
              <a:rPr lang="cs-CZ" sz="3200" i="1" dirty="0"/>
              <a:t> </a:t>
            </a:r>
            <a:r>
              <a:rPr lang="cs-CZ" sz="3200" i="1" dirty="0" err="1"/>
              <a:t>it</a:t>
            </a:r>
            <a:r>
              <a:rPr lang="cs-CZ" sz="3200" i="1" dirty="0"/>
              <a:t> </a:t>
            </a:r>
            <a:r>
              <a:rPr lang="cs-CZ" sz="3200" i="1" dirty="0" err="1"/>
              <a:t>resides</a:t>
            </a:r>
            <a:r>
              <a:rPr lang="cs-CZ" sz="3200" i="1" dirty="0"/>
              <a:t>)</a:t>
            </a:r>
            <a:r>
              <a:rPr lang="en-GB" sz="3200" dirty="0"/>
              <a:t> </a:t>
            </a:r>
            <a:r>
              <a:rPr lang="en-GB" sz="3200" b="1" dirty="0"/>
              <a:t>Court</a:t>
            </a:r>
            <a:r>
              <a:rPr lang="cs-CZ" sz="3200" b="1" dirty="0"/>
              <a:t>,</a:t>
            </a:r>
          </a:p>
          <a:p>
            <a:endParaRPr lang="cs-CZ" sz="3200" b="1" dirty="0"/>
          </a:p>
          <a:p>
            <a:r>
              <a:rPr lang="en-GB" sz="3200" b="1" dirty="0"/>
              <a:t>is an international court of the </a:t>
            </a:r>
            <a:r>
              <a:rPr lang="cs-CZ" sz="3200" i="1" dirty="0"/>
              <a:t>(</a:t>
            </a:r>
            <a:r>
              <a:rPr lang="en-GB" sz="3200" i="1" dirty="0"/>
              <a:t>Council of Europe </a:t>
            </a:r>
            <a:r>
              <a:rPr lang="cs-CZ" sz="3200" i="1" dirty="0" err="1"/>
              <a:t>or</a:t>
            </a:r>
            <a:r>
              <a:rPr lang="cs-CZ" sz="3200" i="1" dirty="0"/>
              <a:t> EU?)</a:t>
            </a:r>
          </a:p>
          <a:p>
            <a:r>
              <a:rPr lang="cs-CZ" sz="3200" dirty="0"/>
              <a:t> </a:t>
            </a:r>
          </a:p>
          <a:p>
            <a:r>
              <a:rPr lang="en-GB" sz="3200" b="1" dirty="0"/>
              <a:t>which interprets the </a:t>
            </a:r>
            <a:r>
              <a:rPr lang="cs-CZ" sz="3200" b="1" dirty="0"/>
              <a:t> </a:t>
            </a:r>
            <a:r>
              <a:rPr lang="cs-CZ" sz="3200" i="1" dirty="0"/>
              <a:t>(</a:t>
            </a:r>
            <a:r>
              <a:rPr lang="cs-CZ" sz="3200" i="1" dirty="0" err="1"/>
              <a:t>name</a:t>
            </a:r>
            <a:r>
              <a:rPr lang="cs-CZ" sz="3200" i="1" dirty="0"/>
              <a:t> </a:t>
            </a:r>
            <a:r>
              <a:rPr lang="cs-CZ" sz="3200" i="1" dirty="0" err="1"/>
              <a:t>of</a:t>
            </a:r>
            <a:r>
              <a:rPr lang="cs-CZ" sz="3200" i="1" dirty="0"/>
              <a:t> </a:t>
            </a:r>
            <a:r>
              <a:rPr lang="cs-CZ" sz="3200" i="1" dirty="0" err="1"/>
              <a:t>the</a:t>
            </a:r>
            <a:r>
              <a:rPr lang="cs-CZ" sz="3200" i="1" dirty="0"/>
              <a:t> </a:t>
            </a:r>
            <a:r>
              <a:rPr lang="en-GB" sz="3200" i="1" dirty="0"/>
              <a:t>international convention to protect human rights and political freedoms in Europe</a:t>
            </a:r>
            <a:r>
              <a:rPr lang="cs-CZ" sz="3200" dirty="0"/>
              <a:t>)</a:t>
            </a:r>
            <a:r>
              <a:rPr lang="en-GB" sz="3200" dirty="0"/>
              <a:t>.</a:t>
            </a:r>
            <a:endParaRPr lang="cs-CZ" sz="3200" dirty="0"/>
          </a:p>
        </p:txBody>
      </p:sp>
    </p:spTree>
    <p:extLst>
      <p:ext uri="{BB962C8B-B14F-4D97-AF65-F5344CB8AC3E}">
        <p14:creationId xmlns:p14="http://schemas.microsoft.com/office/powerpoint/2010/main" val="3209239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466D6B8C-EC53-BF7E-2801-29AC97453AA0}"/>
              </a:ext>
            </a:extLst>
          </p:cNvPr>
          <p:cNvSpPr txBox="1"/>
          <p:nvPr/>
        </p:nvSpPr>
        <p:spPr>
          <a:xfrm>
            <a:off x="1826637" y="724308"/>
            <a:ext cx="8848288" cy="5078313"/>
          </a:xfrm>
          <a:prstGeom prst="rect">
            <a:avLst/>
          </a:prstGeom>
          <a:noFill/>
        </p:spPr>
        <p:txBody>
          <a:bodyPr wrap="square">
            <a:spAutoFit/>
          </a:bodyPr>
          <a:lstStyle/>
          <a:p>
            <a:r>
              <a:rPr lang="en-GB" sz="3600" dirty="0"/>
              <a:t>The European Court of Human Rights (ECHR or ECtHR), also known as the </a:t>
            </a:r>
            <a:endParaRPr lang="cs-CZ" sz="3600" dirty="0"/>
          </a:p>
          <a:p>
            <a:endParaRPr lang="cs-CZ" sz="3600" b="1" dirty="0"/>
          </a:p>
          <a:p>
            <a:r>
              <a:rPr lang="en-GB" sz="3600" b="1" dirty="0"/>
              <a:t>Strasbourg Court</a:t>
            </a:r>
            <a:r>
              <a:rPr lang="en-GB" sz="3600" dirty="0"/>
              <a:t>, is an international court of the </a:t>
            </a:r>
            <a:endParaRPr lang="cs-CZ" sz="3600" dirty="0"/>
          </a:p>
          <a:p>
            <a:endParaRPr lang="cs-CZ" sz="3600" b="1" dirty="0"/>
          </a:p>
          <a:p>
            <a:r>
              <a:rPr lang="en-GB" sz="3600" b="1" dirty="0"/>
              <a:t>Council of Europe </a:t>
            </a:r>
            <a:r>
              <a:rPr lang="en-GB" sz="3600" dirty="0"/>
              <a:t>which interprets the </a:t>
            </a:r>
            <a:endParaRPr lang="cs-CZ" sz="3600" dirty="0"/>
          </a:p>
          <a:p>
            <a:endParaRPr lang="cs-CZ" sz="3600" b="1" dirty="0"/>
          </a:p>
          <a:p>
            <a:r>
              <a:rPr lang="en-GB" sz="3600" b="1" dirty="0"/>
              <a:t>European Convention on Human Rights</a:t>
            </a:r>
            <a:r>
              <a:rPr lang="en-GB" sz="3600" dirty="0"/>
              <a:t>.</a:t>
            </a:r>
            <a:endParaRPr lang="cs-CZ" sz="3600" dirty="0"/>
          </a:p>
        </p:txBody>
      </p:sp>
    </p:spTree>
    <p:extLst>
      <p:ext uri="{BB962C8B-B14F-4D97-AF65-F5344CB8AC3E}">
        <p14:creationId xmlns:p14="http://schemas.microsoft.com/office/powerpoint/2010/main" val="253830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CA33EC-3EE5-0F80-8FEF-2219D703E303}"/>
              </a:ext>
            </a:extLst>
          </p:cNvPr>
          <p:cNvSpPr>
            <a:spLocks noGrp="1"/>
          </p:cNvSpPr>
          <p:nvPr>
            <p:ph type="title"/>
          </p:nvPr>
        </p:nvSpPr>
        <p:spPr/>
        <p:txBody>
          <a:bodyPr>
            <a:normAutofit fontScale="90000"/>
          </a:bodyPr>
          <a:lstStyle/>
          <a:p>
            <a:r>
              <a:rPr lang="cs-CZ" dirty="0" err="1"/>
              <a:t>Which</a:t>
            </a:r>
            <a:r>
              <a:rPr lang="cs-CZ" dirty="0"/>
              <a:t> </a:t>
            </a:r>
            <a:r>
              <a:rPr lang="cs-CZ" dirty="0" err="1"/>
              <a:t>countries</a:t>
            </a:r>
            <a:r>
              <a:rPr lang="cs-CZ" dirty="0"/>
              <a:t> </a:t>
            </a:r>
            <a:r>
              <a:rPr lang="cs-CZ" dirty="0" err="1"/>
              <a:t>does</a:t>
            </a:r>
            <a:r>
              <a:rPr lang="cs-CZ" dirty="0"/>
              <a:t> </a:t>
            </a:r>
            <a:r>
              <a:rPr lang="cs-CZ" dirty="0" err="1"/>
              <a:t>the</a:t>
            </a:r>
            <a:r>
              <a:rPr lang="cs-CZ" dirty="0"/>
              <a:t> </a:t>
            </a:r>
            <a:r>
              <a:rPr lang="cs-CZ" dirty="0" err="1"/>
              <a:t>European</a:t>
            </a:r>
            <a:r>
              <a:rPr lang="cs-CZ" dirty="0"/>
              <a:t> </a:t>
            </a:r>
            <a:r>
              <a:rPr lang="cs-CZ" dirty="0" err="1"/>
              <a:t>court</a:t>
            </a:r>
            <a:r>
              <a:rPr lang="cs-CZ" dirty="0"/>
              <a:t> </a:t>
            </a:r>
            <a:r>
              <a:rPr lang="cs-CZ" dirty="0" err="1"/>
              <a:t>of</a:t>
            </a:r>
            <a:r>
              <a:rPr lang="cs-CZ" dirty="0"/>
              <a:t> </a:t>
            </a:r>
            <a:r>
              <a:rPr lang="cs-CZ" dirty="0" err="1"/>
              <a:t>human</a:t>
            </a:r>
            <a:r>
              <a:rPr lang="cs-CZ" dirty="0"/>
              <a:t> </a:t>
            </a:r>
            <a:r>
              <a:rPr lang="cs-CZ" dirty="0" err="1"/>
              <a:t>rights</a:t>
            </a:r>
            <a:r>
              <a:rPr lang="cs-CZ" dirty="0"/>
              <a:t> </a:t>
            </a:r>
            <a:r>
              <a:rPr lang="cs-CZ" b="1" dirty="0"/>
              <a:t>not</a:t>
            </a:r>
            <a:r>
              <a:rPr lang="cs-CZ" dirty="0"/>
              <a:t> </a:t>
            </a:r>
            <a:r>
              <a:rPr lang="cs-CZ" dirty="0" err="1"/>
              <a:t>have</a:t>
            </a:r>
            <a:r>
              <a:rPr lang="cs-CZ" dirty="0"/>
              <a:t> </a:t>
            </a:r>
            <a:r>
              <a:rPr lang="cs-CZ" dirty="0" err="1"/>
              <a:t>jurisdiction</a:t>
            </a:r>
            <a:r>
              <a:rPr lang="cs-CZ" dirty="0"/>
              <a:t> </a:t>
            </a:r>
            <a:r>
              <a:rPr lang="cs-CZ" dirty="0" err="1"/>
              <a:t>over</a:t>
            </a:r>
            <a:r>
              <a:rPr lang="cs-CZ" dirty="0"/>
              <a:t>?</a:t>
            </a:r>
          </a:p>
        </p:txBody>
      </p:sp>
      <p:sp>
        <p:nvSpPr>
          <p:cNvPr id="3" name="Zástupný obsah 2">
            <a:extLst>
              <a:ext uri="{FF2B5EF4-FFF2-40B4-BE49-F238E27FC236}">
                <a16:creationId xmlns:a16="http://schemas.microsoft.com/office/drawing/2014/main" id="{F5D573D7-8B4D-7978-6EBC-A63774F6ECCC}"/>
              </a:ext>
            </a:extLst>
          </p:cNvPr>
          <p:cNvSpPr>
            <a:spLocks noGrp="1"/>
          </p:cNvSpPr>
          <p:nvPr>
            <p:ph idx="1"/>
          </p:nvPr>
        </p:nvSpPr>
        <p:spPr/>
        <p:txBody>
          <a:bodyPr>
            <a:normAutofit lnSpcReduction="10000"/>
          </a:bodyPr>
          <a:lstStyle/>
          <a:p>
            <a:r>
              <a:rPr lang="cs-CZ" sz="3400" dirty="0" err="1"/>
              <a:t>Azerbaijan</a:t>
            </a:r>
            <a:endParaRPr lang="cs-CZ" sz="3400" dirty="0"/>
          </a:p>
          <a:p>
            <a:r>
              <a:rPr lang="cs-CZ" sz="3400" dirty="0" err="1"/>
              <a:t>Belarus</a:t>
            </a:r>
            <a:endParaRPr lang="cs-CZ" sz="3400" dirty="0"/>
          </a:p>
          <a:p>
            <a:r>
              <a:rPr lang="cs-CZ" sz="3400" dirty="0"/>
              <a:t>Czech Republic</a:t>
            </a:r>
          </a:p>
          <a:p>
            <a:r>
              <a:rPr lang="cs-CZ" sz="3400" dirty="0"/>
              <a:t>Georgia</a:t>
            </a:r>
          </a:p>
          <a:p>
            <a:r>
              <a:rPr lang="cs-CZ" sz="3400" dirty="0" err="1"/>
              <a:t>Russia</a:t>
            </a:r>
            <a:endParaRPr lang="cs-CZ" sz="3400" dirty="0"/>
          </a:p>
          <a:p>
            <a:r>
              <a:rPr lang="cs-CZ" sz="3400" dirty="0" err="1"/>
              <a:t>Turkey</a:t>
            </a:r>
            <a:endParaRPr lang="cs-CZ" sz="3400" dirty="0"/>
          </a:p>
          <a:p>
            <a:r>
              <a:rPr lang="cs-CZ" sz="3400" dirty="0"/>
              <a:t>United </a:t>
            </a:r>
            <a:r>
              <a:rPr lang="cs-CZ" sz="3400" dirty="0" err="1"/>
              <a:t>Kingdom</a:t>
            </a:r>
            <a:endParaRPr lang="cs-CZ" sz="3400" dirty="0"/>
          </a:p>
          <a:p>
            <a:endParaRPr lang="cs-CZ" sz="2800" dirty="0"/>
          </a:p>
        </p:txBody>
      </p:sp>
    </p:spTree>
    <p:extLst>
      <p:ext uri="{BB962C8B-B14F-4D97-AF65-F5344CB8AC3E}">
        <p14:creationId xmlns:p14="http://schemas.microsoft.com/office/powerpoint/2010/main" val="1745859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CA33EC-3EE5-0F80-8FEF-2219D703E303}"/>
              </a:ext>
            </a:extLst>
          </p:cNvPr>
          <p:cNvSpPr>
            <a:spLocks noGrp="1"/>
          </p:cNvSpPr>
          <p:nvPr>
            <p:ph type="title"/>
          </p:nvPr>
        </p:nvSpPr>
        <p:spPr/>
        <p:txBody>
          <a:bodyPr>
            <a:normAutofit fontScale="90000"/>
          </a:bodyPr>
          <a:lstStyle/>
          <a:p>
            <a:r>
              <a:rPr lang="cs-CZ" dirty="0" err="1"/>
              <a:t>Which</a:t>
            </a:r>
            <a:r>
              <a:rPr lang="cs-CZ" dirty="0"/>
              <a:t> </a:t>
            </a:r>
            <a:r>
              <a:rPr lang="cs-CZ" dirty="0" err="1"/>
              <a:t>countries</a:t>
            </a:r>
            <a:r>
              <a:rPr lang="cs-CZ" dirty="0"/>
              <a:t> </a:t>
            </a:r>
            <a:r>
              <a:rPr lang="cs-CZ" dirty="0" err="1"/>
              <a:t>does</a:t>
            </a:r>
            <a:r>
              <a:rPr lang="cs-CZ" dirty="0"/>
              <a:t> </a:t>
            </a:r>
            <a:r>
              <a:rPr lang="cs-CZ" dirty="0" err="1"/>
              <a:t>the</a:t>
            </a:r>
            <a:r>
              <a:rPr lang="cs-CZ" dirty="0"/>
              <a:t> </a:t>
            </a:r>
            <a:r>
              <a:rPr lang="cs-CZ" dirty="0" err="1"/>
              <a:t>European</a:t>
            </a:r>
            <a:r>
              <a:rPr lang="cs-CZ" dirty="0"/>
              <a:t> </a:t>
            </a:r>
            <a:r>
              <a:rPr lang="cs-CZ" dirty="0" err="1"/>
              <a:t>court</a:t>
            </a:r>
            <a:r>
              <a:rPr lang="cs-CZ" dirty="0"/>
              <a:t> </a:t>
            </a:r>
            <a:r>
              <a:rPr lang="cs-CZ" dirty="0" err="1"/>
              <a:t>of</a:t>
            </a:r>
            <a:r>
              <a:rPr lang="cs-CZ" dirty="0"/>
              <a:t> </a:t>
            </a:r>
            <a:r>
              <a:rPr lang="cs-CZ" dirty="0" err="1"/>
              <a:t>human</a:t>
            </a:r>
            <a:r>
              <a:rPr lang="cs-CZ" dirty="0"/>
              <a:t> </a:t>
            </a:r>
            <a:r>
              <a:rPr lang="cs-CZ" dirty="0" err="1"/>
              <a:t>rights</a:t>
            </a:r>
            <a:r>
              <a:rPr lang="cs-CZ" dirty="0"/>
              <a:t> </a:t>
            </a:r>
            <a:r>
              <a:rPr lang="cs-CZ" b="1" dirty="0"/>
              <a:t>not </a:t>
            </a:r>
            <a:r>
              <a:rPr lang="cs-CZ" dirty="0" err="1"/>
              <a:t>have</a:t>
            </a:r>
            <a:r>
              <a:rPr lang="cs-CZ" dirty="0"/>
              <a:t> </a:t>
            </a:r>
            <a:r>
              <a:rPr lang="cs-CZ" dirty="0" err="1"/>
              <a:t>jurisdiction</a:t>
            </a:r>
            <a:r>
              <a:rPr lang="cs-CZ" dirty="0"/>
              <a:t> </a:t>
            </a:r>
            <a:r>
              <a:rPr lang="cs-CZ" dirty="0" err="1"/>
              <a:t>over</a:t>
            </a:r>
            <a:r>
              <a:rPr lang="cs-CZ" dirty="0"/>
              <a:t>?</a:t>
            </a:r>
          </a:p>
        </p:txBody>
      </p:sp>
      <p:sp>
        <p:nvSpPr>
          <p:cNvPr id="3" name="Zástupný obsah 2">
            <a:extLst>
              <a:ext uri="{FF2B5EF4-FFF2-40B4-BE49-F238E27FC236}">
                <a16:creationId xmlns:a16="http://schemas.microsoft.com/office/drawing/2014/main" id="{F5D573D7-8B4D-7978-6EBC-A63774F6ECCC}"/>
              </a:ext>
            </a:extLst>
          </p:cNvPr>
          <p:cNvSpPr>
            <a:spLocks noGrp="1"/>
          </p:cNvSpPr>
          <p:nvPr>
            <p:ph idx="1"/>
          </p:nvPr>
        </p:nvSpPr>
        <p:spPr/>
        <p:txBody>
          <a:bodyPr>
            <a:normAutofit lnSpcReduction="10000"/>
          </a:bodyPr>
          <a:lstStyle/>
          <a:p>
            <a:r>
              <a:rPr lang="cs-CZ" sz="3400" dirty="0" err="1"/>
              <a:t>Azerbaijan</a:t>
            </a:r>
            <a:endParaRPr lang="cs-CZ" sz="3400" dirty="0"/>
          </a:p>
          <a:p>
            <a:r>
              <a:rPr lang="cs-CZ" sz="3400" u="sng" dirty="0" err="1"/>
              <a:t>Belarus</a:t>
            </a:r>
            <a:endParaRPr lang="cs-CZ" sz="3400" u="sng" dirty="0"/>
          </a:p>
          <a:p>
            <a:r>
              <a:rPr lang="cs-CZ" sz="3400" dirty="0"/>
              <a:t>Czech Republic</a:t>
            </a:r>
          </a:p>
          <a:p>
            <a:r>
              <a:rPr lang="cs-CZ" sz="3400" dirty="0"/>
              <a:t>Georgia</a:t>
            </a:r>
          </a:p>
          <a:p>
            <a:r>
              <a:rPr lang="cs-CZ" sz="3400" u="sng" dirty="0" err="1"/>
              <a:t>Russia</a:t>
            </a:r>
            <a:endParaRPr lang="cs-CZ" sz="3400" u="sng" dirty="0"/>
          </a:p>
          <a:p>
            <a:r>
              <a:rPr lang="cs-CZ" sz="3400" dirty="0" err="1"/>
              <a:t>Turkey</a:t>
            </a:r>
            <a:endParaRPr lang="cs-CZ" sz="3400" dirty="0"/>
          </a:p>
          <a:p>
            <a:r>
              <a:rPr lang="cs-CZ" sz="3400" dirty="0"/>
              <a:t>United </a:t>
            </a:r>
            <a:r>
              <a:rPr lang="cs-CZ" sz="3400" dirty="0" err="1"/>
              <a:t>Kingdom</a:t>
            </a:r>
            <a:endParaRPr lang="cs-CZ" sz="3400" dirty="0"/>
          </a:p>
          <a:p>
            <a:endParaRPr lang="cs-CZ" sz="2800" dirty="0"/>
          </a:p>
        </p:txBody>
      </p:sp>
    </p:spTree>
    <p:extLst>
      <p:ext uri="{BB962C8B-B14F-4D97-AF65-F5344CB8AC3E}">
        <p14:creationId xmlns:p14="http://schemas.microsoft.com/office/powerpoint/2010/main" val="1181822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15F769-1606-6F6F-245D-9B12D3E9BA01}"/>
              </a:ext>
            </a:extLst>
          </p:cNvPr>
          <p:cNvSpPr>
            <a:spLocks noGrp="1"/>
          </p:cNvSpPr>
          <p:nvPr>
            <p:ph type="title"/>
          </p:nvPr>
        </p:nvSpPr>
        <p:spPr/>
        <p:txBody>
          <a:bodyPr/>
          <a:lstStyle/>
          <a:p>
            <a:r>
              <a:rPr lang="cs-CZ" dirty="0" err="1"/>
              <a:t>Azerbaijan</a:t>
            </a:r>
            <a:r>
              <a:rPr lang="cs-CZ" dirty="0"/>
              <a:t>	</a:t>
            </a:r>
          </a:p>
        </p:txBody>
      </p:sp>
      <p:sp>
        <p:nvSpPr>
          <p:cNvPr id="3" name="Zástupný obsah 2">
            <a:extLst>
              <a:ext uri="{FF2B5EF4-FFF2-40B4-BE49-F238E27FC236}">
                <a16:creationId xmlns:a16="http://schemas.microsoft.com/office/drawing/2014/main" id="{D61024E6-FC82-E77F-6CED-4D71D4C4FB9B}"/>
              </a:ext>
            </a:extLst>
          </p:cNvPr>
          <p:cNvSpPr>
            <a:spLocks noGrp="1"/>
          </p:cNvSpPr>
          <p:nvPr>
            <p:ph idx="1"/>
          </p:nvPr>
        </p:nvSpPr>
        <p:spPr/>
        <p:txBody>
          <a:bodyPr>
            <a:normAutofit/>
          </a:bodyPr>
          <a:lstStyle/>
          <a:p>
            <a:r>
              <a:rPr lang="cs-CZ" sz="2800" dirty="0" err="1"/>
              <a:t>Which</a:t>
            </a:r>
            <a:r>
              <a:rPr lang="cs-CZ" sz="2800" dirty="0"/>
              <a:t> religion </a:t>
            </a:r>
            <a:r>
              <a:rPr lang="cs-CZ" sz="2800" dirty="0" err="1"/>
              <a:t>does</a:t>
            </a:r>
            <a:r>
              <a:rPr lang="cs-CZ" sz="2800" dirty="0"/>
              <a:t> </a:t>
            </a:r>
            <a:r>
              <a:rPr lang="cs-CZ" sz="2800" dirty="0" err="1"/>
              <a:t>over</a:t>
            </a:r>
            <a:r>
              <a:rPr lang="cs-CZ" sz="2800" dirty="0"/>
              <a:t> 90 % </a:t>
            </a:r>
            <a:r>
              <a:rPr lang="cs-CZ" sz="2800" dirty="0" err="1"/>
              <a:t>of</a:t>
            </a:r>
            <a:r>
              <a:rPr lang="cs-CZ" sz="2800" dirty="0"/>
              <a:t> </a:t>
            </a:r>
            <a:r>
              <a:rPr lang="cs-CZ" sz="2800" dirty="0" err="1"/>
              <a:t>the</a:t>
            </a:r>
            <a:r>
              <a:rPr lang="cs-CZ" sz="2800" dirty="0"/>
              <a:t> </a:t>
            </a:r>
            <a:r>
              <a:rPr lang="cs-CZ" sz="2800" dirty="0" err="1"/>
              <a:t>Azerbaijani</a:t>
            </a:r>
            <a:r>
              <a:rPr lang="cs-CZ" sz="2800" dirty="0"/>
              <a:t> </a:t>
            </a:r>
            <a:r>
              <a:rPr lang="cs-CZ" sz="2800" dirty="0" err="1"/>
              <a:t>population</a:t>
            </a:r>
            <a:r>
              <a:rPr lang="cs-CZ" sz="2800" dirty="0"/>
              <a:t> </a:t>
            </a:r>
            <a:r>
              <a:rPr lang="cs-CZ" sz="2800" dirty="0" err="1"/>
              <a:t>belong</a:t>
            </a:r>
            <a:r>
              <a:rPr lang="cs-CZ" sz="2800" dirty="0"/>
              <a:t> to?</a:t>
            </a:r>
          </a:p>
          <a:p>
            <a:r>
              <a:rPr lang="cs-CZ" sz="2800" dirty="0" err="1"/>
              <a:t>Azerbaijani</a:t>
            </a:r>
            <a:r>
              <a:rPr lang="cs-CZ" sz="2800" dirty="0"/>
              <a:t> </a:t>
            </a:r>
            <a:r>
              <a:rPr lang="cs-CZ" sz="2800" dirty="0" err="1"/>
              <a:t>is</a:t>
            </a:r>
            <a:r>
              <a:rPr lang="cs-CZ" sz="2800" dirty="0"/>
              <a:t> </a:t>
            </a:r>
            <a:r>
              <a:rPr lang="cs-CZ" sz="2800" dirty="0" err="1"/>
              <a:t>closely</a:t>
            </a:r>
            <a:r>
              <a:rPr lang="cs-CZ" sz="2800" dirty="0"/>
              <a:t> </a:t>
            </a:r>
            <a:r>
              <a:rPr lang="cs-CZ" sz="2800" dirty="0" err="1"/>
              <a:t>related</a:t>
            </a:r>
            <a:r>
              <a:rPr lang="cs-CZ" sz="2800" dirty="0"/>
              <a:t> to a </a:t>
            </a:r>
            <a:r>
              <a:rPr lang="cs-CZ" sz="2800" dirty="0" err="1"/>
              <a:t>language</a:t>
            </a:r>
            <a:r>
              <a:rPr lang="cs-CZ" sz="2800" dirty="0"/>
              <a:t> </a:t>
            </a:r>
            <a:r>
              <a:rPr lang="cs-CZ" sz="2800" dirty="0" err="1"/>
              <a:t>spoken</a:t>
            </a:r>
            <a:r>
              <a:rPr lang="cs-CZ" sz="2800" dirty="0"/>
              <a:t> in </a:t>
            </a:r>
            <a:r>
              <a:rPr lang="cs-CZ" sz="2800" dirty="0" err="1"/>
              <a:t>another</a:t>
            </a:r>
            <a:r>
              <a:rPr lang="cs-CZ" sz="2800" dirty="0"/>
              <a:t> </a:t>
            </a:r>
            <a:r>
              <a:rPr lang="cs-CZ" sz="2800" dirty="0" err="1"/>
              <a:t>Council</a:t>
            </a:r>
            <a:r>
              <a:rPr lang="cs-CZ" sz="2800" dirty="0"/>
              <a:t> </a:t>
            </a:r>
            <a:r>
              <a:rPr lang="cs-CZ" sz="2800" dirty="0" err="1"/>
              <a:t>of</a:t>
            </a:r>
            <a:r>
              <a:rPr lang="cs-CZ" sz="2800" dirty="0"/>
              <a:t> </a:t>
            </a:r>
            <a:r>
              <a:rPr lang="cs-CZ" sz="2800" dirty="0" err="1"/>
              <a:t>Europe</a:t>
            </a:r>
            <a:r>
              <a:rPr lang="cs-CZ" sz="2800" dirty="0"/>
              <a:t> country. </a:t>
            </a:r>
            <a:r>
              <a:rPr lang="cs-CZ" sz="2800" dirty="0" err="1"/>
              <a:t>Which</a:t>
            </a:r>
            <a:r>
              <a:rPr lang="cs-CZ" sz="2800" dirty="0"/>
              <a:t> country </a:t>
            </a:r>
            <a:r>
              <a:rPr lang="cs-CZ" sz="2800" dirty="0" err="1"/>
              <a:t>is</a:t>
            </a:r>
            <a:r>
              <a:rPr lang="cs-CZ" sz="2800" dirty="0"/>
              <a:t> </a:t>
            </a:r>
            <a:r>
              <a:rPr lang="cs-CZ" sz="2800" dirty="0" err="1"/>
              <a:t>this</a:t>
            </a:r>
            <a:r>
              <a:rPr lang="cs-CZ" sz="2800" dirty="0"/>
              <a:t>? </a:t>
            </a:r>
          </a:p>
          <a:p>
            <a:r>
              <a:rPr lang="cs-CZ" sz="2800" dirty="0" err="1"/>
              <a:t>The</a:t>
            </a:r>
            <a:r>
              <a:rPr lang="cs-CZ" sz="2800" dirty="0"/>
              <a:t> civil and </a:t>
            </a:r>
            <a:r>
              <a:rPr lang="cs-CZ" sz="2800" dirty="0" err="1"/>
              <a:t>political</a:t>
            </a:r>
            <a:r>
              <a:rPr lang="cs-CZ" sz="2800" dirty="0"/>
              <a:t> </a:t>
            </a:r>
            <a:r>
              <a:rPr lang="cs-CZ" sz="2800" dirty="0" err="1"/>
              <a:t>rights</a:t>
            </a:r>
            <a:r>
              <a:rPr lang="cs-CZ" sz="2800" dirty="0"/>
              <a:t> </a:t>
            </a:r>
            <a:r>
              <a:rPr lang="cs-CZ" sz="2800" dirty="0" err="1"/>
              <a:t>situation</a:t>
            </a:r>
            <a:r>
              <a:rPr lang="cs-CZ" sz="2800" dirty="0"/>
              <a:t> in </a:t>
            </a:r>
            <a:r>
              <a:rPr lang="cs-CZ" sz="2800" dirty="0" err="1"/>
              <a:t>Azerbaijan</a:t>
            </a:r>
            <a:r>
              <a:rPr lang="cs-CZ" sz="2800" dirty="0"/>
              <a:t> </a:t>
            </a:r>
            <a:r>
              <a:rPr lang="cs-CZ" sz="2800" dirty="0" err="1"/>
              <a:t>is</a:t>
            </a:r>
            <a:r>
              <a:rPr lang="cs-CZ" sz="2800" dirty="0"/>
              <a:t> most </a:t>
            </a:r>
            <a:r>
              <a:rPr lang="cs-CZ" sz="2800" dirty="0" err="1"/>
              <a:t>similar</a:t>
            </a:r>
            <a:r>
              <a:rPr lang="cs-CZ" sz="2800" dirty="0"/>
              <a:t> to </a:t>
            </a:r>
            <a:r>
              <a:rPr lang="cs-CZ" sz="2800" dirty="0" err="1"/>
              <a:t>that</a:t>
            </a:r>
            <a:r>
              <a:rPr lang="cs-CZ" sz="2800" dirty="0"/>
              <a:t> in </a:t>
            </a:r>
            <a:r>
              <a:rPr lang="cs-CZ" sz="2800" dirty="0" err="1"/>
              <a:t>Poland</a:t>
            </a:r>
            <a:r>
              <a:rPr lang="cs-CZ" sz="2800" dirty="0"/>
              <a:t>, </a:t>
            </a:r>
            <a:r>
              <a:rPr lang="cs-CZ" sz="2800" dirty="0" err="1"/>
              <a:t>Ukraine</a:t>
            </a:r>
            <a:r>
              <a:rPr lang="cs-CZ" sz="2800" dirty="0"/>
              <a:t> </a:t>
            </a:r>
            <a:r>
              <a:rPr lang="cs-CZ" sz="2800" dirty="0" err="1"/>
              <a:t>or</a:t>
            </a:r>
            <a:r>
              <a:rPr lang="cs-CZ" sz="2800" dirty="0"/>
              <a:t> </a:t>
            </a:r>
            <a:r>
              <a:rPr lang="cs-CZ" sz="2800" dirty="0" err="1"/>
              <a:t>Belarus</a:t>
            </a:r>
            <a:r>
              <a:rPr lang="cs-CZ" sz="2800" dirty="0"/>
              <a:t>? </a:t>
            </a:r>
          </a:p>
          <a:p>
            <a:r>
              <a:rPr lang="cs-CZ" sz="2800" dirty="0" err="1"/>
              <a:t>How</a:t>
            </a:r>
            <a:r>
              <a:rPr lang="cs-CZ" sz="2800" dirty="0"/>
              <a:t> long has </a:t>
            </a:r>
            <a:r>
              <a:rPr lang="cs-CZ" sz="2800" dirty="0" err="1"/>
              <a:t>the</a:t>
            </a:r>
            <a:r>
              <a:rPr lang="cs-CZ" sz="2800" dirty="0"/>
              <a:t> </a:t>
            </a:r>
            <a:r>
              <a:rPr lang="cs-CZ" sz="2800" dirty="0" err="1"/>
              <a:t>ruling</a:t>
            </a:r>
            <a:r>
              <a:rPr lang="cs-CZ" sz="2800" dirty="0"/>
              <a:t> </a:t>
            </a:r>
            <a:r>
              <a:rPr lang="cs-CZ" sz="2800" dirty="0" err="1"/>
              <a:t>family</a:t>
            </a:r>
            <a:r>
              <a:rPr lang="cs-CZ" sz="2800" dirty="0"/>
              <a:t> </a:t>
            </a:r>
            <a:r>
              <a:rPr lang="cs-CZ" sz="2800" dirty="0" err="1"/>
              <a:t>been</a:t>
            </a:r>
            <a:r>
              <a:rPr lang="cs-CZ" sz="2800" dirty="0"/>
              <a:t> in </a:t>
            </a:r>
            <a:r>
              <a:rPr lang="cs-CZ" sz="2800" dirty="0" err="1"/>
              <a:t>power</a:t>
            </a:r>
            <a:r>
              <a:rPr lang="cs-CZ" sz="2800" dirty="0"/>
              <a:t>? 10 </a:t>
            </a:r>
            <a:r>
              <a:rPr lang="cs-CZ" sz="2800" dirty="0" err="1"/>
              <a:t>years</a:t>
            </a:r>
            <a:r>
              <a:rPr lang="cs-CZ" sz="2800" dirty="0"/>
              <a:t>, 20 </a:t>
            </a:r>
            <a:r>
              <a:rPr lang="cs-CZ" sz="2800" dirty="0" err="1"/>
              <a:t>years</a:t>
            </a:r>
            <a:r>
              <a:rPr lang="cs-CZ" sz="2800" dirty="0"/>
              <a:t> </a:t>
            </a:r>
            <a:r>
              <a:rPr lang="cs-CZ" sz="2800" dirty="0" err="1"/>
              <a:t>or</a:t>
            </a:r>
            <a:r>
              <a:rPr lang="cs-CZ" sz="2800" dirty="0"/>
              <a:t> 30 </a:t>
            </a:r>
            <a:r>
              <a:rPr lang="cs-CZ" sz="2800" dirty="0" err="1"/>
              <a:t>years</a:t>
            </a:r>
            <a:r>
              <a:rPr lang="cs-CZ" sz="2800" dirty="0"/>
              <a:t>?</a:t>
            </a:r>
          </a:p>
          <a:p>
            <a:endParaRPr lang="cs-CZ" dirty="0"/>
          </a:p>
        </p:txBody>
      </p:sp>
    </p:spTree>
    <p:extLst>
      <p:ext uri="{BB962C8B-B14F-4D97-AF65-F5344CB8AC3E}">
        <p14:creationId xmlns:p14="http://schemas.microsoft.com/office/powerpoint/2010/main" val="62482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15F769-1606-6F6F-245D-9B12D3E9BA01}"/>
              </a:ext>
            </a:extLst>
          </p:cNvPr>
          <p:cNvSpPr>
            <a:spLocks noGrp="1"/>
          </p:cNvSpPr>
          <p:nvPr>
            <p:ph type="title"/>
          </p:nvPr>
        </p:nvSpPr>
        <p:spPr/>
        <p:txBody>
          <a:bodyPr/>
          <a:lstStyle/>
          <a:p>
            <a:r>
              <a:rPr lang="cs-CZ" dirty="0" err="1"/>
              <a:t>Azerbaijan</a:t>
            </a:r>
            <a:r>
              <a:rPr lang="cs-CZ" dirty="0"/>
              <a:t>	</a:t>
            </a:r>
          </a:p>
        </p:txBody>
      </p:sp>
      <p:sp>
        <p:nvSpPr>
          <p:cNvPr id="3" name="Zástupný obsah 2">
            <a:extLst>
              <a:ext uri="{FF2B5EF4-FFF2-40B4-BE49-F238E27FC236}">
                <a16:creationId xmlns:a16="http://schemas.microsoft.com/office/drawing/2014/main" id="{D61024E6-FC82-E77F-6CED-4D71D4C4FB9B}"/>
              </a:ext>
            </a:extLst>
          </p:cNvPr>
          <p:cNvSpPr>
            <a:spLocks noGrp="1"/>
          </p:cNvSpPr>
          <p:nvPr>
            <p:ph idx="1"/>
          </p:nvPr>
        </p:nvSpPr>
        <p:spPr>
          <a:xfrm>
            <a:off x="1202919" y="2011680"/>
            <a:ext cx="9784080" cy="4436254"/>
          </a:xfrm>
        </p:spPr>
        <p:txBody>
          <a:bodyPr>
            <a:normAutofit/>
          </a:bodyPr>
          <a:lstStyle/>
          <a:p>
            <a:r>
              <a:rPr lang="cs-CZ" sz="2600" dirty="0" err="1"/>
              <a:t>Over</a:t>
            </a:r>
            <a:r>
              <a:rPr lang="cs-CZ" sz="2600" dirty="0"/>
              <a:t> 90% </a:t>
            </a:r>
            <a:r>
              <a:rPr lang="cs-CZ" sz="2600" dirty="0" err="1"/>
              <a:t>of</a:t>
            </a:r>
            <a:r>
              <a:rPr lang="cs-CZ" sz="2600" dirty="0"/>
              <a:t> </a:t>
            </a:r>
            <a:r>
              <a:rPr lang="cs-CZ" sz="2600" dirty="0" err="1"/>
              <a:t>the</a:t>
            </a:r>
            <a:r>
              <a:rPr lang="cs-CZ" sz="2600" dirty="0"/>
              <a:t> </a:t>
            </a:r>
            <a:r>
              <a:rPr lang="cs-CZ" sz="2600" dirty="0" err="1"/>
              <a:t>Azerbaijani</a:t>
            </a:r>
            <a:r>
              <a:rPr lang="cs-CZ" sz="2600" dirty="0"/>
              <a:t> </a:t>
            </a:r>
            <a:r>
              <a:rPr lang="cs-CZ" sz="2600" dirty="0" err="1"/>
              <a:t>population</a:t>
            </a:r>
            <a:r>
              <a:rPr lang="cs-CZ" sz="2600" dirty="0"/>
              <a:t> are </a:t>
            </a:r>
            <a:r>
              <a:rPr lang="cs-CZ" sz="2600" b="1" u="sng" dirty="0"/>
              <a:t>Muslim</a:t>
            </a:r>
            <a:r>
              <a:rPr lang="cs-CZ" sz="2600" dirty="0"/>
              <a:t>. </a:t>
            </a:r>
            <a:r>
              <a:rPr lang="cs-CZ" sz="2600" dirty="0" err="1"/>
              <a:t>Interestingly</a:t>
            </a:r>
            <a:r>
              <a:rPr lang="cs-CZ" sz="2600" dirty="0"/>
              <a:t>, </a:t>
            </a:r>
            <a:r>
              <a:rPr lang="cs-CZ" sz="2600" dirty="0" err="1"/>
              <a:t>though</a:t>
            </a:r>
            <a:r>
              <a:rPr lang="cs-CZ" sz="2600" dirty="0"/>
              <a:t>, </a:t>
            </a:r>
            <a:r>
              <a:rPr lang="en-GB" sz="2600" dirty="0"/>
              <a:t>a 2010 Gallup Poll found 49% of Azerbaijanis answering no to the question "Is religion an important part of your daily life?", one of the highest rates among any Muslim-majority country. </a:t>
            </a:r>
            <a:endParaRPr lang="cs-CZ" sz="2600" dirty="0"/>
          </a:p>
          <a:p>
            <a:r>
              <a:rPr lang="cs-CZ" sz="2600" dirty="0" err="1"/>
              <a:t>Azerbaijani</a:t>
            </a:r>
            <a:r>
              <a:rPr lang="cs-CZ" sz="2600" dirty="0"/>
              <a:t> </a:t>
            </a:r>
            <a:r>
              <a:rPr lang="cs-CZ" sz="2600" dirty="0" err="1"/>
              <a:t>is</a:t>
            </a:r>
            <a:r>
              <a:rPr lang="cs-CZ" sz="2600" dirty="0"/>
              <a:t> </a:t>
            </a:r>
            <a:r>
              <a:rPr lang="cs-CZ" sz="2600" dirty="0" err="1"/>
              <a:t>close</a:t>
            </a:r>
            <a:r>
              <a:rPr lang="cs-CZ" sz="2600" dirty="0"/>
              <a:t> to </a:t>
            </a:r>
            <a:r>
              <a:rPr lang="cs-CZ" sz="2600" b="1" u="sng" dirty="0" err="1"/>
              <a:t>Turkish</a:t>
            </a:r>
            <a:endParaRPr lang="cs-CZ" sz="2600" b="1" u="sng" dirty="0"/>
          </a:p>
          <a:p>
            <a:r>
              <a:rPr lang="cs-CZ" sz="2600" dirty="0" err="1"/>
              <a:t>The</a:t>
            </a:r>
            <a:r>
              <a:rPr lang="cs-CZ" sz="2600" dirty="0"/>
              <a:t> civil and </a:t>
            </a:r>
            <a:r>
              <a:rPr lang="cs-CZ" sz="2600" dirty="0" err="1"/>
              <a:t>political</a:t>
            </a:r>
            <a:r>
              <a:rPr lang="cs-CZ" sz="2600" dirty="0"/>
              <a:t> </a:t>
            </a:r>
            <a:r>
              <a:rPr lang="cs-CZ" sz="2600" dirty="0" err="1"/>
              <a:t>rights</a:t>
            </a:r>
            <a:r>
              <a:rPr lang="cs-CZ" sz="2600" dirty="0"/>
              <a:t> </a:t>
            </a:r>
            <a:r>
              <a:rPr lang="cs-CZ" sz="2600" dirty="0" err="1"/>
              <a:t>situation</a:t>
            </a:r>
            <a:r>
              <a:rPr lang="cs-CZ" sz="2600" dirty="0"/>
              <a:t> in </a:t>
            </a:r>
            <a:r>
              <a:rPr lang="cs-CZ" sz="2600" dirty="0" err="1"/>
              <a:t>Azerbaijan</a:t>
            </a:r>
            <a:r>
              <a:rPr lang="cs-CZ" sz="2600" dirty="0"/>
              <a:t> </a:t>
            </a:r>
            <a:r>
              <a:rPr lang="cs-CZ" sz="2600" dirty="0" err="1"/>
              <a:t>is</a:t>
            </a:r>
            <a:r>
              <a:rPr lang="cs-CZ" sz="2600" dirty="0"/>
              <a:t> most </a:t>
            </a:r>
            <a:r>
              <a:rPr lang="cs-CZ" sz="2600" dirty="0" err="1"/>
              <a:t>similar</a:t>
            </a:r>
            <a:r>
              <a:rPr lang="cs-CZ" sz="2600" dirty="0"/>
              <a:t> to </a:t>
            </a:r>
            <a:r>
              <a:rPr lang="cs-CZ" sz="2600" dirty="0" err="1"/>
              <a:t>that</a:t>
            </a:r>
            <a:r>
              <a:rPr lang="cs-CZ" sz="2600" dirty="0"/>
              <a:t> in </a:t>
            </a:r>
            <a:r>
              <a:rPr lang="cs-CZ" sz="2600" b="1" u="sng" dirty="0" err="1"/>
              <a:t>Belarus</a:t>
            </a:r>
            <a:r>
              <a:rPr lang="cs-CZ" sz="2600" b="1" u="sng" dirty="0"/>
              <a:t> (</a:t>
            </a:r>
            <a:r>
              <a:rPr lang="cs-CZ" sz="2600" b="1" u="sng" dirty="0" err="1"/>
              <a:t>also</a:t>
            </a:r>
            <a:r>
              <a:rPr lang="cs-CZ" sz="2600" b="1" u="sng" dirty="0"/>
              <a:t> </a:t>
            </a:r>
            <a:r>
              <a:rPr lang="cs-CZ" sz="2600" b="1" u="sng" dirty="0" err="1"/>
              <a:t>similar</a:t>
            </a:r>
            <a:r>
              <a:rPr lang="cs-CZ" sz="2600" b="1" u="sng" dirty="0"/>
              <a:t> to </a:t>
            </a:r>
            <a:r>
              <a:rPr lang="cs-CZ" sz="2600" b="1" u="sng" dirty="0" err="1"/>
              <a:t>the</a:t>
            </a:r>
            <a:r>
              <a:rPr lang="cs-CZ" sz="2600" b="1" u="sng" dirty="0"/>
              <a:t> </a:t>
            </a:r>
            <a:r>
              <a:rPr lang="cs-CZ" sz="2600" b="1" u="sng" dirty="0" err="1"/>
              <a:t>situation</a:t>
            </a:r>
            <a:r>
              <a:rPr lang="cs-CZ" sz="2600" b="1" u="sng" dirty="0"/>
              <a:t> in </a:t>
            </a:r>
            <a:r>
              <a:rPr lang="cs-CZ" sz="2600" b="1" u="sng" dirty="0" err="1"/>
              <a:t>China</a:t>
            </a:r>
            <a:r>
              <a:rPr lang="cs-CZ" sz="2600" b="1" u="sng" dirty="0"/>
              <a:t> </a:t>
            </a:r>
            <a:r>
              <a:rPr lang="cs-CZ" sz="2600" b="1" u="sng" dirty="0" err="1"/>
              <a:t>or</a:t>
            </a:r>
            <a:r>
              <a:rPr lang="cs-CZ" sz="2600" b="1" u="sng" dirty="0"/>
              <a:t> Burma)</a:t>
            </a:r>
          </a:p>
          <a:p>
            <a:r>
              <a:rPr lang="cs-CZ" sz="2600" dirty="0" err="1"/>
              <a:t>How</a:t>
            </a:r>
            <a:r>
              <a:rPr lang="cs-CZ" sz="2600" dirty="0"/>
              <a:t> long has </a:t>
            </a:r>
            <a:r>
              <a:rPr lang="cs-CZ" sz="2600" dirty="0" err="1"/>
              <a:t>the</a:t>
            </a:r>
            <a:r>
              <a:rPr lang="cs-CZ" sz="2600" dirty="0"/>
              <a:t> </a:t>
            </a:r>
            <a:r>
              <a:rPr lang="cs-CZ" sz="2600" dirty="0" err="1"/>
              <a:t>ruling</a:t>
            </a:r>
            <a:r>
              <a:rPr lang="cs-CZ" sz="2600" dirty="0"/>
              <a:t> </a:t>
            </a:r>
            <a:r>
              <a:rPr lang="cs-CZ" sz="2600" dirty="0" err="1"/>
              <a:t>family</a:t>
            </a:r>
            <a:r>
              <a:rPr lang="cs-CZ" sz="2600" dirty="0"/>
              <a:t> </a:t>
            </a:r>
            <a:r>
              <a:rPr lang="cs-CZ" sz="2600" dirty="0" err="1"/>
              <a:t>been</a:t>
            </a:r>
            <a:r>
              <a:rPr lang="cs-CZ" sz="2600" dirty="0"/>
              <a:t> in </a:t>
            </a:r>
            <a:r>
              <a:rPr lang="cs-CZ" sz="2600" dirty="0" err="1"/>
              <a:t>power</a:t>
            </a:r>
            <a:r>
              <a:rPr lang="cs-CZ" sz="2600" dirty="0"/>
              <a:t>? </a:t>
            </a:r>
          </a:p>
          <a:p>
            <a:pPr lvl="1"/>
            <a:r>
              <a:rPr lang="cs-CZ" sz="2600" b="1" u="sng" dirty="0"/>
              <a:t>30 </a:t>
            </a:r>
            <a:r>
              <a:rPr lang="cs-CZ" sz="2600" b="1" u="sng" dirty="0" err="1"/>
              <a:t>years</a:t>
            </a:r>
            <a:r>
              <a:rPr lang="cs-CZ" sz="2600" b="1" u="sng" dirty="0"/>
              <a:t> (</a:t>
            </a:r>
            <a:r>
              <a:rPr lang="cs-CZ" sz="2600" b="1" u="sng" dirty="0" err="1"/>
              <a:t>Heidar</a:t>
            </a:r>
            <a:r>
              <a:rPr lang="cs-CZ" sz="2600" b="1" u="sng" dirty="0"/>
              <a:t> </a:t>
            </a:r>
            <a:r>
              <a:rPr lang="cs-CZ" sz="2600" b="1" u="sng" dirty="0" err="1"/>
              <a:t>Aliyev</a:t>
            </a:r>
            <a:r>
              <a:rPr lang="cs-CZ" sz="2600" b="1" u="sng" dirty="0"/>
              <a:t> 1993-2003, his son </a:t>
            </a:r>
            <a:r>
              <a:rPr lang="cs-CZ" sz="2600" b="1" u="sng" dirty="0" err="1"/>
              <a:t>Ilham</a:t>
            </a:r>
            <a:r>
              <a:rPr lang="cs-CZ" sz="2600" b="1" u="sng" dirty="0"/>
              <a:t> </a:t>
            </a:r>
            <a:r>
              <a:rPr lang="cs-CZ" sz="2600" b="1" u="sng" dirty="0" err="1"/>
              <a:t>Aliyev</a:t>
            </a:r>
            <a:r>
              <a:rPr lang="cs-CZ" sz="2600" b="1" u="sng" dirty="0"/>
              <a:t> </a:t>
            </a:r>
            <a:r>
              <a:rPr lang="cs-CZ" sz="2600" b="1" u="sng" dirty="0" err="1"/>
              <a:t>since</a:t>
            </a:r>
            <a:r>
              <a:rPr lang="cs-CZ" sz="2600" b="1" u="sng" dirty="0"/>
              <a:t> 2003)</a:t>
            </a:r>
            <a:endParaRPr lang="cs-CZ" sz="2600" dirty="0"/>
          </a:p>
        </p:txBody>
      </p:sp>
    </p:spTree>
    <p:extLst>
      <p:ext uri="{BB962C8B-B14F-4D97-AF65-F5344CB8AC3E}">
        <p14:creationId xmlns:p14="http://schemas.microsoft.com/office/powerpoint/2010/main" val="16591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BF293E-3572-4D9E-2E30-C9957B3B4BE4}"/>
              </a:ext>
            </a:extLst>
          </p:cNvPr>
          <p:cNvSpPr>
            <a:spLocks noGrp="1"/>
          </p:cNvSpPr>
          <p:nvPr>
            <p:ph type="title"/>
          </p:nvPr>
        </p:nvSpPr>
        <p:spPr/>
        <p:txBody>
          <a:bodyPr/>
          <a:lstStyle/>
          <a:p>
            <a:r>
              <a:rPr lang="cs-CZ" dirty="0" err="1"/>
              <a:t>Russo-GeOrgian</a:t>
            </a:r>
            <a:r>
              <a:rPr lang="cs-CZ" dirty="0"/>
              <a:t> </a:t>
            </a:r>
            <a:r>
              <a:rPr lang="cs-CZ" dirty="0" err="1"/>
              <a:t>war</a:t>
            </a:r>
            <a:r>
              <a:rPr lang="cs-CZ" dirty="0"/>
              <a:t>, august 2008</a:t>
            </a:r>
          </a:p>
        </p:txBody>
      </p:sp>
      <p:sp>
        <p:nvSpPr>
          <p:cNvPr id="3" name="Zástupný obsah 2">
            <a:extLst>
              <a:ext uri="{FF2B5EF4-FFF2-40B4-BE49-F238E27FC236}">
                <a16:creationId xmlns:a16="http://schemas.microsoft.com/office/drawing/2014/main" id="{E40337D7-A566-C750-99AB-F342D7395FD4}"/>
              </a:ext>
            </a:extLst>
          </p:cNvPr>
          <p:cNvSpPr>
            <a:spLocks noGrp="1"/>
          </p:cNvSpPr>
          <p:nvPr>
            <p:ph idx="1"/>
          </p:nvPr>
        </p:nvSpPr>
        <p:spPr/>
        <p:txBody>
          <a:bodyPr>
            <a:noAutofit/>
          </a:bodyPr>
          <a:lstStyle/>
          <a:p>
            <a:pPr marL="0" indent="0">
              <a:buNone/>
            </a:pPr>
            <a:r>
              <a:rPr lang="en-GB" sz="2400" dirty="0"/>
              <a:t>On 1 August 2008, the Russian-backed South Ossetian forces started shelling Georgian villages.</a:t>
            </a:r>
            <a:r>
              <a:rPr lang="cs-CZ" sz="2400" dirty="0"/>
              <a:t> </a:t>
            </a:r>
            <a:r>
              <a:rPr lang="en-GB" sz="2400" dirty="0"/>
              <a:t>To put an end to these attacks, Georgian army units were sent into the South Ossetian conflict zone on 7 August and took control of most of Tskhinvali, </a:t>
            </a:r>
            <a:r>
              <a:rPr lang="cs-CZ" sz="2400" dirty="0" err="1"/>
              <a:t>the</a:t>
            </a:r>
            <a:r>
              <a:rPr lang="cs-CZ" sz="2400" dirty="0"/>
              <a:t> </a:t>
            </a:r>
            <a:r>
              <a:rPr lang="cs-CZ" sz="2400" dirty="0" err="1"/>
              <a:t>capital</a:t>
            </a:r>
            <a:r>
              <a:rPr lang="cs-CZ" sz="2400" dirty="0"/>
              <a:t> </a:t>
            </a:r>
            <a:r>
              <a:rPr lang="cs-CZ" sz="2400" dirty="0" err="1"/>
              <a:t>of</a:t>
            </a:r>
            <a:r>
              <a:rPr lang="cs-CZ" sz="2400" dirty="0"/>
              <a:t> </a:t>
            </a:r>
            <a:r>
              <a:rPr lang="cs-CZ" sz="2400" dirty="0" err="1"/>
              <a:t>the</a:t>
            </a:r>
            <a:r>
              <a:rPr lang="cs-CZ" sz="2400" dirty="0"/>
              <a:t> region.</a:t>
            </a:r>
            <a:r>
              <a:rPr lang="en-GB" sz="2400" dirty="0"/>
              <a:t> </a:t>
            </a:r>
            <a:endParaRPr lang="cs-CZ" sz="2400" dirty="0"/>
          </a:p>
          <a:p>
            <a:pPr marL="0" indent="0">
              <a:buNone/>
            </a:pPr>
            <a:r>
              <a:rPr lang="en-GB" sz="2400" dirty="0"/>
              <a:t>Russia falsely accused Georgia of committing </a:t>
            </a:r>
            <a:r>
              <a:rPr lang="cs-CZ" sz="2400" dirty="0"/>
              <a:t>"</a:t>
            </a:r>
            <a:r>
              <a:rPr lang="en-GB" sz="2400" dirty="0"/>
              <a:t>genocide</a:t>
            </a:r>
            <a:r>
              <a:rPr lang="cs-CZ" sz="2400" dirty="0"/>
              <a:t>".</a:t>
            </a:r>
            <a:r>
              <a:rPr lang="en-GB" sz="2400" dirty="0"/>
              <a:t> It launched a full-scale land, air and sea invasion of Georgia, including its undisputed territory, on 8 August, referring to it as a "peace enforcement" operation. </a:t>
            </a:r>
            <a:endParaRPr lang="cs-CZ" sz="2400" dirty="0"/>
          </a:p>
          <a:p>
            <a:pPr marL="0" indent="0">
              <a:buNone/>
            </a:pPr>
            <a:r>
              <a:rPr lang="en-GB" sz="2400" dirty="0"/>
              <a:t>Russian and South Ossetian forces fought Georgian forces in and around South Ossetia for several days, until </a:t>
            </a:r>
            <a:r>
              <a:rPr lang="cs-CZ" sz="2400" dirty="0" err="1"/>
              <a:t>the</a:t>
            </a:r>
            <a:r>
              <a:rPr lang="cs-CZ" sz="2400" dirty="0"/>
              <a:t> </a:t>
            </a:r>
            <a:r>
              <a:rPr lang="en-GB" sz="2400" dirty="0"/>
              <a:t>Georgian forces retreated. The Russian air force attacked targets both within and beyond the conflict zone. Nicolas Sarkozy, the President of France, personally negotiated a ceasefire agreement on 12 August.</a:t>
            </a:r>
          </a:p>
        </p:txBody>
      </p:sp>
    </p:spTree>
    <p:extLst>
      <p:ext uri="{BB962C8B-B14F-4D97-AF65-F5344CB8AC3E}">
        <p14:creationId xmlns:p14="http://schemas.microsoft.com/office/powerpoint/2010/main" val="792212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F7E98C-E50F-BF9A-2D32-545DF558F034}"/>
              </a:ext>
            </a:extLst>
          </p:cNvPr>
          <p:cNvSpPr>
            <a:spLocks noGrp="1"/>
          </p:cNvSpPr>
          <p:nvPr>
            <p:ph type="title"/>
          </p:nvPr>
        </p:nvSpPr>
        <p:spPr/>
        <p:txBody>
          <a:bodyPr/>
          <a:lstStyle/>
          <a:p>
            <a:r>
              <a:rPr lang="cs-CZ" dirty="0" err="1"/>
              <a:t>Russo-GeOrgian</a:t>
            </a:r>
            <a:r>
              <a:rPr lang="cs-CZ" dirty="0"/>
              <a:t> </a:t>
            </a:r>
            <a:r>
              <a:rPr lang="cs-CZ" dirty="0" err="1"/>
              <a:t>war</a:t>
            </a:r>
            <a:r>
              <a:rPr lang="cs-CZ" dirty="0"/>
              <a:t>, august 2008</a:t>
            </a:r>
          </a:p>
        </p:txBody>
      </p:sp>
      <p:sp>
        <p:nvSpPr>
          <p:cNvPr id="3" name="Zástupný obsah 2">
            <a:extLst>
              <a:ext uri="{FF2B5EF4-FFF2-40B4-BE49-F238E27FC236}">
                <a16:creationId xmlns:a16="http://schemas.microsoft.com/office/drawing/2014/main" id="{7B8B4B84-64F3-C174-8C17-2AF614D75440}"/>
              </a:ext>
            </a:extLst>
          </p:cNvPr>
          <p:cNvSpPr>
            <a:spLocks noGrp="1"/>
          </p:cNvSpPr>
          <p:nvPr>
            <p:ph idx="1"/>
          </p:nvPr>
        </p:nvSpPr>
        <p:spPr>
          <a:xfrm>
            <a:off x="1202919" y="2011680"/>
            <a:ext cx="9784080" cy="4464534"/>
          </a:xfrm>
        </p:spPr>
        <p:txBody>
          <a:bodyPr>
            <a:normAutofit fontScale="92500"/>
          </a:bodyPr>
          <a:lstStyle/>
          <a:p>
            <a:pPr marL="0" indent="0">
              <a:buNone/>
            </a:pPr>
            <a:r>
              <a:rPr lang="en-GB" sz="2400" dirty="0"/>
              <a:t>Russian forces temporarily occupied several Georgian cities, holding on to these areas beyond the ceasefire. The South Ossetians destroyed most ethnic Georgian villages in South Ossetia and were responsible for an ethnic cleansing of Georgians. </a:t>
            </a:r>
            <a:endParaRPr lang="cs-CZ" sz="2400" dirty="0"/>
          </a:p>
          <a:p>
            <a:pPr marL="0" indent="0">
              <a:buNone/>
            </a:pPr>
            <a:r>
              <a:rPr lang="en-GB" sz="2400" dirty="0"/>
              <a:t>Russia recognised the independence of Abkhazia and South Ossetia from Georgia on 26 August</a:t>
            </a:r>
            <a:r>
              <a:rPr lang="cs-CZ" sz="2400" dirty="0"/>
              <a:t>.</a:t>
            </a:r>
          </a:p>
          <a:p>
            <a:pPr marL="0" indent="0">
              <a:buNone/>
            </a:pPr>
            <a:r>
              <a:rPr lang="en-GB" sz="2400" dirty="0"/>
              <a:t>Russia mostly completed its withdrawal of troops from undisputed parts of Georgia on 8 October. </a:t>
            </a:r>
            <a:endParaRPr lang="cs-CZ" sz="2400" dirty="0"/>
          </a:p>
          <a:p>
            <a:pPr marL="0" indent="0">
              <a:buNone/>
            </a:pPr>
            <a:r>
              <a:rPr lang="en-GB" sz="2400" dirty="0"/>
              <a:t>Russian international relations were largely unharmed. </a:t>
            </a:r>
            <a:endParaRPr lang="cs-CZ" sz="2400" dirty="0"/>
          </a:p>
          <a:p>
            <a:pPr marL="0" indent="0">
              <a:buNone/>
            </a:pPr>
            <a:r>
              <a:rPr lang="en-GB" sz="2400" dirty="0"/>
              <a:t>The war displaced 192,000 people. While many returned to their homes after the war, 20,272 people, mostly ethnic Georgians, remained displaced as of 2014</a:t>
            </a:r>
            <a:r>
              <a:rPr lang="cs-CZ" sz="2400" dirty="0"/>
              <a:t>.</a:t>
            </a:r>
            <a:endParaRPr lang="cs-CZ" i="1" dirty="0"/>
          </a:p>
          <a:p>
            <a:pPr marL="0" indent="0" algn="r">
              <a:buNone/>
            </a:pPr>
            <a:r>
              <a:rPr lang="cs-CZ" i="1" dirty="0"/>
              <a:t>Source: https://en.wikipedia.org/wiki/Russo-Georgian_War</a:t>
            </a:r>
            <a:endParaRPr lang="en-GB" i="1" dirty="0"/>
          </a:p>
          <a:p>
            <a:endParaRPr lang="cs-CZ" dirty="0"/>
          </a:p>
        </p:txBody>
      </p:sp>
    </p:spTree>
    <p:extLst>
      <p:ext uri="{BB962C8B-B14F-4D97-AF65-F5344CB8AC3E}">
        <p14:creationId xmlns:p14="http://schemas.microsoft.com/office/powerpoint/2010/main" val="30352901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uhy">
  <a:themeElements>
    <a:clrScheme name="Pruhy">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Pruhy">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Pruhy">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TM03090430[[fn=Pruhy]]</Template>
  <TotalTime>337</TotalTime>
  <Words>685</Words>
  <Application>Microsoft Office PowerPoint</Application>
  <PresentationFormat>Širokoúhlá obrazovka</PresentationFormat>
  <Paragraphs>61</Paragraphs>
  <Slides>11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Corbel</vt:lpstr>
      <vt:lpstr>Roboto</vt:lpstr>
      <vt:lpstr>Wingdings</vt:lpstr>
      <vt:lpstr>Pruhy</vt:lpstr>
      <vt:lpstr>Prezentace aplikace PowerPoint</vt:lpstr>
      <vt:lpstr>Prezentace aplikace PowerPoint</vt:lpstr>
      <vt:lpstr>Prezentace aplikace PowerPoint</vt:lpstr>
      <vt:lpstr>Which countries does the European court of human rights not have jurisdiction over?</vt:lpstr>
      <vt:lpstr>Which countries does the European court of human rights not have jurisdiction over?</vt:lpstr>
      <vt:lpstr>Azerbaijan </vt:lpstr>
      <vt:lpstr>Azerbaijan </vt:lpstr>
      <vt:lpstr>Russo-GeOrgian war, august 2008</vt:lpstr>
      <vt:lpstr>Russo-GeOrgian war, august 2008</vt:lpstr>
      <vt:lpstr>Guests:</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Katerina Spacova</dc:creator>
  <cp:lastModifiedBy>Katerina Spacova</cp:lastModifiedBy>
  <cp:revision>2</cp:revision>
  <dcterms:created xsi:type="dcterms:W3CDTF">2023-03-30T09:49:06Z</dcterms:created>
  <dcterms:modified xsi:type="dcterms:W3CDTF">2023-04-11T16:50:08Z</dcterms:modified>
</cp:coreProperties>
</file>