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7" r:id="rId1"/>
  </p:sldMasterIdLst>
  <p:sldIdLst>
    <p:sldId id="276" r:id="rId2"/>
    <p:sldId id="275" r:id="rId3"/>
    <p:sldId id="265" r:id="rId4"/>
    <p:sldId id="267" r:id="rId5"/>
    <p:sldId id="263" r:id="rId6"/>
    <p:sldId id="264" r:id="rId7"/>
    <p:sldId id="271" r:id="rId8"/>
    <p:sldId id="272" r:id="rId9"/>
    <p:sldId id="257" r:id="rId10"/>
    <p:sldId id="258" r:id="rId11"/>
    <p:sldId id="260" r:id="rId12"/>
    <p:sldId id="262" r:id="rId13"/>
    <p:sldId id="259" r:id="rId14"/>
    <p:sldId id="26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cs-CZ"/>
              <a:t>Kliknutím lze upravit styl.</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smtClean="0"/>
              <a:t>2/23/2023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4600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10606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t>2/23/2023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3723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cs-CZ"/>
              <a:t>Kliknutím lze upravit styl.</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6791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cs-CZ"/>
              <a:t>Kliknutím lze upravit styl.</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t>2/23/2023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57378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cs-CZ"/>
              <a:t>Kliknutím lze upravit styl.</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t>2/23/2023</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39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cs-CZ"/>
              <a:t>Kliknutím lze upravit styl.</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5125305" y="1488985"/>
            <a:ext cx="6264350" cy="169685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118447" y="4351687"/>
            <a:ext cx="6265588" cy="17040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smtClean="0"/>
              <a:t>2/23/2023</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38764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2/23/2023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90039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smtClean="0"/>
              <a:t>2/23/2023</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57984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cs-CZ"/>
              <a:t>Kliknutím lze upravit styl.</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smtClean="0"/>
              <a:t>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87536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cs-CZ"/>
              <a:t>Kliknutím lze upravit styl.</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pPr/>
              <a:t>2/23/2023</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42005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smtClean="0"/>
              <a:pPr/>
              <a:t>2/23/2023</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5097926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youtube.com/watch?v=ZztmQsSAqfo"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D6FD6F-6101-533E-6683-1D18445E5B8E}"/>
              </a:ext>
            </a:extLst>
          </p:cNvPr>
          <p:cNvSpPr>
            <a:spLocks noGrp="1"/>
          </p:cNvSpPr>
          <p:nvPr>
            <p:ph type="title"/>
          </p:nvPr>
        </p:nvSpPr>
        <p:spPr/>
        <p:txBody>
          <a:bodyPr>
            <a:normAutofit/>
          </a:bodyPr>
          <a:lstStyle/>
          <a:p>
            <a:r>
              <a:rPr lang="ru-RU" sz="3000" dirty="0"/>
              <a:t>Ой у </a:t>
            </a:r>
            <a:r>
              <a:rPr lang="ru-RU" sz="3000" dirty="0" err="1"/>
              <a:t>лузі</a:t>
            </a:r>
            <a:r>
              <a:rPr lang="ru-RU" sz="3000" dirty="0"/>
              <a:t> </a:t>
            </a:r>
            <a:r>
              <a:rPr lang="ru-RU" sz="3000" dirty="0" err="1"/>
              <a:t>червона</a:t>
            </a:r>
            <a:r>
              <a:rPr lang="ru-RU" sz="3000" dirty="0"/>
              <a:t> калина</a:t>
            </a:r>
            <a:r>
              <a:rPr lang="cs-CZ" sz="3000" dirty="0"/>
              <a:t> / </a:t>
            </a:r>
            <a:r>
              <a:rPr lang="pl-PL" sz="3000" dirty="0"/>
              <a:t>Oi u luzi chervona kalyna / </a:t>
            </a:r>
            <a:r>
              <a:rPr lang="en-GB" sz="3000" dirty="0"/>
              <a:t>Oh, the Red Viburnum in the Meadow</a:t>
            </a:r>
            <a:endParaRPr lang="cs-CZ" sz="3000" dirty="0"/>
          </a:p>
        </p:txBody>
      </p:sp>
      <p:sp>
        <p:nvSpPr>
          <p:cNvPr id="3" name="Zástupný obsah 2">
            <a:extLst>
              <a:ext uri="{FF2B5EF4-FFF2-40B4-BE49-F238E27FC236}">
                <a16:creationId xmlns:a16="http://schemas.microsoft.com/office/drawing/2014/main" id="{989BA64F-ED77-8EFF-A1CA-829BFDD54E99}"/>
              </a:ext>
            </a:extLst>
          </p:cNvPr>
          <p:cNvSpPr>
            <a:spLocks noGrp="1"/>
          </p:cNvSpPr>
          <p:nvPr>
            <p:ph idx="1"/>
          </p:nvPr>
        </p:nvSpPr>
        <p:spPr/>
        <p:txBody>
          <a:bodyPr>
            <a:normAutofit fontScale="85000" lnSpcReduction="10000"/>
          </a:bodyPr>
          <a:lstStyle/>
          <a:p>
            <a:pPr>
              <a:lnSpc>
                <a:spcPct val="107000"/>
              </a:lnSpc>
              <a:spcBef>
                <a:spcPts val="1200"/>
              </a:spcBef>
              <a:spcAft>
                <a:spcPts val="800"/>
              </a:spcAft>
            </a:pPr>
            <a:r>
              <a:rPr lang="en-US" sz="2800" dirty="0">
                <a:solidFill>
                  <a:srgbClr val="040C28"/>
                </a:solidFill>
                <a:latin typeface="Google Sans"/>
              </a:rPr>
              <a:t>A Ukrainian patriotic march first published in 1875. Written in a modern treatment in 1914, in honor and memory of the </a:t>
            </a:r>
            <a:r>
              <a:rPr lang="en-US" sz="2800" dirty="0" err="1">
                <a:solidFill>
                  <a:srgbClr val="040C28"/>
                </a:solidFill>
                <a:latin typeface="Google Sans"/>
              </a:rPr>
              <a:t>Sich</a:t>
            </a:r>
            <a:r>
              <a:rPr lang="en-US" sz="2800" dirty="0">
                <a:solidFill>
                  <a:srgbClr val="040C28"/>
                </a:solidFill>
                <a:latin typeface="Google Sans"/>
              </a:rPr>
              <a:t> Riflemen of the First World War, it was later adopted by the Ukrainian People's Army of the Ukrainian War of Independence (1917-1921). </a:t>
            </a:r>
            <a:endParaRPr lang="cs-CZ" sz="2800" dirty="0">
              <a:solidFill>
                <a:srgbClr val="040C28"/>
              </a:solidFill>
              <a:latin typeface="Google Sans"/>
            </a:endParaRPr>
          </a:p>
          <a:p>
            <a:pPr>
              <a:lnSpc>
                <a:spcPct val="107000"/>
              </a:lnSpc>
              <a:spcBef>
                <a:spcPts val="1200"/>
              </a:spcBef>
              <a:spcAft>
                <a:spcPts val="800"/>
              </a:spcAft>
            </a:pPr>
            <a:r>
              <a:rPr lang="en-US" sz="2800" dirty="0">
                <a:solidFill>
                  <a:srgbClr val="040C28"/>
                </a:solidFill>
                <a:latin typeface="Google Sans"/>
              </a:rPr>
              <a:t>Following the 2014 annexation by Russia of the Ukrainian Crimean peninsula, and then the 2022 Russian invasion of Ukraine, singing </a:t>
            </a:r>
            <a:r>
              <a:rPr lang="cs-CZ" sz="2800" dirty="0">
                <a:solidFill>
                  <a:srgbClr val="040C28"/>
                </a:solidFill>
                <a:latin typeface="Google Sans"/>
              </a:rPr>
              <a:t>"</a:t>
            </a:r>
            <a:r>
              <a:rPr lang="en-US" sz="2800" dirty="0">
                <a:solidFill>
                  <a:srgbClr val="040C28"/>
                </a:solidFill>
                <a:latin typeface="Google Sans"/>
              </a:rPr>
              <a:t>nationalist anthems" such as </a:t>
            </a:r>
            <a:r>
              <a:rPr lang="en-US" sz="2800" dirty="0" err="1">
                <a:solidFill>
                  <a:srgbClr val="040C28"/>
                </a:solidFill>
                <a:latin typeface="Google Sans"/>
              </a:rPr>
              <a:t>Chervona</a:t>
            </a:r>
            <a:r>
              <a:rPr lang="en-US" sz="2800" dirty="0">
                <a:solidFill>
                  <a:srgbClr val="040C28"/>
                </a:solidFill>
                <a:latin typeface="Google Sans"/>
              </a:rPr>
              <a:t> </a:t>
            </a:r>
            <a:r>
              <a:rPr lang="en-US" sz="2800" dirty="0" err="1">
                <a:solidFill>
                  <a:srgbClr val="040C28"/>
                </a:solidFill>
                <a:latin typeface="Google Sans"/>
              </a:rPr>
              <a:t>Kalyna</a:t>
            </a:r>
            <a:r>
              <a:rPr lang="en-US" sz="2800" dirty="0">
                <a:solidFill>
                  <a:srgbClr val="040C28"/>
                </a:solidFill>
                <a:latin typeface="Google Sans"/>
              </a:rPr>
              <a:t> in Crimea became punishable by fines and imprisonment.</a:t>
            </a:r>
            <a:endParaRPr lang="cs-CZ" sz="2800" dirty="0">
              <a:solidFill>
                <a:srgbClr val="040C28"/>
              </a:solidFill>
              <a:latin typeface="Google Sans"/>
            </a:endParaRPr>
          </a:p>
          <a:p>
            <a:pPr>
              <a:lnSpc>
                <a:spcPct val="107000"/>
              </a:lnSpc>
              <a:spcBef>
                <a:spcPts val="1200"/>
              </a:spcBef>
              <a:spcAft>
                <a:spcPts val="800"/>
              </a:spcAft>
            </a:pPr>
            <a:r>
              <a:rPr lang="en-US" sz="1800" u="sng" dirty="0">
                <a:solidFill>
                  <a:srgbClr val="0563C1"/>
                </a:solidFill>
                <a:effectLst/>
                <a:latin typeface="Barlow" panose="00000500000000000000" pitchFamily="2" charset="0"/>
                <a:ea typeface="Times New Roman" panose="02020603050405020304" pitchFamily="18" charset="0"/>
                <a:cs typeface="Times New Roman" panose="02020603050405020304" pitchFamily="18" charset="0"/>
                <a:hlinkClick r:id="rId2"/>
              </a:rPr>
              <a:t>https://www.youtube.com/watch?v=ZztmQsSAqfo</a:t>
            </a:r>
            <a:endParaRPr lang="cs-CZ" sz="2800" dirty="0">
              <a:solidFill>
                <a:srgbClr val="040C28"/>
              </a:solidFill>
              <a:latin typeface="Google Sans"/>
            </a:endParaRPr>
          </a:p>
        </p:txBody>
      </p:sp>
    </p:spTree>
    <p:extLst>
      <p:ext uri="{BB962C8B-B14F-4D97-AF65-F5344CB8AC3E}">
        <p14:creationId xmlns:p14="http://schemas.microsoft.com/office/powerpoint/2010/main" val="512613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BDCFEA-D5F1-BA95-C2F6-DD703E0DC6D6}"/>
              </a:ext>
            </a:extLst>
          </p:cNvPr>
          <p:cNvSpPr>
            <a:spLocks noGrp="1"/>
          </p:cNvSpPr>
          <p:nvPr>
            <p:ph type="title"/>
          </p:nvPr>
        </p:nvSpPr>
        <p:spPr/>
        <p:txBody>
          <a:bodyPr>
            <a:normAutofit/>
          </a:bodyPr>
          <a:lstStyle/>
          <a:p>
            <a:r>
              <a:rPr lang="cs-CZ" sz="3000" dirty="0" err="1"/>
              <a:t>How</a:t>
            </a:r>
            <a:r>
              <a:rPr lang="cs-CZ" sz="3000" dirty="0"/>
              <a:t> many </a:t>
            </a:r>
            <a:r>
              <a:rPr lang="cs-CZ" sz="3000" dirty="0" err="1"/>
              <a:t>Ukrainians</a:t>
            </a:r>
            <a:r>
              <a:rPr lang="cs-CZ" sz="3000" dirty="0"/>
              <a:t> </a:t>
            </a:r>
            <a:r>
              <a:rPr lang="cs-CZ" sz="3000" dirty="0" err="1"/>
              <a:t>died</a:t>
            </a:r>
            <a:r>
              <a:rPr lang="cs-CZ" sz="3000" dirty="0"/>
              <a:t> </a:t>
            </a:r>
            <a:r>
              <a:rPr lang="cs-CZ" sz="3000" dirty="0" err="1"/>
              <a:t>between</a:t>
            </a:r>
            <a:r>
              <a:rPr lang="cs-CZ" sz="3000" dirty="0"/>
              <a:t> 1932-1933 </a:t>
            </a:r>
            <a:r>
              <a:rPr lang="cs-CZ" sz="3000" dirty="0" err="1"/>
              <a:t>from</a:t>
            </a:r>
            <a:r>
              <a:rPr lang="cs-CZ" sz="3000" dirty="0"/>
              <a:t> </a:t>
            </a:r>
            <a:r>
              <a:rPr lang="cs-CZ" sz="3000" dirty="0" err="1"/>
              <a:t>Holodomor</a:t>
            </a:r>
            <a:r>
              <a:rPr lang="cs-CZ" sz="3000" dirty="0"/>
              <a:t>, </a:t>
            </a:r>
            <a:r>
              <a:rPr lang="cs-CZ" sz="3000" dirty="0" err="1"/>
              <a:t>the</a:t>
            </a:r>
            <a:r>
              <a:rPr lang="cs-CZ" sz="3000" dirty="0"/>
              <a:t> man-made </a:t>
            </a:r>
            <a:r>
              <a:rPr lang="cs-CZ" sz="3000" dirty="0" err="1"/>
              <a:t>famine</a:t>
            </a:r>
            <a:r>
              <a:rPr lang="cs-CZ" sz="3000" dirty="0"/>
              <a:t>?</a:t>
            </a:r>
          </a:p>
        </p:txBody>
      </p:sp>
      <p:sp>
        <p:nvSpPr>
          <p:cNvPr id="3" name="Zástupný obsah 2">
            <a:extLst>
              <a:ext uri="{FF2B5EF4-FFF2-40B4-BE49-F238E27FC236}">
                <a16:creationId xmlns:a16="http://schemas.microsoft.com/office/drawing/2014/main" id="{57B46293-DCFC-3D24-CCF0-0A738948F611}"/>
              </a:ext>
            </a:extLst>
          </p:cNvPr>
          <p:cNvSpPr>
            <a:spLocks noGrp="1"/>
          </p:cNvSpPr>
          <p:nvPr>
            <p:ph idx="1"/>
          </p:nvPr>
        </p:nvSpPr>
        <p:spPr/>
        <p:txBody>
          <a:bodyPr>
            <a:normAutofit/>
          </a:bodyPr>
          <a:lstStyle/>
          <a:p>
            <a:r>
              <a:rPr lang="cs-CZ" sz="2500" b="1" u="sng" dirty="0"/>
              <a:t>3,3-5 </a:t>
            </a:r>
            <a:r>
              <a:rPr lang="cs-CZ" sz="2500" b="1" u="sng" dirty="0" err="1"/>
              <a:t>mln</a:t>
            </a:r>
            <a:r>
              <a:rPr lang="cs-CZ" sz="2500" b="1" u="sng" dirty="0"/>
              <a:t> (</a:t>
            </a:r>
            <a:r>
              <a:rPr lang="cs-CZ" sz="2500" b="1" u="sng" dirty="0" err="1"/>
              <a:t>roughly</a:t>
            </a:r>
            <a:r>
              <a:rPr lang="cs-CZ" sz="2500" b="1" u="sng" dirty="0"/>
              <a:t> 13.3% </a:t>
            </a:r>
            <a:r>
              <a:rPr lang="cs-CZ" sz="2500" b="1" u="sng" dirty="0" err="1"/>
              <a:t>of</a:t>
            </a:r>
            <a:r>
              <a:rPr lang="cs-CZ" sz="2500" b="1" u="sng" dirty="0"/>
              <a:t> </a:t>
            </a:r>
            <a:r>
              <a:rPr lang="cs-CZ" sz="2500" b="1" u="sng" dirty="0" err="1"/>
              <a:t>the</a:t>
            </a:r>
            <a:r>
              <a:rPr lang="cs-CZ" sz="2500" b="1" u="sng" dirty="0"/>
              <a:t> </a:t>
            </a:r>
            <a:r>
              <a:rPr lang="cs-CZ" sz="2500" b="1" u="sng" dirty="0" err="1"/>
              <a:t>population</a:t>
            </a:r>
            <a:r>
              <a:rPr lang="cs-CZ" sz="2500" b="1" u="sng" dirty="0"/>
              <a:t>)</a:t>
            </a:r>
          </a:p>
          <a:p>
            <a:pPr marL="0" indent="0">
              <a:buNone/>
            </a:pPr>
            <a:r>
              <a:rPr lang="cs-CZ" sz="2500" dirty="0">
                <a:solidFill>
                  <a:srgbClr val="202122"/>
                </a:solidFill>
                <a:latin typeface="Arial" panose="020B0604020202020204" pitchFamily="34" charset="0"/>
              </a:rPr>
              <a:t>A</a:t>
            </a:r>
            <a:r>
              <a:rPr lang="en-GB" sz="2500" dirty="0">
                <a:solidFill>
                  <a:srgbClr val="202122"/>
                </a:solidFill>
                <a:latin typeface="Arial" panose="020B0604020202020204" pitchFamily="34" charset="0"/>
              </a:rPr>
              <a:t>s of 2022,</a:t>
            </a:r>
            <a:r>
              <a:rPr lang="cs-CZ" sz="2500" dirty="0">
                <a:solidFill>
                  <a:srgbClr val="202122"/>
                </a:solidFill>
                <a:latin typeface="Arial" panose="020B0604020202020204" pitchFamily="34" charset="0"/>
              </a:rPr>
              <a:t> </a:t>
            </a:r>
            <a:r>
              <a:rPr lang="cs-CZ" sz="2500" dirty="0" err="1">
                <a:solidFill>
                  <a:srgbClr val="202122"/>
                </a:solidFill>
                <a:latin typeface="Arial" panose="020B0604020202020204" pitchFamily="34" charset="0"/>
              </a:rPr>
              <a:t>the</a:t>
            </a:r>
            <a:r>
              <a:rPr lang="cs-CZ" sz="2500" dirty="0">
                <a:solidFill>
                  <a:srgbClr val="202122"/>
                </a:solidFill>
                <a:latin typeface="Arial" panose="020B0604020202020204" pitchFamily="34" charset="0"/>
              </a:rPr>
              <a:t> </a:t>
            </a:r>
            <a:r>
              <a:rPr lang="cs-CZ" sz="2500" dirty="0" err="1">
                <a:solidFill>
                  <a:srgbClr val="202122"/>
                </a:solidFill>
                <a:latin typeface="Arial" panose="020B0604020202020204" pitchFamily="34" charset="0"/>
              </a:rPr>
              <a:t>European</a:t>
            </a:r>
            <a:r>
              <a:rPr lang="cs-CZ" sz="2500" dirty="0">
                <a:solidFill>
                  <a:srgbClr val="202122"/>
                </a:solidFill>
                <a:latin typeface="Arial" panose="020B0604020202020204" pitchFamily="34" charset="0"/>
              </a:rPr>
              <a:t> Union and </a:t>
            </a:r>
            <a:r>
              <a:rPr lang="en-GB" sz="2500" dirty="0">
                <a:solidFill>
                  <a:srgbClr val="202122"/>
                </a:solidFill>
                <a:latin typeface="Arial" panose="020B0604020202020204" pitchFamily="34" charset="0"/>
              </a:rPr>
              <a:t>22 countries have recognised the Holodomor as a genocide</a:t>
            </a:r>
            <a:r>
              <a:rPr lang="cs-CZ" sz="2500" dirty="0">
                <a:solidFill>
                  <a:srgbClr val="202122"/>
                </a:solidFill>
                <a:latin typeface="Arial" panose="020B0604020202020204" pitchFamily="34" charset="0"/>
              </a:rPr>
              <a:t>.</a:t>
            </a:r>
          </a:p>
          <a:p>
            <a:pPr marL="0" indent="0">
              <a:buNone/>
            </a:pPr>
            <a:r>
              <a:rPr lang="cs-CZ" sz="2500" i="0" dirty="0">
                <a:solidFill>
                  <a:srgbClr val="202122"/>
                </a:solidFill>
                <a:effectLst/>
                <a:latin typeface="Arial" panose="020B0604020202020204" pitchFamily="34" charset="0"/>
              </a:rPr>
              <a:t>A</a:t>
            </a:r>
            <a:r>
              <a:rPr lang="en-GB" sz="2500" b="0" i="0" dirty="0">
                <a:solidFill>
                  <a:srgbClr val="202122"/>
                </a:solidFill>
                <a:effectLst/>
                <a:latin typeface="Arial" panose="020B0604020202020204" pitchFamily="34" charset="0"/>
              </a:rPr>
              <a:t> total of 5.5–8.7 million </a:t>
            </a:r>
            <a:r>
              <a:rPr lang="cs-CZ" sz="2500" b="0" i="0" dirty="0" err="1">
                <a:solidFill>
                  <a:srgbClr val="202122"/>
                </a:solidFill>
                <a:effectLst/>
                <a:latin typeface="Arial" panose="020B0604020202020204" pitchFamily="34" charset="0"/>
              </a:rPr>
              <a:t>were</a:t>
            </a:r>
            <a:r>
              <a:rPr lang="cs-CZ" sz="2500" b="0" i="0" dirty="0">
                <a:solidFill>
                  <a:srgbClr val="202122"/>
                </a:solidFill>
                <a:effectLst/>
                <a:latin typeface="Arial" panose="020B0604020202020204" pitchFamily="34" charset="0"/>
              </a:rPr>
              <a:t> </a:t>
            </a:r>
            <a:r>
              <a:rPr lang="en-GB" sz="2500" b="0" i="0" dirty="0">
                <a:solidFill>
                  <a:srgbClr val="202122"/>
                </a:solidFill>
                <a:effectLst/>
                <a:latin typeface="Arial" panose="020B0604020202020204" pitchFamily="34" charset="0"/>
              </a:rPr>
              <a:t>killed by the </a:t>
            </a:r>
            <a:r>
              <a:rPr lang="en-GB" sz="2500" dirty="0">
                <a:solidFill>
                  <a:srgbClr val="202122"/>
                </a:solidFill>
                <a:latin typeface="Arial" panose="020B0604020202020204" pitchFamily="34" charset="0"/>
              </a:rPr>
              <a:t>famine</a:t>
            </a:r>
            <a:r>
              <a:rPr lang="cs-CZ" sz="2500" dirty="0">
                <a:solidFill>
                  <a:srgbClr val="202122"/>
                </a:solidFill>
                <a:latin typeface="Arial" panose="020B0604020202020204" pitchFamily="34" charset="0"/>
              </a:rPr>
              <a:t> in </a:t>
            </a:r>
            <a:r>
              <a:rPr lang="cs-CZ" sz="2500" dirty="0" err="1">
                <a:solidFill>
                  <a:srgbClr val="202122"/>
                </a:solidFill>
                <a:latin typeface="Arial" panose="020B0604020202020204" pitchFamily="34" charset="0"/>
              </a:rPr>
              <a:t>the</a:t>
            </a:r>
            <a:r>
              <a:rPr lang="cs-CZ" sz="2500" dirty="0">
                <a:solidFill>
                  <a:srgbClr val="202122"/>
                </a:solidFill>
                <a:latin typeface="Arial" panose="020B0604020202020204" pitchFamily="34" charset="0"/>
              </a:rPr>
              <a:t> USSR as a </a:t>
            </a:r>
            <a:r>
              <a:rPr lang="cs-CZ" sz="2500" dirty="0" err="1">
                <a:solidFill>
                  <a:srgbClr val="202122"/>
                </a:solidFill>
                <a:latin typeface="Arial" panose="020B0604020202020204" pitchFamily="34" charset="0"/>
              </a:rPr>
              <a:t>whole</a:t>
            </a:r>
            <a:r>
              <a:rPr lang="cs-CZ" sz="2500" dirty="0">
                <a:solidFill>
                  <a:srgbClr val="202122"/>
                </a:solidFill>
                <a:latin typeface="Arial" panose="020B0604020202020204" pitchFamily="34" charset="0"/>
              </a:rPr>
              <a:t>. </a:t>
            </a:r>
            <a:r>
              <a:rPr lang="en-GB" sz="2500" dirty="0">
                <a:solidFill>
                  <a:srgbClr val="202122"/>
                </a:solidFill>
                <a:latin typeface="Arial" panose="020B0604020202020204" pitchFamily="34" charset="0"/>
              </a:rPr>
              <a:t> </a:t>
            </a:r>
            <a:endParaRPr lang="cs-CZ" sz="2500" dirty="0">
              <a:solidFill>
                <a:srgbClr val="202122"/>
              </a:solidFill>
              <a:latin typeface="Arial" panose="020B0604020202020204" pitchFamily="34" charset="0"/>
            </a:endParaRPr>
          </a:p>
        </p:txBody>
      </p:sp>
    </p:spTree>
    <p:extLst>
      <p:ext uri="{BB962C8B-B14F-4D97-AF65-F5344CB8AC3E}">
        <p14:creationId xmlns:p14="http://schemas.microsoft.com/office/powerpoint/2010/main" val="903197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EA4784-74A1-901D-952C-F1A63E40C394}"/>
              </a:ext>
            </a:extLst>
          </p:cNvPr>
          <p:cNvSpPr>
            <a:spLocks noGrp="1"/>
          </p:cNvSpPr>
          <p:nvPr>
            <p:ph type="title"/>
          </p:nvPr>
        </p:nvSpPr>
        <p:spPr/>
        <p:txBody>
          <a:bodyPr>
            <a:noAutofit/>
          </a:bodyPr>
          <a:lstStyle/>
          <a:p>
            <a:r>
              <a:rPr lang="en-GB" sz="2400" dirty="0"/>
              <a:t>Crimean Tatars </a:t>
            </a:r>
            <a:r>
              <a:rPr lang="cs-CZ" sz="2400" dirty="0"/>
              <a:t>are</a:t>
            </a:r>
            <a:r>
              <a:rPr lang="en-GB" sz="2400" dirty="0"/>
              <a:t> a Turkic ethnic group and nation </a:t>
            </a:r>
            <a:r>
              <a:rPr lang="cs-CZ" sz="2400" dirty="0"/>
              <a:t>- a</a:t>
            </a:r>
            <a:r>
              <a:rPr lang="en-GB" sz="2400" dirty="0"/>
              <a:t>n indigenous people of Crimea</a:t>
            </a:r>
            <a:r>
              <a:rPr lang="cs-CZ" sz="2400" dirty="0"/>
              <a:t>. </a:t>
            </a:r>
            <a:r>
              <a:rPr lang="cs-CZ" sz="2400" dirty="0" err="1"/>
              <a:t>What</a:t>
            </a:r>
            <a:r>
              <a:rPr lang="cs-CZ" sz="2400" dirty="0"/>
              <a:t> </a:t>
            </a:r>
            <a:r>
              <a:rPr lang="cs-CZ" sz="2400" dirty="0" err="1"/>
              <a:t>happened</a:t>
            </a:r>
            <a:r>
              <a:rPr lang="cs-CZ" sz="2400" dirty="0"/>
              <a:t> to </a:t>
            </a:r>
            <a:r>
              <a:rPr lang="cs-CZ" sz="2400" dirty="0" err="1"/>
              <a:t>them</a:t>
            </a:r>
            <a:r>
              <a:rPr lang="cs-CZ" sz="2400" dirty="0"/>
              <a:t> </a:t>
            </a:r>
            <a:r>
              <a:rPr lang="cs-CZ" sz="2400" dirty="0" err="1"/>
              <a:t>during</a:t>
            </a:r>
            <a:r>
              <a:rPr lang="cs-CZ" sz="2400" dirty="0"/>
              <a:t> these </a:t>
            </a:r>
            <a:r>
              <a:rPr lang="cs-CZ" sz="2400" dirty="0" err="1"/>
              <a:t>periods</a:t>
            </a:r>
            <a:r>
              <a:rPr lang="cs-CZ" sz="2400" dirty="0"/>
              <a:t>?</a:t>
            </a:r>
          </a:p>
        </p:txBody>
      </p:sp>
      <p:sp>
        <p:nvSpPr>
          <p:cNvPr id="3" name="Zástupný obsah 2">
            <a:extLst>
              <a:ext uri="{FF2B5EF4-FFF2-40B4-BE49-F238E27FC236}">
                <a16:creationId xmlns:a16="http://schemas.microsoft.com/office/drawing/2014/main" id="{DC3B1C0B-6A33-8153-1913-2356BA35F5A0}"/>
              </a:ext>
            </a:extLst>
          </p:cNvPr>
          <p:cNvSpPr>
            <a:spLocks noGrp="1"/>
          </p:cNvSpPr>
          <p:nvPr>
            <p:ph idx="1"/>
          </p:nvPr>
        </p:nvSpPr>
        <p:spPr/>
        <p:txBody>
          <a:bodyPr>
            <a:normAutofit/>
          </a:bodyPr>
          <a:lstStyle/>
          <a:p>
            <a:r>
              <a:rPr lang="cs-CZ" sz="2800" dirty="0" err="1"/>
              <a:t>After</a:t>
            </a:r>
            <a:r>
              <a:rPr lang="cs-CZ" sz="2800" dirty="0"/>
              <a:t> </a:t>
            </a:r>
            <a:r>
              <a:rPr lang="cs-CZ" sz="2800" dirty="0" err="1"/>
              <a:t>Russian</a:t>
            </a:r>
            <a:r>
              <a:rPr lang="cs-CZ" sz="2800" dirty="0"/>
              <a:t> </a:t>
            </a:r>
            <a:r>
              <a:rPr lang="cs-CZ" sz="2800" dirty="0" err="1"/>
              <a:t>annexation</a:t>
            </a:r>
            <a:r>
              <a:rPr lang="cs-CZ" sz="2800" dirty="0"/>
              <a:t> </a:t>
            </a:r>
            <a:r>
              <a:rPr lang="cs-CZ" sz="2800" dirty="0" err="1"/>
              <a:t>at</a:t>
            </a:r>
            <a:r>
              <a:rPr lang="cs-CZ" sz="2800" dirty="0"/>
              <a:t> </a:t>
            </a:r>
            <a:r>
              <a:rPr lang="cs-CZ" sz="2800" dirty="0" err="1"/>
              <a:t>the</a:t>
            </a:r>
            <a:r>
              <a:rPr lang="cs-CZ" sz="2800" dirty="0"/>
              <a:t> end </a:t>
            </a:r>
            <a:r>
              <a:rPr lang="cs-CZ" sz="2800" dirty="0" err="1"/>
              <a:t>of</a:t>
            </a:r>
            <a:r>
              <a:rPr lang="cs-CZ" sz="2800" dirty="0"/>
              <a:t> </a:t>
            </a:r>
            <a:r>
              <a:rPr lang="cs-CZ" sz="2800" dirty="0" err="1"/>
              <a:t>the</a:t>
            </a:r>
            <a:r>
              <a:rPr lang="cs-CZ" sz="2800" dirty="0"/>
              <a:t> 18th </a:t>
            </a:r>
            <a:r>
              <a:rPr lang="cs-CZ" sz="2800" dirty="0" err="1"/>
              <a:t>century</a:t>
            </a:r>
            <a:endParaRPr lang="cs-CZ" sz="2800" dirty="0"/>
          </a:p>
          <a:p>
            <a:endParaRPr lang="cs-CZ" sz="2800" dirty="0"/>
          </a:p>
          <a:p>
            <a:r>
              <a:rPr lang="cs-CZ" sz="2800" dirty="0" err="1"/>
              <a:t>Toward</a:t>
            </a:r>
            <a:r>
              <a:rPr lang="cs-CZ" sz="2800" dirty="0"/>
              <a:t> </a:t>
            </a:r>
            <a:r>
              <a:rPr lang="cs-CZ" sz="2800" dirty="0" err="1"/>
              <a:t>the</a:t>
            </a:r>
            <a:r>
              <a:rPr lang="cs-CZ" sz="2800" dirty="0"/>
              <a:t> end </a:t>
            </a:r>
            <a:r>
              <a:rPr lang="cs-CZ" sz="2800" dirty="0" err="1"/>
              <a:t>of</a:t>
            </a:r>
            <a:r>
              <a:rPr lang="cs-CZ" sz="2800" dirty="0"/>
              <a:t> WWII</a:t>
            </a:r>
          </a:p>
          <a:p>
            <a:endParaRPr lang="cs-CZ" sz="2800" dirty="0"/>
          </a:p>
          <a:p>
            <a:r>
              <a:rPr lang="cs-CZ" sz="2800" dirty="0" err="1"/>
              <a:t>Nowadays</a:t>
            </a:r>
            <a:endParaRPr lang="cs-CZ" sz="2800" dirty="0"/>
          </a:p>
        </p:txBody>
      </p:sp>
    </p:spTree>
    <p:extLst>
      <p:ext uri="{BB962C8B-B14F-4D97-AF65-F5344CB8AC3E}">
        <p14:creationId xmlns:p14="http://schemas.microsoft.com/office/powerpoint/2010/main" val="3856679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6A3161-06D3-1AE3-D60E-EF2486DC3076}"/>
              </a:ext>
            </a:extLst>
          </p:cNvPr>
          <p:cNvSpPr>
            <a:spLocks noGrp="1"/>
          </p:cNvSpPr>
          <p:nvPr>
            <p:ph type="title"/>
          </p:nvPr>
        </p:nvSpPr>
        <p:spPr/>
        <p:txBody>
          <a:bodyPr>
            <a:noAutofit/>
          </a:bodyPr>
          <a:lstStyle/>
          <a:p>
            <a:r>
              <a:rPr lang="en-GB" sz="2400" dirty="0"/>
              <a:t>Crimean Tatars </a:t>
            </a:r>
            <a:r>
              <a:rPr lang="cs-CZ" sz="2400" dirty="0"/>
              <a:t>are </a:t>
            </a:r>
            <a:r>
              <a:rPr lang="en-GB" sz="2400" dirty="0"/>
              <a:t>a Turkic ethnic group and nation </a:t>
            </a:r>
            <a:r>
              <a:rPr lang="cs-CZ" sz="2400" dirty="0"/>
              <a:t>- a</a:t>
            </a:r>
            <a:r>
              <a:rPr lang="en-GB" sz="2400" dirty="0"/>
              <a:t>n indigenous people of Crimea</a:t>
            </a:r>
            <a:r>
              <a:rPr lang="cs-CZ" sz="2400" dirty="0"/>
              <a:t>. </a:t>
            </a:r>
            <a:r>
              <a:rPr lang="cs-CZ" sz="2400" dirty="0" err="1"/>
              <a:t>What</a:t>
            </a:r>
            <a:r>
              <a:rPr lang="cs-CZ" sz="2400" dirty="0"/>
              <a:t> </a:t>
            </a:r>
            <a:r>
              <a:rPr lang="cs-CZ" sz="2400" dirty="0" err="1"/>
              <a:t>happened</a:t>
            </a:r>
            <a:r>
              <a:rPr lang="cs-CZ" sz="2400" dirty="0"/>
              <a:t> to </a:t>
            </a:r>
            <a:r>
              <a:rPr lang="cs-CZ" sz="2400" dirty="0" err="1"/>
              <a:t>them</a:t>
            </a:r>
            <a:r>
              <a:rPr lang="cs-CZ" sz="2400" dirty="0"/>
              <a:t> </a:t>
            </a:r>
            <a:r>
              <a:rPr lang="cs-CZ" sz="2400" dirty="0" err="1"/>
              <a:t>at</a:t>
            </a:r>
            <a:r>
              <a:rPr lang="cs-CZ" sz="2400" dirty="0"/>
              <a:t> </a:t>
            </a:r>
            <a:r>
              <a:rPr lang="cs-CZ" sz="2400" dirty="0" err="1"/>
              <a:t>the</a:t>
            </a:r>
            <a:r>
              <a:rPr lang="cs-CZ" sz="2400" dirty="0"/>
              <a:t> end </a:t>
            </a:r>
            <a:r>
              <a:rPr lang="cs-CZ" sz="2400" dirty="0" err="1"/>
              <a:t>of</a:t>
            </a:r>
            <a:r>
              <a:rPr lang="cs-CZ" sz="2400" dirty="0"/>
              <a:t> </a:t>
            </a:r>
            <a:r>
              <a:rPr lang="cs-CZ" sz="2400" dirty="0" err="1"/>
              <a:t>the</a:t>
            </a:r>
            <a:r>
              <a:rPr lang="cs-CZ" sz="2400" dirty="0"/>
              <a:t> 18th cent, </a:t>
            </a:r>
            <a:r>
              <a:rPr lang="cs-CZ" sz="2400" dirty="0" err="1"/>
              <a:t>after</a:t>
            </a:r>
            <a:r>
              <a:rPr lang="cs-CZ" sz="2400" dirty="0"/>
              <a:t> 1944 and </a:t>
            </a:r>
            <a:r>
              <a:rPr lang="cs-CZ" sz="2400" dirty="0" err="1"/>
              <a:t>after</a:t>
            </a:r>
            <a:r>
              <a:rPr lang="cs-CZ" sz="2400" dirty="0"/>
              <a:t> 2014?</a:t>
            </a:r>
          </a:p>
        </p:txBody>
      </p:sp>
      <p:sp>
        <p:nvSpPr>
          <p:cNvPr id="3" name="Zástupný obsah 2">
            <a:extLst>
              <a:ext uri="{FF2B5EF4-FFF2-40B4-BE49-F238E27FC236}">
                <a16:creationId xmlns:a16="http://schemas.microsoft.com/office/drawing/2014/main" id="{FB1E73B7-33F3-2831-11F9-91368D57D6CA}"/>
              </a:ext>
            </a:extLst>
          </p:cNvPr>
          <p:cNvSpPr>
            <a:spLocks noGrp="1"/>
          </p:cNvSpPr>
          <p:nvPr>
            <p:ph idx="1"/>
          </p:nvPr>
        </p:nvSpPr>
        <p:spPr/>
        <p:txBody>
          <a:bodyPr>
            <a:noAutofit/>
          </a:bodyPr>
          <a:lstStyle/>
          <a:p>
            <a:pPr marL="0" indent="0">
              <a:buNone/>
            </a:pPr>
            <a:r>
              <a:rPr lang="en-US" sz="1350" dirty="0">
                <a:solidFill>
                  <a:srgbClr val="202122"/>
                </a:solidFill>
                <a:latin typeface="Arial" panose="020B0604020202020204" pitchFamily="34" charset="0"/>
              </a:rPr>
              <a:t>Crimean Tatars constituted the majority of Crimea's population until the mid-19th century. Russia attempted to purge</a:t>
            </a:r>
            <a:r>
              <a:rPr lang="cs-CZ" sz="1350" dirty="0">
                <a:solidFill>
                  <a:srgbClr val="202122"/>
                </a:solidFill>
                <a:latin typeface="Arial" panose="020B0604020202020204" pitchFamily="34" charset="0"/>
              </a:rPr>
              <a:t> </a:t>
            </a:r>
            <a:r>
              <a:rPr lang="cs-CZ" sz="1350" dirty="0" err="1">
                <a:solidFill>
                  <a:srgbClr val="202122"/>
                </a:solidFill>
                <a:latin typeface="Arial" panose="020B0604020202020204" pitchFamily="34" charset="0"/>
              </a:rPr>
              <a:t>them</a:t>
            </a:r>
            <a:r>
              <a:rPr lang="en-US" sz="1350" dirty="0">
                <a:solidFill>
                  <a:srgbClr val="202122"/>
                </a:solidFill>
                <a:latin typeface="Arial" panose="020B0604020202020204" pitchFamily="34" charset="0"/>
              </a:rPr>
              <a:t> through physical violence, intimidation, forced resettlement, and legalized forms of discrimination between 1783 and 1900. </a:t>
            </a:r>
            <a:r>
              <a:rPr lang="en-GB" sz="1350" b="0" i="0" dirty="0">
                <a:solidFill>
                  <a:srgbClr val="202122"/>
                </a:solidFill>
                <a:effectLst/>
                <a:latin typeface="Arial" panose="020B0604020202020204" pitchFamily="34" charset="0"/>
              </a:rPr>
              <a:t>Between Russia’s </a:t>
            </a:r>
            <a:r>
              <a:rPr lang="en-GB" sz="1350" dirty="0">
                <a:solidFill>
                  <a:srgbClr val="202122"/>
                </a:solidFill>
                <a:latin typeface="Arial" panose="020B0604020202020204" pitchFamily="34" charset="0"/>
              </a:rPr>
              <a:t>annexation of Crimea </a:t>
            </a:r>
            <a:r>
              <a:rPr lang="en-GB" sz="1350" b="0" i="0" dirty="0">
                <a:solidFill>
                  <a:srgbClr val="202122"/>
                </a:solidFill>
                <a:effectLst/>
                <a:latin typeface="Arial" panose="020B0604020202020204" pitchFamily="34" charset="0"/>
              </a:rPr>
              <a:t>in 1783 and 1800, </a:t>
            </a:r>
            <a:r>
              <a:rPr lang="cs-CZ" sz="1350" b="0" i="0" dirty="0" err="1">
                <a:solidFill>
                  <a:srgbClr val="202122"/>
                </a:solidFill>
                <a:effectLst/>
                <a:latin typeface="Arial" panose="020B0604020202020204" pitchFamily="34" charset="0"/>
              </a:rPr>
              <a:t>somewhere</a:t>
            </a:r>
            <a:r>
              <a:rPr lang="cs-CZ" sz="1350" b="0" i="0" dirty="0">
                <a:solidFill>
                  <a:srgbClr val="202122"/>
                </a:solidFill>
                <a:effectLst/>
                <a:latin typeface="Arial" panose="020B0604020202020204" pitchFamily="34" charset="0"/>
              </a:rPr>
              <a:t> </a:t>
            </a:r>
            <a:r>
              <a:rPr lang="en-GB" sz="1350" b="0" i="0" dirty="0">
                <a:solidFill>
                  <a:srgbClr val="202122"/>
                </a:solidFill>
                <a:effectLst/>
                <a:latin typeface="Arial" panose="020B0604020202020204" pitchFamily="34" charset="0"/>
              </a:rPr>
              <a:t>between 100,000 and 300,000 Crimean Tatars emigrated.</a:t>
            </a:r>
            <a:endParaRPr lang="cs-CZ" sz="1350" dirty="0">
              <a:solidFill>
                <a:srgbClr val="202122"/>
              </a:solidFill>
              <a:latin typeface="Arial" panose="020B0604020202020204" pitchFamily="34" charset="0"/>
            </a:endParaRPr>
          </a:p>
          <a:p>
            <a:pPr marL="0" indent="0">
              <a:buNone/>
            </a:pPr>
            <a:r>
              <a:rPr lang="en-US" sz="1350" dirty="0">
                <a:solidFill>
                  <a:srgbClr val="202122"/>
                </a:solidFill>
                <a:latin typeface="Arial" panose="020B0604020202020204" pitchFamily="34" charset="0"/>
              </a:rPr>
              <a:t>Almost immediately after</a:t>
            </a:r>
            <a:r>
              <a:rPr lang="cs-CZ" sz="1350" dirty="0">
                <a:solidFill>
                  <a:srgbClr val="202122"/>
                </a:solidFill>
                <a:latin typeface="Arial" panose="020B0604020202020204" pitchFamily="34" charset="0"/>
              </a:rPr>
              <a:t> </a:t>
            </a:r>
            <a:r>
              <a:rPr lang="cs-CZ" sz="1350" dirty="0" err="1">
                <a:solidFill>
                  <a:srgbClr val="202122"/>
                </a:solidFill>
                <a:latin typeface="Arial" panose="020B0604020202020204" pitchFamily="34" charset="0"/>
              </a:rPr>
              <a:t>the</a:t>
            </a:r>
            <a:r>
              <a:rPr lang="cs-CZ" sz="1350" dirty="0">
                <a:solidFill>
                  <a:srgbClr val="202122"/>
                </a:solidFill>
                <a:latin typeface="Arial" panose="020B0604020202020204" pitchFamily="34" charset="0"/>
              </a:rPr>
              <a:t> </a:t>
            </a:r>
            <a:r>
              <a:rPr lang="cs-CZ" sz="1350" dirty="0" err="1">
                <a:solidFill>
                  <a:srgbClr val="202122"/>
                </a:solidFill>
                <a:latin typeface="Arial" panose="020B0604020202020204" pitchFamily="34" charset="0"/>
              </a:rPr>
              <a:t>Soviet</a:t>
            </a:r>
            <a:r>
              <a:rPr lang="cs-CZ" sz="1350" dirty="0">
                <a:solidFill>
                  <a:srgbClr val="202122"/>
                </a:solidFill>
                <a:latin typeface="Arial" panose="020B0604020202020204" pitchFamily="34" charset="0"/>
              </a:rPr>
              <a:t> </a:t>
            </a:r>
            <a:r>
              <a:rPr lang="cs-CZ" sz="1350" dirty="0" err="1">
                <a:solidFill>
                  <a:srgbClr val="202122"/>
                </a:solidFill>
                <a:latin typeface="Arial" panose="020B0604020202020204" pitchFamily="34" charset="0"/>
              </a:rPr>
              <a:t>Army</a:t>
            </a:r>
            <a:r>
              <a:rPr lang="cs-CZ" sz="1350" dirty="0">
                <a:solidFill>
                  <a:srgbClr val="202122"/>
                </a:solidFill>
                <a:latin typeface="Arial" panose="020B0604020202020204" pitchFamily="34" charset="0"/>
              </a:rPr>
              <a:t> </a:t>
            </a:r>
            <a:r>
              <a:rPr lang="cs-CZ" sz="1350" dirty="0" err="1">
                <a:solidFill>
                  <a:srgbClr val="202122"/>
                </a:solidFill>
                <a:latin typeface="Arial" panose="020B0604020202020204" pitchFamily="34" charset="0"/>
              </a:rPr>
              <a:t>retook</a:t>
            </a:r>
            <a:r>
              <a:rPr lang="en-US" sz="1350" dirty="0">
                <a:solidFill>
                  <a:srgbClr val="202122"/>
                </a:solidFill>
                <a:latin typeface="Arial" panose="020B0604020202020204" pitchFamily="34" charset="0"/>
              </a:rPr>
              <a:t> Crimea from</a:t>
            </a:r>
            <a:r>
              <a:rPr lang="cs-CZ" sz="1350" dirty="0">
                <a:solidFill>
                  <a:srgbClr val="202122"/>
                </a:solidFill>
                <a:latin typeface="Arial" panose="020B0604020202020204" pitchFamily="34" charset="0"/>
              </a:rPr>
              <a:t> </a:t>
            </a:r>
            <a:r>
              <a:rPr lang="cs-CZ" sz="1350" dirty="0" err="1">
                <a:solidFill>
                  <a:srgbClr val="202122"/>
                </a:solidFill>
                <a:latin typeface="Arial" panose="020B0604020202020204" pitchFamily="34" charset="0"/>
              </a:rPr>
              <a:t>Nazi</a:t>
            </a:r>
            <a:r>
              <a:rPr lang="cs-CZ" sz="1350" dirty="0">
                <a:solidFill>
                  <a:srgbClr val="202122"/>
                </a:solidFill>
                <a:latin typeface="Arial" panose="020B0604020202020204" pitchFamily="34" charset="0"/>
              </a:rPr>
              <a:t> Germany</a:t>
            </a:r>
            <a:r>
              <a:rPr lang="en-US" sz="1350" dirty="0">
                <a:solidFill>
                  <a:srgbClr val="202122"/>
                </a:solidFill>
                <a:latin typeface="Arial" panose="020B0604020202020204" pitchFamily="34" charset="0"/>
              </a:rPr>
              <a:t>, in May 1944, the USSR ordered the deportation of all of the Crimean Tatars from Crimea, including the families of Crimean Tatars who had served in the Soviet Army. The deportees were transported in trains and boxcars to Central Asia, primarily to Uzbekistan. The Crimean Tatars lost 18 to 46 percent of their population as a result of the deportations. This was just a part of ethnic cleansing of Muslims in the USSR</a:t>
            </a:r>
            <a:r>
              <a:rPr lang="cs-CZ" sz="1350" dirty="0">
                <a:solidFill>
                  <a:srgbClr val="202122"/>
                </a:solidFill>
                <a:latin typeface="Arial" panose="020B0604020202020204" pitchFamily="34" charset="0"/>
              </a:rPr>
              <a:t> (</a:t>
            </a:r>
            <a:r>
              <a:rPr lang="cs-CZ" sz="1350" dirty="0" err="1">
                <a:solidFill>
                  <a:srgbClr val="202122"/>
                </a:solidFill>
                <a:latin typeface="Arial" panose="020B0604020202020204" pitchFamily="34" charset="0"/>
              </a:rPr>
              <a:t>see</a:t>
            </a:r>
            <a:r>
              <a:rPr lang="cs-CZ" sz="1350" dirty="0">
                <a:solidFill>
                  <a:srgbClr val="202122"/>
                </a:solidFill>
                <a:latin typeface="Arial" panose="020B0604020202020204" pitchFamily="34" charset="0"/>
              </a:rPr>
              <a:t> </a:t>
            </a:r>
            <a:r>
              <a:rPr lang="cs-CZ" sz="1350" dirty="0" err="1">
                <a:solidFill>
                  <a:srgbClr val="202122"/>
                </a:solidFill>
                <a:latin typeface="Arial" panose="020B0604020202020204" pitchFamily="34" charset="0"/>
              </a:rPr>
              <a:t>Chechnya</a:t>
            </a:r>
            <a:r>
              <a:rPr lang="cs-CZ" sz="1350" dirty="0">
                <a:solidFill>
                  <a:srgbClr val="202122"/>
                </a:solidFill>
                <a:latin typeface="Arial" panose="020B0604020202020204" pitchFamily="34" charset="0"/>
              </a:rPr>
              <a:t>, </a:t>
            </a:r>
            <a:r>
              <a:rPr lang="cs-CZ" sz="1350" dirty="0" err="1">
                <a:solidFill>
                  <a:srgbClr val="202122"/>
                </a:solidFill>
                <a:latin typeface="Arial" panose="020B0604020202020204" pitchFamily="34" charset="0"/>
              </a:rPr>
              <a:t>for</a:t>
            </a:r>
            <a:r>
              <a:rPr lang="cs-CZ" sz="1350" dirty="0">
                <a:solidFill>
                  <a:srgbClr val="202122"/>
                </a:solidFill>
                <a:latin typeface="Arial" panose="020B0604020202020204" pitchFamily="34" charset="0"/>
              </a:rPr>
              <a:t> </a:t>
            </a:r>
            <a:r>
              <a:rPr lang="cs-CZ" sz="1350" dirty="0" err="1">
                <a:solidFill>
                  <a:srgbClr val="202122"/>
                </a:solidFill>
                <a:latin typeface="Arial" panose="020B0604020202020204" pitchFamily="34" charset="0"/>
              </a:rPr>
              <a:t>example</a:t>
            </a:r>
            <a:r>
              <a:rPr lang="cs-CZ" sz="1350" dirty="0">
                <a:solidFill>
                  <a:srgbClr val="202122"/>
                </a:solidFill>
                <a:latin typeface="Arial" panose="020B0604020202020204" pitchFamily="34" charset="0"/>
              </a:rPr>
              <a:t>).</a:t>
            </a:r>
            <a:endParaRPr lang="en-US" sz="1350" dirty="0">
              <a:solidFill>
                <a:srgbClr val="202122"/>
              </a:solidFill>
              <a:latin typeface="Arial" panose="020B0604020202020204" pitchFamily="34" charset="0"/>
            </a:endParaRPr>
          </a:p>
          <a:p>
            <a:pPr marL="0" indent="0">
              <a:buNone/>
            </a:pPr>
            <a:r>
              <a:rPr lang="en-US" sz="1350" dirty="0">
                <a:solidFill>
                  <a:srgbClr val="202122"/>
                </a:solidFill>
                <a:latin typeface="Arial" panose="020B0604020202020204" pitchFamily="34" charset="0"/>
              </a:rPr>
              <a:t>Today, Crimean Tatars constitute approximately 15% of the population of Crimea. After the annexation of Crimea by the Russian Federation</a:t>
            </a:r>
            <a:r>
              <a:rPr lang="cs-CZ" sz="1350" dirty="0">
                <a:solidFill>
                  <a:srgbClr val="202122"/>
                </a:solidFill>
                <a:latin typeface="Arial" panose="020B0604020202020204" pitchFamily="34" charset="0"/>
              </a:rPr>
              <a:t> in 2014</a:t>
            </a:r>
            <a:r>
              <a:rPr lang="en-US" sz="1350" dirty="0">
                <a:solidFill>
                  <a:srgbClr val="202122"/>
                </a:solidFill>
                <a:latin typeface="Arial" panose="020B0604020202020204" pitchFamily="34" charset="0"/>
              </a:rPr>
              <a:t>, Crimean Tatars are reportedly persecuted and discriminated by Russian authorities, including cases of torture, arbitrary detentions, </a:t>
            </a:r>
            <a:r>
              <a:rPr lang="cs-CZ" sz="1350" dirty="0">
                <a:solidFill>
                  <a:srgbClr val="202122"/>
                </a:solidFill>
                <a:latin typeface="Arial" panose="020B0604020202020204" pitchFamily="34" charset="0"/>
              </a:rPr>
              <a:t>and </a:t>
            </a:r>
            <a:r>
              <a:rPr lang="en-US" sz="1350" dirty="0">
                <a:solidFill>
                  <a:srgbClr val="202122"/>
                </a:solidFill>
                <a:latin typeface="Arial" panose="020B0604020202020204" pitchFamily="34" charset="0"/>
              </a:rPr>
              <a:t>forced disappearances by Russian security forces and courts. (Human Rights Watch)</a:t>
            </a:r>
            <a:r>
              <a:rPr lang="cs-CZ" sz="1350" dirty="0">
                <a:solidFill>
                  <a:srgbClr val="202122"/>
                </a:solidFill>
                <a:latin typeface="Arial" panose="020B0604020202020204" pitchFamily="34" charset="0"/>
              </a:rPr>
              <a:t> </a:t>
            </a:r>
          </a:p>
        </p:txBody>
      </p:sp>
    </p:spTree>
    <p:extLst>
      <p:ext uri="{BB962C8B-B14F-4D97-AF65-F5344CB8AC3E}">
        <p14:creationId xmlns:p14="http://schemas.microsoft.com/office/powerpoint/2010/main" val="1833309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5C8788-A240-1544-18E6-5271BD28B1A2}"/>
              </a:ext>
            </a:extLst>
          </p:cNvPr>
          <p:cNvSpPr>
            <a:spLocks noGrp="1"/>
          </p:cNvSpPr>
          <p:nvPr>
            <p:ph type="title"/>
          </p:nvPr>
        </p:nvSpPr>
        <p:spPr/>
        <p:txBody>
          <a:bodyPr>
            <a:noAutofit/>
          </a:bodyPr>
          <a:lstStyle/>
          <a:p>
            <a:r>
              <a:rPr lang="cs-CZ" sz="3400" dirty="0" err="1"/>
              <a:t>What</a:t>
            </a:r>
            <a:r>
              <a:rPr lang="cs-CZ" sz="3400" dirty="0"/>
              <a:t> </a:t>
            </a:r>
            <a:r>
              <a:rPr lang="cs-CZ" sz="3400" dirty="0" err="1"/>
              <a:t>was</a:t>
            </a:r>
            <a:r>
              <a:rPr lang="cs-CZ" sz="3400" dirty="0"/>
              <a:t> </a:t>
            </a:r>
            <a:r>
              <a:rPr lang="cs-CZ" sz="3400" dirty="0" err="1"/>
              <a:t>the</a:t>
            </a:r>
            <a:r>
              <a:rPr lang="cs-CZ" sz="3400" dirty="0"/>
              <a:t> </a:t>
            </a:r>
            <a:r>
              <a:rPr lang="cs-CZ" sz="3400" dirty="0" err="1"/>
              <a:t>reason</a:t>
            </a:r>
            <a:r>
              <a:rPr lang="cs-CZ" sz="3400" dirty="0"/>
              <a:t> </a:t>
            </a:r>
            <a:r>
              <a:rPr lang="cs-CZ" sz="3400" dirty="0" err="1"/>
              <a:t>for</a:t>
            </a:r>
            <a:r>
              <a:rPr lang="cs-CZ" sz="3400" dirty="0"/>
              <a:t> </a:t>
            </a:r>
            <a:r>
              <a:rPr lang="cs-CZ" sz="3400" dirty="0" err="1"/>
              <a:t>the</a:t>
            </a:r>
            <a:r>
              <a:rPr lang="cs-CZ" sz="3400" dirty="0"/>
              <a:t> </a:t>
            </a:r>
            <a:r>
              <a:rPr lang="cs-CZ" sz="3400" dirty="0" err="1"/>
              <a:t>Maidan</a:t>
            </a:r>
            <a:r>
              <a:rPr lang="cs-CZ" sz="3400" dirty="0"/>
              <a:t> </a:t>
            </a:r>
            <a:r>
              <a:rPr lang="cs-CZ" sz="3400" dirty="0" err="1"/>
              <a:t>Revolution</a:t>
            </a:r>
            <a:r>
              <a:rPr lang="cs-CZ" sz="3400" dirty="0"/>
              <a:t> / </a:t>
            </a:r>
            <a:r>
              <a:rPr lang="cs-CZ" sz="3400" dirty="0" err="1"/>
              <a:t>Revolution</a:t>
            </a:r>
            <a:r>
              <a:rPr lang="cs-CZ" sz="3400" dirty="0"/>
              <a:t> </a:t>
            </a:r>
            <a:r>
              <a:rPr lang="cs-CZ" sz="3400" dirty="0" err="1"/>
              <a:t>of</a:t>
            </a:r>
            <a:r>
              <a:rPr lang="cs-CZ" sz="3400" dirty="0"/>
              <a:t> Dignity?</a:t>
            </a:r>
          </a:p>
        </p:txBody>
      </p:sp>
      <p:sp>
        <p:nvSpPr>
          <p:cNvPr id="3" name="Zástupný obsah 2">
            <a:extLst>
              <a:ext uri="{FF2B5EF4-FFF2-40B4-BE49-F238E27FC236}">
                <a16:creationId xmlns:a16="http://schemas.microsoft.com/office/drawing/2014/main" id="{BA2166F0-C4B3-C9B4-B06E-7E7735EDC08A}"/>
              </a:ext>
            </a:extLst>
          </p:cNvPr>
          <p:cNvSpPr>
            <a:spLocks noGrp="1"/>
          </p:cNvSpPr>
          <p:nvPr>
            <p:ph idx="1"/>
          </p:nvPr>
        </p:nvSpPr>
        <p:spPr/>
        <p:txBody>
          <a:bodyPr>
            <a:normAutofit/>
          </a:bodyPr>
          <a:lstStyle/>
          <a:p>
            <a:r>
              <a:rPr lang="cs-CZ" sz="2500" dirty="0" err="1"/>
              <a:t>Falsified</a:t>
            </a:r>
            <a:r>
              <a:rPr lang="cs-CZ" sz="2500" dirty="0"/>
              <a:t> </a:t>
            </a:r>
            <a:r>
              <a:rPr lang="cs-CZ" sz="2500" dirty="0" err="1"/>
              <a:t>elections</a:t>
            </a:r>
            <a:r>
              <a:rPr lang="cs-CZ" sz="2500" dirty="0"/>
              <a:t> in </a:t>
            </a:r>
            <a:r>
              <a:rPr lang="cs-CZ" sz="2500" dirty="0" err="1"/>
              <a:t>which</a:t>
            </a:r>
            <a:r>
              <a:rPr lang="cs-CZ" sz="2500" dirty="0"/>
              <a:t> </a:t>
            </a:r>
            <a:r>
              <a:rPr lang="cs-CZ" sz="2500" dirty="0" err="1"/>
              <a:t>the</a:t>
            </a:r>
            <a:r>
              <a:rPr lang="cs-CZ" sz="2500" dirty="0"/>
              <a:t> </a:t>
            </a:r>
            <a:r>
              <a:rPr lang="cs-CZ" sz="2500" dirty="0" err="1"/>
              <a:t>tehn</a:t>
            </a:r>
            <a:r>
              <a:rPr lang="cs-CZ" sz="2500" dirty="0"/>
              <a:t> Prime </a:t>
            </a:r>
            <a:r>
              <a:rPr lang="cs-CZ" sz="2500" dirty="0" err="1"/>
              <a:t>Minister</a:t>
            </a:r>
            <a:r>
              <a:rPr lang="cs-CZ" sz="2500" dirty="0"/>
              <a:t> </a:t>
            </a:r>
            <a:r>
              <a:rPr lang="cs-CZ" sz="2500" dirty="0" err="1"/>
              <a:t>Yanukovich</a:t>
            </a:r>
            <a:r>
              <a:rPr lang="cs-CZ" sz="2500" dirty="0"/>
              <a:t> </a:t>
            </a:r>
            <a:r>
              <a:rPr lang="cs-CZ" sz="2500" dirty="0" err="1"/>
              <a:t>claimed</a:t>
            </a:r>
            <a:r>
              <a:rPr lang="cs-CZ" sz="2500" dirty="0"/>
              <a:t> he had </a:t>
            </a:r>
            <a:r>
              <a:rPr lang="cs-CZ" sz="2500" dirty="0" err="1"/>
              <a:t>been</a:t>
            </a:r>
            <a:r>
              <a:rPr lang="cs-CZ" sz="2500" dirty="0"/>
              <a:t> </a:t>
            </a:r>
            <a:r>
              <a:rPr lang="cs-CZ" sz="2500" dirty="0" err="1"/>
              <a:t>elected</a:t>
            </a:r>
            <a:r>
              <a:rPr lang="cs-CZ" sz="2500" dirty="0"/>
              <a:t> </a:t>
            </a:r>
            <a:r>
              <a:rPr lang="cs-CZ" sz="2500" dirty="0" err="1"/>
              <a:t>for</a:t>
            </a:r>
            <a:r>
              <a:rPr lang="cs-CZ" sz="2500" dirty="0"/>
              <a:t> president </a:t>
            </a:r>
          </a:p>
          <a:p>
            <a:endParaRPr lang="cs-CZ" sz="2500" dirty="0"/>
          </a:p>
          <a:p>
            <a:r>
              <a:rPr lang="cs-CZ" sz="2500" dirty="0" err="1"/>
              <a:t>The</a:t>
            </a:r>
            <a:r>
              <a:rPr lang="cs-CZ" sz="2500" dirty="0"/>
              <a:t> </a:t>
            </a:r>
            <a:r>
              <a:rPr lang="cs-CZ" sz="2500" dirty="0" err="1"/>
              <a:t>wish</a:t>
            </a:r>
            <a:r>
              <a:rPr lang="cs-CZ" sz="2500" dirty="0"/>
              <a:t> </a:t>
            </a:r>
            <a:r>
              <a:rPr lang="cs-CZ" sz="2500" dirty="0" err="1"/>
              <a:t>of</a:t>
            </a:r>
            <a:r>
              <a:rPr lang="cs-CZ" sz="2500" dirty="0"/>
              <a:t> </a:t>
            </a:r>
            <a:r>
              <a:rPr lang="cs-CZ" sz="2500" dirty="0" err="1"/>
              <a:t>young</a:t>
            </a:r>
            <a:r>
              <a:rPr lang="cs-CZ" sz="2500" dirty="0"/>
              <a:t> </a:t>
            </a:r>
            <a:r>
              <a:rPr lang="cs-CZ" sz="2500" dirty="0" err="1"/>
              <a:t>Ukrainians</a:t>
            </a:r>
            <a:r>
              <a:rPr lang="cs-CZ" sz="2500" dirty="0"/>
              <a:t> to </a:t>
            </a:r>
            <a:r>
              <a:rPr lang="cs-CZ" sz="2500" dirty="0" err="1"/>
              <a:t>be</a:t>
            </a:r>
            <a:r>
              <a:rPr lang="cs-CZ" sz="2500" dirty="0"/>
              <a:t> </a:t>
            </a:r>
            <a:r>
              <a:rPr lang="cs-CZ" sz="2500" dirty="0" err="1"/>
              <a:t>closer</a:t>
            </a:r>
            <a:r>
              <a:rPr lang="cs-CZ" sz="2500" dirty="0"/>
              <a:t> to </a:t>
            </a:r>
            <a:r>
              <a:rPr lang="cs-CZ" sz="2500" dirty="0" err="1"/>
              <a:t>the</a:t>
            </a:r>
            <a:r>
              <a:rPr lang="cs-CZ" sz="2500" dirty="0"/>
              <a:t> </a:t>
            </a:r>
            <a:r>
              <a:rPr lang="cs-CZ" sz="2500" dirty="0" err="1"/>
              <a:t>European</a:t>
            </a:r>
            <a:r>
              <a:rPr lang="cs-CZ" sz="2500" dirty="0"/>
              <a:t> Union and </a:t>
            </a:r>
            <a:r>
              <a:rPr lang="cs-CZ" sz="2500" dirty="0" err="1"/>
              <a:t>later</a:t>
            </a:r>
            <a:r>
              <a:rPr lang="cs-CZ" sz="2500" dirty="0"/>
              <a:t> </a:t>
            </a:r>
            <a:r>
              <a:rPr lang="cs-CZ" sz="2500" dirty="0" err="1"/>
              <a:t>the</a:t>
            </a:r>
            <a:r>
              <a:rPr lang="cs-CZ" sz="2500" dirty="0"/>
              <a:t> </a:t>
            </a:r>
            <a:r>
              <a:rPr lang="cs-CZ" sz="2500" dirty="0" err="1"/>
              <a:t>corruption</a:t>
            </a:r>
            <a:r>
              <a:rPr lang="cs-CZ" sz="2500" dirty="0"/>
              <a:t> </a:t>
            </a:r>
            <a:r>
              <a:rPr lang="cs-CZ" sz="2500" dirty="0" err="1"/>
              <a:t>of</a:t>
            </a:r>
            <a:r>
              <a:rPr lang="cs-CZ" sz="2500" dirty="0"/>
              <a:t> President </a:t>
            </a:r>
            <a:r>
              <a:rPr lang="cs-CZ" sz="2500" dirty="0" err="1"/>
              <a:t>Yanukovich</a:t>
            </a:r>
            <a:r>
              <a:rPr lang="cs-CZ" sz="2500" dirty="0"/>
              <a:t> and his </a:t>
            </a:r>
            <a:r>
              <a:rPr lang="cs-CZ" sz="2500" dirty="0" err="1"/>
              <a:t>violence</a:t>
            </a:r>
            <a:r>
              <a:rPr lang="cs-CZ" sz="2500" dirty="0"/>
              <a:t> </a:t>
            </a:r>
            <a:r>
              <a:rPr lang="cs-CZ" sz="2500" dirty="0" err="1"/>
              <a:t>against</a:t>
            </a:r>
            <a:r>
              <a:rPr lang="cs-CZ" sz="2500" dirty="0"/>
              <a:t> </a:t>
            </a:r>
            <a:r>
              <a:rPr lang="cs-CZ" sz="2500" dirty="0" err="1"/>
              <a:t>protesters</a:t>
            </a:r>
            <a:endParaRPr lang="cs-CZ" sz="2500" dirty="0"/>
          </a:p>
          <a:p>
            <a:endParaRPr lang="cs-CZ" sz="2500" dirty="0"/>
          </a:p>
        </p:txBody>
      </p:sp>
    </p:spTree>
    <p:extLst>
      <p:ext uri="{BB962C8B-B14F-4D97-AF65-F5344CB8AC3E}">
        <p14:creationId xmlns:p14="http://schemas.microsoft.com/office/powerpoint/2010/main" val="378167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5C8788-A240-1544-18E6-5271BD28B1A2}"/>
              </a:ext>
            </a:extLst>
          </p:cNvPr>
          <p:cNvSpPr>
            <a:spLocks noGrp="1"/>
          </p:cNvSpPr>
          <p:nvPr>
            <p:ph type="title"/>
          </p:nvPr>
        </p:nvSpPr>
        <p:spPr/>
        <p:txBody>
          <a:bodyPr>
            <a:noAutofit/>
          </a:bodyPr>
          <a:lstStyle/>
          <a:p>
            <a:r>
              <a:rPr lang="cs-CZ" sz="3400" dirty="0" err="1"/>
              <a:t>What</a:t>
            </a:r>
            <a:r>
              <a:rPr lang="cs-CZ" sz="3400" dirty="0"/>
              <a:t> </a:t>
            </a:r>
            <a:r>
              <a:rPr lang="cs-CZ" sz="3400" dirty="0" err="1"/>
              <a:t>was</a:t>
            </a:r>
            <a:r>
              <a:rPr lang="cs-CZ" sz="3400" dirty="0"/>
              <a:t> </a:t>
            </a:r>
            <a:r>
              <a:rPr lang="cs-CZ" sz="3400" dirty="0" err="1"/>
              <a:t>the</a:t>
            </a:r>
            <a:r>
              <a:rPr lang="cs-CZ" sz="3400" dirty="0"/>
              <a:t> </a:t>
            </a:r>
            <a:r>
              <a:rPr lang="cs-CZ" sz="3400" dirty="0" err="1"/>
              <a:t>reason</a:t>
            </a:r>
            <a:r>
              <a:rPr lang="cs-CZ" sz="3400" dirty="0"/>
              <a:t> </a:t>
            </a:r>
            <a:r>
              <a:rPr lang="cs-CZ" sz="3400" dirty="0" err="1"/>
              <a:t>for</a:t>
            </a:r>
            <a:r>
              <a:rPr lang="cs-CZ" sz="3400" dirty="0"/>
              <a:t> </a:t>
            </a:r>
            <a:r>
              <a:rPr lang="cs-CZ" sz="3400" dirty="0" err="1"/>
              <a:t>the</a:t>
            </a:r>
            <a:r>
              <a:rPr lang="cs-CZ" sz="3400" dirty="0"/>
              <a:t> </a:t>
            </a:r>
            <a:r>
              <a:rPr lang="cs-CZ" sz="3400" dirty="0" err="1"/>
              <a:t>Maidan</a:t>
            </a:r>
            <a:r>
              <a:rPr lang="cs-CZ" sz="3400" dirty="0"/>
              <a:t> </a:t>
            </a:r>
            <a:r>
              <a:rPr lang="cs-CZ" sz="3400" dirty="0" err="1"/>
              <a:t>Revolution</a:t>
            </a:r>
            <a:r>
              <a:rPr lang="cs-CZ" sz="3400" dirty="0"/>
              <a:t> / </a:t>
            </a:r>
            <a:r>
              <a:rPr lang="cs-CZ" sz="3400" dirty="0" err="1"/>
              <a:t>Revolution</a:t>
            </a:r>
            <a:r>
              <a:rPr lang="cs-CZ" sz="3400" dirty="0"/>
              <a:t> </a:t>
            </a:r>
            <a:r>
              <a:rPr lang="cs-CZ" sz="3400" dirty="0" err="1"/>
              <a:t>of</a:t>
            </a:r>
            <a:r>
              <a:rPr lang="cs-CZ" sz="3400" dirty="0"/>
              <a:t> Dignity?</a:t>
            </a:r>
          </a:p>
        </p:txBody>
      </p:sp>
      <p:sp>
        <p:nvSpPr>
          <p:cNvPr id="3" name="Zástupný obsah 2">
            <a:extLst>
              <a:ext uri="{FF2B5EF4-FFF2-40B4-BE49-F238E27FC236}">
                <a16:creationId xmlns:a16="http://schemas.microsoft.com/office/drawing/2014/main" id="{BA2166F0-C4B3-C9B4-B06E-7E7735EDC08A}"/>
              </a:ext>
            </a:extLst>
          </p:cNvPr>
          <p:cNvSpPr>
            <a:spLocks noGrp="1"/>
          </p:cNvSpPr>
          <p:nvPr>
            <p:ph idx="1"/>
          </p:nvPr>
        </p:nvSpPr>
        <p:spPr/>
        <p:txBody>
          <a:bodyPr>
            <a:normAutofit fontScale="85000" lnSpcReduction="10000"/>
          </a:bodyPr>
          <a:lstStyle/>
          <a:p>
            <a:r>
              <a:rPr lang="en-US" sz="2000" dirty="0"/>
              <a:t>Falsified elections </a:t>
            </a:r>
            <a:r>
              <a:rPr lang="cs-CZ" sz="2000" dirty="0" err="1"/>
              <a:t>were</a:t>
            </a:r>
            <a:r>
              <a:rPr lang="cs-CZ" sz="2000" dirty="0"/>
              <a:t> </a:t>
            </a:r>
            <a:r>
              <a:rPr lang="cs-CZ" sz="2000" dirty="0" err="1"/>
              <a:t>the</a:t>
            </a:r>
            <a:r>
              <a:rPr lang="cs-CZ" sz="2000" dirty="0"/>
              <a:t> </a:t>
            </a:r>
            <a:r>
              <a:rPr lang="cs-CZ" sz="2000" dirty="0" err="1"/>
              <a:t>reason</a:t>
            </a:r>
            <a:r>
              <a:rPr lang="cs-CZ" sz="2000" dirty="0"/>
              <a:t> </a:t>
            </a:r>
            <a:r>
              <a:rPr lang="cs-CZ" sz="2000" dirty="0" err="1"/>
              <a:t>for</a:t>
            </a:r>
            <a:r>
              <a:rPr lang="cs-CZ" sz="2000" dirty="0"/>
              <a:t> </a:t>
            </a:r>
            <a:r>
              <a:rPr lang="cs-CZ" sz="2000" dirty="0" err="1"/>
              <a:t>the</a:t>
            </a:r>
            <a:r>
              <a:rPr lang="en-US" sz="2000" dirty="0"/>
              <a:t> Orange Revolution, 2004-2005: </a:t>
            </a:r>
            <a:r>
              <a:rPr lang="cs-CZ" sz="2000" dirty="0" err="1"/>
              <a:t>the</a:t>
            </a:r>
            <a:r>
              <a:rPr lang="cs-CZ" sz="2000" dirty="0"/>
              <a:t> </a:t>
            </a:r>
            <a:r>
              <a:rPr lang="cs-CZ" sz="2000" dirty="0" err="1"/>
              <a:t>then</a:t>
            </a:r>
            <a:r>
              <a:rPr lang="en-US" sz="2000" dirty="0"/>
              <a:t> Prime Minister </a:t>
            </a:r>
            <a:r>
              <a:rPr lang="en-US" sz="2000" dirty="0" err="1"/>
              <a:t>Yanukovich</a:t>
            </a:r>
            <a:r>
              <a:rPr lang="en-US" sz="2000" dirty="0"/>
              <a:t>, favored </a:t>
            </a:r>
            <a:r>
              <a:rPr lang="cs-CZ" sz="2000" dirty="0"/>
              <a:t>by </a:t>
            </a:r>
            <a:r>
              <a:rPr lang="cs-CZ" sz="2000" dirty="0" err="1"/>
              <a:t>the</a:t>
            </a:r>
            <a:r>
              <a:rPr lang="cs-CZ" sz="2000" dirty="0"/>
              <a:t> </a:t>
            </a:r>
            <a:r>
              <a:rPr lang="en-US" sz="2000" dirty="0"/>
              <a:t>Russian president Putin, claimed he had been elected for president. </a:t>
            </a:r>
            <a:r>
              <a:rPr lang="cs-CZ" sz="2000" dirty="0" err="1"/>
              <a:t>After</a:t>
            </a:r>
            <a:r>
              <a:rPr lang="cs-CZ" sz="2000" dirty="0"/>
              <a:t> </a:t>
            </a:r>
            <a:r>
              <a:rPr lang="cs-CZ" sz="2000" dirty="0" err="1"/>
              <a:t>reports</a:t>
            </a:r>
            <a:r>
              <a:rPr lang="cs-CZ" sz="2000" dirty="0"/>
              <a:t> </a:t>
            </a:r>
            <a:r>
              <a:rPr lang="cs-CZ" sz="2000" dirty="0" err="1"/>
              <a:t>of</a:t>
            </a:r>
            <a:r>
              <a:rPr lang="cs-CZ" sz="2000" dirty="0"/>
              <a:t> </a:t>
            </a:r>
            <a:r>
              <a:rPr lang="cs-CZ" sz="2000" dirty="0" err="1"/>
              <a:t>election</a:t>
            </a:r>
            <a:r>
              <a:rPr lang="cs-CZ" sz="2000" dirty="0"/>
              <a:t> </a:t>
            </a:r>
            <a:r>
              <a:rPr lang="cs-CZ" sz="2000" dirty="0" err="1"/>
              <a:t>fraud</a:t>
            </a:r>
            <a:r>
              <a:rPr lang="cs-CZ" sz="2000" dirty="0"/>
              <a:t>, m</a:t>
            </a:r>
            <a:r>
              <a:rPr lang="en-US" sz="2000" dirty="0"/>
              <a:t>ass protests swelled and the Supreme Court ruled the election results falsified. In the revote, </a:t>
            </a:r>
            <a:r>
              <a:rPr lang="cs-CZ" sz="2000" dirty="0" err="1"/>
              <a:t>the</a:t>
            </a:r>
            <a:r>
              <a:rPr lang="cs-CZ" sz="2000" dirty="0"/>
              <a:t> pro-</a:t>
            </a:r>
            <a:r>
              <a:rPr lang="cs-CZ" sz="2000" dirty="0" err="1"/>
              <a:t>democratic</a:t>
            </a:r>
            <a:r>
              <a:rPr lang="cs-CZ" sz="2000" dirty="0"/>
              <a:t> </a:t>
            </a:r>
            <a:r>
              <a:rPr lang="cs-CZ" sz="2000" dirty="0" err="1"/>
              <a:t>candidate</a:t>
            </a:r>
            <a:r>
              <a:rPr lang="cs-CZ" sz="2000" dirty="0"/>
              <a:t>, </a:t>
            </a:r>
            <a:r>
              <a:rPr lang="en-US" sz="2000" dirty="0"/>
              <a:t>Yushchenko</a:t>
            </a:r>
            <a:r>
              <a:rPr lang="cs-CZ" sz="2000" dirty="0"/>
              <a:t> </a:t>
            </a:r>
            <a:r>
              <a:rPr lang="en-US" sz="2000" dirty="0"/>
              <a:t>won</a:t>
            </a:r>
            <a:r>
              <a:rPr lang="cs-CZ" sz="2000" dirty="0"/>
              <a:t> (his </a:t>
            </a:r>
            <a:r>
              <a:rPr lang="cs-CZ" sz="2000" dirty="0" err="1"/>
              <a:t>election</a:t>
            </a:r>
            <a:r>
              <a:rPr lang="cs-CZ" sz="2000" dirty="0"/>
              <a:t> </a:t>
            </a:r>
            <a:r>
              <a:rPr lang="cs-CZ" sz="2000" dirty="0" err="1"/>
              <a:t>campaign</a:t>
            </a:r>
            <a:r>
              <a:rPr lang="cs-CZ" sz="2000" dirty="0"/>
              <a:t> </a:t>
            </a:r>
            <a:r>
              <a:rPr lang="cs-CZ" sz="2000" dirty="0" err="1"/>
              <a:t>used</a:t>
            </a:r>
            <a:r>
              <a:rPr lang="cs-CZ" sz="2000" dirty="0"/>
              <a:t> </a:t>
            </a:r>
            <a:r>
              <a:rPr lang="cs-CZ" sz="2000" dirty="0" err="1"/>
              <a:t>orange</a:t>
            </a:r>
            <a:r>
              <a:rPr lang="cs-CZ" sz="2000" dirty="0"/>
              <a:t> </a:t>
            </a:r>
            <a:r>
              <a:rPr lang="cs-CZ" sz="2000" dirty="0" err="1"/>
              <a:t>colours</a:t>
            </a:r>
            <a:r>
              <a:rPr lang="cs-CZ" sz="2000" dirty="0"/>
              <a:t>)</a:t>
            </a:r>
            <a:r>
              <a:rPr lang="en-US" sz="2000" dirty="0"/>
              <a:t>. </a:t>
            </a:r>
          </a:p>
          <a:p>
            <a:r>
              <a:rPr lang="cs-CZ" sz="2000" b="1" u="sng" dirty="0" err="1"/>
              <a:t>Maidan</a:t>
            </a:r>
            <a:r>
              <a:rPr lang="cs-CZ" sz="2000" b="1" u="sng" dirty="0"/>
              <a:t>/</a:t>
            </a:r>
            <a:r>
              <a:rPr lang="cs-CZ" sz="2000" b="1" u="sng" dirty="0" err="1"/>
              <a:t>Revolution</a:t>
            </a:r>
            <a:r>
              <a:rPr lang="cs-CZ" sz="2000" b="1" u="sng" dirty="0"/>
              <a:t> </a:t>
            </a:r>
            <a:r>
              <a:rPr lang="cs-CZ" sz="2000" b="1" u="sng" dirty="0" err="1"/>
              <a:t>of</a:t>
            </a:r>
            <a:r>
              <a:rPr lang="cs-CZ" sz="2000" b="1" u="sng" dirty="0"/>
              <a:t> Dignity: </a:t>
            </a:r>
            <a:r>
              <a:rPr lang="en-US" sz="2000" b="1" u="sng" dirty="0"/>
              <a:t>In late 2013, </a:t>
            </a:r>
            <a:r>
              <a:rPr lang="cs-CZ" sz="2000" b="1" u="sng" dirty="0" err="1"/>
              <a:t>mostly</a:t>
            </a:r>
            <a:r>
              <a:rPr lang="cs-CZ" sz="2000" b="1" u="sng" dirty="0"/>
              <a:t> </a:t>
            </a:r>
            <a:r>
              <a:rPr lang="en-US" sz="2000" b="1" u="sng" dirty="0"/>
              <a:t>young Ukrainians protested after President </a:t>
            </a:r>
            <a:r>
              <a:rPr lang="en-US" sz="2000" b="1" u="sng" dirty="0" err="1"/>
              <a:t>Yanukovich</a:t>
            </a:r>
            <a:r>
              <a:rPr lang="cs-CZ" sz="2000" b="1" u="sng" dirty="0"/>
              <a:t> (</a:t>
            </a:r>
            <a:r>
              <a:rPr lang="cs-CZ" sz="2000" b="1" u="sng" dirty="0" err="1"/>
              <a:t>elected</a:t>
            </a:r>
            <a:r>
              <a:rPr lang="cs-CZ" sz="2000" b="1" u="sng" dirty="0"/>
              <a:t> in 2010)</a:t>
            </a:r>
            <a:r>
              <a:rPr lang="en-US" sz="2000" b="1" u="sng" dirty="0"/>
              <a:t> refused to sign the Association Agreement with the EU.  </a:t>
            </a:r>
            <a:r>
              <a:rPr lang="cs-CZ" sz="2000" b="1" u="sng" dirty="0"/>
              <a:t>He </a:t>
            </a:r>
            <a:r>
              <a:rPr lang="cs-CZ" sz="2000" b="1" u="sng" dirty="0" err="1"/>
              <a:t>used</a:t>
            </a:r>
            <a:r>
              <a:rPr lang="cs-CZ" sz="2000" b="1" u="sng" dirty="0"/>
              <a:t> </a:t>
            </a:r>
            <a:r>
              <a:rPr lang="cs-CZ" sz="2000" b="1" u="sng" dirty="0" err="1"/>
              <a:t>violence</a:t>
            </a:r>
            <a:r>
              <a:rPr lang="cs-CZ" sz="2000" b="1" u="sng" dirty="0"/>
              <a:t> </a:t>
            </a:r>
            <a:r>
              <a:rPr lang="cs-CZ" sz="2000" b="1" u="sng" dirty="0" err="1"/>
              <a:t>against</a:t>
            </a:r>
            <a:r>
              <a:rPr lang="cs-CZ" sz="2000" b="1" u="sng" dirty="0"/>
              <a:t> </a:t>
            </a:r>
            <a:r>
              <a:rPr lang="cs-CZ" sz="2000" b="1" u="sng" dirty="0" err="1"/>
              <a:t>the</a:t>
            </a:r>
            <a:r>
              <a:rPr lang="cs-CZ" sz="2000" b="1" u="sng" dirty="0"/>
              <a:t> </a:t>
            </a:r>
            <a:r>
              <a:rPr lang="cs-CZ" sz="2000" b="1" u="sng" dirty="0" err="1"/>
              <a:t>protesters</a:t>
            </a:r>
            <a:r>
              <a:rPr lang="cs-CZ" sz="2000" b="1" u="sng" dirty="0"/>
              <a:t>, </a:t>
            </a:r>
            <a:r>
              <a:rPr lang="cs-CZ" sz="2000" b="1" u="sng" dirty="0" err="1"/>
              <a:t>which</a:t>
            </a:r>
            <a:r>
              <a:rPr lang="cs-CZ" sz="2000" b="1" u="sng" dirty="0"/>
              <a:t> </a:t>
            </a:r>
            <a:r>
              <a:rPr lang="cs-CZ" sz="2000" b="1" u="sng" dirty="0" err="1"/>
              <a:t>sparked</a:t>
            </a:r>
            <a:r>
              <a:rPr lang="cs-CZ" sz="2000" b="1" u="sng" dirty="0"/>
              <a:t> much </a:t>
            </a:r>
            <a:r>
              <a:rPr lang="cs-CZ" sz="2000" b="1" u="sng" dirty="0" err="1"/>
              <a:t>larger</a:t>
            </a:r>
            <a:r>
              <a:rPr lang="cs-CZ" sz="2000" b="1" u="sng" dirty="0"/>
              <a:t> </a:t>
            </a:r>
            <a:r>
              <a:rPr lang="cs-CZ" sz="2000" b="1" u="sng" dirty="0" err="1"/>
              <a:t>protests</a:t>
            </a:r>
            <a:r>
              <a:rPr lang="cs-CZ" sz="2000" b="1" u="sng" dirty="0"/>
              <a:t>, made up </a:t>
            </a:r>
            <a:r>
              <a:rPr lang="cs-CZ" sz="2000" b="1" u="sng" dirty="0" err="1"/>
              <a:t>of</a:t>
            </a:r>
            <a:r>
              <a:rPr lang="cs-CZ" sz="2000" b="1" u="sng" dirty="0"/>
              <a:t> </a:t>
            </a:r>
            <a:r>
              <a:rPr lang="en-US" sz="2000" b="1" u="sng" dirty="0"/>
              <a:t>diverse generations and social groups</a:t>
            </a:r>
            <a:r>
              <a:rPr lang="cs-CZ" sz="2000" b="1" u="sng" dirty="0"/>
              <a:t>. </a:t>
            </a:r>
            <a:r>
              <a:rPr lang="cs-CZ" sz="2000" b="1" u="sng" dirty="0" err="1"/>
              <a:t>The</a:t>
            </a:r>
            <a:r>
              <a:rPr lang="cs-CZ" sz="2000" b="1" u="sng" dirty="0"/>
              <a:t> </a:t>
            </a:r>
            <a:r>
              <a:rPr lang="cs-CZ" sz="2000" b="1" u="sng" dirty="0" err="1"/>
              <a:t>protests</a:t>
            </a:r>
            <a:r>
              <a:rPr lang="cs-CZ" sz="2000" b="1" u="sng" dirty="0"/>
              <a:t> </a:t>
            </a:r>
            <a:r>
              <a:rPr lang="cs-CZ" sz="2000" b="1" u="sng" dirty="0" err="1"/>
              <a:t>also</a:t>
            </a:r>
            <a:r>
              <a:rPr lang="cs-CZ" sz="2000" b="1" u="sng" dirty="0"/>
              <a:t> </a:t>
            </a:r>
            <a:r>
              <a:rPr lang="cs-CZ" sz="2000" b="1" u="sng" dirty="0" err="1"/>
              <a:t>transformed</a:t>
            </a:r>
            <a:r>
              <a:rPr lang="cs-CZ" sz="2000" b="1" u="sng" dirty="0"/>
              <a:t> </a:t>
            </a:r>
            <a:r>
              <a:rPr lang="cs-CZ" sz="2000" b="1" u="sng" dirty="0" err="1"/>
              <a:t>into</a:t>
            </a:r>
            <a:r>
              <a:rPr lang="cs-CZ" sz="2000" b="1" u="sng" dirty="0"/>
              <a:t> </a:t>
            </a:r>
            <a:r>
              <a:rPr lang="cs-CZ" sz="2000" b="1" u="sng" dirty="0" err="1"/>
              <a:t>general</a:t>
            </a:r>
            <a:r>
              <a:rPr lang="cs-CZ" sz="2000" b="1" u="sng" dirty="0"/>
              <a:t> protest </a:t>
            </a:r>
            <a:r>
              <a:rPr lang="cs-CZ" sz="2000" b="1" u="sng" dirty="0" err="1"/>
              <a:t>against</a:t>
            </a:r>
            <a:r>
              <a:rPr lang="en-US" sz="2000" b="1" u="sng" dirty="0"/>
              <a:t> the corruption of President </a:t>
            </a:r>
            <a:r>
              <a:rPr lang="en-US" sz="2000" b="1" u="sng" dirty="0" err="1"/>
              <a:t>Yanukovich</a:t>
            </a:r>
            <a:r>
              <a:rPr lang="en-US" sz="2000" b="1" u="sng" dirty="0"/>
              <a:t>, which had robbed ordinary citizens of dignity</a:t>
            </a:r>
            <a:r>
              <a:rPr lang="cs-CZ" sz="2000" b="1" u="sng" dirty="0"/>
              <a:t>.</a:t>
            </a:r>
            <a:endParaRPr lang="en-US" sz="2000" dirty="0"/>
          </a:p>
        </p:txBody>
      </p:sp>
    </p:spTree>
    <p:extLst>
      <p:ext uri="{BB962C8B-B14F-4D97-AF65-F5344CB8AC3E}">
        <p14:creationId xmlns:p14="http://schemas.microsoft.com/office/powerpoint/2010/main" val="1103359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598A3F-5322-57B8-AC91-94285E7DC5EF}"/>
              </a:ext>
            </a:extLst>
          </p:cNvPr>
          <p:cNvSpPr>
            <a:spLocks noGrp="1"/>
          </p:cNvSpPr>
          <p:nvPr>
            <p:ph type="ctrTitle"/>
          </p:nvPr>
        </p:nvSpPr>
        <p:spPr/>
        <p:txBody>
          <a:bodyPr/>
          <a:lstStyle/>
          <a:p>
            <a:r>
              <a:rPr lang="cs-CZ" dirty="0" err="1"/>
              <a:t>Quiz</a:t>
            </a:r>
            <a:endParaRPr lang="cs-CZ" dirty="0"/>
          </a:p>
        </p:txBody>
      </p:sp>
      <p:sp>
        <p:nvSpPr>
          <p:cNvPr id="3" name="Podnadpis 2">
            <a:extLst>
              <a:ext uri="{FF2B5EF4-FFF2-40B4-BE49-F238E27FC236}">
                <a16:creationId xmlns:a16="http://schemas.microsoft.com/office/drawing/2014/main" id="{13F7AD3F-B861-531F-6FF9-F6D6229A0B11}"/>
              </a:ext>
            </a:extLst>
          </p:cNvPr>
          <p:cNvSpPr>
            <a:spLocks noGrp="1"/>
          </p:cNvSpPr>
          <p:nvPr>
            <p:ph type="subTitle" idx="1"/>
          </p:nvPr>
        </p:nvSpPr>
        <p:spPr/>
        <p:txBody>
          <a:bodyPr/>
          <a:lstStyle/>
          <a:p>
            <a:r>
              <a:rPr lang="cs-CZ" dirty="0" err="1"/>
              <a:t>Ukraine</a:t>
            </a:r>
            <a:endParaRPr lang="cs-CZ" dirty="0"/>
          </a:p>
        </p:txBody>
      </p:sp>
    </p:spTree>
    <p:extLst>
      <p:ext uri="{BB962C8B-B14F-4D97-AF65-F5344CB8AC3E}">
        <p14:creationId xmlns:p14="http://schemas.microsoft.com/office/powerpoint/2010/main" val="251834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A372A4-6706-D5AF-2922-DAD24BDBF155}"/>
              </a:ext>
            </a:extLst>
          </p:cNvPr>
          <p:cNvSpPr>
            <a:spLocks noGrp="1"/>
          </p:cNvSpPr>
          <p:nvPr>
            <p:ph type="title"/>
          </p:nvPr>
        </p:nvSpPr>
        <p:spPr/>
        <p:txBody>
          <a:bodyPr>
            <a:noAutofit/>
          </a:bodyPr>
          <a:lstStyle/>
          <a:p>
            <a:r>
              <a:rPr lang="cs-CZ" sz="3000" dirty="0" err="1"/>
              <a:t>Which</a:t>
            </a:r>
            <a:r>
              <a:rPr lang="cs-CZ" sz="3000" dirty="0"/>
              <a:t> </a:t>
            </a:r>
            <a:r>
              <a:rPr lang="cs-CZ" sz="3000" dirty="0" err="1"/>
              <a:t>languages</a:t>
            </a:r>
            <a:r>
              <a:rPr lang="cs-CZ" sz="3000" dirty="0"/>
              <a:t> </a:t>
            </a:r>
            <a:r>
              <a:rPr lang="cs-CZ" sz="3000" dirty="0" err="1"/>
              <a:t>belong</a:t>
            </a:r>
            <a:r>
              <a:rPr lang="cs-CZ" sz="3000" dirty="0"/>
              <a:t> to </a:t>
            </a:r>
            <a:r>
              <a:rPr lang="cs-CZ" sz="3000" dirty="0" err="1"/>
              <a:t>each</a:t>
            </a:r>
            <a:r>
              <a:rPr lang="cs-CZ" sz="3000" dirty="0"/>
              <a:t> </a:t>
            </a:r>
            <a:r>
              <a:rPr lang="cs-CZ" sz="3000" dirty="0" err="1"/>
              <a:t>of</a:t>
            </a:r>
            <a:r>
              <a:rPr lang="cs-CZ" sz="3000" dirty="0"/>
              <a:t> </a:t>
            </a:r>
            <a:r>
              <a:rPr lang="cs-CZ" sz="3000" dirty="0" err="1"/>
              <a:t>the</a:t>
            </a:r>
            <a:r>
              <a:rPr lang="cs-CZ" sz="3000" dirty="0"/>
              <a:t> </a:t>
            </a:r>
            <a:r>
              <a:rPr lang="cs-CZ" sz="3000" dirty="0" err="1"/>
              <a:t>three</a:t>
            </a:r>
            <a:r>
              <a:rPr lang="cs-CZ" sz="3000" dirty="0"/>
              <a:t> </a:t>
            </a:r>
            <a:r>
              <a:rPr lang="cs-CZ" sz="3000" dirty="0" err="1"/>
              <a:t>groups</a:t>
            </a:r>
            <a:r>
              <a:rPr lang="cs-CZ" sz="3000" dirty="0"/>
              <a:t> </a:t>
            </a:r>
            <a:r>
              <a:rPr lang="cs-CZ" sz="3000" dirty="0" err="1"/>
              <a:t>of</a:t>
            </a:r>
            <a:r>
              <a:rPr lang="cs-CZ" sz="3000" dirty="0"/>
              <a:t> Slavic </a:t>
            </a:r>
            <a:r>
              <a:rPr lang="cs-CZ" sz="3000" dirty="0" err="1"/>
              <a:t>languages</a:t>
            </a:r>
            <a:r>
              <a:rPr lang="cs-CZ" sz="3000" dirty="0"/>
              <a:t>? (</a:t>
            </a:r>
            <a:r>
              <a:rPr lang="cs-CZ" sz="3000" dirty="0" err="1"/>
              <a:t>Eastern</a:t>
            </a:r>
            <a:r>
              <a:rPr lang="cs-CZ" sz="3000" dirty="0"/>
              <a:t>, Western and </a:t>
            </a:r>
            <a:r>
              <a:rPr lang="cs-CZ" sz="3000" dirty="0" err="1"/>
              <a:t>Southern</a:t>
            </a:r>
            <a:r>
              <a:rPr lang="cs-CZ" sz="3000" dirty="0"/>
              <a:t>)</a:t>
            </a:r>
          </a:p>
        </p:txBody>
      </p:sp>
      <p:sp>
        <p:nvSpPr>
          <p:cNvPr id="3" name="Zástupný obsah 2">
            <a:extLst>
              <a:ext uri="{FF2B5EF4-FFF2-40B4-BE49-F238E27FC236}">
                <a16:creationId xmlns:a16="http://schemas.microsoft.com/office/drawing/2014/main" id="{95B1B46C-4EA9-DD28-7C13-7D15FB672425}"/>
              </a:ext>
            </a:extLst>
          </p:cNvPr>
          <p:cNvSpPr>
            <a:spLocks noGrp="1"/>
          </p:cNvSpPr>
          <p:nvPr>
            <p:ph idx="1"/>
          </p:nvPr>
        </p:nvSpPr>
        <p:spPr/>
        <p:txBody>
          <a:bodyPr>
            <a:normAutofit fontScale="92500" lnSpcReduction="10000"/>
          </a:bodyPr>
          <a:lstStyle/>
          <a:p>
            <a:r>
              <a:rPr lang="cs-CZ" sz="2500" dirty="0" err="1"/>
              <a:t>Polish</a:t>
            </a:r>
            <a:endParaRPr lang="cs-CZ" sz="2500" dirty="0"/>
          </a:p>
          <a:p>
            <a:r>
              <a:rPr lang="cs-CZ" sz="2500" dirty="0" err="1"/>
              <a:t>Slovenian</a:t>
            </a:r>
            <a:endParaRPr lang="cs-CZ" sz="2500" dirty="0"/>
          </a:p>
          <a:p>
            <a:r>
              <a:rPr lang="cs-CZ" sz="2500" dirty="0" err="1"/>
              <a:t>Belarusian</a:t>
            </a:r>
            <a:endParaRPr lang="cs-CZ" sz="2500" dirty="0"/>
          </a:p>
          <a:p>
            <a:r>
              <a:rPr lang="cs-CZ" sz="2500" dirty="0"/>
              <a:t>Czech</a:t>
            </a:r>
          </a:p>
          <a:p>
            <a:r>
              <a:rPr lang="cs-CZ" sz="2500" dirty="0" err="1"/>
              <a:t>Bosnian</a:t>
            </a:r>
            <a:r>
              <a:rPr lang="cs-CZ" sz="2500" dirty="0"/>
              <a:t>/</a:t>
            </a:r>
            <a:r>
              <a:rPr lang="cs-CZ" sz="2500" dirty="0" err="1"/>
              <a:t>Croatian</a:t>
            </a:r>
            <a:r>
              <a:rPr lang="cs-CZ" sz="2500" dirty="0"/>
              <a:t>/</a:t>
            </a:r>
            <a:r>
              <a:rPr lang="cs-CZ" sz="2500" dirty="0" err="1"/>
              <a:t>Serbian</a:t>
            </a:r>
            <a:endParaRPr lang="cs-CZ" sz="2500" dirty="0"/>
          </a:p>
          <a:p>
            <a:r>
              <a:rPr lang="cs-CZ" sz="2500" dirty="0" err="1"/>
              <a:t>Ukrainian</a:t>
            </a:r>
            <a:endParaRPr lang="cs-CZ" sz="2500" dirty="0"/>
          </a:p>
          <a:p>
            <a:r>
              <a:rPr lang="cs-CZ" sz="2500" dirty="0" err="1"/>
              <a:t>Bulgarian</a:t>
            </a:r>
            <a:endParaRPr lang="cs-CZ" sz="2500" dirty="0"/>
          </a:p>
          <a:p>
            <a:r>
              <a:rPr lang="cs-CZ" sz="2500" dirty="0" err="1"/>
              <a:t>Russian</a:t>
            </a:r>
            <a:endParaRPr lang="cs-CZ" sz="2500" dirty="0"/>
          </a:p>
          <a:p>
            <a:r>
              <a:rPr lang="cs-CZ" sz="2500" dirty="0" err="1"/>
              <a:t>Slovak</a:t>
            </a:r>
            <a:endParaRPr lang="cs-CZ" sz="2500" dirty="0"/>
          </a:p>
          <a:p>
            <a:r>
              <a:rPr lang="cs-CZ" sz="2500" dirty="0" err="1"/>
              <a:t>Macedonian</a:t>
            </a:r>
            <a:endParaRPr lang="cs-CZ" sz="2500" dirty="0"/>
          </a:p>
        </p:txBody>
      </p:sp>
    </p:spTree>
    <p:extLst>
      <p:ext uri="{BB962C8B-B14F-4D97-AF65-F5344CB8AC3E}">
        <p14:creationId xmlns:p14="http://schemas.microsoft.com/office/powerpoint/2010/main" val="72307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A372A4-6706-D5AF-2922-DAD24BDBF155}"/>
              </a:ext>
            </a:extLst>
          </p:cNvPr>
          <p:cNvSpPr>
            <a:spLocks noGrp="1"/>
          </p:cNvSpPr>
          <p:nvPr>
            <p:ph type="title"/>
          </p:nvPr>
        </p:nvSpPr>
        <p:spPr/>
        <p:txBody>
          <a:bodyPr>
            <a:normAutofit fontScale="90000"/>
          </a:bodyPr>
          <a:lstStyle/>
          <a:p>
            <a:r>
              <a:rPr lang="cs-CZ" dirty="0" err="1"/>
              <a:t>Which</a:t>
            </a:r>
            <a:r>
              <a:rPr lang="cs-CZ" dirty="0"/>
              <a:t> </a:t>
            </a:r>
            <a:r>
              <a:rPr lang="cs-CZ" dirty="0" err="1"/>
              <a:t>languages</a:t>
            </a:r>
            <a:r>
              <a:rPr lang="cs-CZ" dirty="0"/>
              <a:t> </a:t>
            </a:r>
            <a:r>
              <a:rPr lang="cs-CZ" dirty="0" err="1"/>
              <a:t>belong</a:t>
            </a:r>
            <a:r>
              <a:rPr lang="cs-CZ" dirty="0"/>
              <a:t> to </a:t>
            </a:r>
            <a:r>
              <a:rPr lang="cs-CZ" dirty="0" err="1"/>
              <a:t>each</a:t>
            </a:r>
            <a:r>
              <a:rPr lang="cs-CZ" dirty="0"/>
              <a:t> </a:t>
            </a:r>
            <a:r>
              <a:rPr lang="cs-CZ" dirty="0" err="1"/>
              <a:t>of</a:t>
            </a:r>
            <a:r>
              <a:rPr lang="cs-CZ" dirty="0"/>
              <a:t> </a:t>
            </a:r>
            <a:r>
              <a:rPr lang="cs-CZ" dirty="0" err="1"/>
              <a:t>the</a:t>
            </a:r>
            <a:r>
              <a:rPr lang="cs-CZ" dirty="0"/>
              <a:t> </a:t>
            </a:r>
            <a:r>
              <a:rPr lang="cs-CZ" dirty="0" err="1"/>
              <a:t>three</a:t>
            </a:r>
            <a:r>
              <a:rPr lang="cs-CZ" dirty="0"/>
              <a:t> </a:t>
            </a:r>
            <a:r>
              <a:rPr lang="cs-CZ" dirty="0" err="1"/>
              <a:t>groups</a:t>
            </a:r>
            <a:r>
              <a:rPr lang="cs-CZ" dirty="0"/>
              <a:t> </a:t>
            </a:r>
            <a:r>
              <a:rPr lang="cs-CZ" dirty="0" err="1"/>
              <a:t>of</a:t>
            </a:r>
            <a:r>
              <a:rPr lang="cs-CZ" dirty="0"/>
              <a:t> Slavic </a:t>
            </a:r>
            <a:r>
              <a:rPr lang="cs-CZ" dirty="0" err="1"/>
              <a:t>languages</a:t>
            </a:r>
            <a:r>
              <a:rPr lang="cs-CZ" dirty="0"/>
              <a:t>?</a:t>
            </a:r>
          </a:p>
        </p:txBody>
      </p:sp>
      <p:sp>
        <p:nvSpPr>
          <p:cNvPr id="3" name="Zástupný obsah 2">
            <a:extLst>
              <a:ext uri="{FF2B5EF4-FFF2-40B4-BE49-F238E27FC236}">
                <a16:creationId xmlns:a16="http://schemas.microsoft.com/office/drawing/2014/main" id="{95B1B46C-4EA9-DD28-7C13-7D15FB672425}"/>
              </a:ext>
            </a:extLst>
          </p:cNvPr>
          <p:cNvSpPr>
            <a:spLocks noGrp="1"/>
          </p:cNvSpPr>
          <p:nvPr>
            <p:ph idx="1"/>
          </p:nvPr>
        </p:nvSpPr>
        <p:spPr/>
        <p:txBody>
          <a:bodyPr>
            <a:normAutofit/>
          </a:bodyPr>
          <a:lstStyle/>
          <a:p>
            <a:r>
              <a:rPr lang="cs-CZ" sz="2800" dirty="0" err="1">
                <a:solidFill>
                  <a:srgbClr val="040C28"/>
                </a:solidFill>
                <a:latin typeface="Google Sans"/>
              </a:rPr>
              <a:t>Eastern</a:t>
            </a:r>
            <a:r>
              <a:rPr lang="cs-CZ" sz="2800" dirty="0">
                <a:solidFill>
                  <a:srgbClr val="040C28"/>
                </a:solidFill>
                <a:latin typeface="Google Sans"/>
              </a:rPr>
              <a:t>: </a:t>
            </a:r>
            <a:r>
              <a:rPr lang="en-GB" sz="2800" b="0" i="0" dirty="0">
                <a:solidFill>
                  <a:srgbClr val="040C28"/>
                </a:solidFill>
                <a:effectLst/>
                <a:latin typeface="Google Sans"/>
              </a:rPr>
              <a:t>Russian, Ukrainian, and Bel</a:t>
            </a:r>
            <a:r>
              <a:rPr lang="cs-CZ" sz="2800" b="0" i="0" dirty="0">
                <a:solidFill>
                  <a:srgbClr val="040C28"/>
                </a:solidFill>
                <a:effectLst/>
                <a:latin typeface="Google Sans"/>
              </a:rPr>
              <a:t>a</a:t>
            </a:r>
            <a:r>
              <a:rPr lang="en-GB" sz="2800" b="0" i="0" dirty="0" err="1">
                <a:solidFill>
                  <a:srgbClr val="040C28"/>
                </a:solidFill>
                <a:effectLst/>
                <a:latin typeface="Google Sans"/>
              </a:rPr>
              <a:t>rusian</a:t>
            </a:r>
            <a:r>
              <a:rPr lang="en-GB" sz="2800" b="0" i="0" dirty="0">
                <a:solidFill>
                  <a:srgbClr val="040C28"/>
                </a:solidFill>
                <a:effectLst/>
                <a:latin typeface="Google Sans"/>
              </a:rPr>
              <a:t> </a:t>
            </a:r>
            <a:endParaRPr lang="cs-CZ" sz="2800" b="0" i="0" dirty="0">
              <a:solidFill>
                <a:srgbClr val="040C28"/>
              </a:solidFill>
              <a:effectLst/>
              <a:latin typeface="Google Sans"/>
            </a:endParaRPr>
          </a:p>
          <a:p>
            <a:r>
              <a:rPr lang="cs-CZ" sz="2800" b="0" i="0" dirty="0">
                <a:solidFill>
                  <a:srgbClr val="040C28"/>
                </a:solidFill>
                <a:effectLst/>
                <a:latin typeface="Google Sans"/>
              </a:rPr>
              <a:t>Western: </a:t>
            </a:r>
            <a:r>
              <a:rPr lang="en-GB" sz="2800" b="0" i="0" dirty="0">
                <a:solidFill>
                  <a:srgbClr val="040C28"/>
                </a:solidFill>
                <a:effectLst/>
                <a:latin typeface="Google Sans"/>
              </a:rPr>
              <a:t>Polish, Czech, and Slovak </a:t>
            </a:r>
            <a:endParaRPr lang="cs-CZ" sz="2800" b="0" i="0" dirty="0">
              <a:solidFill>
                <a:srgbClr val="040C28"/>
              </a:solidFill>
              <a:effectLst/>
              <a:latin typeface="Google Sans"/>
            </a:endParaRPr>
          </a:p>
          <a:p>
            <a:r>
              <a:rPr lang="cs-CZ" sz="2800" b="0" i="0" dirty="0" err="1">
                <a:solidFill>
                  <a:srgbClr val="040C28"/>
                </a:solidFill>
                <a:effectLst/>
                <a:latin typeface="Google Sans"/>
              </a:rPr>
              <a:t>Southern</a:t>
            </a:r>
            <a:r>
              <a:rPr lang="cs-CZ" sz="2800" b="0" i="0" dirty="0">
                <a:solidFill>
                  <a:srgbClr val="040C28"/>
                </a:solidFill>
                <a:effectLst/>
                <a:latin typeface="Google Sans"/>
              </a:rPr>
              <a:t>: </a:t>
            </a:r>
            <a:r>
              <a:rPr lang="en-GB" sz="2800" b="0" i="0" dirty="0">
                <a:solidFill>
                  <a:srgbClr val="040C28"/>
                </a:solidFill>
                <a:effectLst/>
                <a:latin typeface="Google Sans"/>
              </a:rPr>
              <a:t>Slovenian, Bosnian/Croatian/Serbian, Macedonian, and </a:t>
            </a:r>
            <a:r>
              <a:rPr lang="en-GB" sz="2800" i="0" dirty="0">
                <a:solidFill>
                  <a:srgbClr val="040C28"/>
                </a:solidFill>
                <a:effectLst/>
                <a:latin typeface="Google Sans"/>
              </a:rPr>
              <a:t>Bulgarian</a:t>
            </a:r>
            <a:endParaRPr lang="cs-CZ" sz="2500" dirty="0"/>
          </a:p>
        </p:txBody>
      </p:sp>
    </p:spTree>
    <p:extLst>
      <p:ext uri="{BB962C8B-B14F-4D97-AF65-F5344CB8AC3E}">
        <p14:creationId xmlns:p14="http://schemas.microsoft.com/office/powerpoint/2010/main" val="1324571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82732-4205-2160-E91F-A92A37F815D2}"/>
              </a:ext>
            </a:extLst>
          </p:cNvPr>
          <p:cNvSpPr>
            <a:spLocks noGrp="1"/>
          </p:cNvSpPr>
          <p:nvPr>
            <p:ph type="title"/>
          </p:nvPr>
        </p:nvSpPr>
        <p:spPr/>
        <p:txBody>
          <a:bodyPr>
            <a:normAutofit/>
          </a:bodyPr>
          <a:lstStyle/>
          <a:p>
            <a:r>
              <a:rPr lang="cs-CZ" sz="3000" dirty="0"/>
              <a:t>Do </a:t>
            </a:r>
            <a:r>
              <a:rPr lang="cs-CZ" sz="3000" dirty="0" err="1"/>
              <a:t>you</a:t>
            </a:r>
            <a:r>
              <a:rPr lang="cs-CZ" sz="3000" dirty="0"/>
              <a:t> </a:t>
            </a:r>
            <a:r>
              <a:rPr lang="cs-CZ" sz="3000" dirty="0" err="1"/>
              <a:t>know</a:t>
            </a:r>
            <a:r>
              <a:rPr lang="cs-CZ" sz="3000" dirty="0"/>
              <a:t> </a:t>
            </a:r>
            <a:r>
              <a:rPr lang="cs-CZ" sz="3000" dirty="0" err="1"/>
              <a:t>which</a:t>
            </a:r>
            <a:r>
              <a:rPr lang="cs-CZ" sz="3000" dirty="0"/>
              <a:t> </a:t>
            </a:r>
            <a:r>
              <a:rPr lang="cs-CZ" sz="3000" dirty="0" err="1"/>
              <a:t>of</a:t>
            </a:r>
            <a:r>
              <a:rPr lang="cs-CZ" sz="3000" dirty="0"/>
              <a:t> these </a:t>
            </a:r>
            <a:r>
              <a:rPr lang="cs-CZ" sz="3000" dirty="0" err="1"/>
              <a:t>languages</a:t>
            </a:r>
            <a:r>
              <a:rPr lang="cs-CZ" sz="3000" dirty="0"/>
              <a:t> </a:t>
            </a:r>
            <a:r>
              <a:rPr lang="cs-CZ" sz="3000" dirty="0" err="1"/>
              <a:t>is</a:t>
            </a:r>
            <a:r>
              <a:rPr lang="cs-CZ" sz="3000" dirty="0"/>
              <a:t> </a:t>
            </a:r>
            <a:r>
              <a:rPr lang="cs-CZ" sz="3000" dirty="0" err="1"/>
              <a:t>Belarusian</a:t>
            </a:r>
            <a:r>
              <a:rPr lang="cs-CZ" sz="3000" dirty="0"/>
              <a:t>, </a:t>
            </a:r>
            <a:r>
              <a:rPr lang="cs-CZ" sz="3000" dirty="0" err="1"/>
              <a:t>Ukrainian</a:t>
            </a:r>
            <a:r>
              <a:rPr lang="cs-CZ" sz="3000" dirty="0"/>
              <a:t> and </a:t>
            </a:r>
            <a:r>
              <a:rPr lang="cs-CZ" sz="3000" dirty="0" err="1"/>
              <a:t>Russian</a:t>
            </a:r>
            <a:r>
              <a:rPr lang="cs-CZ" sz="3000" dirty="0"/>
              <a:t>?</a:t>
            </a:r>
          </a:p>
        </p:txBody>
      </p:sp>
      <p:sp>
        <p:nvSpPr>
          <p:cNvPr id="3" name="Zástupný obsah 2">
            <a:extLst>
              <a:ext uri="{FF2B5EF4-FFF2-40B4-BE49-F238E27FC236}">
                <a16:creationId xmlns:a16="http://schemas.microsoft.com/office/drawing/2014/main" id="{B5A22A73-D904-0FAC-2CBE-B4CFC47F25C0}"/>
              </a:ext>
            </a:extLst>
          </p:cNvPr>
          <p:cNvSpPr>
            <a:spLocks noGrp="1"/>
          </p:cNvSpPr>
          <p:nvPr>
            <p:ph idx="1"/>
          </p:nvPr>
        </p:nvSpPr>
        <p:spPr/>
        <p:txBody>
          <a:bodyPr>
            <a:normAutofit/>
          </a:bodyPr>
          <a:lstStyle/>
          <a:p>
            <a:pPr marL="0" indent="0">
              <a:lnSpc>
                <a:spcPct val="107000"/>
              </a:lnSpc>
              <a:spcAft>
                <a:spcPts val="800"/>
              </a:spcAft>
              <a:buNone/>
            </a:pPr>
            <a:r>
              <a:rPr lang="cs-CZ" sz="1800" dirty="0">
                <a:latin typeface="Calibri" panose="020F0502020204030204" pitchFamily="34" charset="0"/>
                <a:ea typeface="Calibri" panose="020F0502020204030204" pitchFamily="34" charset="0"/>
                <a:cs typeface="Times New Roman" panose="02020603050405020304" pitchFamily="18" charset="0"/>
              </a:rPr>
              <a:t>HELLO, WELCOME TO CLASS TODAY!</a:t>
            </a:r>
          </a:p>
          <a:p>
            <a:pPr marL="0" indent="0">
              <a:lnSpc>
                <a:spcPct val="107000"/>
              </a:lnSpc>
              <a:spcAft>
                <a:spcPts val="800"/>
              </a:spcAft>
              <a:buNone/>
            </a:pPr>
            <a:endParaRPr lang="cs-CZ"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latin typeface="Calibri" panose="020F0502020204030204" pitchFamily="34" charset="0"/>
                <a:ea typeface="Calibri" panose="020F0502020204030204" pitchFamily="34" charset="0"/>
                <a:cs typeface="Times New Roman" panose="02020603050405020304" pitchFamily="18" charset="0"/>
              </a:rPr>
              <a:t>B</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ітаю</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a:latin typeface="Calibri" panose="020F0502020204030204" pitchFamily="34" charset="0"/>
                <a:ea typeface="Calibri" panose="020F0502020204030204" pitchFamily="34" charset="0"/>
                <a:cs typeface="Times New Roman" panose="02020603050405020304" pitchFamily="18" charset="0"/>
              </a:rPr>
              <a:t>c</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ардэчна</a:t>
            </a: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запрашаем</a:t>
            </a: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сёння</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dirty="0">
                <a:effectLst/>
                <a:latin typeface="Calibri" panose="020F0502020204030204" pitchFamily="34" charset="0"/>
                <a:ea typeface="Calibri" panose="020F0502020204030204" pitchFamily="34" charset="0"/>
                <a:cs typeface="Times New Roman" panose="02020603050405020304" pitchFamily="18" charset="0"/>
              </a:rPr>
              <a:t>у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клас</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cs-CZ" sz="18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cs-CZ" sz="1800" dirty="0" err="1">
                <a:latin typeface="Calibri" panose="020F0502020204030204" pitchFamily="34" charset="0"/>
                <a:ea typeface="Calibri" panose="020F0502020204030204" pitchFamily="34" charset="0"/>
                <a:cs typeface="Times New Roman" panose="02020603050405020304" pitchFamily="18" charset="0"/>
              </a:rPr>
              <a:t>Vitayu</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err="1">
                <a:latin typeface="Calibri" panose="020F0502020204030204" pitchFamily="34" charset="0"/>
                <a:ea typeface="Calibri" panose="020F0502020204030204" pitchFamily="34" charset="0"/>
                <a:cs typeface="Times New Roman" panose="02020603050405020304" pitchFamily="18" charset="0"/>
              </a:rPr>
              <a:t>sardechna</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err="1">
                <a:latin typeface="Calibri" panose="020F0502020204030204" pitchFamily="34" charset="0"/>
                <a:ea typeface="Calibri" panose="020F0502020204030204" pitchFamily="34" charset="0"/>
                <a:cs typeface="Times New Roman" panose="02020603050405020304" pitchFamily="18" charset="0"/>
              </a:rPr>
              <a:t>zaprashayem</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err="1">
                <a:latin typeface="Calibri" panose="020F0502020204030204" pitchFamily="34" charset="0"/>
                <a:ea typeface="Calibri" panose="020F0502020204030204" pitchFamily="34" charset="0"/>
                <a:cs typeface="Times New Roman" panose="02020603050405020304" pitchFamily="18" charset="0"/>
              </a:rPr>
              <a:t>syonnia</a:t>
            </a:r>
            <a:r>
              <a:rPr lang="cs-CZ" sz="1800" dirty="0">
                <a:latin typeface="Calibri" panose="020F0502020204030204" pitchFamily="34" charset="0"/>
                <a:ea typeface="Calibri" panose="020F0502020204030204" pitchFamily="34" charset="0"/>
                <a:cs typeface="Times New Roman" panose="02020603050405020304" pitchFamily="18" charset="0"/>
              </a:rPr>
              <a:t> u klas!</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Привет</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добро</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пожаловать</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сегодня</a:t>
            </a:r>
            <a:r>
              <a:rPr lang="en-US" sz="1800" dirty="0">
                <a:effectLst/>
                <a:latin typeface="Calibri" panose="020F0502020204030204" pitchFamily="34" charset="0"/>
                <a:ea typeface="Calibri" panose="020F0502020204030204" pitchFamily="34" charset="0"/>
                <a:cs typeface="Times New Roman" panose="02020603050405020304" pitchFamily="18" charset="0"/>
              </a:rPr>
              <a:t> в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класс</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Privet, dobro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pozhalovat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segodnya</a:t>
            </a:r>
            <a:r>
              <a:rPr lang="en-US" sz="1800" dirty="0">
                <a:effectLst/>
                <a:latin typeface="Calibri" panose="020F0502020204030204" pitchFamily="34" charset="0"/>
                <a:ea typeface="Calibri" panose="020F0502020204030204" pitchFamily="34" charset="0"/>
                <a:cs typeface="Times New Roman" panose="02020603050405020304" pitchFamily="18" charset="0"/>
              </a:rPr>
              <a:t> v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klass</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Привіт</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вітаємо</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сьогодні</a:t>
            </a:r>
            <a:r>
              <a:rPr lang="en-US" sz="1800" dirty="0">
                <a:effectLst/>
                <a:latin typeface="Calibri" panose="020F0502020204030204" pitchFamily="34" charset="0"/>
                <a:ea typeface="Calibri" panose="020F0502020204030204" pitchFamily="34" charset="0"/>
                <a:cs typeface="Times New Roman" panose="02020603050405020304" pitchFamily="18" charset="0"/>
              </a:rPr>
              <a:t> в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класі</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Pryvit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vitayemo</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sʹohodni</a:t>
            </a:r>
            <a:r>
              <a:rPr lang="en-US" sz="1800" dirty="0">
                <a:effectLst/>
                <a:latin typeface="Calibri" panose="020F0502020204030204" pitchFamily="34" charset="0"/>
                <a:ea typeface="Calibri" panose="020F0502020204030204" pitchFamily="34" charset="0"/>
                <a:cs typeface="Times New Roman" panose="02020603050405020304" pitchFamily="18" charset="0"/>
              </a:rPr>
              <a:t> v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klasi</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4671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82732-4205-2160-E91F-A92A37F815D2}"/>
              </a:ext>
            </a:extLst>
          </p:cNvPr>
          <p:cNvSpPr>
            <a:spLocks noGrp="1"/>
          </p:cNvSpPr>
          <p:nvPr>
            <p:ph type="title"/>
          </p:nvPr>
        </p:nvSpPr>
        <p:spPr/>
        <p:txBody>
          <a:bodyPr>
            <a:normAutofit/>
          </a:bodyPr>
          <a:lstStyle/>
          <a:p>
            <a:r>
              <a:rPr lang="cs-CZ" sz="3000" dirty="0"/>
              <a:t>Do </a:t>
            </a:r>
            <a:r>
              <a:rPr lang="cs-CZ" sz="3000" dirty="0" err="1"/>
              <a:t>you</a:t>
            </a:r>
            <a:r>
              <a:rPr lang="cs-CZ" sz="3000" dirty="0"/>
              <a:t> </a:t>
            </a:r>
            <a:r>
              <a:rPr lang="cs-CZ" sz="3000" dirty="0" err="1"/>
              <a:t>know</a:t>
            </a:r>
            <a:r>
              <a:rPr lang="cs-CZ" sz="3000" dirty="0"/>
              <a:t> </a:t>
            </a:r>
            <a:r>
              <a:rPr lang="cs-CZ" sz="3000" dirty="0" err="1"/>
              <a:t>which</a:t>
            </a:r>
            <a:r>
              <a:rPr lang="cs-CZ" sz="3000" dirty="0"/>
              <a:t> </a:t>
            </a:r>
            <a:r>
              <a:rPr lang="cs-CZ" sz="3000" dirty="0" err="1"/>
              <a:t>of</a:t>
            </a:r>
            <a:r>
              <a:rPr lang="cs-CZ" sz="3000" dirty="0"/>
              <a:t> these </a:t>
            </a:r>
            <a:r>
              <a:rPr lang="cs-CZ" sz="3000" dirty="0" err="1"/>
              <a:t>languages</a:t>
            </a:r>
            <a:r>
              <a:rPr lang="cs-CZ" sz="3000" dirty="0"/>
              <a:t> </a:t>
            </a:r>
            <a:r>
              <a:rPr lang="cs-CZ" sz="3000" dirty="0" err="1"/>
              <a:t>is</a:t>
            </a:r>
            <a:r>
              <a:rPr lang="cs-CZ" sz="3000" dirty="0"/>
              <a:t> </a:t>
            </a:r>
            <a:r>
              <a:rPr lang="cs-CZ" sz="3000" dirty="0" err="1"/>
              <a:t>Belarusian</a:t>
            </a:r>
            <a:r>
              <a:rPr lang="cs-CZ" sz="3000" dirty="0"/>
              <a:t>, </a:t>
            </a:r>
            <a:r>
              <a:rPr lang="cs-CZ" sz="3000" dirty="0" err="1"/>
              <a:t>Ukrainian</a:t>
            </a:r>
            <a:r>
              <a:rPr lang="cs-CZ" sz="3000" dirty="0"/>
              <a:t> and </a:t>
            </a:r>
            <a:r>
              <a:rPr lang="cs-CZ" sz="3000" dirty="0" err="1"/>
              <a:t>Russian</a:t>
            </a:r>
            <a:r>
              <a:rPr lang="cs-CZ" sz="3000" dirty="0"/>
              <a:t>?</a:t>
            </a:r>
          </a:p>
        </p:txBody>
      </p:sp>
      <p:sp>
        <p:nvSpPr>
          <p:cNvPr id="3" name="Zástupný obsah 2">
            <a:extLst>
              <a:ext uri="{FF2B5EF4-FFF2-40B4-BE49-F238E27FC236}">
                <a16:creationId xmlns:a16="http://schemas.microsoft.com/office/drawing/2014/main" id="{B5A22A73-D904-0FAC-2CBE-B4CFC47F25C0}"/>
              </a:ext>
            </a:extLst>
          </p:cNvPr>
          <p:cNvSpPr>
            <a:spLocks noGrp="1"/>
          </p:cNvSpPr>
          <p:nvPr>
            <p:ph idx="1"/>
          </p:nvPr>
        </p:nvSpPr>
        <p:spPr/>
        <p:txBody>
          <a:bodyPr>
            <a:normAutofit fontScale="85000" lnSpcReduction="20000"/>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Belarusian</a:t>
            </a:r>
            <a:r>
              <a:rPr lang="cs-CZ" sz="18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Aft>
                <a:spcPts val="800"/>
              </a:spcAft>
              <a:buNone/>
            </a:pPr>
            <a:r>
              <a:rPr lang="cs-CZ" sz="1800" dirty="0">
                <a:latin typeface="Calibri" panose="020F0502020204030204" pitchFamily="34" charset="0"/>
                <a:ea typeface="Calibri" panose="020F0502020204030204" pitchFamily="34" charset="0"/>
                <a:cs typeface="Times New Roman" panose="02020603050405020304" pitchFamily="18" charset="0"/>
              </a:rPr>
              <a:t>B</a:t>
            </a:r>
            <a:r>
              <a:rPr lang="ru-RU" sz="1800" b="1" u="sng" dirty="0" err="1">
                <a:effectLst/>
                <a:latin typeface="Calibri" panose="020F0502020204030204" pitchFamily="34" charset="0"/>
                <a:ea typeface="Calibri" panose="020F0502020204030204" pitchFamily="34" charset="0"/>
                <a:cs typeface="Times New Roman" panose="02020603050405020304" pitchFamily="18" charset="0"/>
              </a:rPr>
              <a:t>і</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таю</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a:latin typeface="Calibri" panose="020F0502020204030204" pitchFamily="34" charset="0"/>
                <a:ea typeface="Calibri" panose="020F0502020204030204" pitchFamily="34" charset="0"/>
                <a:cs typeface="Times New Roman" panose="02020603050405020304" pitchFamily="18" charset="0"/>
              </a:rPr>
              <a:t>c</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ардэчна</a:t>
            </a: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запрашаем</a:t>
            </a: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сёння</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dirty="0">
                <a:effectLst/>
                <a:latin typeface="Calibri" panose="020F0502020204030204" pitchFamily="34" charset="0"/>
                <a:ea typeface="Calibri" panose="020F0502020204030204" pitchFamily="34" charset="0"/>
                <a:cs typeface="Times New Roman" panose="02020603050405020304" pitchFamily="18" charset="0"/>
              </a:rPr>
              <a:t>у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клас</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cs-CZ" sz="1800" dirty="0">
                <a:latin typeface="Calibri" panose="020F0502020204030204" pitchFamily="34" charset="0"/>
                <a:ea typeface="Calibri" panose="020F0502020204030204" pitchFamily="34" charset="0"/>
                <a:cs typeface="Times New Roman" panose="02020603050405020304" pitchFamily="18" charset="0"/>
              </a:rPr>
              <a:t> / </a:t>
            </a:r>
            <a:r>
              <a:rPr lang="cs-CZ" sz="1800" b="1" dirty="0" err="1">
                <a:latin typeface="Calibri" panose="020F0502020204030204" pitchFamily="34" charset="0"/>
                <a:ea typeface="Calibri" panose="020F0502020204030204" pitchFamily="34" charset="0"/>
                <a:cs typeface="Times New Roman" panose="02020603050405020304" pitchFamily="18" charset="0"/>
              </a:rPr>
              <a:t>Vitayu</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err="1">
                <a:latin typeface="Calibri" panose="020F0502020204030204" pitchFamily="34" charset="0"/>
                <a:ea typeface="Calibri" panose="020F0502020204030204" pitchFamily="34" charset="0"/>
                <a:cs typeface="Times New Roman" panose="02020603050405020304" pitchFamily="18" charset="0"/>
              </a:rPr>
              <a:t>sardechna</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err="1">
                <a:latin typeface="Calibri" panose="020F0502020204030204" pitchFamily="34" charset="0"/>
                <a:ea typeface="Calibri" panose="020F0502020204030204" pitchFamily="34" charset="0"/>
                <a:cs typeface="Times New Roman" panose="02020603050405020304" pitchFamily="18" charset="0"/>
              </a:rPr>
              <a:t>zaprashayem</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b="1" dirty="0" err="1">
                <a:latin typeface="Calibri" panose="020F0502020204030204" pitchFamily="34" charset="0"/>
                <a:ea typeface="Calibri" panose="020F0502020204030204" pitchFamily="34" charset="0"/>
                <a:cs typeface="Times New Roman" panose="02020603050405020304" pitchFamily="18" charset="0"/>
              </a:rPr>
              <a:t>sionnia</a:t>
            </a:r>
            <a:r>
              <a:rPr lang="cs-CZ" sz="1800" dirty="0">
                <a:latin typeface="Calibri" panose="020F0502020204030204" pitchFamily="34" charset="0"/>
                <a:ea typeface="Calibri" panose="020F0502020204030204" pitchFamily="34" charset="0"/>
                <a:cs typeface="Times New Roman" panose="02020603050405020304" pitchFamily="18" charset="0"/>
              </a:rPr>
              <a:t> u klas!</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Russian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Привет</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добро</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пожаловать</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сегодня</a:t>
            </a:r>
            <a:r>
              <a:rPr lang="en-US" sz="1800" dirty="0">
                <a:effectLst/>
                <a:latin typeface="Calibri" panose="020F0502020204030204" pitchFamily="34" charset="0"/>
                <a:ea typeface="Calibri" panose="020F0502020204030204" pitchFamily="34" charset="0"/>
                <a:cs typeface="Times New Roman" panose="02020603050405020304" pitchFamily="18" charset="0"/>
              </a:rPr>
              <a:t> в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класс</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Privet</a:t>
            </a:r>
            <a:r>
              <a:rPr lang="en-US" sz="1800" dirty="0">
                <a:effectLst/>
                <a:latin typeface="Calibri" panose="020F0502020204030204" pitchFamily="34" charset="0"/>
                <a:ea typeface="Calibri" panose="020F0502020204030204" pitchFamily="34" charset="0"/>
                <a:cs typeface="Times New Roman" panose="02020603050405020304" pitchFamily="18" charset="0"/>
              </a:rPr>
              <a:t>, dobro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pozhalovat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segodnya</a:t>
            </a:r>
            <a:r>
              <a:rPr lang="en-US" sz="1800" dirty="0">
                <a:effectLst/>
                <a:latin typeface="Calibri" panose="020F0502020204030204" pitchFamily="34" charset="0"/>
                <a:ea typeface="Calibri" panose="020F0502020204030204" pitchFamily="34" charset="0"/>
                <a:cs typeface="Times New Roman" panose="02020603050405020304" pitchFamily="18" charset="0"/>
              </a:rPr>
              <a:t> v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klass</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Ukrainian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Прив</a:t>
            </a:r>
            <a:r>
              <a:rPr lang="en-US" sz="1800" b="1" u="sng" dirty="0" err="1">
                <a:effectLst/>
                <a:latin typeface="Calibri" panose="020F0502020204030204" pitchFamily="34" charset="0"/>
                <a:ea typeface="Calibri" panose="020F0502020204030204" pitchFamily="34" charset="0"/>
                <a:cs typeface="Times New Roman" panose="02020603050405020304" pitchFamily="18" charset="0"/>
              </a:rPr>
              <a:t>і</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т</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a:latin typeface="Calibri" panose="020F0502020204030204" pitchFamily="34" charset="0"/>
                <a:ea typeface="Calibri" panose="020F0502020204030204" pitchFamily="34" charset="0"/>
                <a:cs typeface="Times New Roman" panose="02020603050405020304" pitchFamily="18" charset="0"/>
              </a:rPr>
              <a:t>B</a:t>
            </a:r>
            <a:r>
              <a:rPr lang="ru-RU" sz="1800" b="1" u="sng" dirty="0" err="1">
                <a:effectLst/>
                <a:latin typeface="Calibri" panose="020F0502020204030204" pitchFamily="34" charset="0"/>
                <a:ea typeface="Calibri" panose="020F0502020204030204" pitchFamily="34" charset="0"/>
                <a:cs typeface="Times New Roman" panose="02020603050405020304" pitchFamily="18" charset="0"/>
              </a:rPr>
              <a:t>і</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таю</a:t>
            </a:r>
            <a:r>
              <a:rPr lang="cs-CZ" dirty="0">
                <a:latin typeface="Calibri" panose="020F0502020204030204" pitchFamily="34" charset="0"/>
                <a:ea typeface="Calibri" panose="020F0502020204030204" pitchFamily="34" charset="0"/>
                <a:cs typeface="Times New Roman" panose="02020603050405020304" pitchFamily="18"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вітаємо</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сьогодні</a:t>
            </a:r>
            <a:r>
              <a:rPr lang="en-US" sz="1800" dirty="0">
                <a:effectLst/>
                <a:latin typeface="Calibri" panose="020F0502020204030204" pitchFamily="34" charset="0"/>
                <a:ea typeface="Calibri" panose="020F0502020204030204" pitchFamily="34" charset="0"/>
                <a:cs typeface="Times New Roman" panose="02020603050405020304" pitchFamily="18" charset="0"/>
              </a:rPr>
              <a:t> в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класі</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cs-CZ" sz="1800" dirty="0">
                <a:effectLst/>
                <a:latin typeface="Calibri" panose="020F0502020204030204" pitchFamily="34" charset="0"/>
                <a:ea typeface="Calibri" panose="020F0502020204030204" pitchFamily="34" charset="0"/>
                <a:cs typeface="Times New Roman" panose="02020603050405020304" pitchFamily="18" charset="0"/>
              </a:rPr>
              <a:t> / </a:t>
            </a:r>
            <a:r>
              <a:rPr lang="en-US" sz="1800" b="1" dirty="0" err="1">
                <a:effectLst/>
                <a:latin typeface="Calibri" panose="020F0502020204030204" pitchFamily="34" charset="0"/>
                <a:ea typeface="Calibri" panose="020F0502020204030204" pitchFamily="34" charset="0"/>
                <a:cs typeface="Times New Roman" panose="02020603050405020304" pitchFamily="18" charset="0"/>
              </a:rPr>
              <a:t>Pryvit</a:t>
            </a:r>
            <a:r>
              <a:rPr lang="cs-CZ" sz="1800" b="1"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dirty="0" err="1">
                <a:effectLst/>
                <a:latin typeface="Calibri" panose="020F0502020204030204" pitchFamily="34" charset="0"/>
                <a:ea typeface="Calibri" panose="020F0502020204030204" pitchFamily="34" charset="0"/>
                <a:cs typeface="Times New Roman" panose="02020603050405020304" pitchFamily="18" charset="0"/>
              </a:rPr>
              <a:t>Vitayu</a:t>
            </a:r>
            <a:r>
              <a:rPr lang="cs-CZ" sz="1800" b="1"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is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also</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possible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like</a:t>
            </a:r>
            <a:r>
              <a:rPr lang="cs-CZ" sz="1800" dirty="0">
                <a:effectLst/>
                <a:latin typeface="Calibri" panose="020F0502020204030204" pitchFamily="34" charset="0"/>
                <a:ea typeface="Calibri" panose="020F0502020204030204" pitchFamily="34" charset="0"/>
                <a:cs typeface="Times New Roman" panose="02020603050405020304" pitchFamily="18" charset="0"/>
              </a:rPr>
              <a:t> in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Belarusian</a:t>
            </a:r>
            <a:r>
              <a:rPr lang="cs-CZ"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vitay</a:t>
            </a:r>
            <a:r>
              <a:rPr lang="en-US" sz="1800" b="1" dirty="0" err="1">
                <a:effectLst/>
                <a:latin typeface="Calibri" panose="020F0502020204030204" pitchFamily="34" charset="0"/>
                <a:ea typeface="Calibri" panose="020F0502020204030204" pitchFamily="34" charset="0"/>
                <a:cs typeface="Times New Roman" panose="02020603050405020304" pitchFamily="18" charset="0"/>
              </a:rPr>
              <a:t>emo</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err="1">
                <a:effectLst/>
                <a:latin typeface="Calibri" panose="020F0502020204030204" pitchFamily="34" charset="0"/>
                <a:ea typeface="Calibri" panose="020F0502020204030204" pitchFamily="34" charset="0"/>
                <a:cs typeface="Times New Roman" panose="02020603050405020304" pitchFamily="18" charset="0"/>
              </a:rPr>
              <a:t>sʹohodni</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v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klasi</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b="1" dirty="0">
                <a:latin typeface="Calibri" panose="020F0502020204030204" pitchFamily="34" charset="0"/>
                <a:cs typeface="Times New Roman" panose="02020603050405020304" pitchFamily="18" charset="0"/>
              </a:rPr>
              <a:t>According to the 2001 census, 67% of the population speak Ukrainian and 30% speak Russian as their first language.</a:t>
            </a:r>
            <a:endParaRPr lang="cs-CZ" b="1"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1588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E35D32-FB85-7DB5-1F01-B14C92931EF6}"/>
              </a:ext>
            </a:extLst>
          </p:cNvPr>
          <p:cNvSpPr>
            <a:spLocks noGrp="1"/>
          </p:cNvSpPr>
          <p:nvPr>
            <p:ph type="title"/>
          </p:nvPr>
        </p:nvSpPr>
        <p:spPr/>
        <p:txBody>
          <a:bodyPr>
            <a:normAutofit fontScale="90000"/>
          </a:bodyPr>
          <a:lstStyle/>
          <a:p>
            <a:pPr marL="0" indent="0">
              <a:buNone/>
            </a:pPr>
            <a:r>
              <a:rPr lang="cs-CZ" sz="2500" dirty="0" err="1"/>
              <a:t>Which</a:t>
            </a:r>
            <a:r>
              <a:rPr lang="cs-CZ" sz="2500" dirty="0"/>
              <a:t> </a:t>
            </a:r>
            <a:r>
              <a:rPr lang="cs-CZ" sz="2500" dirty="0" err="1"/>
              <a:t>numbers</a:t>
            </a:r>
            <a:r>
              <a:rPr lang="cs-CZ" sz="2500" dirty="0"/>
              <a:t> in </a:t>
            </a:r>
            <a:r>
              <a:rPr lang="cs-CZ" sz="2500" dirty="0" err="1"/>
              <a:t>the</a:t>
            </a:r>
            <a:r>
              <a:rPr lang="cs-CZ" sz="2500" dirty="0"/>
              <a:t> </a:t>
            </a:r>
            <a:r>
              <a:rPr lang="cs-CZ" sz="2500" dirty="0" err="1"/>
              <a:t>picture</a:t>
            </a:r>
            <a:r>
              <a:rPr lang="cs-CZ" sz="2500" dirty="0"/>
              <a:t> </a:t>
            </a:r>
            <a:r>
              <a:rPr lang="cs-CZ" sz="2500" dirty="0" err="1"/>
              <a:t>correspond</a:t>
            </a:r>
            <a:r>
              <a:rPr lang="cs-CZ" sz="2500" dirty="0"/>
              <a:t> to </a:t>
            </a:r>
            <a:r>
              <a:rPr lang="cs-CZ" sz="2500" dirty="0" err="1"/>
              <a:t>Crimea</a:t>
            </a:r>
            <a:r>
              <a:rPr lang="cs-CZ" sz="2500" dirty="0"/>
              <a:t> and </a:t>
            </a:r>
            <a:r>
              <a:rPr lang="cs-CZ" sz="2500" dirty="0" err="1"/>
              <a:t>parts</a:t>
            </a:r>
            <a:r>
              <a:rPr lang="cs-CZ" sz="2500" dirty="0"/>
              <a:t> </a:t>
            </a:r>
            <a:r>
              <a:rPr lang="cs-CZ" sz="2500" dirty="0" err="1"/>
              <a:t>of</a:t>
            </a:r>
            <a:r>
              <a:rPr lang="cs-CZ" sz="2500" dirty="0"/>
              <a:t> </a:t>
            </a:r>
            <a:r>
              <a:rPr lang="cs-CZ" sz="2500" dirty="0" err="1"/>
              <a:t>the</a:t>
            </a:r>
            <a:r>
              <a:rPr lang="cs-CZ" sz="2500" dirty="0"/>
              <a:t> </a:t>
            </a:r>
            <a:r>
              <a:rPr lang="cs-CZ" sz="2500" dirty="0" err="1"/>
              <a:t>Donetsk</a:t>
            </a:r>
            <a:r>
              <a:rPr lang="cs-CZ" sz="2500" dirty="0"/>
              <a:t> and </a:t>
            </a:r>
            <a:r>
              <a:rPr lang="cs-CZ" sz="2500" dirty="0" err="1"/>
              <a:t>Luhansk</a:t>
            </a:r>
            <a:r>
              <a:rPr lang="cs-CZ" sz="2500" dirty="0"/>
              <a:t> </a:t>
            </a:r>
            <a:r>
              <a:rPr lang="cs-CZ" sz="2500" dirty="0" err="1"/>
              <a:t>Regions</a:t>
            </a:r>
            <a:r>
              <a:rPr lang="cs-CZ" sz="2500" dirty="0"/>
              <a:t> (</a:t>
            </a:r>
            <a:r>
              <a:rPr lang="cs-CZ" sz="2500" dirty="0" err="1"/>
              <a:t>Ukrainian</a:t>
            </a:r>
            <a:r>
              <a:rPr lang="cs-CZ" sz="2500" dirty="0"/>
              <a:t> </a:t>
            </a:r>
            <a:r>
              <a:rPr lang="cs-CZ" sz="2500" dirty="0" err="1"/>
              <a:t>territories</a:t>
            </a:r>
            <a:r>
              <a:rPr lang="cs-CZ" sz="2500" dirty="0"/>
              <a:t> </a:t>
            </a:r>
            <a:r>
              <a:rPr lang="cs-CZ" sz="2500" dirty="0" err="1"/>
              <a:t>occupied</a:t>
            </a:r>
            <a:r>
              <a:rPr lang="cs-CZ" sz="2500" dirty="0"/>
              <a:t> by </a:t>
            </a:r>
            <a:r>
              <a:rPr lang="cs-CZ" sz="2500" dirty="0" err="1"/>
              <a:t>Russia</a:t>
            </a:r>
            <a:r>
              <a:rPr lang="cs-CZ" sz="2500" dirty="0"/>
              <a:t> </a:t>
            </a:r>
            <a:r>
              <a:rPr lang="cs-CZ" sz="2500" dirty="0" err="1"/>
              <a:t>since</a:t>
            </a:r>
            <a:r>
              <a:rPr lang="cs-CZ" sz="2500" dirty="0"/>
              <a:t> 2014)</a:t>
            </a:r>
          </a:p>
        </p:txBody>
      </p:sp>
      <p:pic>
        <p:nvPicPr>
          <p:cNvPr id="5" name="Zástupný obsah 4">
            <a:extLst>
              <a:ext uri="{FF2B5EF4-FFF2-40B4-BE49-F238E27FC236}">
                <a16:creationId xmlns:a16="http://schemas.microsoft.com/office/drawing/2014/main" id="{9B56908E-2CFA-2002-209A-E6AC307228AF}"/>
              </a:ext>
            </a:extLst>
          </p:cNvPr>
          <p:cNvPicPr>
            <a:picLocks noGrp="1" noChangeAspect="1"/>
          </p:cNvPicPr>
          <p:nvPr>
            <p:ph idx="1"/>
          </p:nvPr>
        </p:nvPicPr>
        <p:blipFill>
          <a:blip r:embed="rId2"/>
          <a:stretch>
            <a:fillRect/>
          </a:stretch>
        </p:blipFill>
        <p:spPr>
          <a:xfrm>
            <a:off x="5118100" y="1217079"/>
            <a:ext cx="6281738" cy="4420667"/>
          </a:xfrm>
        </p:spPr>
      </p:pic>
    </p:spTree>
    <p:extLst>
      <p:ext uri="{BB962C8B-B14F-4D97-AF65-F5344CB8AC3E}">
        <p14:creationId xmlns:p14="http://schemas.microsoft.com/office/powerpoint/2010/main" val="3319477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E35D32-FB85-7DB5-1F01-B14C92931EF6}"/>
              </a:ext>
            </a:extLst>
          </p:cNvPr>
          <p:cNvSpPr>
            <a:spLocks noGrp="1"/>
          </p:cNvSpPr>
          <p:nvPr>
            <p:ph type="title"/>
          </p:nvPr>
        </p:nvSpPr>
        <p:spPr/>
        <p:txBody>
          <a:bodyPr>
            <a:normAutofit/>
          </a:bodyPr>
          <a:lstStyle/>
          <a:p>
            <a:pPr marL="0" indent="0">
              <a:buNone/>
            </a:pPr>
            <a:r>
              <a:rPr lang="cs-CZ" sz="2500" dirty="0"/>
              <a:t>2 </a:t>
            </a:r>
            <a:r>
              <a:rPr lang="cs-CZ" sz="2500" dirty="0" err="1"/>
              <a:t>Crimea</a:t>
            </a:r>
            <a:r>
              <a:rPr lang="cs-CZ" sz="2500" dirty="0"/>
              <a:t> </a:t>
            </a:r>
            <a:br>
              <a:rPr lang="cs-CZ" sz="2500" dirty="0"/>
            </a:br>
            <a:r>
              <a:rPr lang="cs-CZ" sz="2500" dirty="0"/>
              <a:t>5 </a:t>
            </a:r>
            <a:r>
              <a:rPr lang="cs-CZ" sz="2500" dirty="0" err="1"/>
              <a:t>parts</a:t>
            </a:r>
            <a:r>
              <a:rPr lang="cs-CZ" sz="2500" dirty="0"/>
              <a:t> </a:t>
            </a:r>
            <a:r>
              <a:rPr lang="cs-CZ" sz="2500" dirty="0" err="1"/>
              <a:t>of</a:t>
            </a:r>
            <a:r>
              <a:rPr lang="cs-CZ" sz="2500" dirty="0"/>
              <a:t> </a:t>
            </a:r>
            <a:r>
              <a:rPr lang="cs-CZ" sz="2500" dirty="0" err="1"/>
              <a:t>the</a:t>
            </a:r>
            <a:r>
              <a:rPr lang="cs-CZ" sz="2500" dirty="0"/>
              <a:t> </a:t>
            </a:r>
            <a:r>
              <a:rPr lang="cs-CZ" sz="2500" dirty="0" err="1"/>
              <a:t>Donetsk</a:t>
            </a:r>
            <a:r>
              <a:rPr lang="cs-CZ" sz="2500" dirty="0"/>
              <a:t> and </a:t>
            </a:r>
            <a:r>
              <a:rPr lang="cs-CZ" sz="2500" dirty="0" err="1"/>
              <a:t>Luhansk</a:t>
            </a:r>
            <a:r>
              <a:rPr lang="cs-CZ" sz="2500" dirty="0"/>
              <a:t> </a:t>
            </a:r>
            <a:r>
              <a:rPr lang="cs-CZ" sz="2500" dirty="0" err="1"/>
              <a:t>Regions</a:t>
            </a:r>
            <a:br>
              <a:rPr lang="cs-CZ" sz="2500" dirty="0"/>
            </a:br>
            <a:r>
              <a:rPr lang="cs-CZ" sz="2500" dirty="0"/>
              <a:t>(</a:t>
            </a:r>
            <a:r>
              <a:rPr lang="cs-CZ" sz="2500" dirty="0" err="1"/>
              <a:t>Ukrainian</a:t>
            </a:r>
            <a:r>
              <a:rPr lang="cs-CZ" sz="2500" dirty="0"/>
              <a:t> </a:t>
            </a:r>
            <a:r>
              <a:rPr lang="cs-CZ" sz="2500" dirty="0" err="1"/>
              <a:t>territories</a:t>
            </a:r>
            <a:r>
              <a:rPr lang="cs-CZ" sz="2500" dirty="0"/>
              <a:t> </a:t>
            </a:r>
            <a:r>
              <a:rPr lang="cs-CZ" sz="2500" dirty="0" err="1"/>
              <a:t>occupied</a:t>
            </a:r>
            <a:r>
              <a:rPr lang="cs-CZ" sz="2500" dirty="0"/>
              <a:t> by </a:t>
            </a:r>
            <a:r>
              <a:rPr lang="cs-CZ" sz="2500" dirty="0" err="1"/>
              <a:t>Russia</a:t>
            </a:r>
            <a:r>
              <a:rPr lang="cs-CZ" sz="2500" dirty="0"/>
              <a:t> </a:t>
            </a:r>
            <a:r>
              <a:rPr lang="cs-CZ" sz="2500" dirty="0" err="1"/>
              <a:t>since</a:t>
            </a:r>
            <a:r>
              <a:rPr lang="cs-CZ" sz="2500" dirty="0"/>
              <a:t> 2014)</a:t>
            </a:r>
          </a:p>
        </p:txBody>
      </p:sp>
      <p:pic>
        <p:nvPicPr>
          <p:cNvPr id="7" name="Zástupný obsah 6">
            <a:extLst>
              <a:ext uri="{FF2B5EF4-FFF2-40B4-BE49-F238E27FC236}">
                <a16:creationId xmlns:a16="http://schemas.microsoft.com/office/drawing/2014/main" id="{84FAC6DF-A366-DAC7-CF00-FB43080F33FD}"/>
              </a:ext>
            </a:extLst>
          </p:cNvPr>
          <p:cNvPicPr>
            <a:picLocks noGrp="1" noChangeAspect="1"/>
          </p:cNvPicPr>
          <p:nvPr>
            <p:ph idx="1"/>
          </p:nvPr>
        </p:nvPicPr>
        <p:blipFill>
          <a:blip r:embed="rId2"/>
          <a:stretch>
            <a:fillRect/>
          </a:stretch>
        </p:blipFill>
        <p:spPr>
          <a:xfrm>
            <a:off x="6073916" y="803275"/>
            <a:ext cx="4370105" cy="5248275"/>
          </a:xfrm>
        </p:spPr>
      </p:pic>
    </p:spTree>
    <p:extLst>
      <p:ext uri="{BB962C8B-B14F-4D97-AF65-F5344CB8AC3E}">
        <p14:creationId xmlns:p14="http://schemas.microsoft.com/office/powerpoint/2010/main" val="3981164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BDCFEA-D5F1-BA95-C2F6-DD703E0DC6D6}"/>
              </a:ext>
            </a:extLst>
          </p:cNvPr>
          <p:cNvSpPr>
            <a:spLocks noGrp="1"/>
          </p:cNvSpPr>
          <p:nvPr>
            <p:ph type="title"/>
          </p:nvPr>
        </p:nvSpPr>
        <p:spPr/>
        <p:txBody>
          <a:bodyPr>
            <a:noAutofit/>
          </a:bodyPr>
          <a:lstStyle/>
          <a:p>
            <a:r>
              <a:rPr lang="cs-CZ" sz="3000" dirty="0" err="1"/>
              <a:t>How</a:t>
            </a:r>
            <a:r>
              <a:rPr lang="cs-CZ" sz="3000" dirty="0"/>
              <a:t> many </a:t>
            </a:r>
            <a:r>
              <a:rPr lang="cs-CZ" sz="3000" dirty="0" err="1"/>
              <a:t>Ukrainians</a:t>
            </a:r>
            <a:r>
              <a:rPr lang="cs-CZ" sz="3000" dirty="0"/>
              <a:t> </a:t>
            </a:r>
            <a:r>
              <a:rPr lang="cs-CZ" sz="3000" dirty="0" err="1"/>
              <a:t>died</a:t>
            </a:r>
            <a:r>
              <a:rPr lang="cs-CZ" sz="3000" dirty="0"/>
              <a:t> </a:t>
            </a:r>
            <a:r>
              <a:rPr lang="cs-CZ" sz="3000" dirty="0" err="1"/>
              <a:t>between</a:t>
            </a:r>
            <a:r>
              <a:rPr lang="cs-CZ" sz="3000" dirty="0"/>
              <a:t> 1932-1933 </a:t>
            </a:r>
            <a:r>
              <a:rPr lang="cs-CZ" sz="3000" dirty="0" err="1"/>
              <a:t>from</a:t>
            </a:r>
            <a:r>
              <a:rPr lang="cs-CZ" sz="3000" dirty="0"/>
              <a:t> </a:t>
            </a:r>
            <a:r>
              <a:rPr lang="cs-CZ" sz="3000" dirty="0" err="1"/>
              <a:t>Holodomor</a:t>
            </a:r>
            <a:r>
              <a:rPr lang="cs-CZ" sz="3000" dirty="0"/>
              <a:t>, </a:t>
            </a:r>
            <a:r>
              <a:rPr lang="cs-CZ" sz="3000" dirty="0" err="1"/>
              <a:t>the</a:t>
            </a:r>
            <a:r>
              <a:rPr lang="cs-CZ" sz="3000" dirty="0"/>
              <a:t> man-made </a:t>
            </a:r>
            <a:r>
              <a:rPr lang="cs-CZ" sz="3000" dirty="0" err="1"/>
              <a:t>famine</a:t>
            </a:r>
            <a:r>
              <a:rPr lang="cs-CZ" sz="3000" dirty="0"/>
              <a:t> in </a:t>
            </a:r>
            <a:r>
              <a:rPr lang="cs-CZ" sz="3000" dirty="0" err="1"/>
              <a:t>the</a:t>
            </a:r>
            <a:r>
              <a:rPr lang="cs-CZ" sz="3000" dirty="0"/>
              <a:t> USSR?</a:t>
            </a:r>
          </a:p>
        </p:txBody>
      </p:sp>
      <p:sp>
        <p:nvSpPr>
          <p:cNvPr id="3" name="Zástupný obsah 2">
            <a:extLst>
              <a:ext uri="{FF2B5EF4-FFF2-40B4-BE49-F238E27FC236}">
                <a16:creationId xmlns:a16="http://schemas.microsoft.com/office/drawing/2014/main" id="{57B46293-DCFC-3D24-CCF0-0A738948F611}"/>
              </a:ext>
            </a:extLst>
          </p:cNvPr>
          <p:cNvSpPr>
            <a:spLocks noGrp="1"/>
          </p:cNvSpPr>
          <p:nvPr>
            <p:ph idx="1"/>
          </p:nvPr>
        </p:nvSpPr>
        <p:spPr/>
        <p:txBody>
          <a:bodyPr>
            <a:normAutofit/>
          </a:bodyPr>
          <a:lstStyle/>
          <a:p>
            <a:r>
              <a:rPr lang="cs-CZ" sz="3000" dirty="0"/>
              <a:t>40,000</a:t>
            </a:r>
          </a:p>
          <a:p>
            <a:endParaRPr lang="cs-CZ" sz="3000" dirty="0"/>
          </a:p>
          <a:p>
            <a:r>
              <a:rPr lang="cs-CZ" sz="3000" dirty="0"/>
              <a:t>450,000</a:t>
            </a:r>
          </a:p>
          <a:p>
            <a:endParaRPr lang="cs-CZ" sz="3000" dirty="0"/>
          </a:p>
          <a:p>
            <a:r>
              <a:rPr lang="cs-CZ" sz="3000" dirty="0"/>
              <a:t>3,3-5 </a:t>
            </a:r>
            <a:r>
              <a:rPr lang="cs-CZ" sz="3000" dirty="0" err="1"/>
              <a:t>mln</a:t>
            </a:r>
            <a:endParaRPr lang="cs-CZ" sz="3000" dirty="0"/>
          </a:p>
        </p:txBody>
      </p:sp>
    </p:spTree>
    <p:extLst>
      <p:ext uri="{BB962C8B-B14F-4D97-AF65-F5344CB8AC3E}">
        <p14:creationId xmlns:p14="http://schemas.microsoft.com/office/powerpoint/2010/main" val="2441700997"/>
      </p:ext>
    </p:extLst>
  </p:cSld>
  <p:clrMapOvr>
    <a:masterClrMapping/>
  </p:clrMapOvr>
</p:sld>
</file>

<file path=ppt/theme/theme1.xml><?xml version="1.0" encoding="utf-8"?>
<a:theme xmlns:a="http://schemas.openxmlformats.org/drawingml/2006/main" name="Atlas">
  <a:themeElements>
    <a:clrScheme name="Vlastní 2">
      <a:dk1>
        <a:sysClr val="windowText" lastClr="000000"/>
      </a:dk1>
      <a:lt1>
        <a:srgbClr val="FFFE99"/>
      </a:lt1>
      <a:dk2>
        <a:srgbClr val="454545"/>
      </a:dk2>
      <a:lt2>
        <a:srgbClr val="E0E0E0"/>
      </a:lt2>
      <a:accent1>
        <a:srgbClr val="002060"/>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2385</TotalTime>
  <Words>1012</Words>
  <Application>Microsoft Office PowerPoint</Application>
  <PresentationFormat>Širokoúhlá obrazovka</PresentationFormat>
  <Paragraphs>72</Paragraphs>
  <Slides>14</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14</vt:i4>
      </vt:variant>
    </vt:vector>
  </HeadingPairs>
  <TitlesOfParts>
    <vt:vector size="22" baseType="lpstr">
      <vt:lpstr>Arial</vt:lpstr>
      <vt:lpstr>Barlow</vt:lpstr>
      <vt:lpstr>Calibri</vt:lpstr>
      <vt:lpstr>Calibri Light</vt:lpstr>
      <vt:lpstr>Google Sans</vt:lpstr>
      <vt:lpstr>Rockwell</vt:lpstr>
      <vt:lpstr>Wingdings</vt:lpstr>
      <vt:lpstr>Atlas</vt:lpstr>
      <vt:lpstr>Ой у лузі червона калина / Oi u luzi chervona kalyna / Oh, the Red Viburnum in the Meadow</vt:lpstr>
      <vt:lpstr>Quiz</vt:lpstr>
      <vt:lpstr>Which languages belong to each of the three groups of Slavic languages? (Eastern, Western and Southern)</vt:lpstr>
      <vt:lpstr>Which languages belong to each of the three groups of Slavic languages?</vt:lpstr>
      <vt:lpstr>Do you know which of these languages is Belarusian, Ukrainian and Russian?</vt:lpstr>
      <vt:lpstr>Do you know which of these languages is Belarusian, Ukrainian and Russian?</vt:lpstr>
      <vt:lpstr>Which numbers in the picture correspond to Crimea and parts of the Donetsk and Luhansk Regions (Ukrainian territories occupied by Russia since 2014)</vt:lpstr>
      <vt:lpstr>2 Crimea  5 parts of the Donetsk and Luhansk Regions (Ukrainian territories occupied by Russia since 2014)</vt:lpstr>
      <vt:lpstr>How many Ukrainians died between 1932-1933 from Holodomor, the man-made famine in the USSR?</vt:lpstr>
      <vt:lpstr>How many Ukrainians died between 1932-1933 from Holodomor, the man-made famine?</vt:lpstr>
      <vt:lpstr>Crimean Tatars are a Turkic ethnic group and nation - an indigenous people of Crimea. What happened to them during these periods?</vt:lpstr>
      <vt:lpstr>Crimean Tatars are a Turkic ethnic group and nation - an indigenous people of Crimea. What happened to them at the end of the 18th cent, after 1944 and after 2014?</vt:lpstr>
      <vt:lpstr>What was the reason for the Maidan Revolution / Revolution of Dignity?</vt:lpstr>
      <vt:lpstr>What was the reason for the Maidan Revolution / Revolution of Dignity?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Quiz</dc:title>
  <dc:creator>Katerina Spacova</dc:creator>
  <cp:lastModifiedBy>Katerina Spacova</cp:lastModifiedBy>
  <cp:revision>8</cp:revision>
  <dcterms:created xsi:type="dcterms:W3CDTF">2023-02-19T15:41:28Z</dcterms:created>
  <dcterms:modified xsi:type="dcterms:W3CDTF">2023-02-23T23:45:46Z</dcterms:modified>
</cp:coreProperties>
</file>