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60"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cs-CZ"/>
              <a:t>Kliknutím lze upravit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3/12/2023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cs-CZ"/>
              <a:t>Kliknutím lze upravit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46C117F-5CCF-4837-BE5F-2B92066CAFAF}" type="datetimeFigureOut">
              <a:rPr lang="en-US" dirty="0"/>
              <a:t>3/12/2023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cs-CZ"/>
              <a:t>Kliknutím lze upravit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84EB90BD-B6CE-46B7-997F-7313B992CCDC}" type="datetimeFigureOut">
              <a:rPr lang="en-US" dirty="0"/>
              <a:t>3/12/2023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cs-CZ"/>
              <a:t>Kliknutím lze upravit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CDB9D11F-B188-461D-B23F-39381795C052}" type="datetimeFigureOut">
              <a:rPr lang="en-US" dirty="0"/>
              <a:t>3/12/2023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cs-CZ"/>
              <a:t>Kliknutím lze upravit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52E6D8D9-55A2-4063-B0F3-121F44549695}" type="datetimeFigureOut">
              <a:rPr lang="en-US" dirty="0"/>
              <a:t>3/12/2023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cs-CZ"/>
              <a:t>Kliknutím lze upravit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D4B24536-994D-4021-A283-9F449C0DB509}" type="datetimeFigureOut">
              <a:rPr lang="en-US" dirty="0"/>
              <a:t>3/12/2023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cs-CZ"/>
              <a:t>Kliknutím lze upravit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3CBBBB78-C96F-47B7-AB17-D852CA960AC9}" type="datetimeFigureOut">
              <a:rPr lang="en-US" dirty="0"/>
              <a:t>3/12/2023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3/12/2023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3/12/2023</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3/12/2023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cs-CZ"/>
              <a:t>Kliknutím lze upravit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30578ACC-22D6-47C1-A373-4FD133E34F3C}" type="datetimeFigureOut">
              <a:rPr lang="en-US" dirty="0"/>
              <a:t>3/12/2023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3/12/2023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cs-CZ"/>
              <a:t>Kliknutím lze upravit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80322" y="3030008"/>
            <a:ext cx="4698355" cy="2906179"/>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594123" y="3030008"/>
            <a:ext cx="4700059" cy="2906179"/>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3/12/2023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3/12/2023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3/12/2023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E331444B-B92B-4E27-8C94-BB93EAF5CB18}" type="datetimeFigureOut">
              <a:rPr lang="en-US" dirty="0"/>
              <a:t>3/12/2023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cs-CZ"/>
              <a:t>Kliknutím lze upravit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363EFA5E-FA76-400D-B3DC-F0BA90E6D107}" type="datetimeFigureOut">
              <a:rPr lang="en-US" dirty="0"/>
              <a:t>3/12/2023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3/12/2023</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rsf.org/en/index-methodologie-2022?year=2022&amp;data_type=genera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rsf.org/en/inde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65B7FE-5501-DCD7-9534-C6AED8C6F7B9}"/>
              </a:ext>
            </a:extLst>
          </p:cNvPr>
          <p:cNvSpPr>
            <a:spLocks noGrp="1"/>
          </p:cNvSpPr>
          <p:nvPr>
            <p:ph type="title"/>
          </p:nvPr>
        </p:nvSpPr>
        <p:spPr/>
        <p:txBody>
          <a:bodyPr/>
          <a:lstStyle/>
          <a:p>
            <a:r>
              <a:rPr lang="cs-CZ" dirty="0" err="1"/>
              <a:t>World</a:t>
            </a:r>
            <a:r>
              <a:rPr lang="cs-CZ" dirty="0"/>
              <a:t> </a:t>
            </a:r>
            <a:r>
              <a:rPr lang="cs-CZ" dirty="0" err="1"/>
              <a:t>Press</a:t>
            </a:r>
            <a:r>
              <a:rPr lang="cs-CZ" dirty="0"/>
              <a:t> </a:t>
            </a:r>
            <a:r>
              <a:rPr lang="cs-CZ" dirty="0" err="1"/>
              <a:t>Freedom</a:t>
            </a:r>
            <a:r>
              <a:rPr lang="cs-CZ" dirty="0"/>
              <a:t> Index</a:t>
            </a:r>
          </a:p>
        </p:txBody>
      </p:sp>
      <p:sp>
        <p:nvSpPr>
          <p:cNvPr id="3" name="Zástupný obsah 2">
            <a:extLst>
              <a:ext uri="{FF2B5EF4-FFF2-40B4-BE49-F238E27FC236}">
                <a16:creationId xmlns:a16="http://schemas.microsoft.com/office/drawing/2014/main" id="{59EEAE92-E0F7-83EB-3100-BBD2F60F3E8A}"/>
              </a:ext>
            </a:extLst>
          </p:cNvPr>
          <p:cNvSpPr>
            <a:spLocks noGrp="1"/>
          </p:cNvSpPr>
          <p:nvPr>
            <p:ph idx="1"/>
          </p:nvPr>
        </p:nvSpPr>
        <p:spPr/>
        <p:txBody>
          <a:bodyPr/>
          <a:lstStyle/>
          <a:p>
            <a:pPr marL="0" indent="0">
              <a:buNone/>
            </a:pPr>
            <a:r>
              <a:rPr lang="en-GB" dirty="0"/>
              <a:t>Reporters Without Borders (RWB) is an international non-profit organisation which defends the right of every human being to have </a:t>
            </a:r>
            <a:r>
              <a:rPr lang="en-GB" b="1" dirty="0"/>
              <a:t>access to free and reliable information. </a:t>
            </a:r>
          </a:p>
          <a:p>
            <a:endParaRPr lang="cs-CZ" dirty="0"/>
          </a:p>
          <a:p>
            <a:pPr marL="0" indent="0">
              <a:buNone/>
            </a:pPr>
            <a:r>
              <a:rPr lang="en-GB" dirty="0"/>
              <a:t>The purpose of the World Press Freedom Index is to compare the level of press freedom enjoyed by journalists and media in 180 countries and territories. This comparison is based on a definition of press freedom formulated by RSF and its panel experts</a:t>
            </a:r>
            <a:r>
              <a:rPr lang="cs-CZ" dirty="0"/>
              <a:t>:</a:t>
            </a:r>
            <a:endParaRPr lang="en-GB" dirty="0"/>
          </a:p>
          <a:p>
            <a:endParaRPr lang="cs-CZ" dirty="0"/>
          </a:p>
        </p:txBody>
      </p:sp>
    </p:spTree>
    <p:extLst>
      <p:ext uri="{BB962C8B-B14F-4D97-AF65-F5344CB8AC3E}">
        <p14:creationId xmlns:p14="http://schemas.microsoft.com/office/powerpoint/2010/main" val="1006353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421153-3811-8D02-DC22-E6278159D78E}"/>
              </a:ext>
            </a:extLst>
          </p:cNvPr>
          <p:cNvSpPr>
            <a:spLocks noGrp="1"/>
          </p:cNvSpPr>
          <p:nvPr>
            <p:ph type="title"/>
          </p:nvPr>
        </p:nvSpPr>
        <p:spPr/>
        <p:txBody>
          <a:bodyPr/>
          <a:lstStyle/>
          <a:p>
            <a:r>
              <a:rPr lang="cs-CZ" dirty="0"/>
              <a:t>P</a:t>
            </a:r>
            <a:r>
              <a:rPr lang="en-GB" dirty="0" err="1"/>
              <a:t>ress</a:t>
            </a:r>
            <a:r>
              <a:rPr lang="en-GB" dirty="0"/>
              <a:t> </a:t>
            </a:r>
            <a:r>
              <a:rPr lang="cs-CZ" dirty="0"/>
              <a:t>F</a:t>
            </a:r>
            <a:r>
              <a:rPr lang="en-GB" dirty="0" err="1"/>
              <a:t>reedom</a:t>
            </a:r>
            <a:r>
              <a:rPr lang="en-GB" dirty="0"/>
              <a:t> </a:t>
            </a:r>
            <a:r>
              <a:rPr lang="cs-CZ" dirty="0"/>
              <a:t>(</a:t>
            </a:r>
            <a:r>
              <a:rPr lang="en-GB" dirty="0"/>
              <a:t>RSF</a:t>
            </a:r>
            <a:r>
              <a:rPr lang="cs-CZ" dirty="0"/>
              <a:t>)</a:t>
            </a:r>
            <a:r>
              <a:rPr lang="en-GB" dirty="0"/>
              <a:t>:</a:t>
            </a:r>
            <a:endParaRPr lang="cs-CZ" dirty="0"/>
          </a:p>
        </p:txBody>
      </p:sp>
      <p:sp>
        <p:nvSpPr>
          <p:cNvPr id="3" name="Zástupný obsah 2">
            <a:extLst>
              <a:ext uri="{FF2B5EF4-FFF2-40B4-BE49-F238E27FC236}">
                <a16:creationId xmlns:a16="http://schemas.microsoft.com/office/drawing/2014/main" id="{D1E7905C-4CE9-D8D1-3E91-D2BAFBC767A7}"/>
              </a:ext>
            </a:extLst>
          </p:cNvPr>
          <p:cNvSpPr>
            <a:spLocks noGrp="1"/>
          </p:cNvSpPr>
          <p:nvPr>
            <p:ph idx="1"/>
          </p:nvPr>
        </p:nvSpPr>
        <p:spPr/>
        <p:txBody>
          <a:bodyPr/>
          <a:lstStyle/>
          <a:p>
            <a:pPr marL="0" indent="0">
              <a:buNone/>
            </a:pPr>
            <a:endParaRPr lang="cs-CZ" dirty="0"/>
          </a:p>
          <a:p>
            <a:pPr marL="0" indent="0">
              <a:buNone/>
            </a:pPr>
            <a:r>
              <a:rPr lang="en-GB" sz="3400" dirty="0"/>
              <a:t>“the ability of journalists </a:t>
            </a:r>
            <a:r>
              <a:rPr lang="cs-CZ" sz="3400" dirty="0"/>
              <a:t>… </a:t>
            </a:r>
            <a:r>
              <a:rPr lang="en-GB" sz="3400" dirty="0"/>
              <a:t>to select, produce, and disseminate news in the public interest independent of political, economic, legal, and social interference and in the absence of threats to their physical and mental safety.”</a:t>
            </a:r>
            <a:endParaRPr lang="cs-CZ" sz="3400" dirty="0"/>
          </a:p>
        </p:txBody>
      </p:sp>
    </p:spTree>
    <p:extLst>
      <p:ext uri="{BB962C8B-B14F-4D97-AF65-F5344CB8AC3E}">
        <p14:creationId xmlns:p14="http://schemas.microsoft.com/office/powerpoint/2010/main" val="1052604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F533AA-506A-2997-4AA0-25D7619EAB1C}"/>
              </a:ext>
            </a:extLst>
          </p:cNvPr>
          <p:cNvSpPr>
            <a:spLocks noGrp="1"/>
          </p:cNvSpPr>
          <p:nvPr>
            <p:ph type="title"/>
          </p:nvPr>
        </p:nvSpPr>
        <p:spPr/>
        <p:txBody>
          <a:bodyPr/>
          <a:lstStyle/>
          <a:p>
            <a:r>
              <a:rPr lang="cs-CZ" dirty="0" err="1"/>
              <a:t>Evaluation</a:t>
            </a:r>
            <a:r>
              <a:rPr lang="cs-CZ" dirty="0"/>
              <a:t> </a:t>
            </a:r>
            <a:r>
              <a:rPr lang="cs-CZ" dirty="0" err="1"/>
              <a:t>criteria</a:t>
            </a:r>
            <a:endParaRPr lang="cs-CZ" dirty="0"/>
          </a:p>
        </p:txBody>
      </p:sp>
      <p:sp>
        <p:nvSpPr>
          <p:cNvPr id="3" name="Zástupný obsah 2">
            <a:extLst>
              <a:ext uri="{FF2B5EF4-FFF2-40B4-BE49-F238E27FC236}">
                <a16:creationId xmlns:a16="http://schemas.microsoft.com/office/drawing/2014/main" id="{8283727B-4B58-B33E-953D-75C222E8DCA2}"/>
              </a:ext>
            </a:extLst>
          </p:cNvPr>
          <p:cNvSpPr>
            <a:spLocks noGrp="1"/>
          </p:cNvSpPr>
          <p:nvPr>
            <p:ph idx="1"/>
          </p:nvPr>
        </p:nvSpPr>
        <p:spPr/>
        <p:txBody>
          <a:bodyPr>
            <a:normAutofit/>
          </a:bodyPr>
          <a:lstStyle/>
          <a:p>
            <a:r>
              <a:rPr lang="cs-CZ" dirty="0"/>
              <a:t>p</a:t>
            </a:r>
            <a:r>
              <a:rPr lang="en-GB" dirty="0" err="1"/>
              <a:t>olitical</a:t>
            </a:r>
            <a:r>
              <a:rPr lang="en-GB" dirty="0"/>
              <a:t> context</a:t>
            </a:r>
            <a:r>
              <a:rPr lang="cs-CZ" dirty="0"/>
              <a:t> </a:t>
            </a:r>
          </a:p>
          <a:p>
            <a:r>
              <a:rPr lang="en-GB" dirty="0"/>
              <a:t>legal framework</a:t>
            </a:r>
            <a:r>
              <a:rPr lang="cs-CZ" dirty="0"/>
              <a:t> </a:t>
            </a:r>
          </a:p>
          <a:p>
            <a:r>
              <a:rPr lang="en-GB" dirty="0"/>
              <a:t>economic context</a:t>
            </a:r>
            <a:endParaRPr lang="cs-CZ" dirty="0"/>
          </a:p>
          <a:p>
            <a:r>
              <a:rPr lang="en-GB" dirty="0"/>
              <a:t>sociocultural context </a:t>
            </a:r>
            <a:endParaRPr lang="cs-CZ" dirty="0"/>
          </a:p>
          <a:p>
            <a:r>
              <a:rPr lang="cs-CZ" dirty="0"/>
              <a:t>s</a:t>
            </a:r>
            <a:r>
              <a:rPr lang="en-GB" dirty="0" err="1"/>
              <a:t>afety</a:t>
            </a:r>
            <a:endParaRPr lang="cs-CZ" dirty="0"/>
          </a:p>
          <a:p>
            <a:endParaRPr lang="cs-CZ" dirty="0"/>
          </a:p>
          <a:p>
            <a:pPr marL="0" indent="0">
              <a:buNone/>
            </a:pPr>
            <a:r>
              <a:rPr lang="cs-CZ" dirty="0"/>
              <a:t>More on </a:t>
            </a:r>
            <a:r>
              <a:rPr lang="cs-CZ" dirty="0" err="1"/>
              <a:t>methodology</a:t>
            </a:r>
            <a:r>
              <a:rPr lang="cs-CZ" dirty="0"/>
              <a:t>: </a:t>
            </a:r>
            <a:r>
              <a:rPr lang="cs-CZ" dirty="0">
                <a:hlinkClick r:id="rId2"/>
              </a:rPr>
              <a:t>https://rsf.org/en/index-methodologie-2022?year=2022&amp;data_type=general</a:t>
            </a:r>
            <a:r>
              <a:rPr lang="cs-CZ" dirty="0"/>
              <a:t> </a:t>
            </a:r>
          </a:p>
        </p:txBody>
      </p:sp>
    </p:spTree>
    <p:extLst>
      <p:ext uri="{BB962C8B-B14F-4D97-AF65-F5344CB8AC3E}">
        <p14:creationId xmlns:p14="http://schemas.microsoft.com/office/powerpoint/2010/main" val="1414541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7929A7-0727-B00C-1A88-628E65DC202A}"/>
              </a:ext>
            </a:extLst>
          </p:cNvPr>
          <p:cNvSpPr>
            <a:spLocks noGrp="1"/>
          </p:cNvSpPr>
          <p:nvPr>
            <p:ph type="title"/>
          </p:nvPr>
        </p:nvSpPr>
        <p:spPr/>
        <p:txBody>
          <a:bodyPr/>
          <a:lstStyle/>
          <a:p>
            <a:r>
              <a:rPr lang="cs-CZ" dirty="0" err="1"/>
              <a:t>Press</a:t>
            </a:r>
            <a:r>
              <a:rPr lang="cs-CZ" dirty="0"/>
              <a:t> </a:t>
            </a:r>
            <a:r>
              <a:rPr lang="cs-CZ" dirty="0" err="1"/>
              <a:t>Freedom</a:t>
            </a:r>
            <a:r>
              <a:rPr lang="cs-CZ" dirty="0"/>
              <a:t> Map </a:t>
            </a:r>
          </a:p>
        </p:txBody>
      </p:sp>
      <p:sp>
        <p:nvSpPr>
          <p:cNvPr id="3" name="Zástupný obsah 2">
            <a:extLst>
              <a:ext uri="{FF2B5EF4-FFF2-40B4-BE49-F238E27FC236}">
                <a16:creationId xmlns:a16="http://schemas.microsoft.com/office/drawing/2014/main" id="{D93947BC-2974-C945-603D-A8C8A51414DD}"/>
              </a:ext>
            </a:extLst>
          </p:cNvPr>
          <p:cNvSpPr>
            <a:spLocks noGrp="1"/>
          </p:cNvSpPr>
          <p:nvPr>
            <p:ph idx="1"/>
          </p:nvPr>
        </p:nvSpPr>
        <p:spPr/>
        <p:txBody>
          <a:bodyPr>
            <a:normAutofit/>
          </a:bodyPr>
          <a:lstStyle/>
          <a:p>
            <a:r>
              <a:rPr lang="en-GB" dirty="0">
                <a:hlinkClick r:id="rId2"/>
              </a:rPr>
              <a:t>https://rsf.org/en/index</a:t>
            </a:r>
            <a:r>
              <a:rPr lang="cs-CZ" dirty="0"/>
              <a:t> </a:t>
            </a:r>
          </a:p>
          <a:p>
            <a:pPr marL="0" indent="0">
              <a:buNone/>
            </a:pPr>
            <a:endParaRPr lang="cs-CZ" dirty="0"/>
          </a:p>
          <a:p>
            <a:r>
              <a:rPr lang="cs-CZ" sz="1800" dirty="0" err="1">
                <a:solidFill>
                  <a:srgbClr val="141414"/>
                </a:solidFill>
                <a:effectLst/>
                <a:latin typeface="akzidenz-grotesk-next"/>
                <a:ea typeface="Times New Roman" panose="02020603050405020304" pitchFamily="18" charset="0"/>
              </a:rPr>
              <a:t>The</a:t>
            </a:r>
            <a:r>
              <a:rPr lang="cs-CZ" sz="1800" dirty="0">
                <a:solidFill>
                  <a:srgbClr val="141414"/>
                </a:solidFill>
                <a:effectLst/>
                <a:latin typeface="akzidenz-grotesk-next"/>
                <a:ea typeface="Times New Roman" panose="02020603050405020304" pitchFamily="18" charset="0"/>
              </a:rPr>
              <a:t> </a:t>
            </a:r>
            <a:r>
              <a:rPr lang="cs-CZ" sz="1800" dirty="0" err="1">
                <a:solidFill>
                  <a:srgbClr val="141414"/>
                </a:solidFill>
                <a:effectLst/>
                <a:latin typeface="akzidenz-grotesk-next"/>
                <a:ea typeface="Times New Roman" panose="02020603050405020304" pitchFamily="18" charset="0"/>
              </a:rPr>
              <a:t>colours</a:t>
            </a:r>
            <a:r>
              <a:rPr lang="cs-CZ" sz="1800" dirty="0">
                <a:solidFill>
                  <a:srgbClr val="141414"/>
                </a:solidFill>
                <a:effectLst/>
                <a:latin typeface="akzidenz-grotesk-next"/>
                <a:ea typeface="Times New Roman" panose="02020603050405020304" pitchFamily="18" charset="0"/>
              </a:rPr>
              <a:t> and </a:t>
            </a:r>
            <a:r>
              <a:rPr lang="cs-CZ" sz="1800" dirty="0" err="1">
                <a:solidFill>
                  <a:srgbClr val="141414"/>
                </a:solidFill>
                <a:effectLst/>
                <a:latin typeface="akzidenz-grotesk-next"/>
                <a:ea typeface="Times New Roman" panose="02020603050405020304" pitchFamily="18" charset="0"/>
              </a:rPr>
              <a:t>classifications</a:t>
            </a:r>
            <a:r>
              <a:rPr lang="cs-CZ" sz="1800" dirty="0">
                <a:solidFill>
                  <a:srgbClr val="141414"/>
                </a:solidFill>
                <a:effectLst/>
                <a:latin typeface="akzidenz-grotesk-next"/>
                <a:ea typeface="Times New Roman" panose="02020603050405020304" pitchFamily="18" charset="0"/>
              </a:rPr>
              <a:t> are </a:t>
            </a:r>
            <a:r>
              <a:rPr lang="cs-CZ" sz="1800" dirty="0" err="1">
                <a:solidFill>
                  <a:srgbClr val="141414"/>
                </a:solidFill>
                <a:effectLst/>
                <a:latin typeface="akzidenz-grotesk-next"/>
                <a:ea typeface="Times New Roman" panose="02020603050405020304" pitchFamily="18" charset="0"/>
              </a:rPr>
              <a:t>assigned</a:t>
            </a:r>
            <a:r>
              <a:rPr lang="cs-CZ" sz="1800" dirty="0">
                <a:solidFill>
                  <a:srgbClr val="141414"/>
                </a:solidFill>
                <a:effectLst/>
                <a:latin typeface="akzidenz-grotesk-next"/>
                <a:ea typeface="Times New Roman" panose="02020603050405020304" pitchFamily="18" charset="0"/>
              </a:rPr>
              <a:t> as </a:t>
            </a:r>
            <a:r>
              <a:rPr lang="cs-CZ" sz="1800" dirty="0" err="1">
                <a:solidFill>
                  <a:srgbClr val="141414"/>
                </a:solidFill>
                <a:effectLst/>
                <a:latin typeface="akzidenz-grotesk-next"/>
                <a:ea typeface="Times New Roman" panose="02020603050405020304" pitchFamily="18" charset="0"/>
              </a:rPr>
              <a:t>follows</a:t>
            </a:r>
            <a:r>
              <a:rPr lang="cs-CZ" sz="1800" dirty="0">
                <a:solidFill>
                  <a:srgbClr val="141414"/>
                </a:solidFill>
                <a:effectLst/>
                <a:latin typeface="akzidenz-grotesk-next"/>
                <a:ea typeface="Times New Roman" panose="02020603050405020304" pitchFamily="18" charset="0"/>
              </a:rPr>
              <a:t>:</a:t>
            </a:r>
            <a:endParaRPr lang="cs-CZ" sz="1800" dirty="0">
              <a:effectLst/>
              <a:latin typeface="Times New Roman" panose="02020603050405020304" pitchFamily="18" charset="0"/>
              <a:ea typeface="Times New Roman" panose="02020603050405020304" pitchFamily="18" charset="0"/>
            </a:endParaRPr>
          </a:p>
          <a:p>
            <a:pPr marL="800100" lvl="1" indent="-342900">
              <a:lnSpc>
                <a:spcPct val="107000"/>
              </a:lnSpc>
              <a:spcAft>
                <a:spcPts val="800"/>
              </a:spcAft>
              <a:buSzPts val="1000"/>
              <a:buFont typeface="Symbol" panose="05050102010706020507" pitchFamily="18" charset="2"/>
              <a:buChar char=""/>
              <a:tabLst>
                <a:tab pos="457200" algn="l"/>
              </a:tabLst>
            </a:pPr>
            <a:r>
              <a:rPr lang="en-US" sz="1400" b="1" dirty="0">
                <a:solidFill>
                  <a:srgbClr val="141414"/>
                </a:solidFill>
                <a:effectLst/>
                <a:latin typeface="akzidenz-grotesk-next"/>
                <a:ea typeface="Calibri" panose="020F0502020204030204" pitchFamily="34" charset="0"/>
                <a:cs typeface="Times New Roman" panose="02020603050405020304" pitchFamily="18" charset="0"/>
              </a:rPr>
              <a:t>[85 - 100 points]</a:t>
            </a:r>
            <a:r>
              <a:rPr lang="en-US" sz="1400" dirty="0">
                <a:solidFill>
                  <a:srgbClr val="141414"/>
                </a:solidFill>
                <a:effectLst/>
                <a:latin typeface="akzidenz-grotesk-next"/>
                <a:ea typeface="Calibri" panose="020F0502020204030204" pitchFamily="34" charset="0"/>
                <a:cs typeface="Times New Roman" panose="02020603050405020304" pitchFamily="18" charset="0"/>
              </a:rPr>
              <a:t>  the situation is good (green)</a:t>
            </a:r>
            <a:endParaRPr lang="cs-CZ" sz="1400" dirty="0">
              <a:solidFill>
                <a:srgbClr val="141414"/>
              </a:solidFill>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Aft>
                <a:spcPts val="800"/>
              </a:spcAft>
              <a:buSzPts val="1000"/>
              <a:buFont typeface="Symbol" panose="05050102010706020507" pitchFamily="18" charset="2"/>
              <a:buChar char=""/>
              <a:tabLst>
                <a:tab pos="457200" algn="l"/>
              </a:tabLst>
            </a:pPr>
            <a:r>
              <a:rPr lang="en-US" sz="1400" b="1" dirty="0">
                <a:solidFill>
                  <a:srgbClr val="141414"/>
                </a:solidFill>
                <a:effectLst/>
                <a:latin typeface="akzidenz-grotesk-next"/>
                <a:ea typeface="Calibri" panose="020F0502020204030204" pitchFamily="34" charset="0"/>
                <a:cs typeface="Times New Roman" panose="02020603050405020304" pitchFamily="18" charset="0"/>
              </a:rPr>
              <a:t>[70 - 85 points[</a:t>
            </a:r>
            <a:r>
              <a:rPr lang="en-US" sz="1400" dirty="0">
                <a:solidFill>
                  <a:srgbClr val="141414"/>
                </a:solidFill>
                <a:effectLst/>
                <a:latin typeface="akzidenz-grotesk-next"/>
                <a:ea typeface="Calibri" panose="020F0502020204030204" pitchFamily="34" charset="0"/>
                <a:cs typeface="Times New Roman" panose="02020603050405020304" pitchFamily="18" charset="0"/>
              </a:rPr>
              <a:t>  satisfactory (yellow)</a:t>
            </a:r>
            <a:endParaRPr lang="cs-CZ" sz="1400" dirty="0">
              <a:solidFill>
                <a:srgbClr val="141414"/>
              </a:solidFill>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Aft>
                <a:spcPts val="800"/>
              </a:spcAft>
              <a:buSzPts val="1000"/>
              <a:buFont typeface="Symbol" panose="05050102010706020507" pitchFamily="18" charset="2"/>
              <a:buChar char=""/>
              <a:tabLst>
                <a:tab pos="457200" algn="l"/>
              </a:tabLst>
            </a:pPr>
            <a:r>
              <a:rPr lang="en-US" sz="1400" b="1" dirty="0">
                <a:solidFill>
                  <a:srgbClr val="141414"/>
                </a:solidFill>
                <a:effectLst/>
                <a:latin typeface="akzidenz-grotesk-next"/>
                <a:ea typeface="Calibri" panose="020F0502020204030204" pitchFamily="34" charset="0"/>
                <a:cs typeface="Times New Roman" panose="02020603050405020304" pitchFamily="18" charset="0"/>
              </a:rPr>
              <a:t>[55 - 70 points[</a:t>
            </a:r>
            <a:r>
              <a:rPr lang="en-US" sz="1400" dirty="0">
                <a:solidFill>
                  <a:srgbClr val="141414"/>
                </a:solidFill>
                <a:effectLst/>
                <a:latin typeface="akzidenz-grotesk-next"/>
                <a:ea typeface="Calibri" panose="020F0502020204030204" pitchFamily="34" charset="0"/>
                <a:cs typeface="Times New Roman" panose="02020603050405020304" pitchFamily="18" charset="0"/>
              </a:rPr>
              <a:t>  problematic (light orange)</a:t>
            </a:r>
            <a:endParaRPr lang="cs-CZ" sz="1400" dirty="0">
              <a:solidFill>
                <a:srgbClr val="141414"/>
              </a:solidFill>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Aft>
                <a:spcPts val="800"/>
              </a:spcAft>
              <a:buSzPts val="1000"/>
              <a:buFont typeface="Symbol" panose="05050102010706020507" pitchFamily="18" charset="2"/>
              <a:buChar char=""/>
              <a:tabLst>
                <a:tab pos="457200" algn="l"/>
              </a:tabLst>
            </a:pPr>
            <a:r>
              <a:rPr lang="en-US" sz="1400" b="1" dirty="0">
                <a:solidFill>
                  <a:srgbClr val="141414"/>
                </a:solidFill>
                <a:effectLst/>
                <a:latin typeface="akzidenz-grotesk-next"/>
                <a:ea typeface="Calibri" panose="020F0502020204030204" pitchFamily="34" charset="0"/>
                <a:cs typeface="Times New Roman" panose="02020603050405020304" pitchFamily="18" charset="0"/>
              </a:rPr>
              <a:t>[40 - 55 points[</a:t>
            </a:r>
            <a:r>
              <a:rPr lang="en-US" sz="1400" dirty="0">
                <a:solidFill>
                  <a:srgbClr val="141414"/>
                </a:solidFill>
                <a:effectLst/>
                <a:latin typeface="akzidenz-grotesk-next"/>
                <a:ea typeface="Calibri" panose="020F0502020204030204" pitchFamily="34" charset="0"/>
                <a:cs typeface="Times New Roman" panose="02020603050405020304" pitchFamily="18" charset="0"/>
              </a:rPr>
              <a:t>  difficult (dark orange)</a:t>
            </a:r>
            <a:endParaRPr lang="cs-CZ" sz="1400" dirty="0">
              <a:solidFill>
                <a:srgbClr val="141414"/>
              </a:solidFill>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Aft>
                <a:spcPts val="800"/>
              </a:spcAft>
              <a:buSzPts val="1000"/>
              <a:buFont typeface="Symbol" panose="05050102010706020507" pitchFamily="18" charset="2"/>
              <a:buChar char=""/>
              <a:tabLst>
                <a:tab pos="457200" algn="l"/>
              </a:tabLst>
            </a:pPr>
            <a:r>
              <a:rPr lang="en-US" sz="1400" b="1" dirty="0">
                <a:solidFill>
                  <a:srgbClr val="141414"/>
                </a:solidFill>
                <a:latin typeface="akzidenz-grotesk-next"/>
                <a:cs typeface="Times New Roman" panose="02020603050405020304" pitchFamily="18" charset="0"/>
              </a:rPr>
              <a:t>[0 - 40 points[ </a:t>
            </a:r>
            <a:r>
              <a:rPr lang="en-US" sz="1400" dirty="0">
                <a:solidFill>
                  <a:srgbClr val="141414"/>
                </a:solidFill>
                <a:effectLst/>
                <a:latin typeface="akzidenz-grotesk-next"/>
                <a:ea typeface="Calibri" panose="020F0502020204030204" pitchFamily="34" charset="0"/>
                <a:cs typeface="Times New Roman" panose="02020603050405020304" pitchFamily="18" charset="0"/>
              </a:rPr>
              <a:t>very serious (dark red)</a:t>
            </a:r>
            <a:endParaRPr lang="cs-CZ" sz="1400" dirty="0">
              <a:solidFill>
                <a:srgbClr val="141414"/>
              </a:solidFill>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41741477"/>
      </p:ext>
    </p:extLst>
  </p:cSld>
  <p:clrMapOvr>
    <a:masterClrMapping/>
  </p:clrMapOvr>
</p:sld>
</file>

<file path=ppt/theme/theme1.xml><?xml version="1.0" encoding="utf-8"?>
<a:theme xmlns:a="http://schemas.openxmlformats.org/drawingml/2006/main" name="Berlí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TM04033917[[fn=Berlín]]</Template>
  <TotalTime>0</TotalTime>
  <Words>241</Words>
  <Application>Microsoft Office PowerPoint</Application>
  <PresentationFormat>Širokoúhlá obrazovka</PresentationFormat>
  <Paragraphs>24</Paragraphs>
  <Slides>4</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4</vt:i4>
      </vt:variant>
    </vt:vector>
  </HeadingPairs>
  <TitlesOfParts>
    <vt:vector size="11" baseType="lpstr">
      <vt:lpstr>akzidenz-grotesk-next</vt:lpstr>
      <vt:lpstr>Arial</vt:lpstr>
      <vt:lpstr>Calibri</vt:lpstr>
      <vt:lpstr>Symbol</vt:lpstr>
      <vt:lpstr>Times New Roman</vt:lpstr>
      <vt:lpstr>Trebuchet MS</vt:lpstr>
      <vt:lpstr>Berlín</vt:lpstr>
      <vt:lpstr>World Press Freedom Index</vt:lpstr>
      <vt:lpstr>Press Freedom (RSF):</vt:lpstr>
      <vt:lpstr>Evaluation criteria</vt:lpstr>
      <vt:lpstr>Press Freedom Map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Press Freedom Index</dc:title>
  <dc:creator>Katerina Spacova</dc:creator>
  <cp:lastModifiedBy>Katerina Spacova</cp:lastModifiedBy>
  <cp:revision>1</cp:revision>
  <dcterms:created xsi:type="dcterms:W3CDTF">2023-03-12T12:34:11Z</dcterms:created>
  <dcterms:modified xsi:type="dcterms:W3CDTF">2023-03-12T12:34:31Z</dcterms:modified>
</cp:coreProperties>
</file>