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7" r:id="rId11"/>
    <p:sldId id="268" r:id="rId12"/>
    <p:sldId id="264" r:id="rId13"/>
    <p:sldId id="269" r:id="rId1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0000"/>
    <a:srgbClr val="960000"/>
    <a:srgbClr val="A20000"/>
    <a:srgbClr val="8E0000"/>
    <a:srgbClr val="A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528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91A07-29D0-433B-A5D4-73AD7F6E327F}" type="datetimeFigureOut">
              <a:rPr lang="hu-HU" smtClean="0"/>
              <a:pPr/>
              <a:t>2023. 04. 22.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6E21B-AA84-4D28-A96D-48BC8224D8A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91A07-29D0-433B-A5D4-73AD7F6E327F}" type="datetimeFigureOut">
              <a:rPr lang="hu-HU" smtClean="0"/>
              <a:pPr/>
              <a:t>2023. 04. 22.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6E21B-AA84-4D28-A96D-48BC8224D8A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91A07-29D0-433B-A5D4-73AD7F6E327F}" type="datetimeFigureOut">
              <a:rPr lang="hu-HU" smtClean="0"/>
              <a:pPr/>
              <a:t>2023. 04. 22.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6E21B-AA84-4D28-A96D-48BC8224D8A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91A07-29D0-433B-A5D4-73AD7F6E327F}" type="datetimeFigureOut">
              <a:rPr lang="hu-HU" smtClean="0"/>
              <a:pPr/>
              <a:t>2023. 04. 22.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6E21B-AA84-4D28-A96D-48BC8224D8A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91A07-29D0-433B-A5D4-73AD7F6E327F}" type="datetimeFigureOut">
              <a:rPr lang="hu-HU" smtClean="0"/>
              <a:pPr/>
              <a:t>2023. 04. 22.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6E21B-AA84-4D28-A96D-48BC8224D8A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91A07-29D0-433B-A5D4-73AD7F6E327F}" type="datetimeFigureOut">
              <a:rPr lang="hu-HU" smtClean="0"/>
              <a:pPr/>
              <a:t>2023. 04. 22.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6E21B-AA84-4D28-A96D-48BC8224D8A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91A07-29D0-433B-A5D4-73AD7F6E327F}" type="datetimeFigureOut">
              <a:rPr lang="hu-HU" smtClean="0"/>
              <a:pPr/>
              <a:t>2023. 04. 22.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6E21B-AA84-4D28-A96D-48BC8224D8A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91A07-29D0-433B-A5D4-73AD7F6E327F}" type="datetimeFigureOut">
              <a:rPr lang="hu-HU" smtClean="0"/>
              <a:pPr/>
              <a:t>2023. 04. 22.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6E21B-AA84-4D28-A96D-48BC8224D8A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91A07-29D0-433B-A5D4-73AD7F6E327F}" type="datetimeFigureOut">
              <a:rPr lang="hu-HU" smtClean="0"/>
              <a:pPr/>
              <a:t>2023. 04. 22.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6E21B-AA84-4D28-A96D-48BC8224D8A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91A07-29D0-433B-A5D4-73AD7F6E327F}" type="datetimeFigureOut">
              <a:rPr lang="hu-HU" smtClean="0"/>
              <a:pPr/>
              <a:t>2023. 04. 22.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6E21B-AA84-4D28-A96D-48BC8224D8A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91A07-29D0-433B-A5D4-73AD7F6E327F}" type="datetimeFigureOut">
              <a:rPr lang="hu-HU" smtClean="0"/>
              <a:pPr/>
              <a:t>2023. 04. 22.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6E21B-AA84-4D28-A96D-48BC8224D8A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0000">
            <a:alpha val="1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91A07-29D0-433B-A5D4-73AD7F6E327F}" type="datetimeFigureOut">
              <a:rPr lang="hu-HU" smtClean="0"/>
              <a:pPr/>
              <a:t>2023. 04. 22.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6E21B-AA84-4D28-A96D-48BC8224D8AA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A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Kép 7">
            <a:extLst>
              <a:ext uri="{FF2B5EF4-FFF2-40B4-BE49-F238E27FC236}">
                <a16:creationId xmlns:a16="http://schemas.microsoft.com/office/drawing/2014/main" id="{3399767E-6563-E3A5-E4B7-73A47BCEF3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42963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ím 1">
            <a:extLst>
              <a:ext uri="{FF2B5EF4-FFF2-40B4-BE49-F238E27FC236}">
                <a16:creationId xmlns:a16="http://schemas.microsoft.com/office/drawing/2014/main" id="{656E9EAC-9E9F-5491-7758-F8BAE1E5BEB0}"/>
              </a:ext>
            </a:extLst>
          </p:cNvPr>
          <p:cNvSpPr txBox="1">
            <a:spLocks/>
          </p:cNvSpPr>
          <p:nvPr/>
        </p:nvSpPr>
        <p:spPr>
          <a:xfrm>
            <a:off x="542925" y="2595563"/>
            <a:ext cx="5524500" cy="1638300"/>
          </a:xfrm>
          <a:prstGeom prst="rect">
            <a:avLst/>
          </a:prstGeom>
        </p:spPr>
        <p:txBody>
          <a:bodyPr lIns="68580" tIns="34290" rIns="68580" bIns="3429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hu-HU" sz="3200" b="1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Silencios</a:t>
            </a:r>
            <a:r>
              <a:rPr lang="hu-HU" sz="3200" b="1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y </a:t>
            </a:r>
            <a:r>
              <a:rPr lang="hu-HU" sz="3200" b="1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profanización</a:t>
            </a:r>
            <a:r>
              <a:rPr lang="hu-HU" sz="3200" b="1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lo </a:t>
            </a:r>
            <a:r>
              <a:rPr lang="hu-HU" sz="3200" b="1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sagrado</a:t>
            </a:r>
            <a:r>
              <a:rPr lang="hu-HU" sz="3200" b="1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en la poesía de Blanca Varela</a:t>
            </a:r>
            <a:endParaRPr lang="hu-HU" sz="32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Cím 1">
            <a:extLst>
              <a:ext uri="{FF2B5EF4-FFF2-40B4-BE49-F238E27FC236}">
                <a16:creationId xmlns:a16="http://schemas.microsoft.com/office/drawing/2014/main" id="{60570333-C722-5EC4-CC40-30303CC75CF1}"/>
              </a:ext>
            </a:extLst>
          </p:cNvPr>
          <p:cNvSpPr txBox="1">
            <a:spLocks/>
          </p:cNvSpPr>
          <p:nvPr/>
        </p:nvSpPr>
        <p:spPr>
          <a:xfrm>
            <a:off x="542925" y="4144963"/>
            <a:ext cx="5524500" cy="809625"/>
          </a:xfrm>
          <a:prstGeom prst="rect">
            <a:avLst/>
          </a:prstGeom>
        </p:spPr>
        <p:txBody>
          <a:bodyPr lIns="68580" tIns="34290" rIns="68580" bIns="3429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  <a:defRPr/>
            </a:pPr>
            <a:r>
              <a:rPr lang="hu-HU" sz="1575" spc="225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Gabriella Menczel</a:t>
            </a:r>
          </a:p>
          <a:p>
            <a:pPr>
              <a:lnSpc>
                <a:spcPct val="110000"/>
              </a:lnSpc>
              <a:defRPr/>
            </a:pPr>
            <a:r>
              <a:rPr lang="hu-HU" sz="1575" spc="225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Universidad Eötvös Loránd</a:t>
            </a:r>
          </a:p>
          <a:p>
            <a:pPr>
              <a:lnSpc>
                <a:spcPct val="110000"/>
              </a:lnSpc>
              <a:defRPr/>
            </a:pPr>
            <a:r>
              <a:rPr lang="hu-HU" sz="1050" spc="225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menczel.gabriella@btk.elte.hu</a:t>
            </a:r>
          </a:p>
        </p:txBody>
      </p:sp>
      <p:sp>
        <p:nvSpPr>
          <p:cNvPr id="6" name="Cím 1">
            <a:extLst>
              <a:ext uri="{FF2B5EF4-FFF2-40B4-BE49-F238E27FC236}">
                <a16:creationId xmlns:a16="http://schemas.microsoft.com/office/drawing/2014/main" id="{475B4E6B-3834-52D2-83F4-D88016000FCD}"/>
              </a:ext>
            </a:extLst>
          </p:cNvPr>
          <p:cNvSpPr txBox="1">
            <a:spLocks/>
          </p:cNvSpPr>
          <p:nvPr/>
        </p:nvSpPr>
        <p:spPr>
          <a:xfrm>
            <a:off x="542925" y="5032375"/>
            <a:ext cx="5524500" cy="447675"/>
          </a:xfrm>
          <a:prstGeom prst="rect">
            <a:avLst/>
          </a:prstGeom>
        </p:spPr>
        <p:txBody>
          <a:bodyPr lIns="68580" tIns="34290" rIns="68580" bIns="3429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endParaRPr lang="hu-HU" sz="1200" spc="225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  <a:defRPr/>
            </a:pPr>
            <a:endParaRPr lang="hu-HU" sz="12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  <a:defRPr/>
            </a:pPr>
            <a:r>
              <a:rPr lang="hu-HU" sz="12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 hispanismo en Europa Central y </a:t>
            </a:r>
            <a:r>
              <a:rPr lang="hu-HU" sz="12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Oriental</a:t>
            </a:r>
            <a:endParaRPr lang="hu-HU" sz="12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  <a:defRPr/>
            </a:pPr>
            <a:r>
              <a:rPr lang="hu-HU" sz="12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Universidad Masaryk, Brno, 26 de abril de 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i="1" dirty="0"/>
              <a:t>El </a:t>
            </a:r>
            <a:r>
              <a:rPr lang="hu-HU" i="1" dirty="0" err="1"/>
              <a:t>libro</a:t>
            </a:r>
            <a:r>
              <a:rPr lang="hu-HU" i="1" dirty="0"/>
              <a:t> de </a:t>
            </a:r>
            <a:r>
              <a:rPr lang="hu-HU" i="1" dirty="0" err="1"/>
              <a:t>barro</a:t>
            </a:r>
            <a:r>
              <a:rPr lang="hu-HU" i="1" dirty="0"/>
              <a:t> </a:t>
            </a:r>
            <a:r>
              <a:rPr lang="hu-HU" dirty="0"/>
              <a:t>(1993-94) 21.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b="1" dirty="0" err="1"/>
              <a:t>Alrededor</a:t>
            </a:r>
            <a:r>
              <a:rPr lang="hu-HU" b="1" dirty="0"/>
              <a:t> de la </a:t>
            </a:r>
            <a:r>
              <a:rPr lang="hu-HU" b="1" dirty="0" err="1"/>
              <a:t>misma</a:t>
            </a:r>
            <a:r>
              <a:rPr lang="hu-HU" b="1" dirty="0"/>
              <a:t> </a:t>
            </a:r>
            <a:r>
              <a:rPr lang="hu-HU" b="1" dirty="0" err="1"/>
              <a:t>mesa</a:t>
            </a:r>
            <a:r>
              <a:rPr lang="hu-HU" b="1" dirty="0"/>
              <a:t> </a:t>
            </a:r>
            <a:r>
              <a:rPr lang="hu-HU" dirty="0"/>
              <a:t>nos </a:t>
            </a:r>
            <a:r>
              <a:rPr lang="hu-HU" dirty="0" err="1"/>
              <a:t>hemos</a:t>
            </a:r>
            <a:r>
              <a:rPr lang="hu-HU" dirty="0"/>
              <a:t> </a:t>
            </a:r>
            <a:r>
              <a:rPr lang="hu-HU" dirty="0" err="1"/>
              <a:t>sentado</a:t>
            </a:r>
            <a:r>
              <a:rPr lang="hu-HU" dirty="0"/>
              <a:t>. </a:t>
            </a:r>
            <a:r>
              <a:rPr lang="hu-HU" dirty="0" err="1"/>
              <a:t>Jamás</a:t>
            </a:r>
            <a:r>
              <a:rPr lang="hu-HU" dirty="0"/>
              <a:t> </a:t>
            </a:r>
            <a:r>
              <a:rPr lang="hu-HU" dirty="0" err="1"/>
              <a:t>juntos</a:t>
            </a:r>
            <a:r>
              <a:rPr lang="hu-HU" dirty="0"/>
              <a:t>, es </a:t>
            </a:r>
            <a:r>
              <a:rPr lang="hu-HU" dirty="0" err="1"/>
              <a:t>cierto</a:t>
            </a:r>
            <a:r>
              <a:rPr lang="hu-HU" dirty="0"/>
              <a:t>. </a:t>
            </a:r>
            <a:r>
              <a:rPr lang="hu-HU" dirty="0" err="1"/>
              <a:t>Pero</a:t>
            </a:r>
            <a:r>
              <a:rPr lang="hu-HU" dirty="0"/>
              <a:t> el </a:t>
            </a:r>
            <a:r>
              <a:rPr lang="hu-HU" dirty="0" err="1"/>
              <a:t>pan</a:t>
            </a:r>
            <a:r>
              <a:rPr lang="hu-HU" dirty="0"/>
              <a:t> </a:t>
            </a:r>
            <a:r>
              <a:rPr lang="hu-HU" dirty="0" err="1"/>
              <a:t>era</a:t>
            </a:r>
            <a:r>
              <a:rPr lang="hu-HU" dirty="0"/>
              <a:t> </a:t>
            </a:r>
            <a:r>
              <a:rPr lang="hu-HU" dirty="0" err="1"/>
              <a:t>el</a:t>
            </a:r>
            <a:r>
              <a:rPr lang="hu-HU" dirty="0"/>
              <a:t> </a:t>
            </a:r>
            <a:r>
              <a:rPr lang="hu-HU" dirty="0" err="1"/>
              <a:t>mismo</a:t>
            </a:r>
            <a:r>
              <a:rPr lang="hu-HU" dirty="0"/>
              <a:t> y el </a:t>
            </a:r>
            <a:r>
              <a:rPr lang="hu-HU" dirty="0" err="1"/>
              <a:t>mismo</a:t>
            </a:r>
            <a:r>
              <a:rPr lang="hu-HU" dirty="0"/>
              <a:t> </a:t>
            </a:r>
            <a:r>
              <a:rPr lang="hu-HU" dirty="0" err="1"/>
              <a:t>ese</a:t>
            </a:r>
            <a:r>
              <a:rPr lang="hu-HU" dirty="0"/>
              <a:t> </a:t>
            </a:r>
            <a:r>
              <a:rPr lang="hu-HU" dirty="0" err="1"/>
              <a:t>rancio</a:t>
            </a:r>
            <a:r>
              <a:rPr lang="hu-HU" dirty="0"/>
              <a:t> </a:t>
            </a:r>
            <a:r>
              <a:rPr lang="hu-HU" dirty="0" err="1"/>
              <a:t>sabor</a:t>
            </a:r>
            <a:r>
              <a:rPr lang="hu-HU" dirty="0"/>
              <a:t> y el </a:t>
            </a:r>
            <a:r>
              <a:rPr lang="hu-HU" dirty="0" err="1"/>
              <a:t>solitario</a:t>
            </a:r>
            <a:r>
              <a:rPr lang="hu-HU" dirty="0"/>
              <a:t> </a:t>
            </a:r>
            <a:r>
              <a:rPr lang="hu-HU" dirty="0" err="1"/>
              <a:t>apetito</a:t>
            </a:r>
            <a:r>
              <a:rPr lang="hu-HU" dirty="0"/>
              <a:t> de </a:t>
            </a:r>
            <a:r>
              <a:rPr lang="hu-HU" dirty="0" err="1"/>
              <a:t>encontrar</a:t>
            </a:r>
            <a:r>
              <a:rPr lang="hu-HU" dirty="0"/>
              <a:t> y </a:t>
            </a:r>
            <a:r>
              <a:rPr lang="hu-HU" dirty="0" err="1"/>
              <a:t>perder</a:t>
            </a:r>
            <a:r>
              <a:rPr lang="hu-HU" dirty="0"/>
              <a:t> </a:t>
            </a:r>
            <a:r>
              <a:rPr lang="hu-HU" dirty="0" err="1"/>
              <a:t>cada</a:t>
            </a:r>
            <a:r>
              <a:rPr lang="hu-HU" dirty="0"/>
              <a:t> </a:t>
            </a:r>
            <a:r>
              <a:rPr lang="hu-HU" dirty="0" err="1"/>
              <a:t>bocado</a:t>
            </a:r>
            <a:r>
              <a:rPr lang="hu-HU" dirty="0"/>
              <a:t>. </a:t>
            </a:r>
          </a:p>
          <a:p>
            <a:r>
              <a:rPr lang="hu-HU" dirty="0"/>
              <a:t>No </a:t>
            </a:r>
            <a:r>
              <a:rPr lang="hu-HU" dirty="0" err="1"/>
              <a:t>sé</a:t>
            </a:r>
            <a:r>
              <a:rPr lang="hu-HU" dirty="0"/>
              <a:t> </a:t>
            </a:r>
            <a:r>
              <a:rPr lang="hu-HU" dirty="0" err="1"/>
              <a:t>qué</a:t>
            </a:r>
            <a:r>
              <a:rPr lang="hu-HU" dirty="0"/>
              <a:t> </a:t>
            </a:r>
            <a:r>
              <a:rPr lang="hu-HU" dirty="0" err="1"/>
              <a:t>nombre</a:t>
            </a:r>
            <a:r>
              <a:rPr lang="hu-HU" dirty="0"/>
              <a:t> </a:t>
            </a:r>
            <a:r>
              <a:rPr lang="hu-HU" dirty="0" err="1"/>
              <a:t>darle</a:t>
            </a:r>
            <a:r>
              <a:rPr lang="hu-HU" dirty="0"/>
              <a:t> a </a:t>
            </a:r>
            <a:r>
              <a:rPr lang="hu-HU" dirty="0" err="1"/>
              <a:t>estas</a:t>
            </a:r>
            <a:r>
              <a:rPr lang="hu-HU" dirty="0"/>
              <a:t> </a:t>
            </a:r>
            <a:r>
              <a:rPr lang="hu-HU" dirty="0" err="1"/>
              <a:t>cosas</a:t>
            </a:r>
            <a:r>
              <a:rPr lang="hu-HU" dirty="0"/>
              <a:t>.</a:t>
            </a:r>
          </a:p>
          <a:p>
            <a:r>
              <a:rPr lang="hu-HU" dirty="0"/>
              <a:t>El </a:t>
            </a:r>
            <a:r>
              <a:rPr lang="hu-HU" dirty="0" err="1"/>
              <a:t>papel</a:t>
            </a:r>
            <a:r>
              <a:rPr lang="hu-HU" dirty="0"/>
              <a:t> </a:t>
            </a:r>
            <a:r>
              <a:rPr lang="hu-HU" dirty="0" err="1"/>
              <a:t>está</a:t>
            </a:r>
            <a:r>
              <a:rPr lang="hu-HU" dirty="0"/>
              <a:t> </a:t>
            </a:r>
            <a:r>
              <a:rPr lang="hu-HU" dirty="0" err="1"/>
              <a:t>sediento</a:t>
            </a:r>
            <a:r>
              <a:rPr lang="hu-HU" dirty="0"/>
              <a:t> de </a:t>
            </a:r>
            <a:r>
              <a:rPr lang="hu-HU" dirty="0" err="1"/>
              <a:t>lágrimas</a:t>
            </a:r>
            <a:r>
              <a:rPr lang="hu-HU" dirty="0"/>
              <a:t>. El </a:t>
            </a:r>
            <a:r>
              <a:rPr lang="hu-HU" dirty="0" err="1"/>
              <a:t>trazo</a:t>
            </a:r>
            <a:r>
              <a:rPr lang="hu-HU" dirty="0"/>
              <a:t> </a:t>
            </a:r>
            <a:r>
              <a:rPr lang="hu-HU" dirty="0" err="1"/>
              <a:t>resbala</a:t>
            </a:r>
            <a:r>
              <a:rPr lang="hu-HU" dirty="0"/>
              <a:t>, </a:t>
            </a:r>
            <a:r>
              <a:rPr lang="hu-HU" dirty="0" err="1"/>
              <a:t>oriental</a:t>
            </a:r>
            <a:r>
              <a:rPr lang="hu-HU" dirty="0"/>
              <a:t>, </a:t>
            </a:r>
            <a:r>
              <a:rPr lang="hu-HU" dirty="0" err="1"/>
              <a:t>distante</a:t>
            </a:r>
            <a:r>
              <a:rPr lang="hu-HU" dirty="0"/>
              <a:t>. La tinta </a:t>
            </a:r>
            <a:r>
              <a:rPr lang="hu-HU" dirty="0" err="1"/>
              <a:t>hace</a:t>
            </a:r>
            <a:r>
              <a:rPr lang="hu-HU" dirty="0"/>
              <a:t> </a:t>
            </a:r>
            <a:r>
              <a:rPr lang="hu-HU" dirty="0" err="1"/>
              <a:t>su</a:t>
            </a:r>
            <a:r>
              <a:rPr lang="hu-HU" dirty="0"/>
              <a:t> ruta, </a:t>
            </a:r>
            <a:r>
              <a:rPr lang="hu-HU" dirty="0" err="1"/>
              <a:t>inalterablemente</a:t>
            </a:r>
            <a:r>
              <a:rPr lang="hu-HU" dirty="0"/>
              <a:t> </a:t>
            </a:r>
            <a:r>
              <a:rPr lang="hu-HU" dirty="0" err="1"/>
              <a:t>mortal</a:t>
            </a:r>
            <a:r>
              <a:rPr lang="hu-HU" dirty="0"/>
              <a:t>.</a:t>
            </a:r>
          </a:p>
          <a:p>
            <a:r>
              <a:rPr lang="hu-HU" dirty="0"/>
              <a:t>Un </a:t>
            </a:r>
            <a:r>
              <a:rPr lang="hu-HU" dirty="0" err="1"/>
              <a:t>naufragio</a:t>
            </a:r>
            <a:r>
              <a:rPr lang="hu-HU" dirty="0"/>
              <a:t> sin mar, sin </a:t>
            </a:r>
            <a:r>
              <a:rPr lang="hu-HU" dirty="0" err="1"/>
              <a:t>playa</a:t>
            </a:r>
            <a:r>
              <a:rPr lang="hu-HU" dirty="0"/>
              <a:t>, </a:t>
            </a:r>
            <a:r>
              <a:rPr lang="hu-HU" dirty="0" err="1"/>
              <a:t>sin</a:t>
            </a:r>
            <a:r>
              <a:rPr lang="hu-HU" dirty="0"/>
              <a:t> </a:t>
            </a:r>
            <a:r>
              <a:rPr lang="hu-HU" dirty="0" err="1"/>
              <a:t>viajero</a:t>
            </a:r>
            <a:r>
              <a:rPr lang="hu-HU" dirty="0"/>
              <a:t>.</a:t>
            </a:r>
          </a:p>
          <a:p>
            <a:r>
              <a:rPr lang="hu-HU" dirty="0" err="1"/>
              <a:t>Sólo</a:t>
            </a:r>
            <a:r>
              <a:rPr lang="hu-HU" dirty="0"/>
              <a:t> la </a:t>
            </a:r>
            <a:r>
              <a:rPr lang="hu-HU" dirty="0" err="1"/>
              <a:t>urgencia</a:t>
            </a:r>
            <a:r>
              <a:rPr lang="hu-HU" dirty="0"/>
              <a:t>, el </a:t>
            </a:r>
            <a:r>
              <a:rPr lang="hu-HU" dirty="0" err="1"/>
              <a:t>desvelo</a:t>
            </a:r>
            <a:r>
              <a:rPr lang="hu-HU" dirty="0"/>
              <a:t>, la </a:t>
            </a:r>
            <a:r>
              <a:rPr lang="hu-HU" dirty="0" err="1"/>
              <a:t>absurda</a:t>
            </a:r>
            <a:r>
              <a:rPr lang="hu-HU" dirty="0"/>
              <a:t> </a:t>
            </a:r>
            <a:r>
              <a:rPr lang="hu-HU" dirty="0" err="1"/>
              <a:t>esperanza</a:t>
            </a:r>
            <a:r>
              <a:rPr lang="hu-HU" dirty="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i="1" dirty="0"/>
              <a:t>El </a:t>
            </a:r>
            <a:r>
              <a:rPr lang="hu-HU" i="1" dirty="0" err="1"/>
              <a:t>libro</a:t>
            </a:r>
            <a:r>
              <a:rPr lang="hu-HU" i="1" dirty="0"/>
              <a:t> de </a:t>
            </a:r>
            <a:r>
              <a:rPr lang="hu-HU" i="1" dirty="0" err="1"/>
              <a:t>barro</a:t>
            </a:r>
            <a:r>
              <a:rPr lang="hu-HU" i="1" dirty="0"/>
              <a:t> </a:t>
            </a:r>
            <a:r>
              <a:rPr lang="hu-HU" dirty="0"/>
              <a:t>(1993-94) 22.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b="1" dirty="0" err="1"/>
              <a:t>Para</a:t>
            </a:r>
            <a:r>
              <a:rPr lang="hu-HU" b="1" dirty="0"/>
              <a:t> </a:t>
            </a:r>
            <a:r>
              <a:rPr lang="hu-HU" b="1" dirty="0" err="1"/>
              <a:t>hacer</a:t>
            </a:r>
            <a:r>
              <a:rPr lang="hu-HU" b="1" dirty="0"/>
              <a:t> </a:t>
            </a:r>
            <a:r>
              <a:rPr lang="hu-HU" b="1" dirty="0" err="1"/>
              <a:t>esta</a:t>
            </a:r>
            <a:r>
              <a:rPr lang="hu-HU" b="1" dirty="0"/>
              <a:t> </a:t>
            </a:r>
            <a:r>
              <a:rPr lang="hu-HU" b="1" dirty="0" err="1"/>
              <a:t>casa</a:t>
            </a:r>
            <a:r>
              <a:rPr lang="hu-HU" b="1" dirty="0"/>
              <a:t> </a:t>
            </a:r>
            <a:r>
              <a:rPr lang="hu-HU" b="1" dirty="0" err="1"/>
              <a:t>mortal</a:t>
            </a:r>
            <a:r>
              <a:rPr lang="hu-HU" b="1" dirty="0"/>
              <a:t> </a:t>
            </a:r>
            <a:r>
              <a:rPr lang="hu-HU" dirty="0"/>
              <a:t>el </a:t>
            </a:r>
            <a:r>
              <a:rPr lang="hu-HU" dirty="0" err="1"/>
              <a:t>barro</a:t>
            </a:r>
            <a:r>
              <a:rPr lang="hu-HU" dirty="0"/>
              <a:t> de </a:t>
            </a:r>
            <a:r>
              <a:rPr lang="hu-HU" dirty="0" err="1"/>
              <a:t>los</a:t>
            </a:r>
            <a:r>
              <a:rPr lang="hu-HU" dirty="0"/>
              <a:t> </a:t>
            </a:r>
            <a:r>
              <a:rPr lang="hu-HU" dirty="0" err="1"/>
              <a:t>sueňos</a:t>
            </a:r>
            <a:r>
              <a:rPr lang="hu-HU" dirty="0"/>
              <a:t>, </a:t>
            </a:r>
            <a:r>
              <a:rPr lang="hu-HU" dirty="0" err="1"/>
              <a:t>harina</a:t>
            </a:r>
            <a:r>
              <a:rPr lang="hu-HU" dirty="0"/>
              <a:t> </a:t>
            </a:r>
            <a:r>
              <a:rPr lang="hu-HU" dirty="0" err="1"/>
              <a:t>de</a:t>
            </a:r>
            <a:r>
              <a:rPr lang="hu-HU" dirty="0"/>
              <a:t> </a:t>
            </a:r>
            <a:r>
              <a:rPr lang="hu-HU" dirty="0" err="1"/>
              <a:t>huesos</a:t>
            </a:r>
            <a:r>
              <a:rPr lang="hu-HU" dirty="0"/>
              <a:t> </a:t>
            </a:r>
            <a:r>
              <a:rPr lang="hu-HU" dirty="0" err="1"/>
              <a:t>para</a:t>
            </a:r>
            <a:r>
              <a:rPr lang="hu-HU" dirty="0"/>
              <a:t> el </a:t>
            </a:r>
            <a:r>
              <a:rPr lang="hu-HU" dirty="0" err="1"/>
              <a:t>pan</a:t>
            </a:r>
            <a:r>
              <a:rPr lang="hu-HU" dirty="0"/>
              <a:t> y el </a:t>
            </a:r>
            <a:r>
              <a:rPr lang="hu-HU" dirty="0" err="1"/>
              <a:t>agua</a:t>
            </a:r>
            <a:r>
              <a:rPr lang="hu-HU" dirty="0"/>
              <a:t> </a:t>
            </a:r>
            <a:r>
              <a:rPr lang="hu-HU" dirty="0" err="1"/>
              <a:t>como</a:t>
            </a:r>
            <a:r>
              <a:rPr lang="hu-HU" dirty="0"/>
              <a:t> </a:t>
            </a:r>
            <a:r>
              <a:rPr lang="hu-HU" dirty="0" err="1"/>
              <a:t>el</a:t>
            </a:r>
            <a:r>
              <a:rPr lang="hu-HU" dirty="0"/>
              <a:t> </a:t>
            </a:r>
            <a:r>
              <a:rPr lang="hu-HU" dirty="0" err="1"/>
              <a:t>linde</a:t>
            </a:r>
            <a:r>
              <a:rPr lang="hu-HU" dirty="0"/>
              <a:t> </a:t>
            </a:r>
            <a:r>
              <a:rPr lang="hu-HU" dirty="0" err="1"/>
              <a:t>entre</a:t>
            </a:r>
            <a:r>
              <a:rPr lang="hu-HU" dirty="0"/>
              <a:t> </a:t>
            </a:r>
            <a:r>
              <a:rPr lang="hu-HU" dirty="0" err="1"/>
              <a:t>lo</a:t>
            </a:r>
            <a:r>
              <a:rPr lang="hu-HU" dirty="0"/>
              <a:t> </a:t>
            </a:r>
            <a:r>
              <a:rPr lang="hu-HU" dirty="0" err="1"/>
              <a:t>que</a:t>
            </a:r>
            <a:r>
              <a:rPr lang="hu-HU" dirty="0"/>
              <a:t> no es y </a:t>
            </a:r>
            <a:r>
              <a:rPr lang="hu-HU" dirty="0" err="1"/>
              <a:t>lo</a:t>
            </a:r>
            <a:r>
              <a:rPr lang="hu-HU" dirty="0"/>
              <a:t> </a:t>
            </a:r>
            <a:r>
              <a:rPr lang="hu-HU" dirty="0" err="1"/>
              <a:t>que</a:t>
            </a:r>
            <a:r>
              <a:rPr lang="hu-HU" dirty="0"/>
              <a:t> no </a:t>
            </a:r>
            <a:r>
              <a:rPr lang="hu-HU" dirty="0" err="1"/>
              <a:t>será</a:t>
            </a:r>
            <a:r>
              <a:rPr lang="hu-HU" dirty="0"/>
              <a:t>.</a:t>
            </a:r>
          </a:p>
          <a:p>
            <a:r>
              <a:rPr lang="hu-HU" dirty="0" err="1"/>
              <a:t>Elemental</a:t>
            </a:r>
            <a:r>
              <a:rPr lang="hu-HU" dirty="0"/>
              <a:t> es el </a:t>
            </a:r>
            <a:r>
              <a:rPr lang="hu-HU" dirty="0" err="1"/>
              <a:t>canto</a:t>
            </a:r>
            <a:r>
              <a:rPr lang="hu-HU" dirty="0"/>
              <a:t> de la </a:t>
            </a:r>
            <a:r>
              <a:rPr lang="hu-HU" dirty="0" err="1"/>
              <a:t>memoria</a:t>
            </a:r>
            <a:r>
              <a:rPr lang="hu-HU" dirty="0"/>
              <a:t>, </a:t>
            </a:r>
            <a:r>
              <a:rPr lang="hu-HU" dirty="0" err="1"/>
              <a:t>como</a:t>
            </a:r>
            <a:r>
              <a:rPr lang="hu-HU" dirty="0"/>
              <a:t> el </a:t>
            </a:r>
            <a:r>
              <a:rPr lang="hu-HU" dirty="0" err="1"/>
              <a:t>grano</a:t>
            </a:r>
            <a:r>
              <a:rPr lang="hu-HU" dirty="0"/>
              <a:t> de </a:t>
            </a:r>
            <a:r>
              <a:rPr lang="hu-HU" dirty="0" err="1"/>
              <a:t>arena</a:t>
            </a:r>
            <a:r>
              <a:rPr lang="hu-HU" dirty="0"/>
              <a:t> </a:t>
            </a:r>
            <a:r>
              <a:rPr lang="hu-HU" dirty="0" err="1"/>
              <a:t>que</a:t>
            </a:r>
            <a:r>
              <a:rPr lang="hu-HU" dirty="0"/>
              <a:t> </a:t>
            </a:r>
            <a:r>
              <a:rPr lang="hu-HU" dirty="0" err="1"/>
              <a:t>lacera</a:t>
            </a:r>
            <a:r>
              <a:rPr lang="hu-HU" dirty="0"/>
              <a:t> y </a:t>
            </a:r>
            <a:r>
              <a:rPr lang="hu-HU" dirty="0" err="1"/>
              <a:t>florece</a:t>
            </a:r>
            <a:r>
              <a:rPr lang="hu-HU" dirty="0"/>
              <a:t> </a:t>
            </a:r>
            <a:r>
              <a:rPr lang="hu-HU" dirty="0" err="1"/>
              <a:t>hecho</a:t>
            </a:r>
            <a:r>
              <a:rPr lang="hu-HU" dirty="0"/>
              <a:t> </a:t>
            </a:r>
            <a:r>
              <a:rPr lang="hu-HU" dirty="0" err="1"/>
              <a:t>carne</a:t>
            </a:r>
            <a:r>
              <a:rPr lang="hu-HU" dirty="0"/>
              <a:t> </a:t>
            </a:r>
            <a:r>
              <a:rPr lang="hu-HU" dirty="0" err="1"/>
              <a:t>irisada</a:t>
            </a:r>
            <a:r>
              <a:rPr lang="hu-HU" dirty="0"/>
              <a:t>, </a:t>
            </a:r>
            <a:r>
              <a:rPr lang="hu-HU" dirty="0" err="1"/>
              <a:t>fuego</a:t>
            </a:r>
            <a:r>
              <a:rPr lang="hu-HU" dirty="0"/>
              <a:t> </a:t>
            </a:r>
            <a:r>
              <a:rPr lang="hu-HU" dirty="0" err="1"/>
              <a:t>perecedero</a:t>
            </a:r>
            <a:r>
              <a:rPr lang="hu-HU" dirty="0"/>
              <a:t>, </a:t>
            </a:r>
            <a:r>
              <a:rPr lang="hu-HU" dirty="0" err="1"/>
              <a:t>arcano</a:t>
            </a:r>
            <a:r>
              <a:rPr lang="hu-HU" dirty="0"/>
              <a:t>.</a:t>
            </a:r>
          </a:p>
          <a:p>
            <a:endParaRPr lang="hu-HU" dirty="0"/>
          </a:p>
          <a:p>
            <a:r>
              <a:rPr lang="hu-HU" dirty="0" err="1"/>
              <a:t>Todo</a:t>
            </a:r>
            <a:r>
              <a:rPr lang="hu-HU" dirty="0"/>
              <a:t> </a:t>
            </a:r>
            <a:r>
              <a:rPr lang="hu-HU" dirty="0" err="1"/>
              <a:t>esto</a:t>
            </a:r>
            <a:r>
              <a:rPr lang="hu-HU" dirty="0"/>
              <a:t> y </a:t>
            </a:r>
            <a:r>
              <a:rPr lang="hu-HU" dirty="0" err="1"/>
              <a:t>algo</a:t>
            </a:r>
            <a:r>
              <a:rPr lang="hu-HU" dirty="0"/>
              <a:t> más en las </a:t>
            </a:r>
            <a:r>
              <a:rPr lang="hu-HU" dirty="0" err="1"/>
              <a:t>entraňas</a:t>
            </a:r>
            <a:r>
              <a:rPr lang="hu-HU" dirty="0"/>
              <a:t> del </a:t>
            </a:r>
            <a:r>
              <a:rPr lang="hu-HU" dirty="0" err="1"/>
              <a:t>pez</a:t>
            </a:r>
            <a:r>
              <a:rPr lang="hu-HU" dirty="0"/>
              <a:t> y en la </a:t>
            </a:r>
            <a:r>
              <a:rPr lang="hu-HU" dirty="0" err="1"/>
              <a:t>sangre</a:t>
            </a:r>
            <a:r>
              <a:rPr lang="hu-HU" dirty="0"/>
              <a:t> </a:t>
            </a:r>
            <a:r>
              <a:rPr lang="hu-HU" dirty="0" err="1"/>
              <a:t>que</a:t>
            </a:r>
            <a:r>
              <a:rPr lang="hu-HU" dirty="0"/>
              <a:t> </a:t>
            </a:r>
            <a:r>
              <a:rPr lang="hu-HU" dirty="0" err="1"/>
              <a:t>brota</a:t>
            </a:r>
            <a:r>
              <a:rPr lang="hu-HU" dirty="0"/>
              <a:t> por </a:t>
            </a:r>
            <a:r>
              <a:rPr lang="hu-HU" dirty="0" err="1"/>
              <a:t>primera</a:t>
            </a:r>
            <a:r>
              <a:rPr lang="hu-HU" dirty="0"/>
              <a:t> </a:t>
            </a:r>
            <a:r>
              <a:rPr lang="hu-HU" dirty="0" err="1"/>
              <a:t>vez</a:t>
            </a:r>
            <a:r>
              <a:rPr lang="hu-HU" dirty="0"/>
              <a:t> </a:t>
            </a:r>
            <a:r>
              <a:rPr lang="hu-HU" dirty="0" err="1"/>
              <a:t>entre</a:t>
            </a:r>
            <a:r>
              <a:rPr lang="hu-HU" dirty="0"/>
              <a:t> las </a:t>
            </a:r>
            <a:r>
              <a:rPr lang="hu-HU" dirty="0" err="1"/>
              <a:t>núbiles</a:t>
            </a:r>
            <a:r>
              <a:rPr lang="hu-HU" dirty="0"/>
              <a:t> </a:t>
            </a:r>
            <a:r>
              <a:rPr lang="hu-HU" dirty="0" err="1"/>
              <a:t>piernas</a:t>
            </a:r>
            <a:r>
              <a:rPr lang="hu-HU" dirty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i="1" dirty="0"/>
              <a:t>El </a:t>
            </a:r>
            <a:r>
              <a:rPr lang="hu-HU" i="1" dirty="0" err="1"/>
              <a:t>libro</a:t>
            </a:r>
            <a:r>
              <a:rPr lang="hu-HU" i="1" dirty="0"/>
              <a:t> de </a:t>
            </a:r>
            <a:r>
              <a:rPr lang="hu-HU" i="1" dirty="0" err="1"/>
              <a:t>barro</a:t>
            </a:r>
            <a:r>
              <a:rPr lang="hu-HU" i="1" dirty="0"/>
              <a:t> </a:t>
            </a:r>
            <a:r>
              <a:rPr lang="hu-HU" dirty="0"/>
              <a:t>(</a:t>
            </a:r>
            <a:r>
              <a:rPr lang="hu-HU"/>
              <a:t>1993-94) 23.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_tradnl" b="1" dirty="0"/>
              <a:t>Basta de anécdotas</a:t>
            </a:r>
            <a:r>
              <a:rPr lang="es-ES_tradnl" dirty="0"/>
              <a:t>, viandante.</a:t>
            </a:r>
            <a:endParaRPr lang="hu-HU" dirty="0"/>
          </a:p>
          <a:p>
            <a:r>
              <a:rPr lang="es-ES_tradnl" dirty="0"/>
              <a:t>El mar se ha detenido. Hasta aquí tu vida, ha dicho. Y el cielo maduro ha inundado paredes y ventanas.</a:t>
            </a:r>
            <a:endParaRPr lang="hu-HU" dirty="0"/>
          </a:p>
          <a:p>
            <a:pPr>
              <a:buNone/>
            </a:pPr>
            <a:r>
              <a:rPr lang="es-ES_tradnl" dirty="0"/>
              <a:t> </a:t>
            </a:r>
            <a:endParaRPr lang="hu-HU" dirty="0"/>
          </a:p>
          <a:p>
            <a:r>
              <a:rPr lang="es-ES_tradnl" dirty="0"/>
              <a:t>A grandes pasos se ha detenido llegando a todas partes y ha repetido lo mismo.</a:t>
            </a:r>
            <a:endParaRPr lang="hu-HU" dirty="0"/>
          </a:p>
          <a:p>
            <a:pPr>
              <a:buNone/>
            </a:pPr>
            <a:endParaRPr lang="hu-HU" dirty="0"/>
          </a:p>
          <a:p>
            <a:r>
              <a:rPr lang="es-ES_tradnl" dirty="0"/>
              <a:t>Hasta aquí –seda oscura y ripiosa su voz– tu vida, ha dicho. Ésas fueron sus letras.</a:t>
            </a:r>
            <a:endParaRPr lang="hu-HU" dirty="0"/>
          </a:p>
          <a:p>
            <a:pPr>
              <a:buNone/>
            </a:pPr>
            <a:endParaRPr lang="hu-HU" dirty="0"/>
          </a:p>
          <a:p>
            <a:endParaRPr lang="hu-H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A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Tartalom helye 4">
            <a:extLst>
              <a:ext uri="{FF2B5EF4-FFF2-40B4-BE49-F238E27FC236}">
                <a16:creationId xmlns:a16="http://schemas.microsoft.com/office/drawing/2014/main" id="{0BD4539C-29ED-B3AF-E6A8-901EB7159B6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857250"/>
            <a:ext cx="9144000" cy="5143500"/>
          </a:xfrm>
          <a:solidFill>
            <a:schemeClr val="accent2"/>
          </a:solidFill>
        </p:spPr>
      </p:pic>
      <p:sp>
        <p:nvSpPr>
          <p:cNvPr id="7" name="Cím 1">
            <a:extLst>
              <a:ext uri="{FF2B5EF4-FFF2-40B4-BE49-F238E27FC236}">
                <a16:creationId xmlns:a16="http://schemas.microsoft.com/office/drawing/2014/main" id="{6A7B2010-1333-3064-FBC8-3B980885256C}"/>
              </a:ext>
            </a:extLst>
          </p:cNvPr>
          <p:cNvSpPr txBox="1">
            <a:spLocks/>
          </p:cNvSpPr>
          <p:nvPr/>
        </p:nvSpPr>
        <p:spPr>
          <a:xfrm>
            <a:off x="542925" y="2549525"/>
            <a:ext cx="6723063" cy="1639888"/>
          </a:xfrm>
          <a:prstGeom prst="rect">
            <a:avLst/>
          </a:prstGeom>
        </p:spPr>
        <p:txBody>
          <a:bodyPr lIns="68580" tIns="34290" rIns="68580" bIns="3429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hu-HU" sz="2700" spc="225" dirty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¡</a:t>
            </a:r>
            <a:r>
              <a:rPr lang="hu-HU" sz="2700" spc="225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Muchas gracias por su atención</a:t>
            </a:r>
            <a:r>
              <a:rPr lang="en-US" sz="2700" spc="225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!</a:t>
            </a:r>
            <a:endParaRPr lang="hu-HU" sz="2700" dirty="0">
              <a:solidFill>
                <a:schemeClr val="bg1"/>
              </a:solidFill>
            </a:endParaRPr>
          </a:p>
        </p:txBody>
      </p:sp>
      <p:sp>
        <p:nvSpPr>
          <p:cNvPr id="6" name="Cím 1">
            <a:extLst>
              <a:ext uri="{FF2B5EF4-FFF2-40B4-BE49-F238E27FC236}">
                <a16:creationId xmlns:a16="http://schemas.microsoft.com/office/drawing/2014/main" id="{7B0DAC6D-08E0-A411-BEA3-FA02FE5D0527}"/>
              </a:ext>
            </a:extLst>
          </p:cNvPr>
          <p:cNvSpPr txBox="1">
            <a:spLocks/>
          </p:cNvSpPr>
          <p:nvPr/>
        </p:nvSpPr>
        <p:spPr>
          <a:xfrm>
            <a:off x="542925" y="4144963"/>
            <a:ext cx="5524500" cy="809625"/>
          </a:xfrm>
          <a:prstGeom prst="rect">
            <a:avLst/>
          </a:prstGeom>
        </p:spPr>
        <p:txBody>
          <a:bodyPr lIns="68580" tIns="34290" rIns="68580" bIns="3429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  <a:defRPr/>
            </a:pPr>
            <a:r>
              <a:rPr lang="hu-HU" sz="1575" spc="225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Gabriella Menczel</a:t>
            </a:r>
          </a:p>
          <a:p>
            <a:pPr>
              <a:lnSpc>
                <a:spcPct val="110000"/>
              </a:lnSpc>
              <a:defRPr/>
            </a:pPr>
            <a:r>
              <a:rPr lang="hu-HU" sz="1575" spc="225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Universidad Eötvös Loránd</a:t>
            </a:r>
          </a:p>
          <a:p>
            <a:pPr>
              <a:lnSpc>
                <a:spcPct val="110000"/>
              </a:lnSpc>
              <a:defRPr/>
            </a:pPr>
            <a:r>
              <a:rPr lang="hu-HU" sz="1050" spc="225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menczel.gabriella@btk.elte.hu</a:t>
            </a:r>
          </a:p>
        </p:txBody>
      </p:sp>
      <p:sp>
        <p:nvSpPr>
          <p:cNvPr id="9" name="Cím 1">
            <a:extLst>
              <a:ext uri="{FF2B5EF4-FFF2-40B4-BE49-F238E27FC236}">
                <a16:creationId xmlns:a16="http://schemas.microsoft.com/office/drawing/2014/main" id="{297E0717-DB34-E3D1-93D9-CECC0BFE5AC5}"/>
              </a:ext>
            </a:extLst>
          </p:cNvPr>
          <p:cNvSpPr txBox="1">
            <a:spLocks/>
          </p:cNvSpPr>
          <p:nvPr/>
        </p:nvSpPr>
        <p:spPr>
          <a:xfrm>
            <a:off x="542925" y="5032375"/>
            <a:ext cx="5524500" cy="447675"/>
          </a:xfrm>
          <a:prstGeom prst="rect">
            <a:avLst/>
          </a:prstGeom>
        </p:spPr>
        <p:txBody>
          <a:bodyPr lIns="68580" tIns="34290" rIns="68580" bIns="34290" anchor="ctr">
            <a:normAutofit fontScale="5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endParaRPr lang="hu-HU" sz="1575" spc="225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  <a:defRPr/>
            </a:pPr>
            <a:r>
              <a:rPr lang="hu-HU" sz="18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 hispanismo en Europa Central y </a:t>
            </a:r>
            <a:r>
              <a:rPr lang="hu-HU" sz="18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Oriental</a:t>
            </a:r>
            <a:endParaRPr lang="hu-HU" sz="18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  <a:defRPr/>
            </a:pPr>
            <a:r>
              <a:rPr lang="hu-HU" sz="18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Universidad Masaryk, Brno, 26 de abril de 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/>
              <a:t>Blanca Varela </a:t>
            </a:r>
            <a:br>
              <a:rPr lang="hu-HU" b="1" dirty="0"/>
            </a:br>
            <a:r>
              <a:rPr lang="hu-HU" dirty="0"/>
              <a:t>(1929-2009)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7960" y="2060848"/>
            <a:ext cx="3193397" cy="3672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2645" y="2070584"/>
            <a:ext cx="2847369" cy="3692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Puerto </a:t>
            </a:r>
            <a:r>
              <a:rPr lang="hu-HU" dirty="0" err="1"/>
              <a:t>Supe</a:t>
            </a:r>
            <a:r>
              <a:rPr lang="hu-HU" dirty="0"/>
              <a:t> (</a:t>
            </a:r>
            <a:r>
              <a:rPr lang="hu-HU" i="1" dirty="0" err="1"/>
              <a:t>Ese</a:t>
            </a:r>
            <a:r>
              <a:rPr lang="hu-HU" i="1" dirty="0"/>
              <a:t> </a:t>
            </a:r>
            <a:r>
              <a:rPr lang="hu-HU" i="1" dirty="0" err="1"/>
              <a:t>puerto</a:t>
            </a:r>
            <a:r>
              <a:rPr lang="hu-HU" i="1" dirty="0"/>
              <a:t> </a:t>
            </a:r>
            <a:r>
              <a:rPr lang="hu-HU" i="1" dirty="0" err="1"/>
              <a:t>existe</a:t>
            </a:r>
            <a:r>
              <a:rPr lang="hu-HU" i="1" dirty="0"/>
              <a:t> y </a:t>
            </a:r>
            <a:r>
              <a:rPr lang="hu-HU" i="1" dirty="0" err="1"/>
              <a:t>otros</a:t>
            </a:r>
            <a:r>
              <a:rPr lang="hu-HU" i="1" dirty="0"/>
              <a:t> </a:t>
            </a:r>
            <a:r>
              <a:rPr lang="hu-HU" i="1" dirty="0" err="1"/>
              <a:t>poemas</a:t>
            </a:r>
            <a:r>
              <a:rPr lang="hu-HU" dirty="0"/>
              <a:t>, 1949-59)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ES_tradnl" dirty="0"/>
              <a:t>Está mi infancia en esta costa ,</a:t>
            </a:r>
            <a:r>
              <a:rPr lang="hu-HU" dirty="0"/>
              <a:t>			</a:t>
            </a:r>
            <a:r>
              <a:rPr lang="es-ES_tradnl" dirty="0"/>
              <a:t>A J.B.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bajo el cielo tan alto,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cielo como ninguno, cielo, sombra veloz,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nubes de espanto, oscuro torbellino de alas, 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azules casas en el horizonte.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 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Junto a la gran morada sin ventanas,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junto a las vacas ciegas,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junto al turbio licor y al pájaro carnívoro.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 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¡Oh, mar de todos los días,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mar montaña,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boca lluviosa de la costa fría!</a:t>
            </a:r>
            <a:endParaRPr lang="hu-HU" dirty="0"/>
          </a:p>
          <a:p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Puerto </a:t>
            </a:r>
            <a:r>
              <a:rPr lang="hu-HU" dirty="0" err="1"/>
              <a:t>Supe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ES_tradnl" dirty="0"/>
              <a:t>Allí destruyo con brillantes piedras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la casa de mis padres,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allí destruyo la jaula de las aves pequeñas,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destapo las botellas y un humo negro escapa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y tiñe tiernamente el aire y sus jardines.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 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Están mis horas junto a río seco,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entre el polvo y sus hojas palpitantes,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en los ojos ardientes de esta tierra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adonde lanza el mar su blanco dardo.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Una sola estación, un mi</a:t>
            </a:r>
            <a:r>
              <a:rPr lang="hu-HU" dirty="0" err="1"/>
              <a:t>sm</a:t>
            </a:r>
            <a:r>
              <a:rPr lang="es-ES_tradnl" dirty="0"/>
              <a:t>o tiempo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de chorreantes dedos y aliento de pescado.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Toda una larga noche entre la arena.</a:t>
            </a:r>
            <a:endParaRPr lang="hu-HU" dirty="0"/>
          </a:p>
          <a:p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Puerto </a:t>
            </a:r>
            <a:r>
              <a:rPr lang="hu-HU" dirty="0" err="1"/>
              <a:t>Supe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ES_tradnl" dirty="0"/>
              <a:t>Amo la costa, ese espejo muerto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en donde el aire gira como loco,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esa ola de fuego que arrasa corredores,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círculos de sombra y cristales perfectos.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 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Aquí en la costa escalo un negro pozo,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voy de la noche hacia la noche honda,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voy hacia el viento que recorre ciego 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pupilas luminosas y vacías,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o habito el interior de un fruto muerto,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esa asfixiante seda, ese pesado espacio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poblado de agua y pálidas corolas.</a:t>
            </a:r>
            <a:endParaRPr lang="hu-HU" dirty="0"/>
          </a:p>
          <a:p>
            <a:endParaRPr lang="hu-H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Puerto </a:t>
            </a:r>
            <a:r>
              <a:rPr lang="hu-HU" dirty="0" err="1"/>
              <a:t>Supe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_tradnl" dirty="0"/>
              <a:t>En esta costa soy el que despierta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entre el follaje de alas pardas,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el que ocupa esa rama vacía, 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el que no quiere ver la noche.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Aquí en la costa tengo raíces,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manos imperfectas,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un lecho ardiente en donde lloro a solas. </a:t>
            </a:r>
            <a:endParaRPr lang="hu-HU" dirty="0"/>
          </a:p>
          <a:p>
            <a:pPr>
              <a:buNone/>
            </a:pPr>
            <a:endParaRPr lang="hu-HU" dirty="0"/>
          </a:p>
          <a:p>
            <a:endParaRPr lang="hu-H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err="1"/>
              <a:t>Cruci-ficción</a:t>
            </a:r>
            <a:r>
              <a:rPr lang="hu-HU" dirty="0"/>
              <a:t> (</a:t>
            </a:r>
            <a:r>
              <a:rPr lang="hu-HU" i="1" dirty="0" err="1"/>
              <a:t>Canto</a:t>
            </a:r>
            <a:r>
              <a:rPr lang="hu-HU" i="1" dirty="0"/>
              <a:t> </a:t>
            </a:r>
            <a:r>
              <a:rPr lang="hu-HU" i="1" dirty="0" err="1"/>
              <a:t>villano</a:t>
            </a:r>
            <a:r>
              <a:rPr lang="hu-HU" dirty="0"/>
              <a:t>, 1972-78)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70000" lnSpcReduction="20000"/>
          </a:bodyPr>
          <a:lstStyle/>
          <a:p>
            <a:pPr marL="0" indent="0">
              <a:buNone/>
            </a:pPr>
            <a:r>
              <a:rPr lang="es-ES_tradnl" dirty="0"/>
              <a:t>de la nada salen sus brazos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su cabeza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sus manos abiertas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sus palmípedas manos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su barba redonda negra sedosa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su rostro de fakir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 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hecho a medias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un niño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un dios olvidadizo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lo deja sin corazón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sin hígado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sin piernas para huir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en la estacada lo deja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así colgado en el aire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en el aire arrasado de la carnicería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 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ni una línea para asirse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ni un punto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ni una letra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ni una cagada de mosca</a:t>
            </a:r>
            <a:endParaRPr lang="hu-HU" dirty="0"/>
          </a:p>
          <a:p>
            <a:pPr marL="0" indent="0">
              <a:buNone/>
            </a:pPr>
            <a:r>
              <a:rPr lang="es-ES_tradnl" dirty="0"/>
              <a:t>en donde reclinar la cabeza</a:t>
            </a: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err="1"/>
              <a:t>Ternera</a:t>
            </a:r>
            <a:r>
              <a:rPr lang="hu-HU" dirty="0"/>
              <a:t> </a:t>
            </a:r>
            <a:r>
              <a:rPr lang="hu-HU" dirty="0" err="1"/>
              <a:t>acosada</a:t>
            </a:r>
            <a:r>
              <a:rPr lang="hu-HU" dirty="0"/>
              <a:t> por </a:t>
            </a:r>
            <a:r>
              <a:rPr lang="hu-HU" dirty="0" err="1"/>
              <a:t>tábanos</a:t>
            </a:r>
            <a:r>
              <a:rPr lang="hu-HU" dirty="0"/>
              <a:t> (</a:t>
            </a:r>
            <a:r>
              <a:rPr lang="hu-HU" i="1" dirty="0" err="1"/>
              <a:t>Ejercicios</a:t>
            </a:r>
            <a:r>
              <a:rPr lang="hu-HU" i="1" dirty="0"/>
              <a:t> </a:t>
            </a:r>
            <a:r>
              <a:rPr lang="hu-HU" i="1" dirty="0" err="1"/>
              <a:t>materiales</a:t>
            </a:r>
            <a:r>
              <a:rPr lang="hu-HU" dirty="0"/>
              <a:t>, 1978-93)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40000" lnSpcReduction="20000"/>
          </a:bodyPr>
          <a:lstStyle/>
          <a:p>
            <a:pPr marL="0" indent="0">
              <a:buNone/>
            </a:pPr>
            <a:r>
              <a:rPr lang="es-ES_tradnl" sz="4000" dirty="0"/>
              <a:t>podría describirla</a:t>
            </a:r>
            <a:endParaRPr lang="hu-HU" sz="4000" dirty="0"/>
          </a:p>
          <a:p>
            <a:pPr marL="0" indent="0">
              <a:buNone/>
            </a:pPr>
            <a:r>
              <a:rPr lang="es-ES_tradnl" sz="4000" dirty="0"/>
              <a:t>¿tenía nariz ojos bocs oídos?</a:t>
            </a:r>
            <a:endParaRPr lang="hu-HU" sz="4000" dirty="0"/>
          </a:p>
          <a:p>
            <a:pPr marL="0" indent="0">
              <a:buNone/>
            </a:pPr>
            <a:r>
              <a:rPr lang="es-ES_tradnl" sz="4000" dirty="0"/>
              <a:t>¿tenía pies cabeza?</a:t>
            </a:r>
            <a:endParaRPr lang="hu-HU" sz="4000" dirty="0"/>
          </a:p>
          <a:p>
            <a:pPr marL="0" indent="0">
              <a:buNone/>
            </a:pPr>
            <a:r>
              <a:rPr lang="es-ES_tradnl" sz="4000" dirty="0"/>
              <a:t>¿tenía extremidades?</a:t>
            </a:r>
            <a:endParaRPr lang="hu-HU" sz="4000" dirty="0"/>
          </a:p>
          <a:p>
            <a:pPr marL="0" indent="0">
              <a:buNone/>
            </a:pPr>
            <a:r>
              <a:rPr lang="es-ES_tradnl" sz="4000" dirty="0"/>
              <a:t> </a:t>
            </a:r>
            <a:endParaRPr lang="hu-HU" sz="4000" dirty="0"/>
          </a:p>
          <a:p>
            <a:pPr marL="0" indent="0">
              <a:buNone/>
            </a:pPr>
            <a:r>
              <a:rPr lang="es-ES_tradnl" sz="4000" dirty="0"/>
              <a:t>sólo recuerdo al animal más tierno</a:t>
            </a:r>
            <a:endParaRPr lang="hu-HU" sz="4000" dirty="0"/>
          </a:p>
          <a:p>
            <a:pPr marL="0" indent="0">
              <a:buNone/>
            </a:pPr>
            <a:r>
              <a:rPr lang="es-ES_tradnl" sz="4000" dirty="0"/>
              <a:t>llevando a cuestas</a:t>
            </a:r>
            <a:endParaRPr lang="hu-HU" sz="4000" dirty="0"/>
          </a:p>
          <a:p>
            <a:pPr marL="0" indent="0">
              <a:buNone/>
            </a:pPr>
            <a:r>
              <a:rPr lang="es-ES_tradnl" sz="4000" dirty="0"/>
              <a:t>como otra piel</a:t>
            </a:r>
            <a:endParaRPr lang="hu-HU" sz="4000" dirty="0"/>
          </a:p>
          <a:p>
            <a:pPr marL="0" indent="0">
              <a:buNone/>
            </a:pPr>
            <a:r>
              <a:rPr lang="es-ES_tradnl" sz="4000" dirty="0"/>
              <a:t>aquel halo de sucia luz</a:t>
            </a:r>
            <a:endParaRPr lang="hu-HU" sz="4000" dirty="0"/>
          </a:p>
          <a:p>
            <a:pPr marL="0" indent="0">
              <a:buNone/>
            </a:pPr>
            <a:r>
              <a:rPr lang="es-ES_tradnl" sz="4000" dirty="0"/>
              <a:t> </a:t>
            </a:r>
            <a:endParaRPr lang="hu-HU" sz="4000" dirty="0"/>
          </a:p>
          <a:p>
            <a:pPr marL="0" indent="0">
              <a:buNone/>
            </a:pPr>
            <a:r>
              <a:rPr lang="es-ES_tradnl" sz="4000" dirty="0"/>
              <a:t>voraces aladas</a:t>
            </a:r>
            <a:endParaRPr lang="hu-HU" sz="4000" dirty="0"/>
          </a:p>
          <a:p>
            <a:pPr marL="0" indent="0">
              <a:buNone/>
            </a:pPr>
            <a:r>
              <a:rPr lang="es-ES_tradnl" sz="4000" dirty="0"/>
              <a:t>sedientas bestezuelas</a:t>
            </a:r>
            <a:endParaRPr lang="hu-HU" sz="4000" dirty="0"/>
          </a:p>
          <a:p>
            <a:pPr marL="0" indent="0">
              <a:buNone/>
            </a:pPr>
            <a:r>
              <a:rPr lang="es-ES_tradnl" sz="4000" dirty="0"/>
              <a:t>infamantes ángeles zumbadores</a:t>
            </a:r>
            <a:endParaRPr lang="hu-HU" sz="4000" dirty="0"/>
          </a:p>
          <a:p>
            <a:pPr marL="0" indent="0">
              <a:buNone/>
            </a:pPr>
            <a:r>
              <a:rPr lang="es-ES_tradnl" sz="4000" dirty="0"/>
              <a:t>la perseguían</a:t>
            </a:r>
            <a:endParaRPr lang="hu-HU" sz="4000" dirty="0"/>
          </a:p>
          <a:p>
            <a:pPr marL="0" indent="0">
              <a:buNone/>
            </a:pPr>
            <a:r>
              <a:rPr lang="es-ES_tradnl" sz="4000" dirty="0"/>
              <a:t> </a:t>
            </a:r>
            <a:endParaRPr lang="hu-HU" sz="4000" dirty="0"/>
          </a:p>
          <a:p>
            <a:pPr marL="0" indent="0">
              <a:buNone/>
            </a:pPr>
            <a:r>
              <a:rPr lang="es-ES_tradnl" sz="4000" dirty="0"/>
              <a:t>era la tierra ajena y la carne de nadie</a:t>
            </a:r>
            <a:endParaRPr lang="hu-HU" sz="4000" dirty="0"/>
          </a:p>
          <a:p>
            <a:pPr marL="0" indent="0">
              <a:buNone/>
            </a:pPr>
            <a:r>
              <a:rPr lang="es-ES_tradnl" sz="4000" dirty="0"/>
              <a:t> </a:t>
            </a:r>
            <a:endParaRPr lang="hu-HU" sz="4000" dirty="0"/>
          </a:p>
          <a:p>
            <a:pPr marL="0" indent="0">
              <a:buNone/>
            </a:pPr>
            <a:r>
              <a:rPr lang="es-ES_tradnl" sz="4000" dirty="0"/>
              <a:t>tras la legaña</a:t>
            </a:r>
            <a:endParaRPr lang="hu-HU" sz="4000" dirty="0"/>
          </a:p>
          <a:p>
            <a:pPr marL="0" indent="0">
              <a:buNone/>
            </a:pPr>
            <a:r>
              <a:rPr lang="es-ES_tradnl" sz="4000" dirty="0"/>
              <a:t>me deslumbró el milagro mortecino</a:t>
            </a:r>
            <a:endParaRPr lang="hu-HU" sz="4000" dirty="0"/>
          </a:p>
          <a:p>
            <a:pPr marL="0" indent="0">
              <a:buNone/>
            </a:pPr>
            <a:r>
              <a:rPr lang="es-ES_tradnl" sz="4000" dirty="0"/>
              <a:t>la víspera el instinto la mirada</a:t>
            </a:r>
            <a:endParaRPr lang="hu-HU" sz="4000" dirty="0"/>
          </a:p>
          <a:p>
            <a:pPr marL="0" indent="0">
              <a:buNone/>
            </a:pPr>
            <a:r>
              <a:rPr lang="es-ES_tradnl" sz="4000" dirty="0"/>
              <a:t>el sol nonato</a:t>
            </a:r>
            <a:endParaRPr lang="hu-HU" sz="4000" dirty="0"/>
          </a:p>
          <a:p>
            <a:pPr marL="0" indent="0">
              <a:buNone/>
            </a:pPr>
            <a:r>
              <a:rPr lang="es-ES_tradnl" sz="4000" dirty="0"/>
              <a:t> </a:t>
            </a:r>
            <a:endParaRPr lang="hu-HU" sz="4000" dirty="0"/>
          </a:p>
          <a:p>
            <a:pPr marL="0" indent="0">
              <a:buNone/>
            </a:pPr>
            <a:r>
              <a:rPr lang="es-ES_tradnl" sz="4000" dirty="0"/>
              <a:t>¿era una niña un animal una idea?</a:t>
            </a:r>
            <a:endParaRPr lang="hu-HU" sz="4000" dirty="0"/>
          </a:p>
          <a:p>
            <a:pPr marL="0" indent="0">
              <a:buNone/>
            </a:pPr>
            <a:r>
              <a:rPr lang="es-ES_tradnl" sz="4000" dirty="0"/>
              <a:t> </a:t>
            </a:r>
            <a:endParaRPr lang="hu-HU" sz="4000" dirty="0"/>
          </a:p>
          <a:p>
            <a:pPr marL="0" indent="0">
              <a:buNone/>
            </a:pPr>
            <a:r>
              <a:rPr lang="es-ES_tradnl" sz="4000" dirty="0"/>
              <a:t>ah señor</a:t>
            </a:r>
            <a:endParaRPr lang="hu-HU" sz="4000" dirty="0"/>
          </a:p>
          <a:p>
            <a:pPr marL="0" indent="0">
              <a:buNone/>
            </a:pPr>
            <a:r>
              <a:rPr lang="es-ES_tradnl" sz="4000" dirty="0"/>
              <a:t>qué horrible dolor en los ojos</a:t>
            </a:r>
            <a:endParaRPr lang="hu-HU" sz="4000" dirty="0"/>
          </a:p>
          <a:p>
            <a:pPr marL="0" indent="0">
              <a:buNone/>
            </a:pPr>
            <a:r>
              <a:rPr lang="es-ES_tradnl" sz="4000" dirty="0"/>
              <a:t>qué agua amarga en la boca</a:t>
            </a:r>
            <a:endParaRPr lang="hu-HU" sz="4000" dirty="0"/>
          </a:p>
          <a:p>
            <a:pPr marL="0" indent="0">
              <a:buNone/>
            </a:pPr>
            <a:r>
              <a:rPr lang="es-ES_tradnl" sz="4000" dirty="0"/>
              <a:t>de aquel intolerable mediodía </a:t>
            </a:r>
            <a:endParaRPr lang="hu-HU" sz="4000" dirty="0"/>
          </a:p>
          <a:p>
            <a:pPr marL="0" indent="0">
              <a:buNone/>
            </a:pPr>
            <a:r>
              <a:rPr lang="es-ES_tradnl" sz="4000" dirty="0"/>
              <a:t>en que más rápida más lenta</a:t>
            </a:r>
            <a:endParaRPr lang="hu-HU" sz="4000" dirty="0"/>
          </a:p>
          <a:p>
            <a:pPr marL="0" indent="0">
              <a:buNone/>
            </a:pPr>
            <a:r>
              <a:rPr lang="es-ES_tradnl" sz="4000" dirty="0"/>
              <a:t>más antigua y oscura que la muerte</a:t>
            </a:r>
            <a:endParaRPr lang="hu-HU" sz="4000" dirty="0"/>
          </a:p>
          <a:p>
            <a:pPr marL="0" indent="0">
              <a:buNone/>
            </a:pPr>
            <a:r>
              <a:rPr lang="es-ES_tradnl" sz="4000" dirty="0"/>
              <a:t> </a:t>
            </a:r>
            <a:endParaRPr lang="hu-HU" sz="4000" dirty="0"/>
          </a:p>
          <a:p>
            <a:pPr marL="0" indent="0">
              <a:buNone/>
            </a:pPr>
            <a:r>
              <a:rPr lang="es-ES_tradnl" sz="4000" dirty="0"/>
              <a:t>a mi lado </a:t>
            </a:r>
            <a:endParaRPr lang="hu-HU" sz="4000" dirty="0"/>
          </a:p>
          <a:p>
            <a:pPr marL="0" indent="0">
              <a:buNone/>
            </a:pPr>
            <a:r>
              <a:rPr lang="es-ES_tradnl" sz="4000" dirty="0"/>
              <a:t>coronada de moscas</a:t>
            </a:r>
            <a:endParaRPr lang="hu-HU" sz="4000" dirty="0"/>
          </a:p>
          <a:p>
            <a:pPr marL="0" indent="0">
              <a:buNone/>
            </a:pPr>
            <a:r>
              <a:rPr lang="es-ES_tradnl" sz="4000" dirty="0"/>
              <a:t>pasó la vida</a:t>
            </a:r>
            <a:endParaRPr lang="hu-HU" sz="4000" dirty="0"/>
          </a:p>
          <a:p>
            <a:pPr marL="0" indent="0">
              <a:buNone/>
            </a:pPr>
            <a:endParaRPr lang="hu-H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i="1" dirty="0"/>
              <a:t>El </a:t>
            </a:r>
            <a:r>
              <a:rPr lang="hu-HU" i="1" dirty="0" err="1"/>
              <a:t>libro</a:t>
            </a:r>
            <a:r>
              <a:rPr lang="hu-HU" i="1" dirty="0"/>
              <a:t> de </a:t>
            </a:r>
            <a:r>
              <a:rPr lang="hu-HU" i="1" dirty="0" err="1"/>
              <a:t>barro</a:t>
            </a:r>
            <a:r>
              <a:rPr lang="hu-HU" i="1" dirty="0"/>
              <a:t> </a:t>
            </a:r>
            <a:r>
              <a:rPr lang="hu-HU" dirty="0"/>
              <a:t>(1993-94) 1.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_tradnl" b="1" dirty="0"/>
              <a:t>Hundo la mano</a:t>
            </a:r>
            <a:r>
              <a:rPr lang="es-ES_tradnl" dirty="0"/>
              <a:t> en la arena y encuentro la vértebra perdida. La extravío al instante. Sombra de marfil, desangrada. Mi padre sonríe. De este lado del mar la espuma es oscura. Huele a fiera me dice la pequeña amiga. El mar huele a vida y a muerte le respondo. Supongamos que es así.</a:t>
            </a:r>
            <a:endParaRPr lang="hu-HU" dirty="0"/>
          </a:p>
          <a:p>
            <a:pPr>
              <a:buNone/>
            </a:pPr>
            <a:endParaRPr lang="hu-HU" dirty="0"/>
          </a:p>
          <a:p>
            <a:r>
              <a:rPr lang="es-ES_tradnl" dirty="0"/>
              <a:t>La salud aferrada a la roca. Piedra sensible a la luz. El cazador carece de manos y pies. Es ciego y desea. Y su deseo es el bosque bajo el agua, poblado de sexos en flor o de flores maestras que horadan el silencio con sus grandes picos rojos y lentos.</a:t>
            </a:r>
            <a:endParaRPr lang="hu-HU" dirty="0"/>
          </a:p>
          <a:p>
            <a:endParaRPr lang="hu-H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Egyéni 16. séma">
      <a:dk1>
        <a:sysClr val="windowText" lastClr="000000"/>
      </a:dk1>
      <a:lt1>
        <a:sysClr val="window" lastClr="FFFFFF"/>
      </a:lt1>
      <a:dk2>
        <a:srgbClr val="1F497D"/>
      </a:dk2>
      <a:lt2>
        <a:srgbClr val="D3ECB9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</TotalTime>
  <Words>1044</Words>
  <Application>Microsoft Office PowerPoint</Application>
  <PresentationFormat>Diavetítés a képernyőre (4:3 oldalarány)</PresentationFormat>
  <Paragraphs>145</Paragraphs>
  <Slides>13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7" baseType="lpstr">
      <vt:lpstr>Arial</vt:lpstr>
      <vt:lpstr>Calibri</vt:lpstr>
      <vt:lpstr>Open Sans</vt:lpstr>
      <vt:lpstr>Office-téma</vt:lpstr>
      <vt:lpstr>PowerPoint-bemutató</vt:lpstr>
      <vt:lpstr>Blanca Varela  (1929-2009)</vt:lpstr>
      <vt:lpstr>Puerto Supe (Ese puerto existe y otros poemas, 1949-59)</vt:lpstr>
      <vt:lpstr>Puerto Supe</vt:lpstr>
      <vt:lpstr>Puerto Supe</vt:lpstr>
      <vt:lpstr>Puerto Supe</vt:lpstr>
      <vt:lpstr>Cruci-ficción (Canto villano, 1972-78)</vt:lpstr>
      <vt:lpstr>Ternera acosada por tábanos (Ejercicios materiales, 1978-93)</vt:lpstr>
      <vt:lpstr>El libro de barro (1993-94) 1.</vt:lpstr>
      <vt:lpstr>El libro de barro (1993-94) 21.</vt:lpstr>
      <vt:lpstr>El libro de barro (1993-94) 22.</vt:lpstr>
      <vt:lpstr>El libro de barro (1993-94) 23.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Blanca Varela</dc:title>
  <dc:creator>Gabi</dc:creator>
  <cp:lastModifiedBy>Gabriella Menczel</cp:lastModifiedBy>
  <cp:revision>56</cp:revision>
  <dcterms:created xsi:type="dcterms:W3CDTF">2017-03-04T09:52:00Z</dcterms:created>
  <dcterms:modified xsi:type="dcterms:W3CDTF">2023-04-22T19:40:11Z</dcterms:modified>
</cp:coreProperties>
</file>