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92" r:id="rId4"/>
    <p:sldId id="293" r:id="rId5"/>
    <p:sldId id="287" r:id="rId6"/>
    <p:sldId id="261" r:id="rId7"/>
    <p:sldId id="282" r:id="rId8"/>
    <p:sldId id="283" r:id="rId9"/>
    <p:sldId id="286" r:id="rId10"/>
    <p:sldId id="281" r:id="rId11"/>
    <p:sldId id="260" r:id="rId12"/>
    <p:sldId id="279" r:id="rId13"/>
    <p:sldId id="280" r:id="rId14"/>
    <p:sldId id="259" r:id="rId15"/>
    <p:sldId id="274" r:id="rId16"/>
    <p:sldId id="266" r:id="rId17"/>
    <p:sldId id="288" r:id="rId18"/>
    <p:sldId id="268" r:id="rId19"/>
    <p:sldId id="270" r:id="rId20"/>
    <p:sldId id="269" r:id="rId21"/>
    <p:sldId id="267" r:id="rId22"/>
    <p:sldId id="262" r:id="rId23"/>
    <p:sldId id="263" r:id="rId24"/>
    <p:sldId id="271" r:id="rId25"/>
    <p:sldId id="272" r:id="rId26"/>
    <p:sldId id="273" r:id="rId27"/>
    <p:sldId id="276" r:id="rId28"/>
    <p:sldId id="275" r:id="rId29"/>
    <p:sldId id="277" r:id="rId30"/>
    <p:sldId id="278" r:id="rId31"/>
    <p:sldId id="289" r:id="rId3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3979" autoAdjust="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PalkovicsAndrea\Documents\Tibi\Kutat&#225;sok\La%20lengua%20espanola%20en%20Europa\K&#233;sz%20t&#225;bl&#225;zatok\KRAKK&#211;\GALE_diagramas_proporc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PalkovicsAndrea\Documents\Tibi\Kutat&#225;sok\La%20lengua%20espanola%20en%20Europa\K&#233;sz%20t&#225;bl&#225;zatok\KRAKK&#211;\GALE_diagramas_proporc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PalkovicsAndrea\Documents\Tibi\Kutat&#225;sok\La%20lengua%20espanola%20en%20Europa\K&#233;sz%20t&#225;bl&#225;zatok\KRAKK&#211;\gale2_diagramok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PalkovicsAndrea\Documents\Tibi\Kutat&#225;sok\La%20lengua%20espanola%20en%20Europa\K&#233;sz%20t&#225;bl&#225;zatok\KRAKK&#211;\gale2_diagramok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PalkovicsAndrea\Documents\Tibi\Konferenci&#225;k\P&#233;cs%202023\lenguasprimariahistoric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2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1800" dirty="0"/>
              <a:t>Total de matrículas en lenguas extranjeras 2018/19</a:t>
            </a:r>
            <a:endParaRPr lang="hu-H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B7-4517-A492-5E277C46F32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B7-4517-A492-5E277C46F320}"/>
              </c:ext>
            </c:extLst>
          </c:dPt>
          <c:dLbls>
            <c:dLbl>
              <c:idx val="1"/>
              <c:layout>
                <c:manualLayout>
                  <c:x val="0.15443450629946887"/>
                  <c:y val="-7.0528717661103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1B7-4517-A492-5E277C46F3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Munka1!$A$10:$A$11</c:f>
              <c:strCache>
                <c:ptCount val="2"/>
                <c:pt idx="0">
                  <c:v>primaria</c:v>
                </c:pt>
                <c:pt idx="1">
                  <c:v>secundaria</c:v>
                </c:pt>
              </c:strCache>
            </c:strRef>
          </c:cat>
          <c:val>
            <c:numRef>
              <c:f>Munka1!$B$10:$B$11</c:f>
              <c:numCache>
                <c:formatCode>General</c:formatCode>
                <c:ptCount val="2"/>
                <c:pt idx="0">
                  <c:v>565481</c:v>
                </c:pt>
                <c:pt idx="1">
                  <c:v>614546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B7-4517-A492-5E277C46F32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1800" dirty="0"/>
              <a:t>Proporción de matrículas según etapas </a:t>
            </a:r>
            <a:endParaRPr lang="hu-H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Munka1!$A$6</c:f>
              <c:strCache>
                <c:ptCount val="1"/>
                <c:pt idx="0">
                  <c:v>primaria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Munka1!$B$5:$I$5</c:f>
              <c:strCache>
                <c:ptCount val="8"/>
                <c:pt idx="0">
                  <c:v>inglés</c:v>
                </c:pt>
                <c:pt idx="1">
                  <c:v>alemán</c:v>
                </c:pt>
                <c:pt idx="2">
                  <c:v>francés</c:v>
                </c:pt>
                <c:pt idx="3">
                  <c:v>español</c:v>
                </c:pt>
                <c:pt idx="4">
                  <c:v>italiano</c:v>
                </c:pt>
                <c:pt idx="5">
                  <c:v>ruso</c:v>
                </c:pt>
                <c:pt idx="6">
                  <c:v>latín</c:v>
                </c:pt>
                <c:pt idx="7">
                  <c:v>otras lenguas</c:v>
                </c:pt>
              </c:strCache>
            </c:strRef>
          </c:cat>
          <c:val>
            <c:numRef>
              <c:f>Munka1!$B$6:$I$6</c:f>
              <c:numCache>
                <c:formatCode>#,##0</c:formatCode>
                <c:ptCount val="8"/>
                <c:pt idx="0">
                  <c:v>432689</c:v>
                </c:pt>
                <c:pt idx="1">
                  <c:v>125277</c:v>
                </c:pt>
                <c:pt idx="2">
                  <c:v>1998</c:v>
                </c:pt>
                <c:pt idx="3" formatCode="General">
                  <c:v>1046</c:v>
                </c:pt>
                <c:pt idx="4" formatCode="General">
                  <c:v>608</c:v>
                </c:pt>
                <c:pt idx="5" formatCode="General">
                  <c:v>553</c:v>
                </c:pt>
                <c:pt idx="6" formatCode="General">
                  <c:v>90</c:v>
                </c:pt>
                <c:pt idx="7">
                  <c:v>3220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4-43CF-819E-D6B2A8814F49}"/>
            </c:ext>
          </c:extLst>
        </c:ser>
        <c:ser>
          <c:idx val="1"/>
          <c:order val="1"/>
          <c:tx>
            <c:strRef>
              <c:f>Munka1!$A$7</c:f>
              <c:strCache>
                <c:ptCount val="1"/>
                <c:pt idx="0">
                  <c:v>secundaria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Munka1!$B$5:$I$5</c:f>
              <c:strCache>
                <c:ptCount val="8"/>
                <c:pt idx="0">
                  <c:v>inglés</c:v>
                </c:pt>
                <c:pt idx="1">
                  <c:v>alemán</c:v>
                </c:pt>
                <c:pt idx="2">
                  <c:v>francés</c:v>
                </c:pt>
                <c:pt idx="3">
                  <c:v>español</c:v>
                </c:pt>
                <c:pt idx="4">
                  <c:v>italiano</c:v>
                </c:pt>
                <c:pt idx="5">
                  <c:v>ruso</c:v>
                </c:pt>
                <c:pt idx="6">
                  <c:v>latín</c:v>
                </c:pt>
                <c:pt idx="7">
                  <c:v>otras lenguas</c:v>
                </c:pt>
              </c:strCache>
            </c:strRef>
          </c:cat>
          <c:val>
            <c:numRef>
              <c:f>Munka1!$B$7:$I$7</c:f>
              <c:numCache>
                <c:formatCode>General</c:formatCode>
                <c:ptCount val="8"/>
                <c:pt idx="0">
                  <c:v>375672</c:v>
                </c:pt>
                <c:pt idx="1">
                  <c:v>184555</c:v>
                </c:pt>
                <c:pt idx="2">
                  <c:v>17632</c:v>
                </c:pt>
                <c:pt idx="3">
                  <c:v>12264</c:v>
                </c:pt>
                <c:pt idx="4">
                  <c:v>13373</c:v>
                </c:pt>
                <c:pt idx="5">
                  <c:v>4396</c:v>
                </c:pt>
                <c:pt idx="6">
                  <c:v>4128</c:v>
                </c:pt>
                <c:pt idx="7">
                  <c:v>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4-43CF-819E-D6B2A8814F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469579616"/>
        <c:axId val="469579944"/>
      </c:barChart>
      <c:catAx>
        <c:axId val="46957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69579944"/>
        <c:crosses val="autoZero"/>
        <c:auto val="1"/>
        <c:lblAlgn val="ctr"/>
        <c:lblOffset val="100"/>
        <c:noMultiLvlLbl val="0"/>
      </c:catAx>
      <c:valAx>
        <c:axId val="46957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6957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b="0" i="0" cap="none" baseline="0" dirty="0"/>
              <a:t>Proporción de las lenguas </a:t>
            </a:r>
            <a:r>
              <a:rPr lang="es-ES" sz="2000" b="0" i="0" cap="none" baseline="0" dirty="0" smtClean="0"/>
              <a:t>enseñadas</a:t>
            </a:r>
            <a:endParaRPr lang="hu-HU" sz="2000" b="0" i="0" cap="none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F8A-422A-B810-965F0F92801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F8A-422A-B810-965F0F9280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F8A-422A-B810-965F0F92801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F8A-422A-B810-965F0F92801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F8A-422A-B810-965F0F92801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F8A-422A-B810-965F0F928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Munka1!$B$5:$D$5</c:f>
              <c:strCache>
                <c:ptCount val="3"/>
                <c:pt idx="0">
                  <c:v>inglés</c:v>
                </c:pt>
                <c:pt idx="1">
                  <c:v>alemán</c:v>
                </c:pt>
                <c:pt idx="2">
                  <c:v>otras</c:v>
                </c:pt>
              </c:strCache>
            </c:strRef>
          </c:cat>
          <c:val>
            <c:numRef>
              <c:f>Munka1!$B$6:$D$6</c:f>
              <c:numCache>
                <c:formatCode>#,##0</c:formatCode>
                <c:ptCount val="3"/>
                <c:pt idx="0">
                  <c:v>432689</c:v>
                </c:pt>
                <c:pt idx="1">
                  <c:v>125277</c:v>
                </c:pt>
                <c:pt idx="2" formatCode="General">
                  <c:v>7515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8A-422A-B810-965F0F92801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b="0" i="0" cap="none" baseline="0" dirty="0"/>
              <a:t>Proporción de las lenguas </a:t>
            </a:r>
            <a:r>
              <a:rPr lang="es-ES" sz="2000" b="0" i="0" cap="none" baseline="0" dirty="0" smtClean="0"/>
              <a:t>enseñadas              </a:t>
            </a:r>
            <a:r>
              <a:rPr lang="es-ES" sz="2000" b="0" i="0" cap="none" baseline="0" dirty="0"/>
              <a:t>sin inglés y </a:t>
            </a:r>
            <a:r>
              <a:rPr lang="es-ES" sz="2000" b="0" i="0" cap="none" baseline="0" dirty="0" smtClean="0"/>
              <a:t>alemán</a:t>
            </a:r>
            <a:endParaRPr lang="hu-HU" sz="2000" b="0" i="0" cap="none" baseline="0" dirty="0"/>
          </a:p>
        </c:rich>
      </c:tx>
      <c:layout>
        <c:manualLayout>
          <c:xMode val="edge"/>
          <c:yMode val="edge"/>
          <c:x val="0.13846303619036121"/>
          <c:y val="1.7038014896859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29E-460F-AA84-C7B392AE4A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29E-460F-AA84-C7B392AE4A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29E-460F-AA84-C7B392AE4A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29E-460F-AA84-C7B392AE4A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29E-460F-AA84-C7B392AE4A76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29E-460F-AA84-C7B392AE4A7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29E-460F-AA84-C7B392AE4A7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29E-460F-AA84-C7B392AE4A7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29E-460F-AA84-C7B392AE4A7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29E-460F-AA84-C7B392AE4A7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29E-460F-AA84-C7B392AE4A7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29E-460F-AA84-C7B392AE4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Munka1!$D$1:$I$1</c:f>
              <c:strCache>
                <c:ptCount val="6"/>
                <c:pt idx="0">
                  <c:v>francés</c:v>
                </c:pt>
                <c:pt idx="1">
                  <c:v>español</c:v>
                </c:pt>
                <c:pt idx="2">
                  <c:v>italiano</c:v>
                </c:pt>
                <c:pt idx="3">
                  <c:v>ruso</c:v>
                </c:pt>
                <c:pt idx="4">
                  <c:v>latín</c:v>
                </c:pt>
                <c:pt idx="5">
                  <c:v>otras lenguas</c:v>
                </c:pt>
              </c:strCache>
            </c:strRef>
          </c:cat>
          <c:val>
            <c:numRef>
              <c:f>Munka1!$D$2:$I$2</c:f>
              <c:numCache>
                <c:formatCode>General</c:formatCode>
                <c:ptCount val="6"/>
                <c:pt idx="0" formatCode="#,##0">
                  <c:v>1998</c:v>
                </c:pt>
                <c:pt idx="1">
                  <c:v>1046</c:v>
                </c:pt>
                <c:pt idx="2">
                  <c:v>608</c:v>
                </c:pt>
                <c:pt idx="3">
                  <c:v>553</c:v>
                </c:pt>
                <c:pt idx="4">
                  <c:v>90</c:v>
                </c:pt>
                <c:pt idx="5" formatCode="#,##0">
                  <c:v>3220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9E-460F-AA84-C7B392AE4A7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 cap="none" dirty="0" err="1" smtClean="0"/>
              <a:t>secundaria</a:t>
            </a:r>
            <a:r>
              <a:rPr lang="hu-HU" sz="2000" cap="none" dirty="0" smtClean="0"/>
              <a:t> </a:t>
            </a:r>
            <a:r>
              <a:rPr lang="hu-HU" sz="2000" cap="none" dirty="0" err="1" smtClean="0"/>
              <a:t>general</a:t>
            </a:r>
            <a:endParaRPr lang="en-US" dirty="0"/>
          </a:p>
        </c:rich>
      </c:tx>
      <c:layout>
        <c:manualLayout>
          <c:xMode val="edge"/>
          <c:yMode val="edge"/>
          <c:x val="0.82851629910993818"/>
          <c:y val="2.8043336892113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Munka1!$D$39</c:f>
              <c:strCache>
                <c:ptCount val="1"/>
                <c:pt idx="0">
                  <c:v>general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81A-4152-9D36-6006B52640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81A-4152-9D36-6006B52640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81A-4152-9D36-6006B52640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81A-4152-9D36-6006B52640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81A-4152-9D36-6006B5264067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81A-4152-9D36-6006B526406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81A-4152-9D36-6006B526406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81A-4152-9D36-6006B526406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81A-4152-9D36-6006B526406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81A-4152-9D36-6006B526406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81A-4152-9D36-6006B526406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81A-4152-9D36-6006B5264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Munka1!$E$38:$J$38</c:f>
              <c:strCache>
                <c:ptCount val="6"/>
                <c:pt idx="0">
                  <c:v>francés</c:v>
                </c:pt>
                <c:pt idx="1">
                  <c:v>español</c:v>
                </c:pt>
                <c:pt idx="2">
                  <c:v>italiano</c:v>
                </c:pt>
                <c:pt idx="3">
                  <c:v>ruso</c:v>
                </c:pt>
                <c:pt idx="4">
                  <c:v>latín</c:v>
                </c:pt>
                <c:pt idx="5">
                  <c:v>otras lenguas</c:v>
                </c:pt>
              </c:strCache>
            </c:strRef>
          </c:cat>
          <c:val>
            <c:numRef>
              <c:f>Munka1!$E$39:$J$39</c:f>
              <c:numCache>
                <c:formatCode>#,##0</c:formatCode>
                <c:ptCount val="6"/>
                <c:pt idx="0" formatCode="General">
                  <c:v>16349</c:v>
                </c:pt>
                <c:pt idx="1">
                  <c:v>11999</c:v>
                </c:pt>
                <c:pt idx="2">
                  <c:v>13033</c:v>
                </c:pt>
                <c:pt idx="3">
                  <c:v>4052</c:v>
                </c:pt>
                <c:pt idx="4" formatCode="General">
                  <c:v>4079</c:v>
                </c:pt>
                <c:pt idx="5" formatCode="General">
                  <c:v>2041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1A-4152-9D36-6006B526406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 cap="none" dirty="0" err="1" smtClean="0"/>
              <a:t>secundaria</a:t>
            </a:r>
            <a:r>
              <a:rPr lang="hu-HU" sz="2000" cap="none" dirty="0" smtClean="0"/>
              <a:t> </a:t>
            </a:r>
            <a:r>
              <a:rPr lang="en-US" sz="2000" cap="none" dirty="0" err="1" smtClean="0"/>
              <a:t>profesional</a:t>
            </a:r>
            <a:endParaRPr lang="en-US" sz="2000" cap="none" dirty="0"/>
          </a:p>
        </c:rich>
      </c:tx>
      <c:layout>
        <c:manualLayout>
          <c:xMode val="edge"/>
          <c:yMode val="edge"/>
          <c:x val="0.74894560786097031"/>
          <c:y val="2.3927907287837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Munka1!$D$41</c:f>
              <c:strCache>
                <c:ptCount val="1"/>
                <c:pt idx="0">
                  <c:v>profesional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005-4D69-9529-BF165347B4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005-4D69-9529-BF165347B4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005-4D69-9529-BF165347B4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005-4D69-9529-BF165347B4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005-4D69-9529-BF165347B42F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005-4D69-9529-BF165347B4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005-4D69-9529-BF165347B42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005-4D69-9529-BF165347B42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005-4D69-9529-BF165347B42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005-4D69-9529-BF165347B42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005-4D69-9529-BF165347B42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005-4D69-9529-BF165347B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Munka1!$E$40:$J$40</c:f>
              <c:strCache>
                <c:ptCount val="6"/>
                <c:pt idx="0">
                  <c:v>francés</c:v>
                </c:pt>
                <c:pt idx="1">
                  <c:v>español</c:v>
                </c:pt>
                <c:pt idx="2">
                  <c:v>italiano</c:v>
                </c:pt>
                <c:pt idx="3">
                  <c:v>ruso</c:v>
                </c:pt>
                <c:pt idx="4">
                  <c:v>latín</c:v>
                </c:pt>
                <c:pt idx="5">
                  <c:v>otras lenguas</c:v>
                </c:pt>
              </c:strCache>
            </c:strRef>
          </c:cat>
          <c:val>
            <c:numRef>
              <c:f>Munka1!$E$41:$J$41</c:f>
              <c:numCache>
                <c:formatCode>#,##0</c:formatCode>
                <c:ptCount val="6"/>
                <c:pt idx="0" formatCode="General">
                  <c:v>1283</c:v>
                </c:pt>
                <c:pt idx="1">
                  <c:v>265</c:v>
                </c:pt>
                <c:pt idx="2" formatCode="General">
                  <c:v>340</c:v>
                </c:pt>
                <c:pt idx="3" formatCode="General">
                  <c:v>344</c:v>
                </c:pt>
                <c:pt idx="4" formatCode="General">
                  <c:v>49</c:v>
                </c:pt>
                <c:pt idx="5" formatCode="General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05-4D69-9529-BF165347B42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800" b="0" i="0" baseline="0" dirty="0" smtClean="0">
                <a:effectLst/>
              </a:rPr>
              <a:t>Evolución de </a:t>
            </a:r>
            <a:r>
              <a:rPr lang="hu-HU" sz="2800" b="0" i="0" baseline="0" dirty="0" smtClean="0">
                <a:effectLst/>
              </a:rPr>
              <a:t>las</a:t>
            </a:r>
            <a:r>
              <a:rPr lang="es-ES" sz="2800" b="0" i="0" baseline="0" dirty="0" smtClean="0">
                <a:effectLst/>
              </a:rPr>
              <a:t> lenguas en la enseñanza </a:t>
            </a:r>
            <a:r>
              <a:rPr lang="hu-HU" sz="2800" b="0" i="0" baseline="0" dirty="0" err="1" smtClean="0">
                <a:effectLst/>
              </a:rPr>
              <a:t>primaria</a:t>
            </a:r>
            <a:r>
              <a:rPr lang="hu-HU" sz="2800" b="0" i="0" baseline="0" dirty="0" smtClean="0">
                <a:effectLst/>
              </a:rPr>
              <a:t> </a:t>
            </a:r>
          </a:p>
          <a:p>
            <a:pPr>
              <a:defRPr/>
            </a:pPr>
            <a:r>
              <a:rPr lang="hu-HU" sz="2800" b="0" i="0" baseline="0" dirty="0" smtClean="0">
                <a:effectLst/>
              </a:rPr>
              <a:t>(sin </a:t>
            </a:r>
            <a:r>
              <a:rPr lang="hu-HU" sz="2800" b="0" i="0" baseline="0" dirty="0" err="1" smtClean="0">
                <a:effectLst/>
              </a:rPr>
              <a:t>inglés</a:t>
            </a:r>
            <a:r>
              <a:rPr lang="hu-HU" sz="2800" b="0" i="0" baseline="0" dirty="0" smtClean="0">
                <a:effectLst/>
              </a:rPr>
              <a:t> y </a:t>
            </a:r>
            <a:r>
              <a:rPr lang="hu-HU" sz="2800" b="0" i="0" baseline="0" dirty="0" err="1" smtClean="0">
                <a:effectLst/>
              </a:rPr>
              <a:t>alemán</a:t>
            </a:r>
            <a:r>
              <a:rPr lang="hu-HU" sz="2800" b="0" i="0" baseline="0" dirty="0" smtClean="0">
                <a:effectLst/>
              </a:rPr>
              <a:t>)</a:t>
            </a:r>
            <a:endParaRPr lang="hu-HU" sz="2800" dirty="0" smtClean="0">
              <a:effectLst/>
            </a:endParaRPr>
          </a:p>
          <a:p>
            <a:pPr>
              <a:defRPr/>
            </a:pPr>
            <a:r>
              <a:rPr lang="hu-HU" sz="1800" b="0" i="0" baseline="0" dirty="0" smtClean="0">
                <a:effectLst/>
              </a:rPr>
              <a:t>(</a:t>
            </a:r>
            <a:r>
              <a:rPr lang="hu-HU" sz="1800" b="0" i="0" baseline="0" dirty="0" err="1" smtClean="0">
                <a:effectLst/>
              </a:rPr>
              <a:t>elaboración</a:t>
            </a:r>
            <a:r>
              <a:rPr lang="hu-HU" sz="1800" b="0" i="0" baseline="0" dirty="0" smtClean="0">
                <a:effectLst/>
              </a:rPr>
              <a:t> </a:t>
            </a:r>
            <a:r>
              <a:rPr lang="hu-HU" sz="1800" b="0" i="0" baseline="0" dirty="0" err="1" smtClean="0">
                <a:effectLst/>
              </a:rPr>
              <a:t>propia</a:t>
            </a:r>
            <a:r>
              <a:rPr lang="hu-HU" sz="1800" b="0" i="0" baseline="0" dirty="0" smtClean="0">
                <a:effectLst/>
              </a:rPr>
              <a:t>, </a:t>
            </a:r>
            <a:r>
              <a:rPr lang="hu-HU" sz="1800" b="0" i="0" baseline="0" dirty="0" err="1" smtClean="0">
                <a:effectLst/>
              </a:rPr>
              <a:t>fuente</a:t>
            </a:r>
            <a:r>
              <a:rPr lang="hu-HU" sz="1800" b="0" i="0" baseline="0" dirty="0" smtClean="0">
                <a:effectLst/>
              </a:rPr>
              <a:t>: </a:t>
            </a:r>
            <a:r>
              <a:rPr lang="hu-HU" sz="1800" b="0" i="0" baseline="0" dirty="0" err="1" smtClean="0">
                <a:effectLst/>
              </a:rPr>
              <a:t>Oficina</a:t>
            </a:r>
            <a:r>
              <a:rPr lang="hu-HU" sz="1800" b="0" i="0" baseline="0" dirty="0" smtClean="0">
                <a:effectLst/>
              </a:rPr>
              <a:t> de </a:t>
            </a:r>
            <a:r>
              <a:rPr lang="hu-HU" sz="1800" b="0" i="0" baseline="0" dirty="0" err="1" smtClean="0">
                <a:effectLst/>
              </a:rPr>
              <a:t>Educación</a:t>
            </a:r>
            <a:r>
              <a:rPr lang="hu-HU" sz="1800" b="0" i="0" baseline="0" dirty="0" smtClean="0">
                <a:effectLst/>
              </a:rPr>
              <a:t>)</a:t>
            </a:r>
            <a:endParaRPr lang="hu-H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Munka1!$B$22</c:f>
              <c:strCache>
                <c:ptCount val="1"/>
                <c:pt idx="0">
                  <c:v>francés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Munka1!$A$23:$A$38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strCache>
            </c:strRef>
          </c:cat>
          <c:val>
            <c:numRef>
              <c:f>Munka1!$B$23:$B$38</c:f>
              <c:numCache>
                <c:formatCode>#,##0</c:formatCode>
                <c:ptCount val="16"/>
                <c:pt idx="0">
                  <c:v>3709</c:v>
                </c:pt>
                <c:pt idx="1">
                  <c:v>3457</c:v>
                </c:pt>
                <c:pt idx="2">
                  <c:v>3309</c:v>
                </c:pt>
                <c:pt idx="3">
                  <c:v>3150</c:v>
                </c:pt>
                <c:pt idx="4">
                  <c:v>3059</c:v>
                </c:pt>
                <c:pt idx="5">
                  <c:v>2666</c:v>
                </c:pt>
                <c:pt idx="6">
                  <c:v>2471</c:v>
                </c:pt>
                <c:pt idx="7">
                  <c:v>2344</c:v>
                </c:pt>
                <c:pt idx="8">
                  <c:v>2222</c:v>
                </c:pt>
                <c:pt idx="9" formatCode="General">
                  <c:v>2468</c:v>
                </c:pt>
                <c:pt idx="10">
                  <c:v>2345</c:v>
                </c:pt>
                <c:pt idx="11">
                  <c:v>2349</c:v>
                </c:pt>
                <c:pt idx="12">
                  <c:v>2253</c:v>
                </c:pt>
                <c:pt idx="13">
                  <c:v>2246</c:v>
                </c:pt>
                <c:pt idx="14">
                  <c:v>2272</c:v>
                </c:pt>
                <c:pt idx="15">
                  <c:v>1998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34-4B67-A034-806559CE2B5A}"/>
            </c:ext>
          </c:extLst>
        </c:ser>
        <c:ser>
          <c:idx val="1"/>
          <c:order val="1"/>
          <c:tx>
            <c:strRef>
              <c:f>Munka1!$C$22</c:f>
              <c:strCache>
                <c:ptCount val="1"/>
                <c:pt idx="0">
                  <c:v>español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Munka1!$A$23:$A$38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strCache>
            </c:strRef>
          </c:cat>
          <c:val>
            <c:numRef>
              <c:f>Munka1!$C$23:$C$38</c:f>
              <c:numCache>
                <c:formatCode>General</c:formatCode>
                <c:ptCount val="16"/>
                <c:pt idx="0">
                  <c:v>369</c:v>
                </c:pt>
                <c:pt idx="1">
                  <c:v>391</c:v>
                </c:pt>
                <c:pt idx="2">
                  <c:v>406</c:v>
                </c:pt>
                <c:pt idx="3">
                  <c:v>281</c:v>
                </c:pt>
                <c:pt idx="4">
                  <c:v>433</c:v>
                </c:pt>
                <c:pt idx="5">
                  <c:v>397</c:v>
                </c:pt>
                <c:pt idx="6">
                  <c:v>373</c:v>
                </c:pt>
                <c:pt idx="7">
                  <c:v>422</c:v>
                </c:pt>
                <c:pt idx="8">
                  <c:v>451</c:v>
                </c:pt>
                <c:pt idx="9">
                  <c:v>486</c:v>
                </c:pt>
                <c:pt idx="10">
                  <c:v>575</c:v>
                </c:pt>
                <c:pt idx="11">
                  <c:v>573</c:v>
                </c:pt>
                <c:pt idx="12">
                  <c:v>534</c:v>
                </c:pt>
                <c:pt idx="13">
                  <c:v>919</c:v>
                </c:pt>
                <c:pt idx="14">
                  <c:v>891</c:v>
                </c:pt>
                <c:pt idx="15">
                  <c:v>1046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34-4B67-A034-806559CE2B5A}"/>
            </c:ext>
          </c:extLst>
        </c:ser>
        <c:ser>
          <c:idx val="2"/>
          <c:order val="2"/>
          <c:tx>
            <c:strRef>
              <c:f>Munka1!$D$22</c:f>
              <c:strCache>
                <c:ptCount val="1"/>
                <c:pt idx="0">
                  <c:v>italiano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Munka1!$A$23:$A$38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strCache>
            </c:strRef>
          </c:cat>
          <c:val>
            <c:numRef>
              <c:f>Munka1!$D$23:$D$38</c:f>
              <c:numCache>
                <c:formatCode>General</c:formatCode>
                <c:ptCount val="16"/>
                <c:pt idx="0" formatCode="#,##0">
                  <c:v>1150</c:v>
                </c:pt>
                <c:pt idx="1">
                  <c:v>849</c:v>
                </c:pt>
                <c:pt idx="2">
                  <c:v>920</c:v>
                </c:pt>
                <c:pt idx="3">
                  <c:v>937</c:v>
                </c:pt>
                <c:pt idx="4">
                  <c:v>798</c:v>
                </c:pt>
                <c:pt idx="5">
                  <c:v>815</c:v>
                </c:pt>
                <c:pt idx="6">
                  <c:v>648</c:v>
                </c:pt>
                <c:pt idx="7">
                  <c:v>589</c:v>
                </c:pt>
                <c:pt idx="8">
                  <c:v>613</c:v>
                </c:pt>
                <c:pt idx="9">
                  <c:v>564</c:v>
                </c:pt>
                <c:pt idx="10">
                  <c:v>556</c:v>
                </c:pt>
                <c:pt idx="11">
                  <c:v>469</c:v>
                </c:pt>
                <c:pt idx="12">
                  <c:v>452</c:v>
                </c:pt>
                <c:pt idx="13">
                  <c:v>487</c:v>
                </c:pt>
                <c:pt idx="14">
                  <c:v>507</c:v>
                </c:pt>
                <c:pt idx="15">
                  <c:v>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34-4B67-A034-806559CE2B5A}"/>
            </c:ext>
          </c:extLst>
        </c:ser>
        <c:ser>
          <c:idx val="3"/>
          <c:order val="3"/>
          <c:tx>
            <c:strRef>
              <c:f>Munka1!$E$22</c:f>
              <c:strCache>
                <c:ptCount val="1"/>
                <c:pt idx="0">
                  <c:v>ruso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Munka1!$A$23:$A$38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strCache>
            </c:strRef>
          </c:cat>
          <c:val>
            <c:numRef>
              <c:f>Munka1!$E$23:$E$38</c:f>
              <c:numCache>
                <c:formatCode>#,##0</c:formatCode>
                <c:ptCount val="16"/>
                <c:pt idx="0">
                  <c:v>2054</c:v>
                </c:pt>
                <c:pt idx="1">
                  <c:v>1450</c:v>
                </c:pt>
                <c:pt idx="2">
                  <c:v>1317</c:v>
                </c:pt>
                <c:pt idx="3">
                  <c:v>1081</c:v>
                </c:pt>
                <c:pt idx="4">
                  <c:v>1018</c:v>
                </c:pt>
                <c:pt idx="5" formatCode="General">
                  <c:v>863</c:v>
                </c:pt>
                <c:pt idx="6" formatCode="General">
                  <c:v>763</c:v>
                </c:pt>
                <c:pt idx="7" formatCode="General">
                  <c:v>828</c:v>
                </c:pt>
                <c:pt idx="8" formatCode="General">
                  <c:v>658</c:v>
                </c:pt>
                <c:pt idx="9" formatCode="General">
                  <c:v>602</c:v>
                </c:pt>
                <c:pt idx="10" formatCode="General">
                  <c:v>690</c:v>
                </c:pt>
                <c:pt idx="11" formatCode="General">
                  <c:v>751</c:v>
                </c:pt>
                <c:pt idx="12" formatCode="General">
                  <c:v>730</c:v>
                </c:pt>
                <c:pt idx="13" formatCode="General">
                  <c:v>664</c:v>
                </c:pt>
                <c:pt idx="14" formatCode="General">
                  <c:v>572</c:v>
                </c:pt>
                <c:pt idx="15" formatCode="General">
                  <c:v>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34-4B67-A034-806559CE2B5A}"/>
            </c:ext>
          </c:extLst>
        </c:ser>
        <c:ser>
          <c:idx val="4"/>
          <c:order val="4"/>
          <c:tx>
            <c:strRef>
              <c:f>Munka1!$F$22</c:f>
              <c:strCache>
                <c:ptCount val="1"/>
                <c:pt idx="0">
                  <c:v>latín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Munka1!$A$23:$A$38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strCache>
            </c:strRef>
          </c:cat>
          <c:val>
            <c:numRef>
              <c:f>Munka1!$F$23:$F$38</c:f>
              <c:numCache>
                <c:formatCode>General</c:formatCode>
                <c:ptCount val="16"/>
                <c:pt idx="0">
                  <c:v>191</c:v>
                </c:pt>
                <c:pt idx="1">
                  <c:v>116</c:v>
                </c:pt>
                <c:pt idx="2">
                  <c:v>105</c:v>
                </c:pt>
                <c:pt idx="3">
                  <c:v>229</c:v>
                </c:pt>
                <c:pt idx="4">
                  <c:v>43</c:v>
                </c:pt>
                <c:pt idx="5">
                  <c:v>27</c:v>
                </c:pt>
                <c:pt idx="6">
                  <c:v>3</c:v>
                </c:pt>
                <c:pt idx="7">
                  <c:v>10</c:v>
                </c:pt>
                <c:pt idx="8">
                  <c:v>85</c:v>
                </c:pt>
                <c:pt idx="9">
                  <c:v>57</c:v>
                </c:pt>
                <c:pt idx="10">
                  <c:v>60</c:v>
                </c:pt>
                <c:pt idx="11">
                  <c:v>54</c:v>
                </c:pt>
                <c:pt idx="12">
                  <c:v>79</c:v>
                </c:pt>
                <c:pt idx="13">
                  <c:v>85</c:v>
                </c:pt>
                <c:pt idx="14">
                  <c:v>112</c:v>
                </c:pt>
                <c:pt idx="15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34-4B67-A034-806559CE2B5A}"/>
            </c:ext>
          </c:extLst>
        </c:ser>
        <c:ser>
          <c:idx val="5"/>
          <c:order val="5"/>
          <c:tx>
            <c:strRef>
              <c:f>Munka1!$G$22</c:f>
              <c:strCache>
                <c:ptCount val="1"/>
                <c:pt idx="0">
                  <c:v>otras lenguas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Lbls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Munka1!$A$23:$A$38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strCache>
            </c:strRef>
          </c:cat>
          <c:val>
            <c:numRef>
              <c:f>Munka1!$G$23:$G$38</c:f>
              <c:numCache>
                <c:formatCode>#,##0</c:formatCode>
                <c:ptCount val="16"/>
                <c:pt idx="0">
                  <c:v>3763</c:v>
                </c:pt>
                <c:pt idx="1">
                  <c:v>3611</c:v>
                </c:pt>
                <c:pt idx="2">
                  <c:v>2868</c:v>
                </c:pt>
                <c:pt idx="3">
                  <c:v>2680</c:v>
                </c:pt>
                <c:pt idx="4">
                  <c:v>2878</c:v>
                </c:pt>
                <c:pt idx="5">
                  <c:v>3262</c:v>
                </c:pt>
                <c:pt idx="6">
                  <c:v>3028</c:v>
                </c:pt>
                <c:pt idx="7">
                  <c:v>3804</c:v>
                </c:pt>
                <c:pt idx="8">
                  <c:v>3230</c:v>
                </c:pt>
                <c:pt idx="9">
                  <c:v>3085</c:v>
                </c:pt>
                <c:pt idx="10">
                  <c:v>2607</c:v>
                </c:pt>
                <c:pt idx="11">
                  <c:v>3466</c:v>
                </c:pt>
                <c:pt idx="12">
                  <c:v>3355</c:v>
                </c:pt>
                <c:pt idx="13">
                  <c:v>3148</c:v>
                </c:pt>
                <c:pt idx="14">
                  <c:v>3378</c:v>
                </c:pt>
                <c:pt idx="15">
                  <c:v>3220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34-4B67-A034-806559CE2B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7132608"/>
        <c:axId val="327129984"/>
      </c:lineChart>
      <c:catAx>
        <c:axId val="3271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7129984"/>
        <c:crosses val="autoZero"/>
        <c:auto val="1"/>
        <c:lblAlgn val="ctr"/>
        <c:lblOffset val="100"/>
        <c:noMultiLvlLbl val="0"/>
      </c:catAx>
      <c:valAx>
        <c:axId val="3271299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2713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800" b="0" i="0" baseline="0" dirty="0" smtClean="0">
                <a:effectLst/>
              </a:rPr>
              <a:t>Evolución de </a:t>
            </a:r>
            <a:r>
              <a:rPr lang="hu-HU" sz="2800" b="0" i="0" baseline="0" dirty="0" smtClean="0">
                <a:effectLst/>
              </a:rPr>
              <a:t>las</a:t>
            </a:r>
            <a:r>
              <a:rPr lang="es-ES" sz="2800" b="0" i="0" baseline="0" dirty="0" smtClean="0">
                <a:effectLst/>
              </a:rPr>
              <a:t> lenguas en la enseñanza secundaria general</a:t>
            </a:r>
            <a:r>
              <a:rPr lang="hu-HU" sz="2800" b="0" i="0" baseline="0" dirty="0" smtClean="0">
                <a:effectLst/>
              </a:rPr>
              <a:t>       (sin </a:t>
            </a:r>
            <a:r>
              <a:rPr lang="hu-HU" sz="2800" b="0" i="0" baseline="0" dirty="0" err="1" smtClean="0">
                <a:effectLst/>
              </a:rPr>
              <a:t>inglés</a:t>
            </a:r>
            <a:r>
              <a:rPr lang="hu-HU" sz="2800" b="0" i="0" baseline="0" dirty="0" smtClean="0">
                <a:effectLst/>
              </a:rPr>
              <a:t> y </a:t>
            </a:r>
            <a:r>
              <a:rPr lang="hu-HU" sz="2800" b="0" i="0" baseline="0" dirty="0" err="1" smtClean="0">
                <a:effectLst/>
              </a:rPr>
              <a:t>alemán</a:t>
            </a:r>
            <a:r>
              <a:rPr lang="hu-HU" sz="2800" b="0" i="0" baseline="0" dirty="0" smtClean="0">
                <a:effectLst/>
              </a:rPr>
              <a:t>)</a:t>
            </a:r>
          </a:p>
          <a:p>
            <a:pPr algn="ctr">
              <a:defRPr/>
            </a:pPr>
            <a:r>
              <a:rPr lang="hu-HU" sz="1600" b="0" i="0" baseline="0" dirty="0" smtClean="0">
                <a:effectLst/>
              </a:rPr>
              <a:t>(</a:t>
            </a:r>
            <a:r>
              <a:rPr lang="hu-HU" sz="1600" b="0" i="0" baseline="0" dirty="0" err="1" smtClean="0">
                <a:effectLst/>
              </a:rPr>
              <a:t>elaboración</a:t>
            </a:r>
            <a:r>
              <a:rPr lang="hu-HU" sz="1600" b="0" i="0" baseline="0" dirty="0" smtClean="0">
                <a:effectLst/>
              </a:rPr>
              <a:t> </a:t>
            </a:r>
            <a:r>
              <a:rPr lang="hu-HU" sz="1600" b="0" i="0" baseline="0" dirty="0" err="1" smtClean="0">
                <a:effectLst/>
              </a:rPr>
              <a:t>propia</a:t>
            </a:r>
            <a:r>
              <a:rPr lang="hu-HU" sz="1600" b="0" i="0" baseline="0" dirty="0" smtClean="0">
                <a:effectLst/>
              </a:rPr>
              <a:t>, </a:t>
            </a:r>
            <a:r>
              <a:rPr lang="hu-HU" sz="1600" b="0" i="0" baseline="0" dirty="0" err="1" smtClean="0">
                <a:effectLst/>
              </a:rPr>
              <a:t>fuente</a:t>
            </a:r>
            <a:r>
              <a:rPr lang="hu-HU" sz="1600" b="0" i="0" baseline="0" dirty="0" smtClean="0">
                <a:effectLst/>
              </a:rPr>
              <a:t>: </a:t>
            </a:r>
            <a:r>
              <a:rPr lang="hu-HU" sz="1600" b="0" i="0" baseline="0" dirty="0" err="1" smtClean="0">
                <a:effectLst/>
              </a:rPr>
              <a:t>Oficina</a:t>
            </a:r>
            <a:r>
              <a:rPr lang="hu-HU" sz="1600" b="0" i="0" baseline="0" dirty="0" smtClean="0">
                <a:effectLst/>
              </a:rPr>
              <a:t> de </a:t>
            </a:r>
            <a:r>
              <a:rPr lang="hu-HU" sz="1600" b="0" i="0" baseline="0" dirty="0" err="1" smtClean="0">
                <a:effectLst/>
              </a:rPr>
              <a:t>Educación</a:t>
            </a:r>
            <a:r>
              <a:rPr lang="hu-HU" sz="1600" b="0" i="0" baseline="0" dirty="0" smtClean="0">
                <a:effectLst/>
              </a:rPr>
              <a:t>)</a:t>
            </a:r>
            <a:endParaRPr lang="hu-HU" sz="16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Munka1!$A$31</c:f>
              <c:strCache>
                <c:ptCount val="1"/>
                <c:pt idx="0">
                  <c:v>francés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Munka1!$B$30:$Q$30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Munka1!$B$31:$Q$31</c:f>
              <c:numCache>
                <c:formatCode>#,##0</c:formatCode>
                <c:ptCount val="16"/>
                <c:pt idx="0">
                  <c:v>21421</c:v>
                </c:pt>
                <c:pt idx="1">
                  <c:v>21489</c:v>
                </c:pt>
                <c:pt idx="2">
                  <c:v>23064</c:v>
                </c:pt>
                <c:pt idx="3">
                  <c:v>23347</c:v>
                </c:pt>
                <c:pt idx="4">
                  <c:v>23307</c:v>
                </c:pt>
                <c:pt idx="5">
                  <c:v>23075</c:v>
                </c:pt>
                <c:pt idx="6">
                  <c:v>22491</c:v>
                </c:pt>
                <c:pt idx="7">
                  <c:v>21563</c:v>
                </c:pt>
                <c:pt idx="8">
                  <c:v>20282</c:v>
                </c:pt>
                <c:pt idx="9">
                  <c:v>19587</c:v>
                </c:pt>
                <c:pt idx="10">
                  <c:v>17795</c:v>
                </c:pt>
                <c:pt idx="11">
                  <c:v>17514</c:v>
                </c:pt>
                <c:pt idx="12">
                  <c:v>16845</c:v>
                </c:pt>
                <c:pt idx="13">
                  <c:v>16458</c:v>
                </c:pt>
                <c:pt idx="14">
                  <c:v>16858</c:v>
                </c:pt>
                <c:pt idx="15">
                  <c:v>16349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75-47FE-B5CC-C188A0F927F0}"/>
            </c:ext>
          </c:extLst>
        </c:ser>
        <c:ser>
          <c:idx val="1"/>
          <c:order val="1"/>
          <c:tx>
            <c:strRef>
              <c:f>Munka1!$A$32</c:f>
              <c:strCache>
                <c:ptCount val="1"/>
                <c:pt idx="0">
                  <c:v>espanol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Munka1!$B$30:$Q$30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Munka1!$B$32:$Q$32</c:f>
              <c:numCache>
                <c:formatCode>#,##0</c:formatCode>
                <c:ptCount val="16"/>
                <c:pt idx="0">
                  <c:v>5084</c:v>
                </c:pt>
                <c:pt idx="1">
                  <c:v>4668</c:v>
                </c:pt>
                <c:pt idx="2">
                  <c:v>5157</c:v>
                </c:pt>
                <c:pt idx="3">
                  <c:v>6305</c:v>
                </c:pt>
                <c:pt idx="4">
                  <c:v>7074</c:v>
                </c:pt>
                <c:pt idx="5" formatCode="General">
                  <c:v>7627</c:v>
                </c:pt>
                <c:pt idx="6">
                  <c:v>9037</c:v>
                </c:pt>
                <c:pt idx="7">
                  <c:v>9687</c:v>
                </c:pt>
                <c:pt idx="8">
                  <c:v>10207</c:v>
                </c:pt>
                <c:pt idx="9">
                  <c:v>9983</c:v>
                </c:pt>
                <c:pt idx="10">
                  <c:v>9972</c:v>
                </c:pt>
                <c:pt idx="11">
                  <c:v>9568</c:v>
                </c:pt>
                <c:pt idx="12">
                  <c:v>9920</c:v>
                </c:pt>
                <c:pt idx="13">
                  <c:v>10477</c:v>
                </c:pt>
                <c:pt idx="14">
                  <c:v>11064</c:v>
                </c:pt>
                <c:pt idx="15">
                  <c:v>11999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75-47FE-B5CC-C188A0F927F0}"/>
            </c:ext>
          </c:extLst>
        </c:ser>
        <c:ser>
          <c:idx val="2"/>
          <c:order val="2"/>
          <c:tx>
            <c:strRef>
              <c:f>Munka1!$A$33</c:f>
              <c:strCache>
                <c:ptCount val="1"/>
                <c:pt idx="0">
                  <c:v>italiano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Munka1!$B$30:$Q$30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Munka1!$B$33:$Q$33</c:f>
              <c:numCache>
                <c:formatCode>#,##0</c:formatCode>
                <c:ptCount val="16"/>
                <c:pt idx="0">
                  <c:v>11824</c:v>
                </c:pt>
                <c:pt idx="1">
                  <c:v>11644</c:v>
                </c:pt>
                <c:pt idx="2">
                  <c:v>12648</c:v>
                </c:pt>
                <c:pt idx="3">
                  <c:v>13459</c:v>
                </c:pt>
                <c:pt idx="4">
                  <c:v>14088</c:v>
                </c:pt>
                <c:pt idx="5">
                  <c:v>14689</c:v>
                </c:pt>
                <c:pt idx="6">
                  <c:v>14610</c:v>
                </c:pt>
                <c:pt idx="7">
                  <c:v>14998</c:v>
                </c:pt>
                <c:pt idx="8">
                  <c:v>15025</c:v>
                </c:pt>
                <c:pt idx="9">
                  <c:v>14121</c:v>
                </c:pt>
                <c:pt idx="10">
                  <c:v>13363</c:v>
                </c:pt>
                <c:pt idx="11">
                  <c:v>12566</c:v>
                </c:pt>
                <c:pt idx="12">
                  <c:v>11704</c:v>
                </c:pt>
                <c:pt idx="13">
                  <c:v>11537</c:v>
                </c:pt>
                <c:pt idx="14">
                  <c:v>12320</c:v>
                </c:pt>
                <c:pt idx="15">
                  <c:v>13033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75-47FE-B5CC-C188A0F927F0}"/>
            </c:ext>
          </c:extLst>
        </c:ser>
        <c:ser>
          <c:idx val="3"/>
          <c:order val="3"/>
          <c:tx>
            <c:strRef>
              <c:f>Munka1!$A$34</c:f>
              <c:strCache>
                <c:ptCount val="1"/>
                <c:pt idx="0">
                  <c:v>ruso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Munka1!$B$30:$Q$30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Munka1!$B$34:$Q$34</c:f>
              <c:numCache>
                <c:formatCode>#,##0</c:formatCode>
                <c:ptCount val="16"/>
                <c:pt idx="0">
                  <c:v>2099</c:v>
                </c:pt>
                <c:pt idx="1">
                  <c:v>1985</c:v>
                </c:pt>
                <c:pt idx="2">
                  <c:v>1868</c:v>
                </c:pt>
                <c:pt idx="3">
                  <c:v>1809</c:v>
                </c:pt>
                <c:pt idx="4">
                  <c:v>1796</c:v>
                </c:pt>
                <c:pt idx="5">
                  <c:v>2181</c:v>
                </c:pt>
                <c:pt idx="6" formatCode="General">
                  <c:v>2298</c:v>
                </c:pt>
                <c:pt idx="7" formatCode="General">
                  <c:v>2639</c:v>
                </c:pt>
                <c:pt idx="8" formatCode="General">
                  <c:v>2834</c:v>
                </c:pt>
                <c:pt idx="9" formatCode="General">
                  <c:v>3077</c:v>
                </c:pt>
                <c:pt idx="10" formatCode="General">
                  <c:v>3351</c:v>
                </c:pt>
                <c:pt idx="11" formatCode="General">
                  <c:v>3569</c:v>
                </c:pt>
                <c:pt idx="12" formatCode="General">
                  <c:v>3593</c:v>
                </c:pt>
                <c:pt idx="13" formatCode="General">
                  <c:v>3709</c:v>
                </c:pt>
                <c:pt idx="14" formatCode="General">
                  <c:v>3892</c:v>
                </c:pt>
                <c:pt idx="15" formatCode="General">
                  <c:v>4052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75-47FE-B5CC-C188A0F927F0}"/>
            </c:ext>
          </c:extLst>
        </c:ser>
        <c:ser>
          <c:idx val="4"/>
          <c:order val="4"/>
          <c:tx>
            <c:strRef>
              <c:f>Munka1!$A$35</c:f>
              <c:strCache>
                <c:ptCount val="1"/>
                <c:pt idx="0">
                  <c:v>latín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Munka1!$B$30:$Q$30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Munka1!$B$35:$Q$35</c:f>
              <c:numCache>
                <c:formatCode>#,##0</c:formatCode>
                <c:ptCount val="16"/>
                <c:pt idx="0">
                  <c:v>12556</c:v>
                </c:pt>
                <c:pt idx="1">
                  <c:v>11638</c:v>
                </c:pt>
                <c:pt idx="2">
                  <c:v>10985</c:v>
                </c:pt>
                <c:pt idx="3">
                  <c:v>11151</c:v>
                </c:pt>
                <c:pt idx="4">
                  <c:v>10751</c:v>
                </c:pt>
                <c:pt idx="5">
                  <c:v>10466</c:v>
                </c:pt>
                <c:pt idx="6" formatCode="General">
                  <c:v>9904</c:v>
                </c:pt>
                <c:pt idx="7" formatCode="General">
                  <c:v>9915</c:v>
                </c:pt>
                <c:pt idx="8" formatCode="General">
                  <c:v>9230</c:v>
                </c:pt>
                <c:pt idx="9" formatCode="General">
                  <c:v>8123</c:v>
                </c:pt>
                <c:pt idx="10" formatCode="General">
                  <c:v>7279</c:v>
                </c:pt>
                <c:pt idx="11" formatCode="General">
                  <c:v>5813</c:v>
                </c:pt>
                <c:pt idx="12" formatCode="General">
                  <c:v>4840</c:v>
                </c:pt>
                <c:pt idx="13" formatCode="General">
                  <c:v>4536</c:v>
                </c:pt>
                <c:pt idx="14" formatCode="General">
                  <c:v>4536</c:v>
                </c:pt>
                <c:pt idx="15" formatCode="General">
                  <c:v>4079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75-47FE-B5CC-C188A0F927F0}"/>
            </c:ext>
          </c:extLst>
        </c:ser>
        <c:ser>
          <c:idx val="5"/>
          <c:order val="5"/>
          <c:tx>
            <c:strRef>
              <c:f>Munka1!$A$36</c:f>
              <c:strCache>
                <c:ptCount val="1"/>
                <c:pt idx="0">
                  <c:v>otras lenguas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Munka1!$B$30:$Q$30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Munka1!$B$36:$Q$36</c:f>
              <c:numCache>
                <c:formatCode>#,##0</c:formatCode>
                <c:ptCount val="16"/>
                <c:pt idx="0">
                  <c:v>1721</c:v>
                </c:pt>
                <c:pt idx="1">
                  <c:v>1710</c:v>
                </c:pt>
                <c:pt idx="2">
                  <c:v>1269</c:v>
                </c:pt>
                <c:pt idx="3">
                  <c:v>1566</c:v>
                </c:pt>
                <c:pt idx="4">
                  <c:v>1585</c:v>
                </c:pt>
                <c:pt idx="5">
                  <c:v>1793</c:v>
                </c:pt>
                <c:pt idx="6">
                  <c:v>2451</c:v>
                </c:pt>
                <c:pt idx="7">
                  <c:v>1552</c:v>
                </c:pt>
                <c:pt idx="8">
                  <c:v>1610</c:v>
                </c:pt>
                <c:pt idx="9">
                  <c:v>1869</c:v>
                </c:pt>
                <c:pt idx="10">
                  <c:v>2814</c:v>
                </c:pt>
                <c:pt idx="11">
                  <c:v>1320</c:v>
                </c:pt>
                <c:pt idx="12">
                  <c:v>1312</c:v>
                </c:pt>
                <c:pt idx="13">
                  <c:v>1505</c:v>
                </c:pt>
                <c:pt idx="14">
                  <c:v>1596</c:v>
                </c:pt>
                <c:pt idx="15">
                  <c:v>2041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875-47FE-B5CC-C188A0F927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6842904"/>
        <c:axId val="326845856"/>
      </c:lineChart>
      <c:catAx>
        <c:axId val="32684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6845856"/>
        <c:crosses val="autoZero"/>
        <c:auto val="1"/>
        <c:lblAlgn val="ctr"/>
        <c:lblOffset val="100"/>
        <c:noMultiLvlLbl val="0"/>
      </c:catAx>
      <c:valAx>
        <c:axId val="3268458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2684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0" dirty="0" smtClean="0"/>
              <a:t>(</a:t>
            </a:r>
            <a:r>
              <a:rPr lang="hu-HU" b="0" dirty="0" err="1" smtClean="0"/>
              <a:t>elaboración</a:t>
            </a:r>
            <a:r>
              <a:rPr lang="hu-HU" b="0" dirty="0" smtClean="0"/>
              <a:t> </a:t>
            </a:r>
            <a:r>
              <a:rPr lang="hu-HU" b="0" dirty="0" err="1" smtClean="0"/>
              <a:t>propia</a:t>
            </a:r>
            <a:r>
              <a:rPr lang="hu-HU" b="0" dirty="0" smtClean="0"/>
              <a:t>, f</a:t>
            </a:r>
            <a:r>
              <a:rPr lang="es-ES" b="0" dirty="0" smtClean="0"/>
              <a:t>uente: Oficina</a:t>
            </a:r>
            <a:r>
              <a:rPr lang="es-ES" b="0" baseline="0" dirty="0" smtClean="0"/>
              <a:t> de Educación</a:t>
            </a:r>
            <a:r>
              <a:rPr lang="hu-HU" b="0" baseline="0" dirty="0" smtClean="0"/>
              <a:t>)</a:t>
            </a:r>
            <a:endParaRPr lang="hu-HU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Munka1!$A$20</c:f>
              <c:strCache>
                <c:ptCount val="1"/>
                <c:pt idx="0">
                  <c:v>Filología Hispánica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Munka1!$B$19:$L$19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Munka1!$B$20:$L$20</c:f>
              <c:numCache>
                <c:formatCode>General</c:formatCode>
                <c:ptCount val="11"/>
                <c:pt idx="0">
                  <c:v>403</c:v>
                </c:pt>
                <c:pt idx="1">
                  <c:v>387</c:v>
                </c:pt>
                <c:pt idx="2">
                  <c:v>321</c:v>
                </c:pt>
                <c:pt idx="3">
                  <c:v>289</c:v>
                </c:pt>
                <c:pt idx="4">
                  <c:v>260</c:v>
                </c:pt>
                <c:pt idx="5">
                  <c:v>216</c:v>
                </c:pt>
                <c:pt idx="6">
                  <c:v>215</c:v>
                </c:pt>
                <c:pt idx="7">
                  <c:v>248</c:v>
                </c:pt>
                <c:pt idx="8">
                  <c:v>266</c:v>
                </c:pt>
                <c:pt idx="9">
                  <c:v>236</c:v>
                </c:pt>
                <c:pt idx="10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52-4AF3-B553-E1166803F5A1}"/>
            </c:ext>
          </c:extLst>
        </c:ser>
        <c:ser>
          <c:idx val="1"/>
          <c:order val="1"/>
          <c:tx>
            <c:strRef>
              <c:f>Munka1!$A$21</c:f>
              <c:strCache>
                <c:ptCount val="1"/>
                <c:pt idx="0">
                  <c:v>español en centros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Munka1!$B$19:$L$19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Munka1!$B$21:$L$21</c:f>
              <c:numCache>
                <c:formatCode>General</c:formatCode>
                <c:ptCount val="11"/>
                <c:pt idx="0">
                  <c:v>2253</c:v>
                </c:pt>
                <c:pt idx="1">
                  <c:v>2161</c:v>
                </c:pt>
                <c:pt idx="2">
                  <c:v>2048</c:v>
                </c:pt>
                <c:pt idx="3">
                  <c:v>2148</c:v>
                </c:pt>
                <c:pt idx="4">
                  <c:v>1923</c:v>
                </c:pt>
                <c:pt idx="5">
                  <c:v>1491</c:v>
                </c:pt>
                <c:pt idx="6">
                  <c:v>1258</c:v>
                </c:pt>
                <c:pt idx="7">
                  <c:v>1205</c:v>
                </c:pt>
                <c:pt idx="8">
                  <c:v>1233</c:v>
                </c:pt>
                <c:pt idx="9">
                  <c:v>1560</c:v>
                </c:pt>
                <c:pt idx="10">
                  <c:v>1608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52-4AF3-B553-E1166803F5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0271360"/>
        <c:axId val="390273000"/>
      </c:lineChart>
      <c:catAx>
        <c:axId val="3902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0273000"/>
        <c:crosses val="autoZero"/>
        <c:auto val="1"/>
        <c:lblAlgn val="ctr"/>
        <c:lblOffset val="100"/>
        <c:noMultiLvlLbl val="0"/>
      </c:catAx>
      <c:valAx>
        <c:axId val="390273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027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D472D-6D72-4B5A-9961-033FC4E9672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174182F-7837-40CB-A942-71C8A537207B}">
      <dgm:prSet phldrT="[Szöveg]"/>
      <dgm:spPr/>
      <dgm:t>
        <a:bodyPr/>
        <a:lstStyle/>
        <a:p>
          <a:r>
            <a:rPr lang="es-ES" dirty="0" smtClean="0"/>
            <a:t>carreras de filología generales</a:t>
          </a:r>
          <a:endParaRPr lang="hu-HU" dirty="0"/>
        </a:p>
      </dgm:t>
    </dgm:pt>
    <dgm:pt modelId="{FA2CDD5D-F026-4BB9-B46F-178DC7060960}" type="parTrans" cxnId="{101B5EF1-FB33-4CD2-A99E-F412BCFDB308}">
      <dgm:prSet/>
      <dgm:spPr/>
      <dgm:t>
        <a:bodyPr/>
        <a:lstStyle/>
        <a:p>
          <a:endParaRPr lang="hu-HU"/>
        </a:p>
      </dgm:t>
    </dgm:pt>
    <dgm:pt modelId="{C49E6553-1688-43C6-B3F9-39A9444D19F6}" type="sibTrans" cxnId="{101B5EF1-FB33-4CD2-A99E-F412BCFDB308}">
      <dgm:prSet/>
      <dgm:spPr/>
      <dgm:t>
        <a:bodyPr/>
        <a:lstStyle/>
        <a:p>
          <a:endParaRPr lang="hu-HU"/>
        </a:p>
      </dgm:t>
    </dgm:pt>
    <dgm:pt modelId="{2915FFFC-499C-411B-A58F-316727A4529A}">
      <dgm:prSet phldrT="[Szöveg]"/>
      <dgm:spPr/>
      <dgm:t>
        <a:bodyPr/>
        <a:lstStyle/>
        <a:p>
          <a:r>
            <a:rPr lang="es-ES" dirty="0" smtClean="0"/>
            <a:t>literatura</a:t>
          </a:r>
          <a:endParaRPr lang="hu-HU" dirty="0"/>
        </a:p>
      </dgm:t>
    </dgm:pt>
    <dgm:pt modelId="{170BA7FC-9CEC-470F-BF0D-6213B625D4DF}" type="parTrans" cxnId="{9ADD8CDC-994F-4B12-B90D-4F9557DE9C53}">
      <dgm:prSet/>
      <dgm:spPr/>
      <dgm:t>
        <a:bodyPr/>
        <a:lstStyle/>
        <a:p>
          <a:endParaRPr lang="hu-HU"/>
        </a:p>
      </dgm:t>
    </dgm:pt>
    <dgm:pt modelId="{2B1F2342-C894-4715-8B4D-AFAB0CB87502}" type="sibTrans" cxnId="{9ADD8CDC-994F-4B12-B90D-4F9557DE9C53}">
      <dgm:prSet/>
      <dgm:spPr/>
      <dgm:t>
        <a:bodyPr/>
        <a:lstStyle/>
        <a:p>
          <a:endParaRPr lang="hu-HU"/>
        </a:p>
      </dgm:t>
    </dgm:pt>
    <dgm:pt modelId="{E8710776-B19F-488F-9B5F-0A52EDCA829B}">
      <dgm:prSet phldrT="[Szöveg]"/>
      <dgm:spPr/>
      <dgm:t>
        <a:bodyPr/>
        <a:lstStyle/>
        <a:p>
          <a:r>
            <a:rPr lang="es-ES" dirty="0" smtClean="0"/>
            <a:t>lingüística</a:t>
          </a:r>
          <a:endParaRPr lang="hu-HU" dirty="0"/>
        </a:p>
      </dgm:t>
    </dgm:pt>
    <dgm:pt modelId="{6E42784D-05B7-49BC-8C92-A25F0AB98D05}" type="parTrans" cxnId="{F7EC0C6E-6207-4269-A492-CE970AC7DD15}">
      <dgm:prSet/>
      <dgm:spPr/>
      <dgm:t>
        <a:bodyPr/>
        <a:lstStyle/>
        <a:p>
          <a:endParaRPr lang="hu-HU"/>
        </a:p>
      </dgm:t>
    </dgm:pt>
    <dgm:pt modelId="{BB14FD06-870D-48FE-8BA4-1E23DFF6AC01}" type="sibTrans" cxnId="{F7EC0C6E-6207-4269-A492-CE970AC7DD15}">
      <dgm:prSet/>
      <dgm:spPr/>
      <dgm:t>
        <a:bodyPr/>
        <a:lstStyle/>
        <a:p>
          <a:endParaRPr lang="hu-HU"/>
        </a:p>
      </dgm:t>
    </dgm:pt>
    <dgm:pt modelId="{658AC13E-0414-40C7-B7A2-AE67491CD174}">
      <dgm:prSet phldrT="[Szöveg]"/>
      <dgm:spPr/>
      <dgm:t>
        <a:bodyPr/>
        <a:lstStyle/>
        <a:p>
          <a:r>
            <a:rPr lang="es-ES" dirty="0" smtClean="0"/>
            <a:t>historia-civilización</a:t>
          </a:r>
          <a:endParaRPr lang="hu-HU" dirty="0"/>
        </a:p>
      </dgm:t>
    </dgm:pt>
    <dgm:pt modelId="{1FC99B6D-21D5-44E6-B676-EB3313C2CC4F}" type="parTrans" cxnId="{842B8EF3-1775-4DE2-9B55-B27665F23786}">
      <dgm:prSet/>
      <dgm:spPr/>
      <dgm:t>
        <a:bodyPr/>
        <a:lstStyle/>
        <a:p>
          <a:endParaRPr lang="hu-HU"/>
        </a:p>
      </dgm:t>
    </dgm:pt>
    <dgm:pt modelId="{E71160FA-5C5D-485C-A0D2-35345DE496C7}" type="sibTrans" cxnId="{842B8EF3-1775-4DE2-9B55-B27665F23786}">
      <dgm:prSet/>
      <dgm:spPr/>
      <dgm:t>
        <a:bodyPr/>
        <a:lstStyle/>
        <a:p>
          <a:endParaRPr lang="hu-HU"/>
        </a:p>
      </dgm:t>
    </dgm:pt>
    <dgm:pt modelId="{6FCCDBB4-498D-43B5-B0F8-848E12C313DB}">
      <dgm:prSet phldrT="[Szöveg]"/>
      <dgm:spPr/>
      <dgm:t>
        <a:bodyPr/>
        <a:lstStyle/>
        <a:p>
          <a:r>
            <a:rPr lang="es-ES" dirty="0" smtClean="0"/>
            <a:t>estudios hispanistas en la </a:t>
          </a:r>
        </a:p>
        <a:p>
          <a:r>
            <a:rPr lang="es-ES" dirty="0" smtClean="0"/>
            <a:t>Universidad de Szeged</a:t>
          </a:r>
          <a:endParaRPr lang="hu-HU" dirty="0"/>
        </a:p>
      </dgm:t>
    </dgm:pt>
    <dgm:pt modelId="{03983CDF-6A98-47E8-B7A7-EC9819ED843B}" type="sibTrans" cxnId="{CD3FD297-3B61-4F0E-A2BD-017C354F7D42}">
      <dgm:prSet/>
      <dgm:spPr/>
      <dgm:t>
        <a:bodyPr/>
        <a:lstStyle/>
        <a:p>
          <a:endParaRPr lang="hu-HU"/>
        </a:p>
      </dgm:t>
    </dgm:pt>
    <dgm:pt modelId="{48454D95-D6DE-4E0B-865A-F2A46056B985}" type="parTrans" cxnId="{CD3FD297-3B61-4F0E-A2BD-017C354F7D42}">
      <dgm:prSet/>
      <dgm:spPr/>
      <dgm:t>
        <a:bodyPr/>
        <a:lstStyle/>
        <a:p>
          <a:endParaRPr lang="hu-HU"/>
        </a:p>
      </dgm:t>
    </dgm:pt>
    <dgm:pt modelId="{0AB8C8D7-0A04-496D-BB79-946616D29A9B}" type="pres">
      <dgm:prSet presAssocID="{2C5D472D-6D72-4B5A-9961-033FC4E967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58C9002-E390-407F-9DAD-03D70F3E8A5D}" type="pres">
      <dgm:prSet presAssocID="{6FCCDBB4-498D-43B5-B0F8-848E12C313DB}" presName="vertOne" presStyleCnt="0"/>
      <dgm:spPr/>
    </dgm:pt>
    <dgm:pt modelId="{C9116987-F9B8-426D-B6AB-A0BA915E81EC}" type="pres">
      <dgm:prSet presAssocID="{6FCCDBB4-498D-43B5-B0F8-848E12C313DB}" presName="txOne" presStyleLbl="node0" presStyleIdx="0" presStyleCnt="1" custLinFactY="202186" custLinFactNeighborX="10763" custLinFactNeighborY="3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75508C1-9708-44FC-9FF1-6FBCEC1D3D44}" type="pres">
      <dgm:prSet presAssocID="{6FCCDBB4-498D-43B5-B0F8-848E12C313DB}" presName="parTransOne" presStyleCnt="0"/>
      <dgm:spPr/>
    </dgm:pt>
    <dgm:pt modelId="{40D03429-EDF4-45D9-BCD0-8238FACE33ED}" type="pres">
      <dgm:prSet presAssocID="{6FCCDBB4-498D-43B5-B0F8-848E12C313DB}" presName="horzOne" presStyleCnt="0"/>
      <dgm:spPr/>
    </dgm:pt>
    <dgm:pt modelId="{DB6399D9-DB13-47B1-B43D-8663FD36A9CE}" type="pres">
      <dgm:prSet presAssocID="{E174182F-7837-40CB-A942-71C8A537207B}" presName="vertTwo" presStyleCnt="0"/>
      <dgm:spPr/>
    </dgm:pt>
    <dgm:pt modelId="{D953529D-7BBB-473A-BA85-02471ED53AC4}" type="pres">
      <dgm:prSet presAssocID="{E174182F-7837-40CB-A942-71C8A537207B}" presName="txTwo" presStyleLbl="node2" presStyleIdx="0" presStyleCnt="2" custLinFactY="-94902" custLinFactNeighborX="-18" custLinFactNeighborY="-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5D4F567-39B1-4D9F-BC9F-0894762B5B3A}" type="pres">
      <dgm:prSet presAssocID="{E174182F-7837-40CB-A942-71C8A537207B}" presName="parTransTwo" presStyleCnt="0"/>
      <dgm:spPr/>
    </dgm:pt>
    <dgm:pt modelId="{316B90B5-A669-4569-87B1-6BEC5687229A}" type="pres">
      <dgm:prSet presAssocID="{E174182F-7837-40CB-A942-71C8A537207B}" presName="horzTwo" presStyleCnt="0"/>
      <dgm:spPr/>
    </dgm:pt>
    <dgm:pt modelId="{8502EB9E-BB33-47FD-867F-EBAD99365E48}" type="pres">
      <dgm:prSet presAssocID="{2915FFFC-499C-411B-A58F-316727A4529A}" presName="vertThree" presStyleCnt="0"/>
      <dgm:spPr/>
    </dgm:pt>
    <dgm:pt modelId="{425D84B9-CBB6-4986-BB62-764D3D4E4CCE}" type="pres">
      <dgm:prSet presAssocID="{2915FFFC-499C-411B-A58F-316727A4529A}" presName="txThree" presStyleLbl="node3" presStyleIdx="0" presStyleCnt="2" custLinFactY="-5837" custLinFactNeighborX="-36" custLinFactNeighborY="-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2D4151F-5FFB-49B3-934B-01D76EEAC431}" type="pres">
      <dgm:prSet presAssocID="{2915FFFC-499C-411B-A58F-316727A4529A}" presName="horzThree" presStyleCnt="0"/>
      <dgm:spPr/>
    </dgm:pt>
    <dgm:pt modelId="{C861CE66-91C1-459D-AD17-232D65056082}" type="pres">
      <dgm:prSet presAssocID="{2B1F2342-C894-4715-8B4D-AFAB0CB87502}" presName="sibSpaceThree" presStyleCnt="0"/>
      <dgm:spPr/>
    </dgm:pt>
    <dgm:pt modelId="{A05325CF-EC5F-4AFC-AEB0-648F7A14424E}" type="pres">
      <dgm:prSet presAssocID="{E8710776-B19F-488F-9B5F-0A52EDCA829B}" presName="vertThree" presStyleCnt="0"/>
      <dgm:spPr/>
    </dgm:pt>
    <dgm:pt modelId="{7775B388-609D-4F1E-BC4C-C367471D5FD0}" type="pres">
      <dgm:prSet presAssocID="{E8710776-B19F-488F-9B5F-0A52EDCA829B}" presName="txThree" presStyleLbl="node3" presStyleIdx="1" presStyleCnt="2" custLinFactY="-5837" custLinFactNeighborX="-36" custLinFactNeighborY="-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6711B36-4E6B-421A-953E-53DD658582F2}" type="pres">
      <dgm:prSet presAssocID="{E8710776-B19F-488F-9B5F-0A52EDCA829B}" presName="horzThree" presStyleCnt="0"/>
      <dgm:spPr/>
    </dgm:pt>
    <dgm:pt modelId="{EDE08B87-10DB-48E6-A0FB-31FA2AADB91B}" type="pres">
      <dgm:prSet presAssocID="{C49E6553-1688-43C6-B3F9-39A9444D19F6}" presName="sibSpaceTwo" presStyleCnt="0"/>
      <dgm:spPr/>
    </dgm:pt>
    <dgm:pt modelId="{8C1F0731-E3A2-48C7-AFDA-E5B3CF727CCB}" type="pres">
      <dgm:prSet presAssocID="{658AC13E-0414-40C7-B7A2-AE67491CD174}" presName="vertTwo" presStyleCnt="0"/>
      <dgm:spPr/>
    </dgm:pt>
    <dgm:pt modelId="{6AC815F2-11AF-4F11-B92C-7628AC1C90F3}" type="pres">
      <dgm:prSet presAssocID="{658AC13E-0414-40C7-B7A2-AE67491CD174}" presName="txTwo" presStyleLbl="node2" presStyleIdx="1" presStyleCnt="2" custLinFactNeighborX="-1230" custLinFactNeighborY="441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E121C59-2449-40B1-98EA-169C892A316F}" type="pres">
      <dgm:prSet presAssocID="{658AC13E-0414-40C7-B7A2-AE67491CD174}" presName="horzTwo" presStyleCnt="0"/>
      <dgm:spPr/>
    </dgm:pt>
  </dgm:ptLst>
  <dgm:cxnLst>
    <dgm:cxn modelId="{F7EC0C6E-6207-4269-A492-CE970AC7DD15}" srcId="{E174182F-7837-40CB-A942-71C8A537207B}" destId="{E8710776-B19F-488F-9B5F-0A52EDCA829B}" srcOrd="1" destOrd="0" parTransId="{6E42784D-05B7-49BC-8C92-A25F0AB98D05}" sibTransId="{BB14FD06-870D-48FE-8BA4-1E23DFF6AC01}"/>
    <dgm:cxn modelId="{DBF30877-52E7-4166-838E-641D27E3C1EE}" type="presOf" srcId="{E8710776-B19F-488F-9B5F-0A52EDCA829B}" destId="{7775B388-609D-4F1E-BC4C-C367471D5FD0}" srcOrd="0" destOrd="0" presId="urn:microsoft.com/office/officeart/2005/8/layout/hierarchy4"/>
    <dgm:cxn modelId="{CD3FD297-3B61-4F0E-A2BD-017C354F7D42}" srcId="{2C5D472D-6D72-4B5A-9961-033FC4E96727}" destId="{6FCCDBB4-498D-43B5-B0F8-848E12C313DB}" srcOrd="0" destOrd="0" parTransId="{48454D95-D6DE-4E0B-865A-F2A46056B985}" sibTransId="{03983CDF-6A98-47E8-B7A7-EC9819ED843B}"/>
    <dgm:cxn modelId="{842B8EF3-1775-4DE2-9B55-B27665F23786}" srcId="{6FCCDBB4-498D-43B5-B0F8-848E12C313DB}" destId="{658AC13E-0414-40C7-B7A2-AE67491CD174}" srcOrd="1" destOrd="0" parTransId="{1FC99B6D-21D5-44E6-B676-EB3313C2CC4F}" sibTransId="{E71160FA-5C5D-485C-A0D2-35345DE496C7}"/>
    <dgm:cxn modelId="{9ADD8CDC-994F-4B12-B90D-4F9557DE9C53}" srcId="{E174182F-7837-40CB-A942-71C8A537207B}" destId="{2915FFFC-499C-411B-A58F-316727A4529A}" srcOrd="0" destOrd="0" parTransId="{170BA7FC-9CEC-470F-BF0D-6213B625D4DF}" sibTransId="{2B1F2342-C894-4715-8B4D-AFAB0CB87502}"/>
    <dgm:cxn modelId="{9705ADE4-1FE3-415E-8923-033CDB238356}" type="presOf" srcId="{2915FFFC-499C-411B-A58F-316727A4529A}" destId="{425D84B9-CBB6-4986-BB62-764D3D4E4CCE}" srcOrd="0" destOrd="0" presId="urn:microsoft.com/office/officeart/2005/8/layout/hierarchy4"/>
    <dgm:cxn modelId="{7586BA1D-92DE-4BB4-A4B6-23BEA97403AD}" type="presOf" srcId="{E174182F-7837-40CB-A942-71C8A537207B}" destId="{D953529D-7BBB-473A-BA85-02471ED53AC4}" srcOrd="0" destOrd="0" presId="urn:microsoft.com/office/officeart/2005/8/layout/hierarchy4"/>
    <dgm:cxn modelId="{101B5EF1-FB33-4CD2-A99E-F412BCFDB308}" srcId="{6FCCDBB4-498D-43B5-B0F8-848E12C313DB}" destId="{E174182F-7837-40CB-A942-71C8A537207B}" srcOrd="0" destOrd="0" parTransId="{FA2CDD5D-F026-4BB9-B46F-178DC7060960}" sibTransId="{C49E6553-1688-43C6-B3F9-39A9444D19F6}"/>
    <dgm:cxn modelId="{C972CD07-ECDD-499F-B993-0A562825DE0B}" type="presOf" srcId="{2C5D472D-6D72-4B5A-9961-033FC4E96727}" destId="{0AB8C8D7-0A04-496D-BB79-946616D29A9B}" srcOrd="0" destOrd="0" presId="urn:microsoft.com/office/officeart/2005/8/layout/hierarchy4"/>
    <dgm:cxn modelId="{12A99A46-E584-48DD-B424-1B410298E5D9}" type="presOf" srcId="{658AC13E-0414-40C7-B7A2-AE67491CD174}" destId="{6AC815F2-11AF-4F11-B92C-7628AC1C90F3}" srcOrd="0" destOrd="0" presId="urn:microsoft.com/office/officeart/2005/8/layout/hierarchy4"/>
    <dgm:cxn modelId="{0363828E-2A80-4C0B-9219-01ED5FE8DF45}" type="presOf" srcId="{6FCCDBB4-498D-43B5-B0F8-848E12C313DB}" destId="{C9116987-F9B8-426D-B6AB-A0BA915E81EC}" srcOrd="0" destOrd="0" presId="urn:microsoft.com/office/officeart/2005/8/layout/hierarchy4"/>
    <dgm:cxn modelId="{C3BC7182-6D1A-4DF2-A7FC-5431FD15D70F}" type="presParOf" srcId="{0AB8C8D7-0A04-496D-BB79-946616D29A9B}" destId="{258C9002-E390-407F-9DAD-03D70F3E8A5D}" srcOrd="0" destOrd="0" presId="urn:microsoft.com/office/officeart/2005/8/layout/hierarchy4"/>
    <dgm:cxn modelId="{257699EE-81A5-4E37-92A9-4F0F754E08A2}" type="presParOf" srcId="{258C9002-E390-407F-9DAD-03D70F3E8A5D}" destId="{C9116987-F9B8-426D-B6AB-A0BA915E81EC}" srcOrd="0" destOrd="0" presId="urn:microsoft.com/office/officeart/2005/8/layout/hierarchy4"/>
    <dgm:cxn modelId="{9D61998D-741A-442B-A1F1-83DFD158B6E1}" type="presParOf" srcId="{258C9002-E390-407F-9DAD-03D70F3E8A5D}" destId="{375508C1-9708-44FC-9FF1-6FBCEC1D3D44}" srcOrd="1" destOrd="0" presId="urn:microsoft.com/office/officeart/2005/8/layout/hierarchy4"/>
    <dgm:cxn modelId="{F227900F-62C6-41B1-A967-760E893E6B18}" type="presParOf" srcId="{258C9002-E390-407F-9DAD-03D70F3E8A5D}" destId="{40D03429-EDF4-45D9-BCD0-8238FACE33ED}" srcOrd="2" destOrd="0" presId="urn:microsoft.com/office/officeart/2005/8/layout/hierarchy4"/>
    <dgm:cxn modelId="{B270761F-4919-45BF-B702-92EE3CB09822}" type="presParOf" srcId="{40D03429-EDF4-45D9-BCD0-8238FACE33ED}" destId="{DB6399D9-DB13-47B1-B43D-8663FD36A9CE}" srcOrd="0" destOrd="0" presId="urn:microsoft.com/office/officeart/2005/8/layout/hierarchy4"/>
    <dgm:cxn modelId="{DB84A157-E90A-4119-A0E9-51559557EC62}" type="presParOf" srcId="{DB6399D9-DB13-47B1-B43D-8663FD36A9CE}" destId="{D953529D-7BBB-473A-BA85-02471ED53AC4}" srcOrd="0" destOrd="0" presId="urn:microsoft.com/office/officeart/2005/8/layout/hierarchy4"/>
    <dgm:cxn modelId="{0D90268E-2C96-4BD3-A4C4-3C8A25944F7E}" type="presParOf" srcId="{DB6399D9-DB13-47B1-B43D-8663FD36A9CE}" destId="{D5D4F567-39B1-4D9F-BC9F-0894762B5B3A}" srcOrd="1" destOrd="0" presId="urn:microsoft.com/office/officeart/2005/8/layout/hierarchy4"/>
    <dgm:cxn modelId="{B9786E13-D16C-4B58-9741-A4A024F38179}" type="presParOf" srcId="{DB6399D9-DB13-47B1-B43D-8663FD36A9CE}" destId="{316B90B5-A669-4569-87B1-6BEC5687229A}" srcOrd="2" destOrd="0" presId="urn:microsoft.com/office/officeart/2005/8/layout/hierarchy4"/>
    <dgm:cxn modelId="{8E8798DA-7069-4637-82A2-4F2D489503C4}" type="presParOf" srcId="{316B90B5-A669-4569-87B1-6BEC5687229A}" destId="{8502EB9E-BB33-47FD-867F-EBAD99365E48}" srcOrd="0" destOrd="0" presId="urn:microsoft.com/office/officeart/2005/8/layout/hierarchy4"/>
    <dgm:cxn modelId="{5ED6E4D7-35CD-472F-9AD0-6973DE6F4B79}" type="presParOf" srcId="{8502EB9E-BB33-47FD-867F-EBAD99365E48}" destId="{425D84B9-CBB6-4986-BB62-764D3D4E4CCE}" srcOrd="0" destOrd="0" presId="urn:microsoft.com/office/officeart/2005/8/layout/hierarchy4"/>
    <dgm:cxn modelId="{568DE3E0-ADBD-4640-9791-52AF4B734770}" type="presParOf" srcId="{8502EB9E-BB33-47FD-867F-EBAD99365E48}" destId="{D2D4151F-5FFB-49B3-934B-01D76EEAC431}" srcOrd="1" destOrd="0" presId="urn:microsoft.com/office/officeart/2005/8/layout/hierarchy4"/>
    <dgm:cxn modelId="{39043ECD-1356-4438-8E44-EBDE639EA2A3}" type="presParOf" srcId="{316B90B5-A669-4569-87B1-6BEC5687229A}" destId="{C861CE66-91C1-459D-AD17-232D65056082}" srcOrd="1" destOrd="0" presId="urn:microsoft.com/office/officeart/2005/8/layout/hierarchy4"/>
    <dgm:cxn modelId="{9368E806-42FE-4EBB-AF02-08089BBD997B}" type="presParOf" srcId="{316B90B5-A669-4569-87B1-6BEC5687229A}" destId="{A05325CF-EC5F-4AFC-AEB0-648F7A14424E}" srcOrd="2" destOrd="0" presId="urn:microsoft.com/office/officeart/2005/8/layout/hierarchy4"/>
    <dgm:cxn modelId="{B9A83290-49BC-40E9-9EDB-A755E8C5A797}" type="presParOf" srcId="{A05325CF-EC5F-4AFC-AEB0-648F7A14424E}" destId="{7775B388-609D-4F1E-BC4C-C367471D5FD0}" srcOrd="0" destOrd="0" presId="urn:microsoft.com/office/officeart/2005/8/layout/hierarchy4"/>
    <dgm:cxn modelId="{2F298C91-CBBD-4C15-9D90-447565EDCF58}" type="presParOf" srcId="{A05325CF-EC5F-4AFC-AEB0-648F7A14424E}" destId="{96711B36-4E6B-421A-953E-53DD658582F2}" srcOrd="1" destOrd="0" presId="urn:microsoft.com/office/officeart/2005/8/layout/hierarchy4"/>
    <dgm:cxn modelId="{97F39248-F74E-497E-901C-900CC64B1016}" type="presParOf" srcId="{40D03429-EDF4-45D9-BCD0-8238FACE33ED}" destId="{EDE08B87-10DB-48E6-A0FB-31FA2AADB91B}" srcOrd="1" destOrd="0" presId="urn:microsoft.com/office/officeart/2005/8/layout/hierarchy4"/>
    <dgm:cxn modelId="{CE66F265-945E-419B-82C8-6F6AA1E0ED56}" type="presParOf" srcId="{40D03429-EDF4-45D9-BCD0-8238FACE33ED}" destId="{8C1F0731-E3A2-48C7-AFDA-E5B3CF727CCB}" srcOrd="2" destOrd="0" presId="urn:microsoft.com/office/officeart/2005/8/layout/hierarchy4"/>
    <dgm:cxn modelId="{E6522C8E-9FD5-442F-8A40-0820F7A9C6E1}" type="presParOf" srcId="{8C1F0731-E3A2-48C7-AFDA-E5B3CF727CCB}" destId="{6AC815F2-11AF-4F11-B92C-7628AC1C90F3}" srcOrd="0" destOrd="0" presId="urn:microsoft.com/office/officeart/2005/8/layout/hierarchy4"/>
    <dgm:cxn modelId="{E4556CC1-3B15-4C26-BE1C-F3AD1014B6A5}" type="presParOf" srcId="{8C1F0731-E3A2-48C7-AFDA-E5B3CF727CCB}" destId="{FE121C59-2449-40B1-98EA-169C892A316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16987-F9B8-426D-B6AB-A0BA915E81EC}">
      <dsp:nvSpPr>
        <dsp:cNvPr id="0" name=""/>
        <dsp:cNvSpPr/>
      </dsp:nvSpPr>
      <dsp:spPr>
        <a:xfrm>
          <a:off x="2413" y="4021411"/>
          <a:ext cx="10513186" cy="182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estudios hispanistas en la 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Universidad de Szeged</a:t>
          </a:r>
          <a:endParaRPr lang="hu-HU" sz="4100" kern="1200" dirty="0"/>
        </a:p>
      </dsp:txBody>
      <dsp:txXfrm>
        <a:off x="55829" y="4074827"/>
        <a:ext cx="10406354" cy="1716931"/>
      </dsp:txXfrm>
    </dsp:sp>
    <dsp:sp modelId="{D953529D-7BBB-473A-BA85-02471ED53AC4}">
      <dsp:nvSpPr>
        <dsp:cNvPr id="0" name=""/>
        <dsp:cNvSpPr/>
      </dsp:nvSpPr>
      <dsp:spPr>
        <a:xfrm>
          <a:off x="0" y="96182"/>
          <a:ext cx="6867539" cy="182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carreras de filología generales</a:t>
          </a:r>
          <a:endParaRPr lang="hu-HU" sz="4100" kern="1200" dirty="0"/>
        </a:p>
      </dsp:txBody>
      <dsp:txXfrm>
        <a:off x="53416" y="149598"/>
        <a:ext cx="6760707" cy="1716931"/>
      </dsp:txXfrm>
    </dsp:sp>
    <dsp:sp modelId="{425D84B9-CBB6-4986-BB62-764D3D4E4CCE}">
      <dsp:nvSpPr>
        <dsp:cNvPr id="0" name=""/>
        <dsp:cNvSpPr/>
      </dsp:nvSpPr>
      <dsp:spPr>
        <a:xfrm>
          <a:off x="0" y="2087988"/>
          <a:ext cx="3363143" cy="182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literatura</a:t>
          </a:r>
          <a:endParaRPr lang="hu-HU" sz="4100" kern="1200" dirty="0"/>
        </a:p>
      </dsp:txBody>
      <dsp:txXfrm>
        <a:off x="53416" y="2141404"/>
        <a:ext cx="3256311" cy="1716931"/>
      </dsp:txXfrm>
    </dsp:sp>
    <dsp:sp modelId="{7775B388-609D-4F1E-BC4C-C367471D5FD0}">
      <dsp:nvSpPr>
        <dsp:cNvPr id="0" name=""/>
        <dsp:cNvSpPr/>
      </dsp:nvSpPr>
      <dsp:spPr>
        <a:xfrm>
          <a:off x="3504391" y="2087988"/>
          <a:ext cx="3363143" cy="182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lingüística</a:t>
          </a:r>
          <a:endParaRPr lang="hu-HU" sz="4100" kern="1200" dirty="0"/>
        </a:p>
      </dsp:txBody>
      <dsp:txXfrm>
        <a:off x="3557807" y="2141404"/>
        <a:ext cx="3256311" cy="1716931"/>
      </dsp:txXfrm>
    </dsp:sp>
    <dsp:sp modelId="{6AC815F2-11AF-4F11-B92C-7628AC1C90F3}">
      <dsp:nvSpPr>
        <dsp:cNvPr id="0" name=""/>
        <dsp:cNvSpPr/>
      </dsp:nvSpPr>
      <dsp:spPr>
        <a:xfrm>
          <a:off x="7109883" y="2091188"/>
          <a:ext cx="3363143" cy="182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historia-civilización</a:t>
          </a:r>
          <a:endParaRPr lang="hu-HU" sz="4100" kern="1200" dirty="0"/>
        </a:p>
      </dsp:txBody>
      <dsp:txXfrm>
        <a:off x="7163299" y="2144604"/>
        <a:ext cx="3256311" cy="1716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350FC-2BCB-470B-982D-F90FC054A0CF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4F1FA-B7A9-4746-BF6C-F1B7C08B13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23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E11ACA-E694-456E-9646-AD531F577F0E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5072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BDF37-5D18-4E43-9AE4-5C24BD77777D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7283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03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74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37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35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145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436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50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41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1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81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9533E-097E-4BF1-ADFA-4247F07B3B9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A600-E0CA-4E58-81F4-EF82245646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48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eatroespanol.h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El </a:t>
            </a:r>
            <a:r>
              <a:rPr lang="hu-HU" dirty="0" err="1" smtClean="0">
                <a:solidFill>
                  <a:schemeClr val="bg1"/>
                </a:solidFill>
              </a:rPr>
              <a:t>hispanismo</a:t>
            </a:r>
            <a:r>
              <a:rPr lang="hu-HU" dirty="0" smtClean="0">
                <a:solidFill>
                  <a:schemeClr val="bg1"/>
                </a:solidFill>
              </a:rPr>
              <a:t> en </a:t>
            </a:r>
            <a:r>
              <a:rPr lang="hu-HU" dirty="0" err="1" smtClean="0">
                <a:solidFill>
                  <a:schemeClr val="bg1"/>
                </a:solidFill>
              </a:rPr>
              <a:t>Hungría</a:t>
            </a:r>
            <a:r>
              <a:rPr lang="hu-HU" dirty="0">
                <a:solidFill>
                  <a:schemeClr val="bg1"/>
                </a:solidFill>
              </a:rPr>
              <a:t/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4000" dirty="0" smtClean="0">
                <a:solidFill>
                  <a:schemeClr val="bg1"/>
                </a:solidFill>
              </a:rPr>
              <a:t>con </a:t>
            </a:r>
            <a:r>
              <a:rPr lang="hu-HU" sz="4000" dirty="0" err="1" smtClean="0">
                <a:solidFill>
                  <a:schemeClr val="bg1"/>
                </a:solidFill>
              </a:rPr>
              <a:t>atención</a:t>
            </a:r>
            <a:r>
              <a:rPr lang="hu-HU" sz="4000" dirty="0" smtClean="0">
                <a:solidFill>
                  <a:schemeClr val="bg1"/>
                </a:solidFill>
              </a:rPr>
              <a:t> </a:t>
            </a:r>
            <a:r>
              <a:rPr lang="hu-HU" sz="4000" dirty="0" err="1" smtClean="0">
                <a:solidFill>
                  <a:schemeClr val="bg1"/>
                </a:solidFill>
              </a:rPr>
              <a:t>especial</a:t>
            </a:r>
            <a:r>
              <a:rPr lang="hu-HU" sz="4000" dirty="0" smtClean="0">
                <a:solidFill>
                  <a:schemeClr val="bg1"/>
                </a:solidFill>
              </a:rPr>
              <a:t> </a:t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smtClean="0">
                <a:solidFill>
                  <a:schemeClr val="bg1"/>
                </a:solidFill>
              </a:rPr>
              <a:t>a la Universidad</a:t>
            </a:r>
            <a:r>
              <a:rPr lang="hu-HU" sz="4000" dirty="0" smtClean="0">
                <a:solidFill>
                  <a:schemeClr val="bg1"/>
                </a:solidFill>
              </a:rPr>
              <a:t> de Szeged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hu-HU" dirty="0" smtClean="0"/>
              <a:t>Tibor Berta</a:t>
            </a:r>
          </a:p>
          <a:p>
            <a:r>
              <a:rPr lang="hu-HU" dirty="0" err="1" smtClean="0"/>
              <a:t>Universidad</a:t>
            </a:r>
            <a:r>
              <a:rPr lang="hu-HU" dirty="0" smtClean="0"/>
              <a:t> de Szeged</a:t>
            </a:r>
            <a:endParaRPr lang="hu-HU" dirty="0"/>
          </a:p>
        </p:txBody>
      </p:sp>
      <p:pic>
        <p:nvPicPr>
          <p:cNvPr id="4" name="Picture 2" descr="Szponzorok | Informatikai Intéz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69" y="4903865"/>
            <a:ext cx="1738431" cy="17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1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819963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5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7614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68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Distribución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geog</a:t>
            </a:r>
            <a:r>
              <a:rPr lang="hu-HU" dirty="0" smtClean="0">
                <a:solidFill>
                  <a:schemeClr val="bg1"/>
                </a:solidFill>
              </a:rPr>
              <a:t>r</a:t>
            </a:r>
            <a:r>
              <a:rPr lang="es-ES" dirty="0" smtClean="0">
                <a:solidFill>
                  <a:schemeClr val="bg1"/>
                </a:solidFill>
              </a:rPr>
              <a:t>áfica </a:t>
            </a:r>
            <a:r>
              <a:rPr lang="hu-HU" dirty="0" smtClean="0">
                <a:solidFill>
                  <a:schemeClr val="bg1"/>
                </a:solidFill>
              </a:rPr>
              <a:t>de</a:t>
            </a:r>
            <a:r>
              <a:rPr lang="es-ES" dirty="0" smtClean="0">
                <a:solidFill>
                  <a:schemeClr val="bg1"/>
                </a:solidFill>
              </a:rPr>
              <a:t> los alumnos de primaria matriculados 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espa</a:t>
            </a:r>
            <a:r>
              <a:rPr lang="es-ES" dirty="0" smtClean="0">
                <a:solidFill>
                  <a:schemeClr val="bg1"/>
                </a:solidFill>
              </a:rPr>
              <a:t>ñol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26" name="Picture 2" descr="Nincs elérhető leírá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67" y="1687912"/>
            <a:ext cx="8468312" cy="52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198510" y="5850555"/>
            <a:ext cx="216915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2018/19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Distribución geográfica de alumnos de secundaria matriculados en español</a:t>
            </a: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Nincs elérhető leírá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0" y="1741366"/>
            <a:ext cx="8554313" cy="51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198510" y="5850555"/>
            <a:ext cx="216915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2018/19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El </a:t>
            </a:r>
            <a:r>
              <a:rPr lang="hu-HU" dirty="0" err="1" smtClean="0">
                <a:solidFill>
                  <a:schemeClr val="bg1"/>
                </a:solidFill>
              </a:rPr>
              <a:t>espa</a:t>
            </a:r>
            <a:r>
              <a:rPr lang="es-ES" dirty="0" smtClean="0">
                <a:solidFill>
                  <a:schemeClr val="bg1"/>
                </a:solidFill>
              </a:rPr>
              <a:t>ñol la enseñanza superior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151786"/>
              </p:ext>
            </p:extLst>
          </p:nvPr>
        </p:nvGraphicFramePr>
        <p:xfrm>
          <a:off x="838200" y="1861073"/>
          <a:ext cx="10515600" cy="4658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37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Centros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universitarios</a:t>
            </a:r>
            <a:r>
              <a:rPr lang="hu-HU" dirty="0" smtClean="0">
                <a:solidFill>
                  <a:schemeClr val="bg1"/>
                </a:solidFill>
              </a:rPr>
              <a:t> de </a:t>
            </a:r>
            <a:r>
              <a:rPr lang="hu-HU" dirty="0" err="1" smtClean="0">
                <a:solidFill>
                  <a:schemeClr val="bg1"/>
                </a:solidFill>
              </a:rPr>
              <a:t>filología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hispánica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931993"/>
              </p:ext>
            </p:extLst>
          </p:nvPr>
        </p:nvGraphicFramePr>
        <p:xfrm>
          <a:off x="838200" y="1874208"/>
          <a:ext cx="10515602" cy="420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055">
                  <a:extLst>
                    <a:ext uri="{9D8B030D-6E8A-4147-A177-3AD203B41FA5}">
                      <a16:colId xmlns:a16="http://schemas.microsoft.com/office/drawing/2014/main" val="353159866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374595262"/>
                    </a:ext>
                  </a:extLst>
                </a:gridCol>
                <a:gridCol w="1735737">
                  <a:extLst>
                    <a:ext uri="{9D8B030D-6E8A-4147-A177-3AD203B41FA5}">
                      <a16:colId xmlns:a16="http://schemas.microsoft.com/office/drawing/2014/main" val="4187222777"/>
                    </a:ext>
                  </a:extLst>
                </a:gridCol>
                <a:gridCol w="1982705">
                  <a:extLst>
                    <a:ext uri="{9D8B030D-6E8A-4147-A177-3AD203B41FA5}">
                      <a16:colId xmlns:a16="http://schemas.microsoft.com/office/drawing/2014/main" val="3669495398"/>
                    </a:ext>
                  </a:extLst>
                </a:gridCol>
                <a:gridCol w="1982705">
                  <a:extLst>
                    <a:ext uri="{9D8B030D-6E8A-4147-A177-3AD203B41FA5}">
                      <a16:colId xmlns:a16="http://schemas.microsoft.com/office/drawing/2014/main" val="2186152148"/>
                    </a:ext>
                  </a:extLst>
                </a:gridCol>
              </a:tblGrid>
              <a:tr h="684265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centro</a:t>
                      </a:r>
                      <a:endParaRPr lang="hu-HU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400" dirty="0" err="1" smtClean="0"/>
                        <a:t>tipo</a:t>
                      </a:r>
                      <a:r>
                        <a:rPr lang="hu-HU" sz="2400" dirty="0" smtClean="0"/>
                        <a:t> de </a:t>
                      </a:r>
                      <a:r>
                        <a:rPr lang="hu-HU" sz="2400" dirty="0" err="1" smtClean="0"/>
                        <a:t>programa</a:t>
                      </a:r>
                      <a:r>
                        <a:rPr lang="hu-HU" sz="2400" baseline="0" dirty="0" smtClean="0"/>
                        <a:t> </a:t>
                      </a:r>
                      <a:r>
                        <a:rPr lang="hu-HU" sz="2400" dirty="0" err="1" smtClean="0"/>
                        <a:t>docente</a:t>
                      </a:r>
                      <a:endParaRPr lang="hu-H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280391"/>
                  </a:ext>
                </a:extLst>
              </a:tr>
              <a:tr h="751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grado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maestría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formación</a:t>
                      </a:r>
                      <a:r>
                        <a:rPr lang="hu-HU" sz="2000" dirty="0" smtClean="0"/>
                        <a:t> de </a:t>
                      </a:r>
                      <a:r>
                        <a:rPr lang="hu-HU" sz="2000" dirty="0" err="1" smtClean="0"/>
                        <a:t>profesores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doctorado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94273"/>
                  </a:ext>
                </a:extLst>
              </a:tr>
              <a:tr h="751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 smtClean="0"/>
                        <a:t>Universidad</a:t>
                      </a:r>
                      <a:r>
                        <a:rPr lang="hu-HU" dirty="0" smtClean="0"/>
                        <a:t> Eötvös Loránd (Budapest)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+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+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+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+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963069"/>
                  </a:ext>
                </a:extLst>
              </a:tr>
              <a:tr h="603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 smtClean="0"/>
                        <a:t>Universidad</a:t>
                      </a:r>
                      <a:r>
                        <a:rPr lang="hu-HU" dirty="0" smtClean="0"/>
                        <a:t> de Szeged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+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+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+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(+)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93503"/>
                  </a:ext>
                </a:extLst>
              </a:tr>
              <a:tr h="806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 smtClean="0"/>
                        <a:t>Universidad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Católica</a:t>
                      </a:r>
                      <a:r>
                        <a:rPr lang="hu-HU" dirty="0" smtClean="0"/>
                        <a:t> Pázmány Péter (Budapest)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+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97996"/>
                  </a:ext>
                </a:extLst>
              </a:tr>
              <a:tr h="603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 smtClean="0"/>
                        <a:t>Universidad</a:t>
                      </a:r>
                      <a:r>
                        <a:rPr lang="hu-HU" dirty="0" smtClean="0"/>
                        <a:t> de Pécs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+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763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890906"/>
              </p:ext>
            </p:extLst>
          </p:nvPr>
        </p:nvGraphicFramePr>
        <p:xfrm>
          <a:off x="838200" y="682624"/>
          <a:ext cx="10515600" cy="584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églalap 8"/>
          <p:cNvSpPr/>
          <p:nvPr/>
        </p:nvSpPr>
        <p:spPr>
          <a:xfrm>
            <a:off x="685800" y="63690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7934036" y="812800"/>
            <a:ext cx="3186545" cy="1708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hu-HU" sz="3200" dirty="0" smtClean="0"/>
          </a:p>
          <a:p>
            <a:r>
              <a:rPr lang="hu-HU" sz="4100" dirty="0" err="1" smtClean="0">
                <a:solidFill>
                  <a:schemeClr val="bg1"/>
                </a:solidFill>
              </a:rPr>
              <a:t>otras</a:t>
            </a:r>
            <a:r>
              <a:rPr lang="hu-HU" sz="4100" dirty="0" smtClean="0">
                <a:solidFill>
                  <a:schemeClr val="bg1"/>
                </a:solidFill>
              </a:rPr>
              <a:t> </a:t>
            </a:r>
            <a:r>
              <a:rPr lang="hu-HU" sz="4100" dirty="0" err="1" smtClean="0">
                <a:solidFill>
                  <a:schemeClr val="bg1"/>
                </a:solidFill>
              </a:rPr>
              <a:t>carreras</a:t>
            </a:r>
            <a:endParaRPr lang="hu-HU" sz="4100" dirty="0" smtClean="0">
              <a:solidFill>
                <a:schemeClr val="bg1"/>
              </a:solidFill>
            </a:endParaRPr>
          </a:p>
          <a:p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(Pre)historia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estudios sobre la historia de América Latina (años 1960) </a:t>
            </a:r>
          </a:p>
          <a:p>
            <a:pPr marL="0" indent="0">
              <a:buNone/>
            </a:pPr>
            <a:r>
              <a:rPr lang="es-ES" dirty="0" smtClean="0"/>
              <a:t>(Tibor Wittman)</a:t>
            </a:r>
          </a:p>
          <a:p>
            <a:pPr marL="0" indent="0">
              <a:buNone/>
            </a:pPr>
            <a:r>
              <a:rPr lang="es-ES" dirty="0" smtClean="0"/>
              <a:t>Centro de Investigación sobre la Historia de América Latina (1982-1992) (Ádám Anderle)</a:t>
            </a:r>
          </a:p>
          <a:p>
            <a:pPr marL="0" indent="0">
              <a:buNone/>
            </a:pPr>
            <a:r>
              <a:rPr lang="es-ES" dirty="0" smtClean="0"/>
              <a:t>fundación del Departmento de Estudios Hispánicos en Szeged (1993)</a:t>
            </a:r>
          </a:p>
          <a:p>
            <a:pPr marL="0" indent="0">
              <a:buNone/>
            </a:pPr>
            <a:r>
              <a:rPr lang="es-ES" dirty="0" smtClean="0"/>
              <a:t>fundación del programa de catalán (1996)</a:t>
            </a:r>
          </a:p>
          <a:p>
            <a:pPr marL="0" indent="0">
              <a:buNone/>
            </a:pPr>
            <a:r>
              <a:rPr lang="es-ES" dirty="0" smtClean="0"/>
              <a:t>lectorado de vasco (2013-2020)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1186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Estudios de literatura en español en Szeged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099737"/>
              </p:ext>
            </p:extLst>
          </p:nvPr>
        </p:nvGraphicFramePr>
        <p:xfrm>
          <a:off x="838200" y="1825625"/>
          <a:ext cx="10515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0103170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16895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Zsuzsanna</a:t>
                      </a:r>
                      <a:r>
                        <a:rPr lang="es-ES" sz="2800" baseline="0" dirty="0" smtClean="0">
                          <a:solidFill>
                            <a:schemeClr val="bg1"/>
                          </a:solidFill>
                        </a:rPr>
                        <a:t> Csikós</a:t>
                      </a:r>
                      <a:endParaRPr lang="hu-HU" sz="28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hu-HU" sz="28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hu-H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Eszter Katona </a:t>
                      </a:r>
                      <a:endParaRPr lang="hu-HU" sz="28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1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kern="0" dirty="0" smtClean="0">
                          <a:solidFill>
                            <a:schemeClr val="tx1"/>
                          </a:solidFill>
                        </a:rPr>
                        <a:t>literatura</a:t>
                      </a:r>
                      <a:r>
                        <a:rPr lang="es-ES" sz="2800" kern="0" baseline="0" dirty="0" smtClean="0">
                          <a:solidFill>
                            <a:schemeClr val="tx1"/>
                          </a:solidFill>
                        </a:rPr>
                        <a:t> hispanoamericana en Hungría</a:t>
                      </a:r>
                      <a:endParaRPr lang="es-ES" sz="2800" kern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la recepción de la literatura española en Hungría 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hu-HU" sz="2800" dirty="0" err="1" smtClean="0">
                          <a:solidFill>
                            <a:schemeClr val="tx1"/>
                          </a:solidFill>
                        </a:rPr>
                        <a:t>arrativa</a:t>
                      </a:r>
                      <a:r>
                        <a:rPr lang="hu-HU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2800" dirty="0" err="1" smtClean="0">
                          <a:solidFill>
                            <a:schemeClr val="tx1"/>
                          </a:solidFill>
                        </a:rPr>
                        <a:t>hispanoamericana</a:t>
                      </a:r>
                      <a:endParaRPr lang="hu-HU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kern="0" dirty="0" smtClean="0">
                          <a:solidFill>
                            <a:schemeClr val="tx1"/>
                          </a:solidFill>
                        </a:rPr>
                        <a:t>(Carlos</a:t>
                      </a:r>
                      <a:r>
                        <a:rPr lang="es-ES" sz="2800" kern="0" baseline="0" dirty="0" smtClean="0">
                          <a:solidFill>
                            <a:schemeClr val="tx1"/>
                          </a:solidFill>
                        </a:rPr>
                        <a:t> Fuentes)</a:t>
                      </a:r>
                      <a:endParaRPr lang="es-ES" sz="2800" kern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800" b="0" dirty="0" err="1" smtClean="0">
                          <a:solidFill>
                            <a:schemeClr val="tx1"/>
                          </a:solidFill>
                        </a:rPr>
                        <a:t>teatro</a:t>
                      </a:r>
                      <a:r>
                        <a:rPr lang="hu-HU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2800" b="0" dirty="0" err="1" smtClean="0">
                          <a:solidFill>
                            <a:schemeClr val="tx1"/>
                          </a:solidFill>
                        </a:rPr>
                        <a:t>espa</a:t>
                      </a:r>
                      <a:r>
                        <a:rPr lang="es-ES" sz="2800" b="0" dirty="0" smtClean="0">
                          <a:solidFill>
                            <a:schemeClr val="tx1"/>
                          </a:solidFill>
                        </a:rPr>
                        <a:t>ñol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3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800" kern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800" b="0" dirty="0" smtClean="0">
                          <a:solidFill>
                            <a:schemeClr val="tx1"/>
                          </a:solidFill>
                        </a:rPr>
                        <a:t>traducción</a:t>
                      </a:r>
                      <a:r>
                        <a:rPr lang="es-ES" sz="2800" b="0" baseline="0" dirty="0" smtClean="0">
                          <a:solidFill>
                            <a:schemeClr val="tx1"/>
                          </a:solidFill>
                        </a:rPr>
                        <a:t> literaria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839611"/>
                  </a:ext>
                </a:extLst>
              </a:tr>
            </a:tbl>
          </a:graphicData>
        </a:graphic>
      </p:graphicFrame>
      <p:sp>
        <p:nvSpPr>
          <p:cNvPr id="3" name="AutoShape 2" descr="csz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 descr="csz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83" y="1825625"/>
            <a:ext cx="1268557" cy="12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39" y="1825625"/>
            <a:ext cx="1268557" cy="12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hu-HU" sz="3600" dirty="0" err="1" smtClean="0">
                <a:solidFill>
                  <a:schemeClr val="bg1"/>
                </a:solidFill>
              </a:rPr>
              <a:t>Proyecto</a:t>
            </a:r>
            <a:r>
              <a:rPr lang="hu-HU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>
                <a:solidFill>
                  <a:schemeClr val="bg1"/>
                </a:solidFill>
              </a:rPr>
              <a:t>Estudios hispánicos e intercambios intelectuales entre Europa Central y del Este y el mundo hispano</a:t>
            </a:r>
            <a:r>
              <a:rPr lang="es-ES" sz="3600" dirty="0"/>
              <a:t> </a:t>
            </a:r>
            <a:endParaRPr lang="hu-HU" sz="3600" i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Csikós, Zsuzsanna (2021). </a:t>
            </a:r>
            <a:r>
              <a:rPr lang="es-ES" dirty="0" smtClean="0"/>
              <a:t>La </a:t>
            </a:r>
            <a:r>
              <a:rPr lang="es-ES" dirty="0"/>
              <a:t>presencia de la narrativa cubana contemporánea en la prensa escrita en húngaro durante el comunismo (</a:t>
            </a:r>
            <a:r>
              <a:rPr lang="es-ES" dirty="0" smtClean="0"/>
              <a:t>1959–89)</a:t>
            </a:r>
            <a:r>
              <a:rPr lang="hu-HU" dirty="0" smtClean="0"/>
              <a:t>. </a:t>
            </a:r>
            <a:r>
              <a:rPr lang="es-ES" i="1" dirty="0" smtClean="0"/>
              <a:t>Hispanic </a:t>
            </a:r>
            <a:r>
              <a:rPr lang="es-ES" i="1" dirty="0"/>
              <a:t>Research Journal</a:t>
            </a:r>
            <a:r>
              <a:rPr lang="es-ES" dirty="0"/>
              <a:t> </a:t>
            </a:r>
            <a:r>
              <a:rPr lang="es-ES" dirty="0" smtClean="0"/>
              <a:t>22</a:t>
            </a:r>
            <a:r>
              <a:rPr lang="hu-HU" dirty="0" smtClean="0"/>
              <a:t>(</a:t>
            </a:r>
            <a:r>
              <a:rPr lang="es-ES" dirty="0" smtClean="0"/>
              <a:t>4</a:t>
            </a:r>
            <a:r>
              <a:rPr lang="hu-HU" dirty="0" smtClean="0"/>
              <a:t>)</a:t>
            </a:r>
            <a:r>
              <a:rPr lang="hu-HU" dirty="0"/>
              <a:t>:</a:t>
            </a:r>
            <a:r>
              <a:rPr lang="es-ES" dirty="0" smtClean="0"/>
              <a:t> </a:t>
            </a:r>
            <a:r>
              <a:rPr lang="es-ES" dirty="0"/>
              <a:t>377-395</a:t>
            </a:r>
            <a:r>
              <a:rPr lang="es-ES" dirty="0" smtClean="0"/>
              <a:t>.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Csikós, Zsuzsanna (2018). La </a:t>
            </a:r>
            <a:r>
              <a:rPr lang="es-ES" dirty="0"/>
              <a:t>recepción del boom hispanoamericano en Hungría: algunas </a:t>
            </a:r>
            <a:r>
              <a:rPr lang="es-ES" dirty="0" smtClean="0"/>
              <a:t>aportaciones. </a:t>
            </a:r>
            <a:r>
              <a:rPr lang="es-ES" i="1" dirty="0" smtClean="0"/>
              <a:t>Cuadernos </a:t>
            </a:r>
            <a:r>
              <a:rPr lang="es-ES" i="1" dirty="0"/>
              <a:t>del </a:t>
            </a:r>
            <a:r>
              <a:rPr lang="es-ES" i="1" dirty="0" smtClean="0"/>
              <a:t>CILHA </a:t>
            </a:r>
            <a:r>
              <a:rPr lang="es-ES" dirty="0" smtClean="0"/>
              <a:t>19(1) 17-34.</a:t>
            </a:r>
          </a:p>
          <a:p>
            <a:pPr marL="0" indent="0">
              <a:buNone/>
            </a:pPr>
            <a:r>
              <a:rPr lang="hu-HU" dirty="0" smtClean="0"/>
              <a:t>Csikós, Zsuzsanna (2018). </a:t>
            </a:r>
            <a:r>
              <a:rPr lang="es-ES" dirty="0" smtClean="0"/>
              <a:t>La </a:t>
            </a:r>
            <a:r>
              <a:rPr lang="es-ES" dirty="0"/>
              <a:t>recepción de las novelas cortas de los autores de la nueva narrativa hispanoamericana en Hungría: algunas </a:t>
            </a:r>
            <a:r>
              <a:rPr lang="es-ES" dirty="0" smtClean="0"/>
              <a:t>aportaciones</a:t>
            </a:r>
            <a:r>
              <a:rPr lang="hu-HU" dirty="0" smtClean="0"/>
              <a:t>. </a:t>
            </a:r>
            <a:r>
              <a:rPr lang="es-ES" i="1" dirty="0" smtClean="0"/>
              <a:t>Colindancias: revista de la red de hispanistas de europa central</a:t>
            </a:r>
            <a:r>
              <a:rPr lang="es-ES" dirty="0"/>
              <a:t> </a:t>
            </a:r>
            <a:r>
              <a:rPr lang="es-ES" dirty="0" smtClean="0"/>
              <a:t>9</a:t>
            </a:r>
            <a:r>
              <a:rPr lang="hu-HU" dirty="0" smtClean="0"/>
              <a:t>: </a:t>
            </a:r>
            <a:r>
              <a:rPr lang="es-ES" dirty="0" smtClean="0"/>
              <a:t>9-20.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Csikós, Zsuzsanna (2017). </a:t>
            </a:r>
            <a:r>
              <a:rPr lang="hu-HU" dirty="0" err="1" smtClean="0"/>
              <a:t>Setenta</a:t>
            </a:r>
            <a:r>
              <a:rPr lang="hu-HU" dirty="0" smtClean="0"/>
              <a:t> </a:t>
            </a:r>
            <a:r>
              <a:rPr lang="hu-HU" dirty="0" err="1"/>
              <a:t>años</a:t>
            </a:r>
            <a:r>
              <a:rPr lang="hu-HU" dirty="0"/>
              <a:t> de la </a:t>
            </a:r>
            <a:r>
              <a:rPr lang="hu-HU" dirty="0" err="1"/>
              <a:t>novela</a:t>
            </a:r>
            <a:r>
              <a:rPr lang="hu-HU" dirty="0"/>
              <a:t> </a:t>
            </a:r>
            <a:r>
              <a:rPr lang="hu-HU" dirty="0" err="1"/>
              <a:t>española</a:t>
            </a:r>
            <a:r>
              <a:rPr lang="hu-HU" dirty="0"/>
              <a:t> en </a:t>
            </a:r>
            <a:r>
              <a:rPr lang="hu-HU" dirty="0" err="1" smtClean="0"/>
              <a:t>Hungría</a:t>
            </a:r>
            <a:r>
              <a:rPr lang="hu-HU" dirty="0" smtClean="0"/>
              <a:t>. En</a:t>
            </a:r>
            <a:r>
              <a:rPr lang="hu-HU" dirty="0"/>
              <a:t>: Csikós, Zsuzsanna; Katona, Eszter </a:t>
            </a:r>
            <a:r>
              <a:rPr lang="hu-HU" dirty="0" smtClean="0"/>
              <a:t>(</a:t>
            </a:r>
            <a:r>
              <a:rPr lang="hu-HU" dirty="0" err="1" smtClean="0"/>
              <a:t>eds</a:t>
            </a:r>
            <a:r>
              <a:rPr lang="hu-HU" dirty="0" smtClean="0"/>
              <a:t>.).</a:t>
            </a:r>
            <a:r>
              <a:rPr lang="hu-HU" dirty="0"/>
              <a:t> </a:t>
            </a:r>
            <a:r>
              <a:rPr lang="hu-HU" i="1" dirty="0"/>
              <a:t>Un </a:t>
            </a:r>
            <a:r>
              <a:rPr lang="hu-HU" i="1" dirty="0" err="1"/>
              <a:t>viajero</a:t>
            </a:r>
            <a:r>
              <a:rPr lang="hu-HU" i="1" dirty="0"/>
              <a:t> por </a:t>
            </a:r>
            <a:r>
              <a:rPr lang="hu-HU" i="1" dirty="0" err="1"/>
              <a:t>caminos</a:t>
            </a:r>
            <a:r>
              <a:rPr lang="hu-HU" i="1" dirty="0"/>
              <a:t> </a:t>
            </a:r>
            <a:r>
              <a:rPr lang="hu-HU" i="1" dirty="0" err="1" smtClean="0"/>
              <a:t>hispanos</a:t>
            </a:r>
            <a:r>
              <a:rPr lang="es-ES" i="1" dirty="0" smtClean="0"/>
              <a:t>.</a:t>
            </a:r>
            <a:r>
              <a:rPr lang="hu-HU" i="1" dirty="0" smtClean="0"/>
              <a:t> </a:t>
            </a:r>
            <a:r>
              <a:rPr lang="hu-HU" i="1" dirty="0" err="1"/>
              <a:t>Libro</a:t>
            </a:r>
            <a:r>
              <a:rPr lang="hu-HU" i="1" dirty="0"/>
              <a:t> </a:t>
            </a:r>
            <a:r>
              <a:rPr lang="hu-HU" i="1" dirty="0" err="1"/>
              <a:t>homenaje</a:t>
            </a:r>
            <a:r>
              <a:rPr lang="hu-HU" i="1" dirty="0"/>
              <a:t> </a:t>
            </a:r>
            <a:r>
              <a:rPr lang="hu-HU" i="1" dirty="0" err="1"/>
              <a:t>al</a:t>
            </a:r>
            <a:r>
              <a:rPr lang="hu-HU" i="1" dirty="0"/>
              <a:t> </a:t>
            </a:r>
            <a:r>
              <a:rPr lang="hu-HU" i="1" dirty="0" err="1"/>
              <a:t>profesor</a:t>
            </a:r>
            <a:r>
              <a:rPr lang="hu-HU" i="1" dirty="0"/>
              <a:t> Ádám </a:t>
            </a:r>
            <a:r>
              <a:rPr lang="hu-HU" i="1" dirty="0" err="1" smtClean="0"/>
              <a:t>Anderle</a:t>
            </a:r>
            <a:r>
              <a:rPr lang="hu-HU" i="1" dirty="0" smtClean="0"/>
              <a:t>.</a:t>
            </a:r>
            <a:r>
              <a:rPr lang="hu-HU" dirty="0" smtClean="0"/>
              <a:t> Szeged:</a:t>
            </a:r>
            <a:r>
              <a:rPr lang="hu-HU" dirty="0"/>
              <a:t> </a:t>
            </a:r>
            <a:r>
              <a:rPr lang="hu-HU" dirty="0" err="1" smtClean="0"/>
              <a:t>JATEPress</a:t>
            </a:r>
            <a:r>
              <a:rPr lang="hu-HU" dirty="0" smtClean="0"/>
              <a:t>. 115-124</a:t>
            </a:r>
            <a:r>
              <a:rPr lang="hu-HU" dirty="0"/>
              <a:t>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val="28551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pic>
        <p:nvPicPr>
          <p:cNvPr id="66563" name="Picture 3" descr="ANd9GcQFziytASoZpDTC3sApY7RM6oJrP1daNhBc4iupzQRz1aet8L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112553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Prezi_logo_transparent_2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997201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cikkek_5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933825"/>
            <a:ext cx="1809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bc6147d82926ef7231e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933825"/>
            <a:ext cx="236378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ANd9GcSdzTDREGxaIwB5p1RXaEfR-_cOUcprhln93omZruaEI8kAQHA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90805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9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Proyecto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i="1" dirty="0" smtClean="0">
                <a:solidFill>
                  <a:schemeClr val="bg1"/>
                </a:solidFill>
              </a:rPr>
              <a:t>Recepción del </a:t>
            </a:r>
            <a:r>
              <a:rPr lang="hu-HU" i="1" dirty="0" err="1" smtClean="0">
                <a:solidFill>
                  <a:schemeClr val="bg1"/>
                </a:solidFill>
              </a:rPr>
              <a:t>teatro</a:t>
            </a:r>
            <a:r>
              <a:rPr lang="hu-HU" i="1" dirty="0" smtClean="0">
                <a:solidFill>
                  <a:schemeClr val="bg1"/>
                </a:solidFill>
              </a:rPr>
              <a:t> </a:t>
            </a:r>
            <a:r>
              <a:rPr lang="hu-HU" i="1" dirty="0" err="1" smtClean="0">
                <a:solidFill>
                  <a:schemeClr val="bg1"/>
                </a:solidFill>
              </a:rPr>
              <a:t>espa</a:t>
            </a:r>
            <a:r>
              <a:rPr lang="es-ES" i="1" dirty="0" smtClean="0">
                <a:solidFill>
                  <a:schemeClr val="bg1"/>
                </a:solidFill>
              </a:rPr>
              <a:t>ñol en Hungría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dirty="0"/>
              <a:t>Katona, Eszter (2022). </a:t>
            </a:r>
            <a:r>
              <a:rPr lang="es-ES" i="1" dirty="0"/>
              <a:t>El teatro español en Hungría. Dos siglos de la recepción húngara de la literatura dramática española. </a:t>
            </a:r>
            <a:r>
              <a:rPr lang="es-ES" dirty="0"/>
              <a:t>Madrid: Spanyolország: Editorial Verbum.</a:t>
            </a:r>
          </a:p>
          <a:p>
            <a:pPr marL="0" indent="0" algn="just">
              <a:buNone/>
            </a:pPr>
            <a:r>
              <a:rPr lang="hu-HU" dirty="0" smtClean="0"/>
              <a:t>Katona</a:t>
            </a:r>
            <a:r>
              <a:rPr lang="hu-HU" dirty="0"/>
              <a:t>, </a:t>
            </a:r>
            <a:r>
              <a:rPr lang="hu-HU" dirty="0" smtClean="0"/>
              <a:t>Eszter</a:t>
            </a:r>
            <a:r>
              <a:rPr lang="es-ES" dirty="0"/>
              <a:t> </a:t>
            </a:r>
            <a:r>
              <a:rPr lang="es-ES" dirty="0" smtClean="0"/>
              <a:t>(2019). </a:t>
            </a:r>
            <a:r>
              <a:rPr lang="hu-HU" i="1" dirty="0" smtClean="0"/>
              <a:t>A </a:t>
            </a:r>
            <a:r>
              <a:rPr lang="hu-HU" i="1" dirty="0"/>
              <a:t>jövő emlékezete: Polgárháború, diktatúra és emlékezet a kortárs spanyol </a:t>
            </a:r>
            <a:r>
              <a:rPr lang="hu-HU" i="1" dirty="0" smtClean="0"/>
              <a:t>drámairodalomban</a:t>
            </a:r>
            <a:r>
              <a:rPr lang="es-ES" i="1" dirty="0" smtClean="0"/>
              <a:t>. </a:t>
            </a:r>
            <a:r>
              <a:rPr lang="hu-HU" i="1" dirty="0" smtClean="0"/>
              <a:t>[La </a:t>
            </a:r>
            <a:r>
              <a:rPr lang="hu-HU" i="1" dirty="0" err="1" smtClean="0"/>
              <a:t>memoria</a:t>
            </a:r>
            <a:r>
              <a:rPr lang="hu-HU" i="1" dirty="0" smtClean="0"/>
              <a:t> del </a:t>
            </a:r>
            <a:r>
              <a:rPr lang="hu-HU" i="1" dirty="0" err="1" smtClean="0"/>
              <a:t>futuro</a:t>
            </a:r>
            <a:r>
              <a:rPr lang="hu-HU" i="1" dirty="0" smtClean="0"/>
              <a:t>: </a:t>
            </a:r>
            <a:r>
              <a:rPr lang="hu-HU" i="1" dirty="0" err="1" smtClean="0"/>
              <a:t>Guerra</a:t>
            </a:r>
            <a:r>
              <a:rPr lang="hu-HU" i="1" dirty="0" smtClean="0"/>
              <a:t> civil y </a:t>
            </a:r>
            <a:r>
              <a:rPr lang="hu-HU" i="1" dirty="0" err="1" smtClean="0"/>
              <a:t>memoria</a:t>
            </a:r>
            <a:r>
              <a:rPr lang="hu-HU" i="1" dirty="0" smtClean="0"/>
              <a:t> en el </a:t>
            </a:r>
            <a:r>
              <a:rPr lang="hu-HU" i="1" dirty="0" err="1" smtClean="0"/>
              <a:t>teatro</a:t>
            </a:r>
            <a:r>
              <a:rPr lang="hu-HU" i="1" dirty="0" smtClean="0"/>
              <a:t> </a:t>
            </a:r>
            <a:r>
              <a:rPr lang="hu-HU" i="1" dirty="0" err="1" smtClean="0"/>
              <a:t>espa</a:t>
            </a:r>
            <a:r>
              <a:rPr lang="es-ES" i="1" dirty="0" smtClean="0"/>
              <a:t>ñol contemporáneo</a:t>
            </a:r>
            <a:r>
              <a:rPr lang="hu-HU" i="1" dirty="0" smtClean="0"/>
              <a:t>].</a:t>
            </a:r>
            <a:r>
              <a:rPr lang="es-ES" i="1" dirty="0" smtClean="0"/>
              <a:t> </a:t>
            </a:r>
            <a:r>
              <a:rPr lang="hu-HU" dirty="0" smtClean="0"/>
              <a:t>Budapest:</a:t>
            </a:r>
            <a:r>
              <a:rPr lang="hu-HU" dirty="0"/>
              <a:t> </a:t>
            </a:r>
            <a:r>
              <a:rPr lang="hu-HU" dirty="0" err="1" smtClean="0"/>
              <a:t>L'Harmattan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Katona</a:t>
            </a:r>
            <a:r>
              <a:rPr lang="hu-HU" dirty="0"/>
              <a:t>, Eszter (2016). </a:t>
            </a:r>
            <a:r>
              <a:rPr lang="hu-HU" dirty="0" err="1"/>
              <a:t>A</a:t>
            </a:r>
            <a:r>
              <a:rPr lang="hu-HU" i="1" dirty="0" err="1"/>
              <a:t>sí</a:t>
            </a:r>
            <a:r>
              <a:rPr lang="hu-HU" i="1" dirty="0"/>
              <a:t> </a:t>
            </a:r>
            <a:r>
              <a:rPr lang="hu-HU" i="1" dirty="0" err="1"/>
              <a:t>que</a:t>
            </a:r>
            <a:r>
              <a:rPr lang="hu-HU" i="1" dirty="0"/>
              <a:t> </a:t>
            </a:r>
            <a:r>
              <a:rPr lang="hu-HU" i="1" dirty="0" err="1"/>
              <a:t>pasen</a:t>
            </a:r>
            <a:r>
              <a:rPr lang="hu-HU" i="1" dirty="0"/>
              <a:t> 60 </a:t>
            </a:r>
            <a:r>
              <a:rPr lang="hu-HU" i="1" dirty="0" err="1"/>
              <a:t>años</a:t>
            </a:r>
            <a:r>
              <a:rPr lang="hu-HU" i="1" dirty="0"/>
              <a:t>: </a:t>
            </a:r>
            <a:r>
              <a:rPr lang="hu-HU" i="1" dirty="0" err="1"/>
              <a:t>los</a:t>
            </a:r>
            <a:r>
              <a:rPr lang="hu-HU" i="1" dirty="0"/>
              <a:t> </a:t>
            </a:r>
            <a:r>
              <a:rPr lang="hu-HU" i="1" dirty="0" err="1"/>
              <a:t>dramas</a:t>
            </a:r>
            <a:r>
              <a:rPr lang="hu-HU" i="1" dirty="0"/>
              <a:t> de Federico García Lorca en </a:t>
            </a:r>
            <a:r>
              <a:rPr lang="hu-HU" i="1" dirty="0" err="1"/>
              <a:t>los</a:t>
            </a:r>
            <a:r>
              <a:rPr lang="hu-HU" i="1" dirty="0"/>
              <a:t> </a:t>
            </a:r>
            <a:r>
              <a:rPr lang="hu-HU" i="1" dirty="0" err="1"/>
              <a:t>teatros</a:t>
            </a:r>
            <a:r>
              <a:rPr lang="hu-HU" i="1" dirty="0"/>
              <a:t> </a:t>
            </a:r>
            <a:r>
              <a:rPr lang="hu-HU" i="1" dirty="0" err="1"/>
              <a:t>húngaros</a:t>
            </a:r>
            <a:r>
              <a:rPr lang="hu-HU" i="1" dirty="0"/>
              <a:t> </a:t>
            </a:r>
            <a:r>
              <a:rPr lang="hu-HU" i="1" dirty="0" err="1"/>
              <a:t>entre</a:t>
            </a:r>
            <a:r>
              <a:rPr lang="hu-HU" i="1" dirty="0"/>
              <a:t> 1955 y </a:t>
            </a:r>
            <a:r>
              <a:rPr lang="hu-HU" i="1" dirty="0" smtClean="0"/>
              <a:t>2015</a:t>
            </a:r>
            <a:r>
              <a:rPr lang="es-ES" i="1" dirty="0"/>
              <a:t>.</a:t>
            </a:r>
            <a:r>
              <a:rPr lang="hu-HU" dirty="0"/>
              <a:t> </a:t>
            </a:r>
            <a:r>
              <a:rPr lang="hu-HU" dirty="0" err="1"/>
              <a:t>Huelva</a:t>
            </a:r>
            <a:r>
              <a:rPr lang="hu-HU" dirty="0"/>
              <a:t>: </a:t>
            </a:r>
            <a:r>
              <a:rPr lang="hu-HU" dirty="0" err="1"/>
              <a:t>Universidad</a:t>
            </a:r>
            <a:r>
              <a:rPr lang="hu-HU" dirty="0"/>
              <a:t> de </a:t>
            </a:r>
            <a:r>
              <a:rPr lang="hu-HU" dirty="0" err="1" smtClean="0"/>
              <a:t>Huelva</a:t>
            </a:r>
            <a:r>
              <a:rPr lang="es-ES" dirty="0"/>
              <a:t>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Katona, Eszter (2016). </a:t>
            </a:r>
            <a:r>
              <a:rPr lang="hu-HU" i="1" dirty="0"/>
              <a:t>"Rejtőző </a:t>
            </a:r>
            <a:r>
              <a:rPr lang="hu-HU" i="1" dirty="0" err="1"/>
              <a:t>medrű</a:t>
            </a:r>
            <a:r>
              <a:rPr lang="hu-HU" i="1" dirty="0"/>
              <a:t> bánat...": Federico García Lorca világa.</a:t>
            </a:r>
            <a:r>
              <a:rPr lang="hu-HU" dirty="0"/>
              <a:t> Szeged: SZTE JGYPK Juhász Gyula Felsőoktatási </a:t>
            </a:r>
            <a:r>
              <a:rPr lang="hu-HU" dirty="0" smtClean="0"/>
              <a:t>Kiadó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http://teatroespanol.hu</a:t>
            </a:r>
            <a:r>
              <a:rPr lang="hu-HU" dirty="0" smtClean="0">
                <a:hlinkClick r:id="rId2"/>
              </a:rPr>
              <a:t>/</a:t>
            </a:r>
            <a:r>
              <a:rPr lang="es-ES" dirty="0" smtClean="0"/>
              <a:t> - base de datos (en húngaro)</a:t>
            </a:r>
            <a:endParaRPr lang="hu-HU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val="29669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Estudios de lingüística española en Szeged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475829"/>
              </p:ext>
            </p:extLst>
          </p:nvPr>
        </p:nvGraphicFramePr>
        <p:xfrm>
          <a:off x="838200" y="1825625"/>
          <a:ext cx="10515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0103170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168951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hu-HU" sz="2800" dirty="0" smtClean="0"/>
                        <a:t>Tibor Berta</a:t>
                      </a:r>
                    </a:p>
                    <a:p>
                      <a:endParaRPr lang="hu-HU" sz="2800" dirty="0" smtClean="0"/>
                    </a:p>
                    <a:p>
                      <a:endParaRPr lang="hu-H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Iingüística</a:t>
                      </a:r>
                      <a:r>
                        <a:rPr lang="hu-HU" sz="2400" dirty="0" smtClean="0"/>
                        <a:t> </a:t>
                      </a:r>
                      <a:r>
                        <a:rPr lang="hu-HU" sz="2400" dirty="0" err="1" smtClean="0"/>
                        <a:t>iberorrománica</a:t>
                      </a:r>
                      <a:r>
                        <a:rPr lang="hu-HU" sz="2400" dirty="0" smtClean="0"/>
                        <a:t> </a:t>
                      </a:r>
                      <a:endParaRPr lang="hu-HU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</a:t>
                      </a:r>
                      <a:r>
                        <a:rPr lang="hu-HU" sz="2400" dirty="0" smtClean="0"/>
                        <a:t>l </a:t>
                      </a:r>
                      <a:r>
                        <a:rPr lang="hu-HU" sz="2400" dirty="0" err="1" smtClean="0"/>
                        <a:t>espa</a:t>
                      </a:r>
                      <a:r>
                        <a:rPr lang="es-ES" sz="2400" dirty="0" smtClean="0"/>
                        <a:t>ñol</a:t>
                      </a:r>
                      <a:r>
                        <a:rPr lang="es-ES" sz="2400" baseline="0" dirty="0" smtClean="0"/>
                        <a:t> como lengua extranjera</a:t>
                      </a:r>
                      <a:endParaRPr lang="hu-HU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u-HU" sz="2400" b="1" kern="0" dirty="0" smtClean="0"/>
                        <a:t>1999–2000:	</a:t>
                      </a:r>
                      <a:r>
                        <a:rPr lang="es-ES" sz="2400" kern="0" dirty="0" smtClean="0"/>
                        <a:t>estructuras sintácticas españolas medievales y preclásicas</a:t>
                      </a:r>
                      <a:endParaRPr lang="hu-HU" sz="2400" kern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casos de interferencia y la interlengua húngaroespañola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4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0" dirty="0" smtClean="0"/>
                        <a:t>2003–2006:	</a:t>
                      </a:r>
                      <a:r>
                        <a:rPr lang="es-ES" sz="2400" kern="0" dirty="0" smtClean="0"/>
                        <a:t>cambios morfo-sintácticos en las lenguas iberorro-mánicas de los siglos XV y XVI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la diacronía </a:t>
                      </a:r>
                      <a:r>
                        <a:rPr lang="es-ES" sz="2400" baseline="0" dirty="0" smtClean="0"/>
                        <a:t>como herramienta en la enseñanza del español</a:t>
                      </a:r>
                      <a:r>
                        <a:rPr lang="es-ES" sz="2400" dirty="0" smtClean="0"/>
                        <a:t> 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3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0" dirty="0" smtClean="0"/>
                        <a:t>2008-2011:</a:t>
                      </a:r>
                      <a:r>
                        <a:rPr lang="hu-HU" sz="2400" kern="0" dirty="0" smtClean="0"/>
                        <a:t>	</a:t>
                      </a:r>
                      <a:r>
                        <a:rPr lang="es-ES" sz="2400" kern="0" dirty="0" smtClean="0"/>
                        <a:t>morfosintaxis histórica del verbo en las lenguas romances de la Península Ibérica</a:t>
                      </a:r>
                      <a:endParaRPr lang="hu-HU" sz="2400" kern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1" dirty="0" smtClean="0"/>
                        <a:t>2021-:</a:t>
                      </a:r>
                      <a:r>
                        <a:rPr lang="es-ES" sz="2400" baseline="0" dirty="0" smtClean="0"/>
                        <a:t>  </a:t>
                      </a:r>
                      <a:r>
                        <a:rPr lang="es-ES" sz="2400" dirty="0" smtClean="0"/>
                        <a:t>demolingüística del español en Hungría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39611"/>
                  </a:ext>
                </a:extLst>
              </a:tr>
            </a:tbl>
          </a:graphicData>
        </a:graphic>
      </p:graphicFrame>
      <p:pic>
        <p:nvPicPr>
          <p:cNvPr id="4" name="Kép 3" descr="C:\Users\DrPalkovicsAndrea\Downloads\20221228_1144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09728" y="1825625"/>
            <a:ext cx="1644072" cy="1305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4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Estudios de lingüística española en Szeged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Berta, Tibor (2003). </a:t>
            </a:r>
            <a:r>
              <a:rPr lang="es-ES" i="1" dirty="0" smtClean="0"/>
              <a:t>Clíticos e infinitivo. Contribución a la historia de la promoción de clíticos en español y portugués</a:t>
            </a:r>
            <a:r>
              <a:rPr lang="es-ES" dirty="0" smtClean="0"/>
              <a:t>. Szeged:  Hispánica. </a:t>
            </a:r>
          </a:p>
          <a:p>
            <a:pPr marL="0" indent="0" algn="just">
              <a:buNone/>
            </a:pPr>
            <a:r>
              <a:rPr lang="es-ES" kern="0" dirty="0" smtClean="0"/>
              <a:t>Berta Tibor et. al.  (2011). </a:t>
            </a:r>
            <a:r>
              <a:rPr lang="es-ES" i="1" kern="0" dirty="0" smtClean="0"/>
              <a:t>Morfosintaxis histórica del verbo en las lenguas romances de la Península Ibérica</a:t>
            </a:r>
            <a:r>
              <a:rPr lang="es-ES" kern="0" dirty="0" smtClean="0"/>
              <a:t>. Szeged: </a:t>
            </a:r>
            <a:r>
              <a:rPr lang="es-ES" dirty="0" smtClean="0"/>
              <a:t>Departamento </a:t>
            </a:r>
            <a:r>
              <a:rPr lang="es-ES" dirty="0"/>
              <a:t>de Estudios Hispánicos </a:t>
            </a:r>
            <a:r>
              <a:rPr lang="es-ES" dirty="0" smtClean="0"/>
              <a:t>de la Universidad </a:t>
            </a:r>
            <a:r>
              <a:rPr lang="es-ES" dirty="0"/>
              <a:t>de </a:t>
            </a:r>
            <a:r>
              <a:rPr lang="es-ES" dirty="0" smtClean="0"/>
              <a:t>Szeged.</a:t>
            </a:r>
          </a:p>
          <a:p>
            <a:pPr marL="0" indent="0" algn="just">
              <a:buNone/>
            </a:pPr>
            <a:r>
              <a:rPr lang="hu-HU" dirty="0"/>
              <a:t>Nagy C. Katalin (2019). </a:t>
            </a:r>
            <a:r>
              <a:rPr lang="hu-HU" i="1" dirty="0"/>
              <a:t>Data and </a:t>
            </a:r>
            <a:r>
              <a:rPr lang="hu-HU" i="1" dirty="0" err="1" smtClean="0"/>
              <a:t>Argumentation</a:t>
            </a:r>
            <a:endParaRPr lang="hu-HU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 smtClean="0"/>
              <a:t>in </a:t>
            </a:r>
            <a:r>
              <a:rPr lang="hu-HU" i="1" dirty="0" err="1"/>
              <a:t>Historical</a:t>
            </a:r>
            <a:r>
              <a:rPr lang="hu-HU" i="1" dirty="0"/>
              <a:t> </a:t>
            </a:r>
            <a:r>
              <a:rPr lang="hu-HU" i="1" dirty="0" err="1"/>
              <a:t>Pragmatics</a:t>
            </a:r>
            <a:r>
              <a:rPr lang="hu-HU" i="1" dirty="0"/>
              <a:t>. </a:t>
            </a:r>
            <a:r>
              <a:rPr lang="hu-HU" i="1" dirty="0" err="1" smtClean="0"/>
              <a:t>Grammaticalization</a:t>
            </a:r>
            <a:r>
              <a:rPr lang="hu-HU" i="1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 smtClean="0"/>
              <a:t>of </a:t>
            </a:r>
            <a:r>
              <a:rPr lang="hu-HU" i="1" dirty="0"/>
              <a:t>a </a:t>
            </a:r>
            <a:r>
              <a:rPr lang="hu-HU" i="1" dirty="0" err="1"/>
              <a:t>Catalan</a:t>
            </a:r>
            <a:r>
              <a:rPr lang="hu-HU" i="1" dirty="0"/>
              <a:t> </a:t>
            </a:r>
            <a:r>
              <a:rPr lang="hu-HU" i="1" dirty="0" err="1"/>
              <a:t>Motion</a:t>
            </a:r>
            <a:r>
              <a:rPr lang="hu-HU" i="1" dirty="0"/>
              <a:t> </a:t>
            </a:r>
            <a:r>
              <a:rPr lang="hu-HU" i="1" dirty="0" err="1"/>
              <a:t>Verb</a:t>
            </a:r>
            <a:r>
              <a:rPr lang="hu-HU" i="1" dirty="0"/>
              <a:t> </a:t>
            </a:r>
            <a:r>
              <a:rPr lang="hu-HU" i="1" dirty="0" err="1"/>
              <a:t>Construction</a:t>
            </a:r>
            <a:r>
              <a:rPr lang="hu-HU" i="1" dirty="0"/>
              <a:t>.</a:t>
            </a:r>
            <a:r>
              <a:rPr lang="hu-HU" dirty="0"/>
              <a:t> </a:t>
            </a:r>
            <a:endParaRPr lang="hu-H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/>
              <a:t>Sheffield</a:t>
            </a:r>
            <a:r>
              <a:rPr lang="hu-HU" dirty="0" smtClean="0"/>
              <a:t>/Bristol</a:t>
            </a:r>
            <a:r>
              <a:rPr lang="hu-HU" dirty="0"/>
              <a:t>: </a:t>
            </a:r>
            <a:r>
              <a:rPr lang="hu-HU" dirty="0" err="1"/>
              <a:t>Equinox</a:t>
            </a:r>
            <a:r>
              <a:rPr lang="hu-HU" dirty="0"/>
              <a:t>.</a:t>
            </a:r>
          </a:p>
          <a:p>
            <a:pPr marL="0" indent="0" algn="just">
              <a:buNone/>
            </a:pPr>
            <a:endParaRPr lang="hu-HU" kern="0" dirty="0"/>
          </a:p>
        </p:txBody>
      </p:sp>
      <p:pic>
        <p:nvPicPr>
          <p:cNvPr id="4" name="Picture 2" descr="http://ling.bibl.u-szeged.hu/pragmatika/images/pics/cover_issue_2606_en_US-201907170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28" y="3501304"/>
            <a:ext cx="2126672" cy="31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indent="0"/>
            <a:r>
              <a:rPr lang="es-ES" dirty="0">
                <a:solidFill>
                  <a:schemeClr val="bg1"/>
                </a:solidFill>
              </a:rPr>
              <a:t>Proyecto Internacional </a:t>
            </a:r>
            <a:r>
              <a:rPr lang="es-ES" i="1" dirty="0">
                <a:solidFill>
                  <a:schemeClr val="bg1"/>
                </a:solidFill>
              </a:rPr>
              <a:t>El Español en Europa. Demografía de los hablantes de una lengua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38200" y="1894087"/>
            <a:ext cx="10515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sz="2800" dirty="0" err="1" smtClean="0"/>
              <a:t>Objetivos</a:t>
            </a:r>
            <a:r>
              <a:rPr lang="hu-HU" sz="2800" dirty="0" smtClean="0"/>
              <a:t>: </a:t>
            </a:r>
            <a:r>
              <a:rPr lang="hu-HU" sz="2800" dirty="0" err="1" smtClean="0"/>
              <a:t>demolingüística</a:t>
            </a:r>
            <a:r>
              <a:rPr lang="hu-HU" sz="2800" dirty="0" smtClean="0"/>
              <a:t> de </a:t>
            </a:r>
            <a:r>
              <a:rPr lang="hu-HU" sz="2800" dirty="0" err="1" smtClean="0"/>
              <a:t>los</a:t>
            </a:r>
            <a:r>
              <a:rPr lang="hu-HU" sz="2800" dirty="0" smtClean="0"/>
              <a:t> </a:t>
            </a:r>
            <a:r>
              <a:rPr lang="hu-HU" sz="2800" dirty="0" err="1" smtClean="0"/>
              <a:t>hablantes</a:t>
            </a:r>
            <a:r>
              <a:rPr lang="hu-HU" sz="2800" dirty="0" smtClean="0"/>
              <a:t> del </a:t>
            </a:r>
            <a:r>
              <a:rPr lang="hu-HU" sz="2800" dirty="0" err="1" smtClean="0"/>
              <a:t>espa</a:t>
            </a:r>
            <a:r>
              <a:rPr lang="es-ES" sz="2800" dirty="0" smtClean="0"/>
              <a:t>ñol</a:t>
            </a:r>
          </a:p>
          <a:p>
            <a:pPr fontAlgn="base"/>
            <a:r>
              <a:rPr lang="es-ES" sz="2800" dirty="0" smtClean="0"/>
              <a:t>migración, enseñanza</a:t>
            </a:r>
            <a:endParaRPr lang="hu-HU" sz="2800" dirty="0" smtClean="0"/>
          </a:p>
          <a:p>
            <a:pPr fontAlgn="base"/>
            <a:r>
              <a:rPr lang="es-ES" sz="2800" b="1" dirty="0" smtClean="0"/>
              <a:t>El español en Centroeuropa</a:t>
            </a:r>
          </a:p>
          <a:p>
            <a:pPr fontAlgn="base"/>
            <a:r>
              <a:rPr lang="es-ES" sz="2800" dirty="0" smtClean="0"/>
              <a:t>Austria, República Checa, Eslovaquia, </a:t>
            </a:r>
            <a:r>
              <a:rPr lang="es-ES" sz="2800" b="1" dirty="0" smtClean="0"/>
              <a:t>Hungría</a:t>
            </a:r>
            <a:r>
              <a:rPr lang="es-ES" sz="2800" dirty="0" smtClean="0"/>
              <a:t>, Polonia</a:t>
            </a:r>
            <a:endParaRPr lang="hu-HU" sz="2800" dirty="0" smtClean="0"/>
          </a:p>
          <a:p>
            <a:pPr fontAlgn="base"/>
            <a:r>
              <a:rPr lang="es-ES" sz="2800" dirty="0" smtClean="0"/>
              <a:t>Héctor Álvarez Mella,  Jana Pešková, </a:t>
            </a:r>
            <a:r>
              <a:rPr lang="hu-HU" sz="2800" dirty="0" err="1"/>
              <a:t>Radana</a:t>
            </a:r>
            <a:r>
              <a:rPr lang="hu-HU" sz="2800" dirty="0"/>
              <a:t> </a:t>
            </a:r>
            <a:r>
              <a:rPr lang="hu-HU" sz="2800" dirty="0" err="1"/>
              <a:t>Štrbáková</a:t>
            </a:r>
            <a:r>
              <a:rPr lang="es-ES" sz="2800" dirty="0" smtClean="0"/>
              <a:t>, Mária Medveczká, </a:t>
            </a:r>
            <a:r>
              <a:rPr lang="hu-HU" sz="2800" b="1" dirty="0" smtClean="0"/>
              <a:t>Tibor Berta</a:t>
            </a:r>
            <a:r>
              <a:rPr lang="es-ES" sz="2800" dirty="0" smtClean="0"/>
              <a:t>, Andrzej Zieliński y Cecylia Tatoj</a:t>
            </a:r>
            <a:endParaRPr lang="hu-HU" sz="2800" dirty="0" smtClean="0"/>
          </a:p>
          <a:p>
            <a:endParaRPr lang="hu-HU" sz="2400" dirty="0" smtClean="0"/>
          </a:p>
          <a:p>
            <a:pPr algn="just"/>
            <a:r>
              <a:rPr lang="hu-HU" sz="2400" dirty="0" smtClean="0"/>
              <a:t>Berta, Tibor (2022). </a:t>
            </a:r>
            <a:r>
              <a:rPr lang="es-ES" sz="2400" dirty="0" smtClean="0"/>
              <a:t>El </a:t>
            </a:r>
            <a:r>
              <a:rPr lang="es-ES" sz="2400" dirty="0"/>
              <a:t>español en el sistema educativo húngaro a principios del tercer </a:t>
            </a:r>
            <a:r>
              <a:rPr lang="es-ES" sz="2400" dirty="0" smtClean="0"/>
              <a:t>milenio</a:t>
            </a:r>
            <a:r>
              <a:rPr lang="hu-HU" sz="2400" dirty="0" smtClean="0"/>
              <a:t>. </a:t>
            </a:r>
            <a:r>
              <a:rPr lang="hu-HU" sz="2400" i="1" dirty="0" err="1" smtClean="0"/>
              <a:t>Acta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Hispanica</a:t>
            </a:r>
            <a:r>
              <a:rPr lang="es-ES" sz="2400" dirty="0"/>
              <a:t> </a:t>
            </a:r>
            <a:r>
              <a:rPr lang="es-ES" sz="2400" dirty="0" smtClean="0"/>
              <a:t>27</a:t>
            </a:r>
            <a:r>
              <a:rPr lang="hu-HU" sz="2400" dirty="0" smtClean="0"/>
              <a:t>:</a:t>
            </a:r>
            <a:r>
              <a:rPr lang="es-ES" sz="2400" dirty="0" smtClean="0"/>
              <a:t> </a:t>
            </a:r>
            <a:r>
              <a:rPr lang="es-ES" sz="2400" dirty="0"/>
              <a:t>79-101</a:t>
            </a:r>
            <a:r>
              <a:rPr lang="es-ES" sz="2400" dirty="0" smtClean="0"/>
              <a:t>.</a:t>
            </a:r>
            <a:endParaRPr lang="es-ES" sz="2400" dirty="0"/>
          </a:p>
          <a:p>
            <a:pPr fontAlgn="base"/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5989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Estudios de </a:t>
            </a:r>
            <a:r>
              <a:rPr lang="hu-HU" dirty="0" err="1" smtClean="0">
                <a:solidFill>
                  <a:schemeClr val="bg1"/>
                </a:solidFill>
              </a:rPr>
              <a:t>civilización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hispánica</a:t>
            </a:r>
            <a:r>
              <a:rPr lang="es-ES" dirty="0" smtClean="0">
                <a:solidFill>
                  <a:schemeClr val="bg1"/>
                </a:solidFill>
              </a:rPr>
              <a:t> en Szeged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178954"/>
              </p:ext>
            </p:extLst>
          </p:nvPr>
        </p:nvGraphicFramePr>
        <p:xfrm>
          <a:off x="838200" y="1825625"/>
          <a:ext cx="10515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0103170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16895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Katalin Jancsó </a:t>
                      </a:r>
                    </a:p>
                    <a:p>
                      <a:endParaRPr lang="hu-HU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hu-H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András Lénárt</a:t>
                      </a:r>
                      <a:endParaRPr lang="hu-HU" sz="2800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1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kern="0" dirty="0" err="1" smtClean="0">
                          <a:solidFill>
                            <a:schemeClr val="tx1"/>
                          </a:solidFill>
                        </a:rPr>
                        <a:t>culturas</a:t>
                      </a:r>
                      <a:r>
                        <a:rPr lang="hu-HU" sz="28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2800" kern="0" dirty="0" err="1" smtClean="0">
                          <a:solidFill>
                            <a:schemeClr val="tx1"/>
                          </a:solidFill>
                        </a:rPr>
                        <a:t>precolombinas</a:t>
                      </a:r>
                      <a:r>
                        <a:rPr lang="hu-HU" sz="28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800" kern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s-ES" sz="2800" kern="0" baseline="0" dirty="0" smtClean="0">
                          <a:solidFill>
                            <a:schemeClr val="tx1"/>
                          </a:solidFill>
                        </a:rPr>
                        <a:t> latinoamericanas</a:t>
                      </a:r>
                      <a:endParaRPr lang="es-ES" sz="2800" kern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dirty="0" err="1" smtClean="0">
                          <a:solidFill>
                            <a:schemeClr val="tx1"/>
                          </a:solidFill>
                        </a:rPr>
                        <a:t>cinematografía</a:t>
                      </a:r>
                      <a:r>
                        <a:rPr lang="hu-HU" sz="2800" baseline="0" dirty="0" smtClean="0">
                          <a:solidFill>
                            <a:schemeClr val="tx1"/>
                          </a:solidFill>
                        </a:rPr>
                        <a:t> del </a:t>
                      </a:r>
                      <a:r>
                        <a:rPr lang="hu-HU" sz="2800" baseline="0" dirty="0" err="1" smtClean="0">
                          <a:solidFill>
                            <a:schemeClr val="tx1"/>
                          </a:solidFill>
                        </a:rPr>
                        <a:t>mundo</a:t>
                      </a:r>
                      <a:r>
                        <a:rPr lang="hu-HU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2800" baseline="0" dirty="0" err="1" smtClean="0">
                          <a:solidFill>
                            <a:schemeClr val="tx1"/>
                          </a:solidFill>
                        </a:rPr>
                        <a:t>hispánico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err="1" smtClean="0">
                          <a:solidFill>
                            <a:schemeClr val="tx1"/>
                          </a:solidFill>
                        </a:rPr>
                        <a:t>emigración</a:t>
                      </a:r>
                      <a:r>
                        <a:rPr lang="hu-HU" sz="280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hu-HU" sz="2800" dirty="0" err="1" smtClean="0">
                          <a:solidFill>
                            <a:schemeClr val="tx1"/>
                          </a:solidFill>
                        </a:rPr>
                        <a:t>América</a:t>
                      </a:r>
                      <a:r>
                        <a:rPr lang="hu-HU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2800" baseline="0" dirty="0" err="1" smtClean="0">
                          <a:solidFill>
                            <a:schemeClr val="tx1"/>
                          </a:solidFill>
                        </a:rPr>
                        <a:t>Latina</a:t>
                      </a:r>
                      <a:endParaRPr lang="es-ES" sz="2800" kern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800" b="0" dirty="0" err="1" smtClean="0">
                          <a:solidFill>
                            <a:schemeClr val="tx1"/>
                          </a:solidFill>
                        </a:rPr>
                        <a:t>cine</a:t>
                      </a:r>
                      <a:r>
                        <a:rPr lang="hu-HU" sz="2800" b="0" dirty="0" smtClean="0">
                          <a:solidFill>
                            <a:schemeClr val="tx1"/>
                          </a:solidFill>
                        </a:rPr>
                        <a:t> y</a:t>
                      </a:r>
                      <a:r>
                        <a:rPr lang="hu-HU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2800" b="0" baseline="0" dirty="0" err="1" smtClean="0">
                          <a:solidFill>
                            <a:schemeClr val="tx1"/>
                          </a:solidFill>
                        </a:rPr>
                        <a:t>política</a:t>
                      </a:r>
                      <a:r>
                        <a:rPr lang="hu-HU" sz="2800" b="0" baseline="0" dirty="0" smtClean="0">
                          <a:solidFill>
                            <a:schemeClr val="tx1"/>
                          </a:solidFill>
                        </a:rPr>
                        <a:t> en el </a:t>
                      </a:r>
                      <a:r>
                        <a:rPr lang="hu-HU" sz="2800" b="0" baseline="0" dirty="0" err="1" smtClean="0">
                          <a:solidFill>
                            <a:schemeClr val="tx1"/>
                          </a:solidFill>
                        </a:rPr>
                        <a:t>mundo</a:t>
                      </a:r>
                      <a:r>
                        <a:rPr lang="hu-HU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2800" b="0" baseline="0" dirty="0" err="1" smtClean="0">
                          <a:solidFill>
                            <a:schemeClr val="tx1"/>
                          </a:solidFill>
                        </a:rPr>
                        <a:t>hispánico</a:t>
                      </a:r>
                      <a:r>
                        <a:rPr lang="hu-HU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3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kern="0" dirty="0" smtClean="0"/>
                        <a:t>d</a:t>
                      </a:r>
                      <a:r>
                        <a:rPr lang="hu-HU" sz="2800" kern="0" dirty="0" err="1" smtClean="0"/>
                        <a:t>idáctica</a:t>
                      </a:r>
                      <a:r>
                        <a:rPr lang="hu-HU" sz="2800" kern="0" dirty="0" smtClean="0"/>
                        <a:t> de la </a:t>
                      </a:r>
                      <a:r>
                        <a:rPr lang="hu-HU" sz="2800" kern="0" dirty="0" err="1" smtClean="0"/>
                        <a:t>ense</a:t>
                      </a:r>
                      <a:r>
                        <a:rPr lang="es-ES" sz="2800" kern="0" dirty="0" smtClean="0"/>
                        <a:t>ñanza</a:t>
                      </a:r>
                      <a:r>
                        <a:rPr lang="es-ES" sz="2800" kern="0" baseline="0" dirty="0" smtClean="0"/>
                        <a:t> del español como lengua extranjera</a:t>
                      </a:r>
                      <a:endParaRPr lang="hu-HU" sz="2800" kern="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839611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490" y="1825625"/>
            <a:ext cx="1277793" cy="127779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573" y="1825625"/>
            <a:ext cx="1300020" cy="13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Culturas latinoamericanas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Jancsó, </a:t>
            </a:r>
            <a:r>
              <a:rPr lang="hu-HU" dirty="0" smtClean="0"/>
              <a:t>Katalin (2021). Az </a:t>
            </a:r>
            <a:r>
              <a:rPr lang="hu-HU" dirty="0"/>
              <a:t>inkák és </a:t>
            </a:r>
            <a:r>
              <a:rPr lang="hu-HU" dirty="0" err="1"/>
              <a:t>yaguák</a:t>
            </a:r>
            <a:r>
              <a:rPr lang="hu-HU" dirty="0"/>
              <a:t> földjén. Írások </a:t>
            </a:r>
            <a:r>
              <a:rPr lang="hu-HU" dirty="0" smtClean="0"/>
              <a:t>Peruról. [En </a:t>
            </a:r>
            <a:r>
              <a:rPr lang="hu-HU" dirty="0" err="1" smtClean="0"/>
              <a:t>tierra</a:t>
            </a:r>
            <a:r>
              <a:rPr lang="hu-HU" dirty="0" smtClean="0"/>
              <a:t> de </a:t>
            </a:r>
            <a:r>
              <a:rPr lang="hu-HU" dirty="0" err="1" smtClean="0"/>
              <a:t>incas</a:t>
            </a:r>
            <a:r>
              <a:rPr lang="hu-HU" dirty="0" smtClean="0"/>
              <a:t> y </a:t>
            </a:r>
            <a:r>
              <a:rPr lang="hu-HU" dirty="0" err="1" smtClean="0"/>
              <a:t>yaguas</a:t>
            </a:r>
            <a:r>
              <a:rPr lang="hu-HU" dirty="0" smtClean="0"/>
              <a:t>. </a:t>
            </a:r>
            <a:r>
              <a:rPr lang="hu-HU" dirty="0" err="1" smtClean="0"/>
              <a:t>Escritos</a:t>
            </a:r>
            <a:r>
              <a:rPr lang="hu-HU" dirty="0" smtClean="0"/>
              <a:t> </a:t>
            </a:r>
            <a:r>
              <a:rPr lang="hu-HU" dirty="0" err="1" smtClean="0"/>
              <a:t>sobre</a:t>
            </a:r>
            <a:r>
              <a:rPr lang="hu-HU" dirty="0" smtClean="0"/>
              <a:t> </a:t>
            </a:r>
            <a:r>
              <a:rPr lang="hu-HU" dirty="0" err="1" smtClean="0"/>
              <a:t>Perú</a:t>
            </a:r>
            <a:r>
              <a:rPr lang="hu-HU" dirty="0" smtClean="0"/>
              <a:t>.] Szeged:</a:t>
            </a:r>
            <a:r>
              <a:rPr lang="hu-HU" dirty="0"/>
              <a:t> </a:t>
            </a:r>
            <a:r>
              <a:rPr lang="hu-HU" dirty="0" err="1"/>
              <a:t>Americana</a:t>
            </a:r>
            <a:r>
              <a:rPr lang="hu-HU" dirty="0"/>
              <a:t> </a:t>
            </a:r>
            <a:r>
              <a:rPr lang="hu-HU" dirty="0" smtClean="0"/>
              <a:t>E-Books.</a:t>
            </a:r>
          </a:p>
          <a:p>
            <a:pPr marL="0" indent="0">
              <a:buNone/>
            </a:pPr>
            <a:r>
              <a:rPr lang="hu-HU" dirty="0"/>
              <a:t>Jancsó, </a:t>
            </a:r>
            <a:r>
              <a:rPr lang="hu-HU" dirty="0" smtClean="0"/>
              <a:t>Katalin</a:t>
            </a:r>
            <a:r>
              <a:rPr lang="hu-HU" dirty="0"/>
              <a:t> </a:t>
            </a:r>
            <a:r>
              <a:rPr lang="hu-HU" dirty="0" smtClean="0"/>
              <a:t>(2021). Aranycseppek </a:t>
            </a:r>
            <a:r>
              <a:rPr lang="hu-HU" dirty="0"/>
              <a:t>Latin-Amerikában: egy sokszínű kontinens </a:t>
            </a:r>
            <a:r>
              <a:rPr lang="hu-HU" dirty="0" smtClean="0"/>
              <a:t>születése. [</a:t>
            </a:r>
            <a:r>
              <a:rPr lang="hu-HU" dirty="0" err="1" smtClean="0"/>
              <a:t>Gotas</a:t>
            </a:r>
            <a:r>
              <a:rPr lang="hu-HU" dirty="0" smtClean="0"/>
              <a:t> de </a:t>
            </a:r>
            <a:r>
              <a:rPr lang="hu-HU" dirty="0" err="1" smtClean="0"/>
              <a:t>oro</a:t>
            </a:r>
            <a:r>
              <a:rPr lang="hu-HU" dirty="0" smtClean="0"/>
              <a:t> en </a:t>
            </a:r>
            <a:r>
              <a:rPr lang="hu-HU" dirty="0" err="1" smtClean="0"/>
              <a:t>América</a:t>
            </a:r>
            <a:r>
              <a:rPr lang="hu-HU" dirty="0" smtClean="0"/>
              <a:t> </a:t>
            </a:r>
            <a:r>
              <a:rPr lang="hu-HU" dirty="0" err="1" smtClean="0"/>
              <a:t>Latina</a:t>
            </a:r>
            <a:r>
              <a:rPr lang="hu-HU" dirty="0" smtClean="0"/>
              <a:t>]. Szeged:</a:t>
            </a:r>
            <a:r>
              <a:rPr lang="hu-HU" dirty="0"/>
              <a:t> SZTE </a:t>
            </a:r>
            <a:r>
              <a:rPr lang="hu-HU" dirty="0" smtClean="0"/>
              <a:t>Press.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4828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Cinematografía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/>
              <a:t>Lénárt,  András (2020). </a:t>
            </a:r>
            <a:r>
              <a:rPr lang="hu-HU" i="1" dirty="0" smtClean="0"/>
              <a:t>Film </a:t>
            </a:r>
            <a:r>
              <a:rPr lang="hu-HU" i="1" dirty="0"/>
              <a:t>és történelem Latin-Amerikában. </a:t>
            </a:r>
            <a:r>
              <a:rPr lang="hu-HU" i="1" dirty="0" smtClean="0"/>
              <a:t>A </a:t>
            </a:r>
            <a:r>
              <a:rPr lang="hu-HU" i="1" dirty="0"/>
              <a:t>20. század a filmtörténet tükrében. </a:t>
            </a:r>
            <a:r>
              <a:rPr lang="hu-HU" dirty="0" smtClean="0"/>
              <a:t>[</a:t>
            </a:r>
            <a:r>
              <a:rPr lang="hu-HU" dirty="0" err="1" smtClean="0"/>
              <a:t>Cine</a:t>
            </a:r>
            <a:r>
              <a:rPr lang="hu-HU" dirty="0" smtClean="0"/>
              <a:t> e </a:t>
            </a:r>
            <a:r>
              <a:rPr lang="hu-HU" dirty="0" err="1" smtClean="0"/>
              <a:t>historia</a:t>
            </a:r>
            <a:r>
              <a:rPr lang="hu-HU" dirty="0" smtClean="0"/>
              <a:t> en </a:t>
            </a:r>
            <a:r>
              <a:rPr lang="hu-HU" dirty="0" err="1" smtClean="0"/>
              <a:t>Américas</a:t>
            </a:r>
            <a:r>
              <a:rPr lang="hu-HU" dirty="0" smtClean="0"/>
              <a:t> </a:t>
            </a:r>
            <a:r>
              <a:rPr lang="hu-HU" dirty="0" err="1" smtClean="0"/>
              <a:t>Latina</a:t>
            </a:r>
            <a:r>
              <a:rPr lang="hu-HU" dirty="0" smtClean="0"/>
              <a:t>. El </a:t>
            </a:r>
            <a:r>
              <a:rPr lang="hu-HU" dirty="0" err="1" smtClean="0"/>
              <a:t>siglo</a:t>
            </a:r>
            <a:r>
              <a:rPr lang="hu-HU" dirty="0" smtClean="0"/>
              <a:t> 20 </a:t>
            </a:r>
            <a:r>
              <a:rPr lang="hu-HU" dirty="0" err="1" smtClean="0"/>
              <a:t>reflejado</a:t>
            </a:r>
            <a:r>
              <a:rPr lang="hu-HU" dirty="0" smtClean="0"/>
              <a:t> del la </a:t>
            </a:r>
            <a:r>
              <a:rPr lang="hu-HU" dirty="0" err="1" smtClean="0"/>
              <a:t>historia</a:t>
            </a:r>
            <a:r>
              <a:rPr lang="hu-HU" dirty="0" smtClean="0"/>
              <a:t> del </a:t>
            </a:r>
            <a:r>
              <a:rPr lang="hu-HU" dirty="0" err="1" smtClean="0"/>
              <a:t>cine</a:t>
            </a:r>
            <a:r>
              <a:rPr lang="hu-HU" dirty="0" smtClean="0"/>
              <a:t>.] Szeged: </a:t>
            </a:r>
            <a:r>
              <a:rPr lang="hu-HU" dirty="0"/>
              <a:t>JATE Press,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/>
              <a:t>Lénárt,  András </a:t>
            </a:r>
            <a:r>
              <a:rPr lang="hu-HU" dirty="0" smtClean="0"/>
              <a:t>(2018). </a:t>
            </a:r>
            <a:r>
              <a:rPr lang="hu-HU" i="1" dirty="0" smtClean="0"/>
              <a:t>A </a:t>
            </a:r>
            <a:r>
              <a:rPr lang="hu-HU" i="1" dirty="0"/>
              <a:t>spanyol film a Franco-diktatúrában. Ideológia, propaganda, </a:t>
            </a:r>
            <a:r>
              <a:rPr lang="hu-HU" i="1" dirty="0" smtClean="0"/>
              <a:t>filmpolitika. </a:t>
            </a:r>
            <a:r>
              <a:rPr lang="hu-HU" dirty="0" smtClean="0"/>
              <a:t>[El </a:t>
            </a:r>
            <a:r>
              <a:rPr lang="hu-HU" dirty="0" err="1" smtClean="0"/>
              <a:t>cine</a:t>
            </a:r>
            <a:r>
              <a:rPr lang="hu-HU" dirty="0" smtClean="0"/>
              <a:t> </a:t>
            </a:r>
            <a:r>
              <a:rPr lang="hu-HU" dirty="0" err="1" smtClean="0"/>
              <a:t>espa</a:t>
            </a:r>
            <a:r>
              <a:rPr lang="es-ES" dirty="0" smtClean="0"/>
              <a:t>ñol en la dictadura de Franco.</a:t>
            </a:r>
            <a:r>
              <a:rPr lang="hu-HU" dirty="0" smtClean="0"/>
              <a:t>]</a:t>
            </a:r>
            <a:r>
              <a:rPr lang="es-ES" dirty="0" smtClean="0"/>
              <a:t> </a:t>
            </a:r>
            <a:r>
              <a:rPr lang="hu-HU" dirty="0" smtClean="0"/>
              <a:t>Szeged: </a:t>
            </a:r>
            <a:r>
              <a:rPr lang="hu-HU" dirty="0"/>
              <a:t>JATE </a:t>
            </a:r>
            <a:r>
              <a:rPr lang="hu-HU" dirty="0" smtClean="0"/>
              <a:t>Press</a:t>
            </a:r>
            <a:r>
              <a:rPr lang="hu-HU" dirty="0"/>
              <a:t>.</a:t>
            </a:r>
            <a:r>
              <a:rPr lang="hu-HU" dirty="0" smtClean="0"/>
              <a:t> </a:t>
            </a:r>
          </a:p>
          <a:p>
            <a:pPr marL="0" indent="0" algn="just">
              <a:buNone/>
            </a:pPr>
            <a:r>
              <a:rPr lang="hu-HU" dirty="0"/>
              <a:t>Lénárt,  András (</a:t>
            </a:r>
            <a:r>
              <a:rPr lang="hu-HU" dirty="0" smtClean="0"/>
              <a:t>2014). </a:t>
            </a:r>
            <a:r>
              <a:rPr lang="hu-HU" i="1" dirty="0" smtClean="0"/>
              <a:t>A </a:t>
            </a:r>
            <a:r>
              <a:rPr lang="hu-HU" i="1" dirty="0"/>
              <a:t>spanyol film a Franco-diktatúrában. Ideológia, propaganda, filmpolitika. </a:t>
            </a:r>
            <a:r>
              <a:rPr lang="hu-HU" dirty="0"/>
              <a:t>[El </a:t>
            </a:r>
            <a:r>
              <a:rPr lang="hu-HU" dirty="0" err="1"/>
              <a:t>cine</a:t>
            </a:r>
            <a:r>
              <a:rPr lang="hu-HU" dirty="0"/>
              <a:t> </a:t>
            </a:r>
            <a:r>
              <a:rPr lang="hu-HU" dirty="0" err="1"/>
              <a:t>espa</a:t>
            </a:r>
            <a:r>
              <a:rPr lang="es-ES" dirty="0"/>
              <a:t>ñol en la dictadura de Franco</a:t>
            </a:r>
            <a:r>
              <a:rPr lang="es-ES" dirty="0" smtClean="0"/>
              <a:t>.</a:t>
            </a:r>
            <a:r>
              <a:rPr lang="hu-HU" dirty="0" smtClean="0"/>
              <a:t> </a:t>
            </a:r>
            <a:r>
              <a:rPr lang="hu-HU" dirty="0" err="1" smtClean="0"/>
              <a:t>Ideología</a:t>
            </a:r>
            <a:r>
              <a:rPr lang="hu-HU" dirty="0" smtClean="0"/>
              <a:t>, propaganda y </a:t>
            </a:r>
            <a:r>
              <a:rPr lang="hu-HU" dirty="0" err="1" smtClean="0"/>
              <a:t>política</a:t>
            </a:r>
            <a:r>
              <a:rPr lang="hu-HU" dirty="0" smtClean="0"/>
              <a:t> del </a:t>
            </a:r>
            <a:r>
              <a:rPr lang="hu-HU" dirty="0" err="1" smtClean="0"/>
              <a:t>cine</a:t>
            </a:r>
            <a:r>
              <a:rPr lang="hu-HU" dirty="0" smtClean="0"/>
              <a:t>]</a:t>
            </a:r>
            <a:r>
              <a:rPr lang="es-ES" dirty="0" smtClean="0"/>
              <a:t> </a:t>
            </a:r>
            <a:r>
              <a:rPr lang="hu-HU" dirty="0" smtClean="0"/>
              <a:t>Szeged: </a:t>
            </a:r>
            <a:r>
              <a:rPr lang="hu-HU" dirty="0" err="1" smtClean="0"/>
              <a:t>JATEPress</a:t>
            </a:r>
            <a:r>
              <a:rPr lang="hu-HU" dirty="0" smtClean="0"/>
              <a:t>. </a:t>
            </a:r>
            <a:endParaRPr lang="es-ES" dirty="0"/>
          </a:p>
          <a:p>
            <a:pPr marL="0" indent="0" algn="just">
              <a:buNone/>
            </a:pP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val="18697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Publicaciones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periódicas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5759"/>
            <a:ext cx="3426113" cy="5072241"/>
          </a:xfrm>
          <a:prstGeom prst="rect">
            <a:avLst/>
          </a:prstGeom>
        </p:spPr>
      </p:pic>
      <p:pic>
        <p:nvPicPr>
          <p:cNvPr id="2050" name="Picture 2" descr="https://ojs.bibl.u-szeged.hu/public/journals/15/cover_issue_2454_hu_H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92" y="1785759"/>
            <a:ext cx="3595838" cy="50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508" y="1785759"/>
            <a:ext cx="3263291" cy="46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84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Congresos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organizados</a:t>
            </a:r>
            <a:r>
              <a:rPr lang="hu-HU" dirty="0" smtClean="0">
                <a:solidFill>
                  <a:schemeClr val="bg1"/>
                </a:solidFill>
              </a:rPr>
              <a:t> en Szeged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Un océano. Distintos destinos. </a:t>
            </a:r>
            <a:r>
              <a:rPr lang="es-ES" dirty="0"/>
              <a:t>Historia, literatura, cultura, lengua, sociedad y contactos económicos en el mundo hispánico en la época de Colón, Nebrija y Magallanes y su actualidad en nuestros </a:t>
            </a:r>
            <a:r>
              <a:rPr lang="es-ES" dirty="0" smtClean="0"/>
              <a:t>días</a:t>
            </a:r>
            <a:r>
              <a:rPr lang="hu-HU" dirty="0" smtClean="0"/>
              <a:t> (2022)</a:t>
            </a:r>
          </a:p>
          <a:p>
            <a:pPr marL="0" indent="0" algn="just">
              <a:buNone/>
            </a:pPr>
            <a:r>
              <a:rPr lang="hu-HU" dirty="0" err="1"/>
              <a:t>Coloquio</a:t>
            </a:r>
            <a:r>
              <a:rPr lang="hu-HU" dirty="0"/>
              <a:t> </a:t>
            </a:r>
            <a:r>
              <a:rPr lang="hu-HU" dirty="0" err="1"/>
              <a:t>internacional</a:t>
            </a:r>
            <a:r>
              <a:rPr lang="hu-HU" dirty="0"/>
              <a:t> de </a:t>
            </a:r>
            <a:r>
              <a:rPr lang="hu-HU" dirty="0" err="1"/>
              <a:t>hispanistas</a:t>
            </a:r>
            <a:r>
              <a:rPr lang="hu-HU" dirty="0"/>
              <a:t> </a:t>
            </a:r>
            <a:r>
              <a:rPr lang="hu-HU" dirty="0" err="1" smtClean="0"/>
              <a:t>centroeuropeos</a:t>
            </a:r>
            <a:r>
              <a:rPr lang="hu-HU" dirty="0"/>
              <a:t> </a:t>
            </a:r>
            <a:r>
              <a:rPr lang="hu-HU" dirty="0" smtClean="0"/>
              <a:t>(2021)</a:t>
            </a:r>
          </a:p>
          <a:p>
            <a:pPr marL="0" indent="0" algn="just">
              <a:buNone/>
            </a:pPr>
            <a:r>
              <a:rPr lang="es-ES" dirty="0"/>
              <a:t>XIX Congreso de la Federación Internacional de Estudios sobre América Latina y el </a:t>
            </a:r>
            <a:r>
              <a:rPr lang="es-ES" dirty="0" smtClean="0"/>
              <a:t>Caribe</a:t>
            </a:r>
            <a:r>
              <a:rPr lang="hu-HU" dirty="0" smtClean="0"/>
              <a:t> (2019)</a:t>
            </a:r>
          </a:p>
          <a:p>
            <a:pPr marL="0" indent="0" algn="just">
              <a:buNone/>
            </a:pPr>
            <a:r>
              <a:rPr lang="es-ES" dirty="0"/>
              <a:t>Américas transnacionales: hogar(es), fronteras y </a:t>
            </a:r>
            <a:r>
              <a:rPr lang="es-ES" dirty="0" smtClean="0"/>
              <a:t>transgresiones</a:t>
            </a:r>
            <a:r>
              <a:rPr lang="hu-HU" dirty="0"/>
              <a:t> </a:t>
            </a:r>
            <a:r>
              <a:rPr lang="hu-HU" dirty="0" smtClean="0"/>
              <a:t>(2017)</a:t>
            </a:r>
          </a:p>
          <a:p>
            <a:pPr marL="0" indent="0" algn="just">
              <a:buNone/>
            </a:pPr>
            <a:r>
              <a:rPr lang="hu-HU" dirty="0" err="1" smtClean="0"/>
              <a:t>Transiciones</a:t>
            </a:r>
            <a:r>
              <a:rPr lang="hu-HU" dirty="0" smtClean="0"/>
              <a:t>. De la </a:t>
            </a:r>
            <a:r>
              <a:rPr lang="hu-HU" dirty="0" err="1" smtClean="0"/>
              <a:t>dictadura</a:t>
            </a:r>
            <a:r>
              <a:rPr lang="hu-HU" dirty="0" smtClean="0"/>
              <a:t> a la </a:t>
            </a:r>
            <a:r>
              <a:rPr lang="hu-HU" dirty="0" err="1" smtClean="0"/>
              <a:t>democracia</a:t>
            </a:r>
            <a:r>
              <a:rPr lang="hu-HU" dirty="0" smtClean="0"/>
              <a:t> (2015).</a:t>
            </a: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hu-HU" dirty="0" smtClean="0"/>
              <a:t>[…]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Centro de Estudios Interamericanos – cooperación con el Departamento de Americanística (2015-)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2712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panisztikaszeged.hu/wp-content/uploads/2022/03/Un-oceano.-Distintos-destinos-1-300x1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5" y="3297029"/>
            <a:ext cx="6149089" cy="346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41641" t="30151" r="41572" b="27767"/>
          <a:stretch/>
        </p:blipFill>
        <p:spPr>
          <a:xfrm>
            <a:off x="7038109" y="461465"/>
            <a:ext cx="4447683" cy="62718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6322" t="23271" r="7369" b="11052"/>
          <a:stretch/>
        </p:blipFill>
        <p:spPr>
          <a:xfrm>
            <a:off x="745088" y="442992"/>
            <a:ext cx="6559944" cy="28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628775"/>
            <a:ext cx="8280400" cy="520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 rot="5400000">
            <a:off x="1752601" y="3019426"/>
            <a:ext cx="5013325" cy="2663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469 h 21600"/>
              <a:gd name="T20" fmla="*/ 1663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6732"/>
                </a:lnTo>
                <a:lnTo>
                  <a:pt x="14223" y="6732"/>
                </a:lnTo>
                <a:lnTo>
                  <a:pt x="14223" y="18469"/>
                </a:lnTo>
                <a:lnTo>
                  <a:pt x="0" y="18469"/>
                </a:lnTo>
                <a:lnTo>
                  <a:pt x="0" y="21600"/>
                </a:lnTo>
                <a:lnTo>
                  <a:pt x="16634" y="21600"/>
                </a:lnTo>
                <a:lnTo>
                  <a:pt x="16634" y="6732"/>
                </a:lnTo>
                <a:lnTo>
                  <a:pt x="21600" y="6732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5735639" y="5157788"/>
            <a:ext cx="1081087" cy="6477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hu-HU" altLang="hu-HU">
              <a:solidFill>
                <a:schemeClr val="bg1"/>
              </a:solidFill>
            </a:endParaRPr>
          </a:p>
        </p:txBody>
      </p:sp>
      <p:pic>
        <p:nvPicPr>
          <p:cNvPr id="74758" name="Picture 15" descr="Ké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9139"/>
            <a:ext cx="6516688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6" descr="Ké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1"/>
            <a:ext cx="26606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18" descr="Kép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"/>
            <a:ext cx="46085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19" descr="Kép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0"/>
            <a:ext cx="23050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21" descr="Kép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708276"/>
            <a:ext cx="27305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6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7297412" cy="13255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Jornadas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didácticas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050" name="Picture 2" descr="Ké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12" y="368324"/>
            <a:ext cx="3360575" cy="44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38200" y="1782619"/>
            <a:ext cx="5802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regularmente</a:t>
            </a:r>
            <a:r>
              <a:rPr lang="hu-HU" sz="2400" dirty="0" smtClean="0"/>
              <a:t> </a:t>
            </a:r>
            <a:r>
              <a:rPr lang="hu-HU" sz="2400" dirty="0" err="1" smtClean="0"/>
              <a:t>organizadas</a:t>
            </a:r>
            <a:r>
              <a:rPr lang="hu-HU" sz="2400" dirty="0" smtClean="0"/>
              <a:t> </a:t>
            </a:r>
            <a:r>
              <a:rPr lang="hu-HU" sz="2400" dirty="0" err="1" smtClean="0"/>
              <a:t>desde</a:t>
            </a:r>
            <a:r>
              <a:rPr lang="hu-HU" sz="2400" dirty="0" smtClean="0"/>
              <a:t> 2015</a:t>
            </a:r>
          </a:p>
          <a:p>
            <a:pPr algn="just"/>
            <a:r>
              <a:rPr lang="es-ES" sz="2400" dirty="0" smtClean="0"/>
              <a:t>d</a:t>
            </a:r>
            <a:r>
              <a:rPr lang="hu-HU" sz="2400" dirty="0" err="1" smtClean="0"/>
              <a:t>estinadas</a:t>
            </a:r>
            <a:r>
              <a:rPr lang="hu-HU" sz="2400" dirty="0" smtClean="0"/>
              <a:t> a </a:t>
            </a:r>
            <a:r>
              <a:rPr lang="hu-HU" sz="2400" dirty="0" err="1" smtClean="0"/>
              <a:t>profesores</a:t>
            </a:r>
            <a:r>
              <a:rPr lang="hu-HU" sz="2400" dirty="0" smtClean="0"/>
              <a:t> de </a:t>
            </a:r>
            <a:r>
              <a:rPr lang="hu-HU" sz="2400" dirty="0" err="1" smtClean="0"/>
              <a:t>espa</a:t>
            </a:r>
            <a:r>
              <a:rPr lang="es-ES" sz="2400" dirty="0" smtClean="0"/>
              <a:t>ñol y estudiantes  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39" y="2516909"/>
            <a:ext cx="3823854" cy="286789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6" y="3953164"/>
            <a:ext cx="3724226" cy="27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Resumen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presencia del español a todos los niveles de la enseñanza</a:t>
            </a:r>
          </a:p>
          <a:p>
            <a:pPr marL="0" indent="0">
              <a:buNone/>
            </a:pPr>
            <a:r>
              <a:rPr lang="es-ES" dirty="0" smtClean="0"/>
              <a:t>papel importante en la enseñanza secundaria</a:t>
            </a:r>
          </a:p>
          <a:p>
            <a:pPr marL="0" indent="0">
              <a:buNone/>
            </a:pPr>
            <a:r>
              <a:rPr lang="es-ES" dirty="0" smtClean="0"/>
              <a:t>cuatro centros universitarios</a:t>
            </a:r>
          </a:p>
          <a:p>
            <a:pPr marL="0" indent="0">
              <a:buNone/>
            </a:pPr>
            <a:r>
              <a:rPr lang="es-ES" dirty="0" smtClean="0"/>
              <a:t>perfil propio del hispanismo en Szeged con tres áreas de investigación</a:t>
            </a:r>
          </a:p>
          <a:p>
            <a:pPr marL="0" indent="0">
              <a:buNone/>
            </a:pPr>
            <a:r>
              <a:rPr lang="es-ES" dirty="0" smtClean="0"/>
              <a:t>literatura – lingüística – historia y civilización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654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2022-ben is nőtt a felvett hallgatók száma a Szegedi Tudományegyete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9907"/>
            <a:ext cx="5874928" cy="34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zegedi Tudományegyetem | A Szegedi Tudományegyetem pályázatot írt ki a BTK  kávézójának és közösségi terének üzemeltetésé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79" y="1674155"/>
            <a:ext cx="4693273" cy="172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vábbra is a világ legjobb egyetemei között van a Szegedi Tudományegye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28" y="3411134"/>
            <a:ext cx="4550355" cy="34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963" y="1707221"/>
            <a:ext cx="1711520" cy="1703913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Szegedi Tudományegyetem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060" name="Picture 12" descr="Radikálisan csökkenti a hallgatói terheket a Szegedi Tudományegyetem –  hodpress.h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9460"/>
            <a:ext cx="4407179" cy="240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Estructura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</a:t>
            </a:r>
            <a:r>
              <a:rPr lang="hu-HU" dirty="0" err="1" smtClean="0"/>
              <a:t>nse</a:t>
            </a:r>
            <a:r>
              <a:rPr lang="es-ES" dirty="0" smtClean="0"/>
              <a:t>ñanza del español en Hungría</a:t>
            </a:r>
          </a:p>
          <a:p>
            <a:pPr marL="0" indent="0">
              <a:buNone/>
            </a:pPr>
            <a:r>
              <a:rPr lang="es-ES" dirty="0" smtClean="0"/>
              <a:t>caracterización de los centros universitarios de estudios hispánicos</a:t>
            </a:r>
          </a:p>
          <a:p>
            <a:pPr marL="0" indent="0">
              <a:buNone/>
            </a:pPr>
            <a:r>
              <a:rPr lang="es-ES" dirty="0" smtClean="0"/>
              <a:t>el Departamento de Estudios Hispánicos de Szeged</a:t>
            </a:r>
          </a:p>
          <a:p>
            <a:pPr marL="0" indent="0">
              <a:buNone/>
            </a:pPr>
            <a:r>
              <a:rPr lang="es-ES" dirty="0" smtClean="0"/>
              <a:t>áreas de investigación</a:t>
            </a:r>
          </a:p>
          <a:p>
            <a:pPr marL="0" indent="0">
              <a:buNone/>
            </a:pPr>
            <a:r>
              <a:rPr lang="es-ES" dirty="0" smtClean="0"/>
              <a:t>publicaciones</a:t>
            </a:r>
          </a:p>
          <a:p>
            <a:pPr marL="0" indent="0">
              <a:buNone/>
            </a:pPr>
            <a:r>
              <a:rPr lang="es-ES" dirty="0" smtClean="0"/>
              <a:t>congresos y eventos </a:t>
            </a:r>
            <a:endParaRPr lang="hu-HU" dirty="0" smtClean="0"/>
          </a:p>
          <a:p>
            <a:pPr marL="0" indent="0">
              <a:buNone/>
            </a:pPr>
            <a:r>
              <a:rPr lang="hu-HU" smtClean="0"/>
              <a:t>resumen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28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5347" t="11481" r="16944" b="7901"/>
          <a:stretch/>
        </p:blipFill>
        <p:spPr>
          <a:xfrm>
            <a:off x="698500" y="96025"/>
            <a:ext cx="10096365" cy="67619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1400" y="4673601"/>
            <a:ext cx="3124200" cy="1881188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Centros de hispanismo en Hungría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168166" y="987971"/>
          <a:ext cx="5265682" cy="510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/>
          </p:nvPr>
        </p:nvGraphicFramePr>
        <p:xfrm>
          <a:off x="4740166" y="987972"/>
          <a:ext cx="6884274" cy="524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551206" y="326632"/>
            <a:ext cx="1496291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20</a:t>
            </a:r>
            <a:r>
              <a:rPr lang="es-ES" sz="2800" dirty="0" smtClean="0">
                <a:solidFill>
                  <a:schemeClr val="bg1"/>
                </a:solidFill>
              </a:rPr>
              <a:t>18</a:t>
            </a:r>
            <a:r>
              <a:rPr lang="hu-HU" sz="2800" dirty="0" smtClean="0">
                <a:solidFill>
                  <a:schemeClr val="bg1"/>
                </a:solidFill>
              </a:rPr>
              <a:t>/</a:t>
            </a:r>
            <a:r>
              <a:rPr lang="es-ES" sz="2800" dirty="0" smtClean="0">
                <a:solidFill>
                  <a:schemeClr val="bg1"/>
                </a:solidFill>
              </a:rPr>
              <a:t>19</a:t>
            </a:r>
            <a:endParaRPr lang="hu-H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5297211" y="568559"/>
          <a:ext cx="61275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2">
                  <a:extLst>
                    <a:ext uri="{9D8B030D-6E8A-4147-A177-3AD203B41FA5}">
                      <a16:colId xmlns:a16="http://schemas.microsoft.com/office/drawing/2014/main" val="3538395488"/>
                    </a:ext>
                  </a:extLst>
                </a:gridCol>
                <a:gridCol w="765942">
                  <a:extLst>
                    <a:ext uri="{9D8B030D-6E8A-4147-A177-3AD203B41FA5}">
                      <a16:colId xmlns:a16="http://schemas.microsoft.com/office/drawing/2014/main" val="3939714997"/>
                    </a:ext>
                  </a:extLst>
                </a:gridCol>
                <a:gridCol w="765942">
                  <a:extLst>
                    <a:ext uri="{9D8B030D-6E8A-4147-A177-3AD203B41FA5}">
                      <a16:colId xmlns:a16="http://schemas.microsoft.com/office/drawing/2014/main" val="119679061"/>
                    </a:ext>
                  </a:extLst>
                </a:gridCol>
                <a:gridCol w="765942">
                  <a:extLst>
                    <a:ext uri="{9D8B030D-6E8A-4147-A177-3AD203B41FA5}">
                      <a16:colId xmlns:a16="http://schemas.microsoft.com/office/drawing/2014/main" val="4182365113"/>
                    </a:ext>
                  </a:extLst>
                </a:gridCol>
                <a:gridCol w="765942">
                  <a:extLst>
                    <a:ext uri="{9D8B030D-6E8A-4147-A177-3AD203B41FA5}">
                      <a16:colId xmlns:a16="http://schemas.microsoft.com/office/drawing/2014/main" val="4032213981"/>
                    </a:ext>
                  </a:extLst>
                </a:gridCol>
                <a:gridCol w="765942">
                  <a:extLst>
                    <a:ext uri="{9D8B030D-6E8A-4147-A177-3AD203B41FA5}">
                      <a16:colId xmlns:a16="http://schemas.microsoft.com/office/drawing/2014/main" val="3810183519"/>
                    </a:ext>
                  </a:extLst>
                </a:gridCol>
                <a:gridCol w="765942">
                  <a:extLst>
                    <a:ext uri="{9D8B030D-6E8A-4147-A177-3AD203B41FA5}">
                      <a16:colId xmlns:a16="http://schemas.microsoft.com/office/drawing/2014/main" val="141618069"/>
                    </a:ext>
                  </a:extLst>
                </a:gridCol>
                <a:gridCol w="765942">
                  <a:extLst>
                    <a:ext uri="{9D8B030D-6E8A-4147-A177-3AD203B41FA5}">
                      <a16:colId xmlns:a16="http://schemas.microsoft.com/office/drawing/2014/main" val="2718868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46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60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90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r>
                        <a:rPr lang="es-ES" dirty="0" smtClean="0"/>
                        <a:t>2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96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89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r>
                        <a:rPr lang="es-ES" dirty="0" smtClean="0"/>
                        <a:t>8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r>
                        <a:rPr lang="es-ES" dirty="0" smtClean="0"/>
                        <a:t>4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98968"/>
                  </a:ext>
                </a:extLst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/>
          </p:nvPr>
        </p:nvGraphicFramePr>
        <p:xfrm>
          <a:off x="5326995" y="6192252"/>
          <a:ext cx="60977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19">
                  <a:extLst>
                    <a:ext uri="{9D8B030D-6E8A-4147-A177-3AD203B41FA5}">
                      <a16:colId xmlns:a16="http://schemas.microsoft.com/office/drawing/2014/main" val="3538395488"/>
                    </a:ext>
                  </a:extLst>
                </a:gridCol>
                <a:gridCol w="762219">
                  <a:extLst>
                    <a:ext uri="{9D8B030D-6E8A-4147-A177-3AD203B41FA5}">
                      <a16:colId xmlns:a16="http://schemas.microsoft.com/office/drawing/2014/main" val="3939714997"/>
                    </a:ext>
                  </a:extLst>
                </a:gridCol>
                <a:gridCol w="762219">
                  <a:extLst>
                    <a:ext uri="{9D8B030D-6E8A-4147-A177-3AD203B41FA5}">
                      <a16:colId xmlns:a16="http://schemas.microsoft.com/office/drawing/2014/main" val="119679061"/>
                    </a:ext>
                  </a:extLst>
                </a:gridCol>
                <a:gridCol w="762219">
                  <a:extLst>
                    <a:ext uri="{9D8B030D-6E8A-4147-A177-3AD203B41FA5}">
                      <a16:colId xmlns:a16="http://schemas.microsoft.com/office/drawing/2014/main" val="4182365113"/>
                    </a:ext>
                  </a:extLst>
                </a:gridCol>
                <a:gridCol w="762219">
                  <a:extLst>
                    <a:ext uri="{9D8B030D-6E8A-4147-A177-3AD203B41FA5}">
                      <a16:colId xmlns:a16="http://schemas.microsoft.com/office/drawing/2014/main" val="4032213981"/>
                    </a:ext>
                  </a:extLst>
                </a:gridCol>
                <a:gridCol w="762219">
                  <a:extLst>
                    <a:ext uri="{9D8B030D-6E8A-4147-A177-3AD203B41FA5}">
                      <a16:colId xmlns:a16="http://schemas.microsoft.com/office/drawing/2014/main" val="3810183519"/>
                    </a:ext>
                  </a:extLst>
                </a:gridCol>
                <a:gridCol w="762219">
                  <a:extLst>
                    <a:ext uri="{9D8B030D-6E8A-4147-A177-3AD203B41FA5}">
                      <a16:colId xmlns:a16="http://schemas.microsoft.com/office/drawing/2014/main" val="141618069"/>
                    </a:ext>
                  </a:extLst>
                </a:gridCol>
                <a:gridCol w="762219">
                  <a:extLst>
                    <a:ext uri="{9D8B030D-6E8A-4147-A177-3AD203B41FA5}">
                      <a16:colId xmlns:a16="http://schemas.microsoft.com/office/drawing/2014/main" val="2866686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54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r>
                        <a:rPr lang="es-ES" dirty="0" smtClean="0"/>
                        <a:t>0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r>
                        <a:rPr lang="es-ES" dirty="0" smtClean="0"/>
                        <a:t>0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r>
                        <a:rPr lang="es-ES" dirty="0" smtClean="0"/>
                        <a:t>6</a:t>
                      </a:r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69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554531" y="785111"/>
          <a:ext cx="5375214" cy="447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/>
          </p:nvPr>
        </p:nvGraphicFramePr>
        <p:xfrm>
          <a:off x="6105236" y="785111"/>
          <a:ext cx="5809668" cy="447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554531" y="4779235"/>
          <a:ext cx="43156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923">
                  <a:extLst>
                    <a:ext uri="{9D8B030D-6E8A-4147-A177-3AD203B41FA5}">
                      <a16:colId xmlns:a16="http://schemas.microsoft.com/office/drawing/2014/main" val="2813831200"/>
                    </a:ext>
                  </a:extLst>
                </a:gridCol>
                <a:gridCol w="1078923">
                  <a:extLst>
                    <a:ext uri="{9D8B030D-6E8A-4147-A177-3AD203B41FA5}">
                      <a16:colId xmlns:a16="http://schemas.microsoft.com/office/drawing/2014/main" val="1875892531"/>
                    </a:ext>
                  </a:extLst>
                </a:gridCol>
                <a:gridCol w="1078923">
                  <a:extLst>
                    <a:ext uri="{9D8B030D-6E8A-4147-A177-3AD203B41FA5}">
                      <a16:colId xmlns:a16="http://schemas.microsoft.com/office/drawing/2014/main" val="665195755"/>
                    </a:ext>
                  </a:extLst>
                </a:gridCol>
                <a:gridCol w="1078923">
                  <a:extLst>
                    <a:ext uri="{9D8B030D-6E8A-4147-A177-3AD203B41FA5}">
                      <a16:colId xmlns:a16="http://schemas.microsoft.com/office/drawing/2014/main" val="2642076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total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inglés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alemán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otras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31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565 481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432 689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125 277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7 515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336079"/>
                  </a:ext>
                </a:extLst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/>
          </p:nvPr>
        </p:nvGraphicFramePr>
        <p:xfrm>
          <a:off x="3842525" y="5936461"/>
          <a:ext cx="81280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76330298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8734171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64245221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1576794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74210625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5745470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45502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total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francés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español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italiano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ruso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latín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otras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7 515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3 220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4373250"/>
                  </a:ext>
                </a:extLst>
              </a:tr>
            </a:tbl>
          </a:graphicData>
        </a:graphic>
      </p:graphicFrame>
      <p:sp>
        <p:nvSpPr>
          <p:cNvPr id="11" name="Lefelé nyíl 10"/>
          <p:cNvSpPr/>
          <p:nvPr/>
        </p:nvSpPr>
        <p:spPr>
          <a:xfrm>
            <a:off x="4393324" y="5530151"/>
            <a:ext cx="150967" cy="367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lagnyíl lefelé 11"/>
          <p:cNvSpPr/>
          <p:nvPr/>
        </p:nvSpPr>
        <p:spPr>
          <a:xfrm>
            <a:off x="3344195" y="1293090"/>
            <a:ext cx="4257964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-17482" y="212933"/>
            <a:ext cx="73473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Lenguas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extranjeras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ñanza  primaria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446320" y="185210"/>
            <a:ext cx="1496291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2018/19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891308" y="1579418"/>
          <a:ext cx="5029201" cy="388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723758"/>
              </p:ext>
            </p:extLst>
          </p:nvPr>
        </p:nvGraphicFramePr>
        <p:xfrm>
          <a:off x="6811817" y="1579419"/>
          <a:ext cx="5029201" cy="388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581890" y="5707109"/>
          <a:ext cx="11148288" cy="842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536">
                  <a:extLst>
                    <a:ext uri="{9D8B030D-6E8A-4147-A177-3AD203B41FA5}">
                      <a16:colId xmlns:a16="http://schemas.microsoft.com/office/drawing/2014/main" val="1571679959"/>
                    </a:ext>
                  </a:extLst>
                </a:gridCol>
                <a:gridCol w="1393536">
                  <a:extLst>
                    <a:ext uri="{9D8B030D-6E8A-4147-A177-3AD203B41FA5}">
                      <a16:colId xmlns:a16="http://schemas.microsoft.com/office/drawing/2014/main" val="722406646"/>
                    </a:ext>
                  </a:extLst>
                </a:gridCol>
                <a:gridCol w="1393536">
                  <a:extLst>
                    <a:ext uri="{9D8B030D-6E8A-4147-A177-3AD203B41FA5}">
                      <a16:colId xmlns:a16="http://schemas.microsoft.com/office/drawing/2014/main" val="528363352"/>
                    </a:ext>
                  </a:extLst>
                </a:gridCol>
                <a:gridCol w="1393536">
                  <a:extLst>
                    <a:ext uri="{9D8B030D-6E8A-4147-A177-3AD203B41FA5}">
                      <a16:colId xmlns:a16="http://schemas.microsoft.com/office/drawing/2014/main" val="1156697306"/>
                    </a:ext>
                  </a:extLst>
                </a:gridCol>
                <a:gridCol w="1393536">
                  <a:extLst>
                    <a:ext uri="{9D8B030D-6E8A-4147-A177-3AD203B41FA5}">
                      <a16:colId xmlns:a16="http://schemas.microsoft.com/office/drawing/2014/main" val="3759690681"/>
                    </a:ext>
                  </a:extLst>
                </a:gridCol>
                <a:gridCol w="1393536">
                  <a:extLst>
                    <a:ext uri="{9D8B030D-6E8A-4147-A177-3AD203B41FA5}">
                      <a16:colId xmlns:a16="http://schemas.microsoft.com/office/drawing/2014/main" val="4043863220"/>
                    </a:ext>
                  </a:extLst>
                </a:gridCol>
                <a:gridCol w="1393536">
                  <a:extLst>
                    <a:ext uri="{9D8B030D-6E8A-4147-A177-3AD203B41FA5}">
                      <a16:colId xmlns:a16="http://schemas.microsoft.com/office/drawing/2014/main" val="3747943604"/>
                    </a:ext>
                  </a:extLst>
                </a:gridCol>
                <a:gridCol w="1393536">
                  <a:extLst>
                    <a:ext uri="{9D8B030D-6E8A-4147-A177-3AD203B41FA5}">
                      <a16:colId xmlns:a16="http://schemas.microsoft.com/office/drawing/2014/main" val="3347726051"/>
                    </a:ext>
                  </a:extLst>
                </a:gridCol>
              </a:tblGrid>
              <a:tr h="184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matrículas</a:t>
                      </a:r>
                      <a:r>
                        <a:rPr lang="hu-H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en </a:t>
                      </a:r>
                      <a:r>
                        <a:rPr lang="hu-HU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otras</a:t>
                      </a:r>
                      <a:r>
                        <a:rPr lang="hu-H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lenguas</a:t>
                      </a:r>
                      <a:r>
                        <a:rPr lang="hu-HU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u-H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francés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español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italiano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ruso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latín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otras</a:t>
                      </a:r>
                      <a:r>
                        <a:rPr lang="hu-H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u-HU" sz="18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lenguas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3504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51 553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16 349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11 999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13 033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70703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profesional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1 283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7916200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72654" y="385811"/>
            <a:ext cx="850669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Matrículas en lenguas extranjeras en la enseñanza secundaria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836727" y="385811"/>
            <a:ext cx="1766830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2018/19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1486</Words>
  <Application>Microsoft Office PowerPoint</Application>
  <PresentationFormat>Szélesvásznú</PresentationFormat>
  <Paragraphs>236</Paragraphs>
  <Slides>31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Office-téma</vt:lpstr>
      <vt:lpstr>El hispanismo en Hungría con atención especial  a la Universidad de Szeged</vt:lpstr>
      <vt:lpstr>PowerPoint-bemutató</vt:lpstr>
      <vt:lpstr>PowerPoint-bemutató</vt:lpstr>
      <vt:lpstr>Szegedi Tudományegyetem</vt:lpstr>
      <vt:lpstr>Estructura</vt:lpstr>
      <vt:lpstr>Centros de hispanismo en Hungría</vt:lpstr>
      <vt:lpstr>PowerPoint-bemutató</vt:lpstr>
      <vt:lpstr>PowerPoint-bemutató</vt:lpstr>
      <vt:lpstr>PowerPoint-bemutató</vt:lpstr>
      <vt:lpstr>PowerPoint-bemutató</vt:lpstr>
      <vt:lpstr>PowerPoint-bemutató</vt:lpstr>
      <vt:lpstr>Distribución geográfica de los alumnos de primaria matriculados  español</vt:lpstr>
      <vt:lpstr>Distribución geográfica de alumnos de secundaria matriculados en español</vt:lpstr>
      <vt:lpstr>El español la enseñanza superior</vt:lpstr>
      <vt:lpstr>Centros universitarios de filología hispánica</vt:lpstr>
      <vt:lpstr>PowerPoint-bemutató</vt:lpstr>
      <vt:lpstr>(Pre)historia</vt:lpstr>
      <vt:lpstr>Estudios de literatura en español en Szeged</vt:lpstr>
      <vt:lpstr>Proyecto Estudios hispánicos e intercambios intelectuales entre Europa Central y del Este y el mundo hispano </vt:lpstr>
      <vt:lpstr>Proyecto Recepción del teatro español en Hungría</vt:lpstr>
      <vt:lpstr>Estudios de lingüística española en Szeged</vt:lpstr>
      <vt:lpstr>Estudios de lingüística española en Szeged</vt:lpstr>
      <vt:lpstr>Proyecto Internacional El Español en Europa. Demografía de los hablantes de una lengua</vt:lpstr>
      <vt:lpstr>Estudios de civilización hispánica en Szeged</vt:lpstr>
      <vt:lpstr>Culturas latinoamericanas</vt:lpstr>
      <vt:lpstr>Cinematografía</vt:lpstr>
      <vt:lpstr>Publicaciones periódicas</vt:lpstr>
      <vt:lpstr>Congresos organizados en Szeged</vt:lpstr>
      <vt:lpstr>PowerPoint-bemutató</vt:lpstr>
      <vt:lpstr>Jornadas didácticas</vt:lpstr>
      <vt:lpstr>Resumen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Palkovics Andrea</dc:creator>
  <cp:lastModifiedBy>tberta</cp:lastModifiedBy>
  <cp:revision>65</cp:revision>
  <dcterms:created xsi:type="dcterms:W3CDTF">2023-02-09T17:10:39Z</dcterms:created>
  <dcterms:modified xsi:type="dcterms:W3CDTF">2023-03-27T18:33:41Z</dcterms:modified>
</cp:coreProperties>
</file>