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92" r:id="rId3"/>
    <p:sldId id="260" r:id="rId4"/>
    <p:sldId id="291" r:id="rId5"/>
    <p:sldId id="261" r:id="rId6"/>
    <p:sldId id="287" r:id="rId7"/>
    <p:sldId id="285" r:id="rId8"/>
    <p:sldId id="284" r:id="rId9"/>
    <p:sldId id="286" r:id="rId10"/>
    <p:sldId id="294" r:id="rId11"/>
    <p:sldId id="293" r:id="rId12"/>
    <p:sldId id="288" r:id="rId13"/>
    <p:sldId id="289" r:id="rId14"/>
    <p:sldId id="290" r:id="rId15"/>
    <p:sldId id="296" r:id="rId16"/>
    <p:sldId id="295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EAEFF7"/>
    <a:srgbClr val="B9BC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428" autoAdjust="0"/>
  </p:normalViewPr>
  <p:slideViewPr>
    <p:cSldViewPr snapToGrid="0">
      <p:cViewPr varScale="1">
        <p:scale>
          <a:sx n="83" d="100"/>
          <a:sy n="83" d="100"/>
        </p:scale>
        <p:origin x="59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FA945-4711-44AD-A80E-D368B370D08D}" type="datetimeFigureOut">
              <a:rPr lang="hu-HU" smtClean="0"/>
              <a:t>2023. 03. 27.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608E7-FD40-4244-85B5-3CDDB42516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1114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EF2B1DB-03D3-4DBA-B6CC-0C8EF892FA16}" type="slidenum">
              <a:rPr lang="hu-HU" altLang="hu-HU"/>
              <a:pPr/>
              <a:t>2</a:t>
            </a:fld>
            <a:endParaRPr lang="hu-HU" altLang="hu-HU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768172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EF2B1DB-03D3-4DBA-B6CC-0C8EF892FA16}" type="slidenum">
              <a:rPr lang="hu-HU" altLang="hu-HU"/>
              <a:pPr/>
              <a:t>3</a:t>
            </a:fld>
            <a:endParaRPr lang="hu-HU" altLang="hu-HU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1703061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34DAE75-5EE0-42A1-A208-A3BA2DD03C72}" type="slidenum">
              <a:rPr lang="hu-HU" altLang="hu-HU"/>
              <a:pPr/>
              <a:t>5</a:t>
            </a:fld>
            <a:endParaRPr lang="hu-HU" altLang="hu-HU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1051449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08E7-FD40-4244-85B5-3CDDB425163A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7527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08E7-FD40-4244-85B5-3CDDB425163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7191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181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34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7309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2739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280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7070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324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9848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115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48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591B-27F6-417D-9BE5-F566A221FD78}" type="datetimeFigureOut">
              <a:rPr lang="hu-HU" smtClean="0"/>
              <a:t>2023. 03. 27.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7066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9591B-27F6-417D-9BE5-F566A221FD78}" type="datetimeFigureOut">
              <a:rPr lang="hu-HU" smtClean="0"/>
              <a:t>2023. 03. 27.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B13F9-F411-4A26-816C-C4EB5ED6CF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581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hu-HU" sz="4400" dirty="0" err="1">
                <a:solidFill>
                  <a:schemeClr val="bg1"/>
                </a:solidFill>
              </a:rPr>
              <a:t>Perífrasis</a:t>
            </a:r>
            <a:r>
              <a:rPr lang="hu-HU" sz="4400" dirty="0">
                <a:solidFill>
                  <a:schemeClr val="bg1"/>
                </a:solidFill>
              </a:rPr>
              <a:t> </a:t>
            </a:r>
            <a:r>
              <a:rPr lang="hu-HU" sz="4400" dirty="0" err="1">
                <a:solidFill>
                  <a:schemeClr val="bg1"/>
                </a:solidFill>
              </a:rPr>
              <a:t>verbales</a:t>
            </a:r>
            <a:r>
              <a:rPr lang="hu-HU" sz="4400" dirty="0">
                <a:solidFill>
                  <a:schemeClr val="bg1"/>
                </a:solidFill>
              </a:rPr>
              <a:t> y </a:t>
            </a:r>
            <a:r>
              <a:rPr lang="hu-HU" sz="4400" dirty="0" err="1">
                <a:solidFill>
                  <a:schemeClr val="bg1"/>
                </a:solidFill>
              </a:rPr>
              <a:t>gramaticalización</a:t>
            </a:r>
            <a:r>
              <a:rPr lang="hu-HU" sz="4400" dirty="0">
                <a:solidFill>
                  <a:schemeClr val="bg1"/>
                </a:solidFill>
              </a:rPr>
              <a:t> en  </a:t>
            </a:r>
            <a:r>
              <a:rPr lang="hu-HU" sz="4400" dirty="0" err="1">
                <a:solidFill>
                  <a:schemeClr val="bg1"/>
                </a:solidFill>
              </a:rPr>
              <a:t>español</a:t>
            </a:r>
            <a:r>
              <a:rPr lang="hu-HU" sz="4400" dirty="0">
                <a:solidFill>
                  <a:schemeClr val="bg1"/>
                </a:solidFill>
              </a:rPr>
              <a:t> con </a:t>
            </a:r>
            <a:r>
              <a:rPr lang="hu-HU" sz="4400" dirty="0" err="1">
                <a:solidFill>
                  <a:schemeClr val="bg1"/>
                </a:solidFill>
              </a:rPr>
              <a:t>atención</a:t>
            </a:r>
            <a:r>
              <a:rPr lang="hu-HU" sz="4400" dirty="0">
                <a:solidFill>
                  <a:schemeClr val="bg1"/>
                </a:solidFill>
              </a:rPr>
              <a:t> a las </a:t>
            </a:r>
            <a:r>
              <a:rPr lang="hu-HU" sz="4400" dirty="0" err="1">
                <a:solidFill>
                  <a:schemeClr val="bg1"/>
                </a:solidFill>
              </a:rPr>
              <a:t>demás</a:t>
            </a:r>
            <a:r>
              <a:rPr lang="hu-HU" sz="4400" dirty="0">
                <a:solidFill>
                  <a:schemeClr val="bg1"/>
                </a:solidFill>
              </a:rPr>
              <a:t> </a:t>
            </a:r>
            <a:r>
              <a:rPr lang="hu-HU" sz="4400" dirty="0" err="1">
                <a:solidFill>
                  <a:schemeClr val="bg1"/>
                </a:solidFill>
              </a:rPr>
              <a:t>lenguas</a:t>
            </a:r>
            <a:r>
              <a:rPr lang="hu-HU" sz="4400" dirty="0">
                <a:solidFill>
                  <a:schemeClr val="bg1"/>
                </a:solidFill>
              </a:rPr>
              <a:t> </a:t>
            </a:r>
            <a:r>
              <a:rPr lang="hu-HU" sz="4400" dirty="0" err="1">
                <a:solidFill>
                  <a:schemeClr val="bg1"/>
                </a:solidFill>
              </a:rPr>
              <a:t>iberorrománicas</a:t>
            </a:r>
            <a:endParaRPr lang="hu-HU" sz="4400" dirty="0">
              <a:solidFill>
                <a:schemeClr val="bg1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159533"/>
          </a:xfrm>
        </p:spPr>
        <p:txBody>
          <a:bodyPr/>
          <a:lstStyle/>
          <a:p>
            <a:pPr algn="just"/>
            <a:r>
              <a:rPr lang="hu-HU" dirty="0" smtClean="0"/>
              <a:t>1. </a:t>
            </a:r>
            <a:r>
              <a:rPr lang="es-ES" dirty="0" smtClean="0"/>
              <a:t>Conceptos </a:t>
            </a:r>
            <a:r>
              <a:rPr lang="es-ES" dirty="0"/>
              <a:t>fundamentales. Construcciones perifrásticas y no perifrásticas. Configuración y tipología de las perífrasis verbales. Los procesos de gramaticalización y sus indicadores</a:t>
            </a:r>
            <a:r>
              <a:rPr lang="es-ES" dirty="0" smtClean="0"/>
              <a:t>.</a:t>
            </a:r>
            <a:endParaRPr lang="hu-HU" dirty="0" smtClean="0"/>
          </a:p>
          <a:p>
            <a:pPr algn="l"/>
            <a:endParaRPr lang="hu-HU" dirty="0"/>
          </a:p>
        </p:txBody>
      </p:sp>
      <p:pic>
        <p:nvPicPr>
          <p:cNvPr id="4" name="Picture 2" descr="Szponzorok | Informatikai Intéze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569" y="4903865"/>
            <a:ext cx="1738431" cy="1738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65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hu-HU" dirty="0" err="1" smtClean="0">
                <a:solidFill>
                  <a:schemeClr val="bg1"/>
                </a:solidFill>
              </a:rPr>
              <a:t>Clasificación</a:t>
            </a:r>
            <a:r>
              <a:rPr lang="hu-HU" dirty="0" smtClean="0">
                <a:solidFill>
                  <a:schemeClr val="bg1"/>
                </a:solidFill>
              </a:rPr>
              <a:t> de las </a:t>
            </a:r>
            <a:r>
              <a:rPr lang="hu-HU" dirty="0" err="1" smtClean="0">
                <a:solidFill>
                  <a:schemeClr val="bg1"/>
                </a:solidFill>
              </a:rPr>
              <a:t>perífrasis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 err="1" smtClean="0">
                <a:solidFill>
                  <a:schemeClr val="bg1"/>
                </a:solidFill>
              </a:rPr>
              <a:t>verbales</a:t>
            </a:r>
            <a:endParaRPr lang="hu-HU" dirty="0">
              <a:solidFill>
                <a:schemeClr val="bg1"/>
              </a:solidFill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641792"/>
              </p:ext>
            </p:extLst>
          </p:nvPr>
        </p:nvGraphicFramePr>
        <p:xfrm>
          <a:off x="838200" y="1511525"/>
          <a:ext cx="10515599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7527">
                  <a:extLst>
                    <a:ext uri="{9D8B030D-6E8A-4147-A177-3AD203B41FA5}">
                      <a16:colId xmlns:a16="http://schemas.microsoft.com/office/drawing/2014/main" val="1461827381"/>
                    </a:ext>
                  </a:extLst>
                </a:gridCol>
                <a:gridCol w="2341756">
                  <a:extLst>
                    <a:ext uri="{9D8B030D-6E8A-4147-A177-3AD203B41FA5}">
                      <a16:colId xmlns:a16="http://schemas.microsoft.com/office/drawing/2014/main" val="2295149995"/>
                    </a:ext>
                  </a:extLst>
                </a:gridCol>
                <a:gridCol w="2865863">
                  <a:extLst>
                    <a:ext uri="{9D8B030D-6E8A-4147-A177-3AD203B41FA5}">
                      <a16:colId xmlns:a16="http://schemas.microsoft.com/office/drawing/2014/main" val="1147171710"/>
                    </a:ext>
                  </a:extLst>
                </a:gridCol>
                <a:gridCol w="2700453">
                  <a:extLst>
                    <a:ext uri="{9D8B030D-6E8A-4147-A177-3AD203B41FA5}">
                      <a16:colId xmlns:a16="http://schemas.microsoft.com/office/drawing/2014/main" val="4115703455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hu-HU" sz="2400" dirty="0" err="1" smtClean="0"/>
                        <a:t>perífrasis</a:t>
                      </a:r>
                      <a:r>
                        <a:rPr lang="hu-HU" sz="2400" dirty="0" smtClean="0"/>
                        <a:t> </a:t>
                      </a:r>
                      <a:r>
                        <a:rPr lang="hu-HU" sz="2400" dirty="0" err="1" smtClean="0"/>
                        <a:t>verbales</a:t>
                      </a:r>
                      <a:endParaRPr lang="hu-H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2165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hu-HU" sz="2400" b="1" dirty="0" err="1" smtClean="0"/>
                        <a:t>modales</a:t>
                      </a:r>
                      <a:endParaRPr lang="hu-H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sz="2400" b="1" dirty="0" err="1" smtClean="0"/>
                        <a:t>tempoaspectuales</a:t>
                      </a:r>
                      <a:endParaRPr lang="hu-H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861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poder</a:t>
                      </a:r>
                      <a:endParaRPr lang="hu-HU" dirty="0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infinitivo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ir</a:t>
                      </a:r>
                      <a:r>
                        <a:rPr lang="hu-HU" dirty="0" smtClean="0"/>
                        <a:t> a</a:t>
                      </a:r>
                      <a:endParaRPr lang="hu-HU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infinitivo</a:t>
                      </a:r>
                      <a:endParaRPr lang="hu-H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6061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deber</a:t>
                      </a:r>
                      <a:r>
                        <a:rPr lang="hu-HU" dirty="0" smtClean="0"/>
                        <a:t> (de)</a:t>
                      </a:r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estar</a:t>
                      </a:r>
                      <a:r>
                        <a:rPr lang="hu-HU" dirty="0" smtClean="0"/>
                        <a:t> para/por/a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punto</a:t>
                      </a:r>
                      <a:r>
                        <a:rPr lang="hu-HU" baseline="0" dirty="0" smtClean="0"/>
                        <a:t> de</a:t>
                      </a:r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027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tener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que</a:t>
                      </a:r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querer</a:t>
                      </a:r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07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haber</a:t>
                      </a:r>
                      <a:r>
                        <a:rPr lang="hu-HU" dirty="0" smtClean="0"/>
                        <a:t> de</a:t>
                      </a:r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tardar</a:t>
                      </a:r>
                      <a:r>
                        <a:rPr lang="hu-HU" dirty="0" smtClean="0"/>
                        <a:t> en </a:t>
                      </a:r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767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haber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que</a:t>
                      </a:r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empezar</a:t>
                      </a:r>
                      <a:r>
                        <a:rPr lang="hu-HU" dirty="0" smtClean="0"/>
                        <a:t> a</a:t>
                      </a:r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068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soler</a:t>
                      </a:r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acabar</a:t>
                      </a:r>
                      <a:r>
                        <a:rPr lang="hu-HU" dirty="0" smtClean="0"/>
                        <a:t> de</a:t>
                      </a:r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273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parecer</a:t>
                      </a:r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dejar</a:t>
                      </a:r>
                      <a:r>
                        <a:rPr lang="hu-HU" dirty="0" smtClean="0"/>
                        <a:t> de</a:t>
                      </a:r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032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venir</a:t>
                      </a:r>
                      <a:r>
                        <a:rPr lang="hu-HU" dirty="0" smtClean="0"/>
                        <a:t> a</a:t>
                      </a:r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acabar</a:t>
                      </a:r>
                      <a:endParaRPr lang="hu-HU" dirty="0" smtClean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gerundio</a:t>
                      </a:r>
                      <a:endParaRPr lang="hu-H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01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tender a</a:t>
                      </a:r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estar</a:t>
                      </a:r>
                      <a:endParaRPr lang="hu-HU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298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seguir</a:t>
                      </a:r>
                      <a:endParaRPr lang="hu-HU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699526"/>
                  </a:ext>
                </a:extLst>
              </a:tr>
              <a:tr h="37084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hu-HU" sz="2000" dirty="0" smtClean="0"/>
                        <a:t>etc.</a:t>
                      </a:r>
                      <a:endParaRPr lang="hu-HU" sz="2000" dirty="0"/>
                    </a:p>
                  </a:txBody>
                  <a:tcPr anchor="ctr"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tener</a:t>
                      </a:r>
                      <a:endParaRPr lang="hu-H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participio</a:t>
                      </a:r>
                      <a:endParaRPr lang="hu-H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242414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algn="ctr"/>
                      <a:endParaRPr lang="hu-HU" sz="2000" dirty="0"/>
                    </a:p>
                  </a:txBody>
                  <a:tcP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llevar</a:t>
                      </a:r>
                      <a:endParaRPr lang="hu-H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774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33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La </a:t>
            </a:r>
            <a:r>
              <a:rPr lang="hu-HU" dirty="0" err="1" smtClean="0">
                <a:solidFill>
                  <a:schemeClr val="bg1"/>
                </a:solidFill>
              </a:rPr>
              <a:t>gramaticalización</a:t>
            </a:r>
            <a:r>
              <a:rPr lang="hu-HU" dirty="0" smtClean="0">
                <a:solidFill>
                  <a:schemeClr val="bg1"/>
                </a:solidFill>
              </a:rPr>
              <a:t> </a:t>
            </a:r>
            <a:r>
              <a:rPr lang="hu-HU" dirty="0" err="1" smtClean="0">
                <a:solidFill>
                  <a:schemeClr val="bg1"/>
                </a:solidFill>
              </a:rPr>
              <a:t>replanteada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94385" y="1690688"/>
            <a:ext cx="1060323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desemantización</a:t>
            </a:r>
            <a:endParaRPr kumimoji="0" lang="hu-HU" altLang="hu-H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f.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Ling.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Proceso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mediante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el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cual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una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palabra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pierde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su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contenido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significativo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origi-nario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y se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convierte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en un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elemento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gramatical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.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(DRAE, s. v. </a:t>
            </a:r>
            <a:r>
              <a:rPr kumimoji="0" lang="hu-HU" altLang="hu-H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gramaticalización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)</a:t>
            </a:r>
          </a:p>
          <a:p>
            <a:pPr lvl="0"/>
            <a:r>
              <a:rPr lang="hu-HU" altLang="hu-HU" sz="2400" b="1" dirty="0" err="1">
                <a:latin typeface="+mn-lt"/>
              </a:rPr>
              <a:t>debilitamiento</a:t>
            </a:r>
            <a:r>
              <a:rPr lang="hu-HU" altLang="hu-HU" sz="2400" b="1" dirty="0">
                <a:latin typeface="+mn-lt"/>
              </a:rPr>
              <a:t> </a:t>
            </a:r>
            <a:r>
              <a:rPr lang="hu-HU" altLang="hu-HU" sz="2400" b="1" dirty="0" err="1">
                <a:latin typeface="+mn-lt"/>
              </a:rPr>
              <a:t>fonológico</a:t>
            </a:r>
            <a:endParaRPr lang="hu-HU" altLang="hu-HU" sz="2400" b="1" dirty="0">
              <a:latin typeface="+mn-lt"/>
            </a:endParaRPr>
          </a:p>
          <a:p>
            <a:pPr lvl="0"/>
            <a:r>
              <a:rPr lang="hu-HU" altLang="hu-HU" sz="2400" i="1" dirty="0">
                <a:latin typeface="+mn-lt"/>
              </a:rPr>
              <a:t>PER HOC </a:t>
            </a:r>
            <a:r>
              <a:rPr lang="hu-HU" altLang="hu-HU" sz="2400" dirty="0">
                <a:latin typeface="+mn-lt"/>
              </a:rPr>
              <a:t>&gt; </a:t>
            </a:r>
            <a:r>
              <a:rPr lang="hu-HU" altLang="hu-HU" sz="2400" i="1" dirty="0" err="1">
                <a:latin typeface="+mn-lt"/>
              </a:rPr>
              <a:t>pero</a:t>
            </a:r>
            <a:endParaRPr lang="hu-HU" altLang="hu-HU" sz="2400" i="1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altLang="hu-HU" sz="2400" b="1" dirty="0" err="1" smtClean="0">
                <a:latin typeface="+mn-lt"/>
              </a:rPr>
              <a:t>reanálisis</a:t>
            </a:r>
            <a:r>
              <a:rPr lang="hu-HU" altLang="hu-HU" sz="2400" b="1" dirty="0" smtClean="0">
                <a:latin typeface="+mn-lt"/>
              </a:rPr>
              <a:t> </a:t>
            </a:r>
            <a:r>
              <a:rPr lang="hu-HU" altLang="hu-HU" sz="2400" b="1" dirty="0" err="1" smtClean="0">
                <a:latin typeface="+mn-lt"/>
              </a:rPr>
              <a:t>sintáctico</a:t>
            </a:r>
            <a:endParaRPr lang="hu-HU" altLang="hu-HU" sz="2400" b="1" dirty="0" smtClean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altLang="hu-HU" sz="2400" i="1" dirty="0" smtClean="0">
                <a:latin typeface="+mn-lt"/>
              </a:rPr>
              <a:t>sin </a:t>
            </a:r>
            <a:r>
              <a:rPr lang="hu-HU" altLang="hu-HU" sz="2400" i="1" dirty="0" err="1" smtClean="0">
                <a:latin typeface="+mn-lt"/>
              </a:rPr>
              <a:t>ningún</a:t>
            </a:r>
            <a:r>
              <a:rPr lang="hu-HU" altLang="hu-HU" sz="2400" i="1" dirty="0" smtClean="0">
                <a:latin typeface="+mn-lt"/>
              </a:rPr>
              <a:t> </a:t>
            </a:r>
            <a:r>
              <a:rPr lang="hu-HU" altLang="hu-HU" sz="2400" i="1" dirty="0" err="1" smtClean="0">
                <a:latin typeface="+mn-lt"/>
              </a:rPr>
              <a:t>embargo</a:t>
            </a:r>
            <a:r>
              <a:rPr lang="hu-HU" altLang="hu-HU" sz="2400" i="1" dirty="0" smtClean="0">
                <a:latin typeface="+mn-lt"/>
              </a:rPr>
              <a:t> </a:t>
            </a:r>
            <a:r>
              <a:rPr lang="hu-HU" altLang="hu-HU" sz="2400" dirty="0" smtClean="0">
                <a:latin typeface="+mn-lt"/>
              </a:rPr>
              <a:t>&gt; </a:t>
            </a:r>
            <a:r>
              <a:rPr lang="hu-HU" altLang="hu-HU" sz="2400" i="1" dirty="0" smtClean="0">
                <a:latin typeface="+mn-lt"/>
              </a:rPr>
              <a:t>sin </a:t>
            </a:r>
            <a:r>
              <a:rPr lang="hu-HU" altLang="hu-HU" sz="2400" i="1" dirty="0" err="1" smtClean="0">
                <a:latin typeface="+mn-lt"/>
              </a:rPr>
              <a:t>embargo</a:t>
            </a:r>
            <a:endParaRPr lang="hu-HU" altLang="hu-HU" sz="2400" i="1" dirty="0" smtClean="0">
              <a:latin typeface="+mn-lt"/>
            </a:endParaRPr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642082"/>
              </p:ext>
            </p:extLst>
          </p:nvPr>
        </p:nvGraphicFramePr>
        <p:xfrm>
          <a:off x="754427" y="4841140"/>
          <a:ext cx="10435684" cy="116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7842">
                  <a:extLst>
                    <a:ext uri="{9D8B030D-6E8A-4147-A177-3AD203B41FA5}">
                      <a16:colId xmlns:a16="http://schemas.microsoft.com/office/drawing/2014/main" val="256177669"/>
                    </a:ext>
                  </a:extLst>
                </a:gridCol>
                <a:gridCol w="5217842">
                  <a:extLst>
                    <a:ext uri="{9D8B030D-6E8A-4147-A177-3AD203B41FA5}">
                      <a16:colId xmlns:a16="http://schemas.microsoft.com/office/drawing/2014/main" val="33534015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970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Pedro </a:t>
                      </a:r>
                      <a:r>
                        <a:rPr lang="hu-HU" sz="2000" u="sng" dirty="0" err="1" smtClean="0"/>
                        <a:t>intenta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leer</a:t>
                      </a:r>
                      <a:r>
                        <a:rPr lang="hu-HU" sz="2000" dirty="0" smtClean="0"/>
                        <a:t> el </a:t>
                      </a:r>
                      <a:r>
                        <a:rPr lang="hu-HU" sz="2000" dirty="0" err="1" smtClean="0"/>
                        <a:t>libro</a:t>
                      </a:r>
                      <a:r>
                        <a:rPr lang="hu-HU" sz="2000" dirty="0" smtClean="0"/>
                        <a:t>.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Pedro </a:t>
                      </a:r>
                      <a:r>
                        <a:rPr lang="hu-HU" sz="2000" u="sng" dirty="0" err="1" smtClean="0"/>
                        <a:t>va</a:t>
                      </a:r>
                      <a:r>
                        <a:rPr lang="hu-HU" sz="2000" dirty="0" smtClean="0"/>
                        <a:t> a </a:t>
                      </a:r>
                      <a:r>
                        <a:rPr lang="hu-HU" sz="2000" dirty="0" err="1" smtClean="0"/>
                        <a:t>leer</a:t>
                      </a:r>
                      <a:r>
                        <a:rPr lang="hu-HU" sz="2000" dirty="0" smtClean="0"/>
                        <a:t> el </a:t>
                      </a:r>
                      <a:r>
                        <a:rPr lang="hu-HU" sz="2000" dirty="0" err="1" smtClean="0"/>
                        <a:t>libro</a:t>
                      </a:r>
                      <a:r>
                        <a:rPr lang="hu-HU" sz="2000" dirty="0" smtClean="0"/>
                        <a:t>.</a:t>
                      </a:r>
                      <a:endParaRPr lang="hu-H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795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 err="1" smtClean="0"/>
                        <a:t>intenta</a:t>
                      </a:r>
                      <a:r>
                        <a:rPr lang="hu-HU" sz="2000" dirty="0" smtClean="0"/>
                        <a:t>=</a:t>
                      </a:r>
                      <a:r>
                        <a:rPr lang="hu-HU" sz="2000" dirty="0" err="1" smtClean="0"/>
                        <a:t>verbo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pleno</a:t>
                      </a:r>
                      <a:r>
                        <a:rPr lang="hu-HU" sz="2000" dirty="0" smtClean="0"/>
                        <a:t>; </a:t>
                      </a:r>
                      <a:r>
                        <a:rPr lang="hu-HU" sz="2000" dirty="0" err="1" smtClean="0"/>
                        <a:t>función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léxica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err="1" smtClean="0"/>
                        <a:t>va</a:t>
                      </a:r>
                      <a:r>
                        <a:rPr lang="hu-HU" sz="2000" dirty="0" smtClean="0"/>
                        <a:t>=</a:t>
                      </a:r>
                      <a:r>
                        <a:rPr lang="hu-HU" sz="2000" dirty="0" err="1" smtClean="0"/>
                        <a:t>verbo</a:t>
                      </a:r>
                      <a:r>
                        <a:rPr lang="hu-HU" sz="2000" baseline="0" dirty="0" smtClean="0"/>
                        <a:t> </a:t>
                      </a:r>
                      <a:r>
                        <a:rPr lang="hu-HU" sz="2000" baseline="0" dirty="0" err="1" smtClean="0"/>
                        <a:t>desemantizado</a:t>
                      </a:r>
                      <a:r>
                        <a:rPr lang="hu-HU" sz="2000" baseline="0" dirty="0" smtClean="0"/>
                        <a:t>; </a:t>
                      </a:r>
                      <a:r>
                        <a:rPr lang="hu-HU" sz="2000" baseline="0" dirty="0" err="1" smtClean="0"/>
                        <a:t>función</a:t>
                      </a:r>
                      <a:r>
                        <a:rPr lang="hu-HU" sz="2000" baseline="0" dirty="0" smtClean="0"/>
                        <a:t> </a:t>
                      </a:r>
                      <a:r>
                        <a:rPr lang="hu-HU" sz="2000" baseline="0" dirty="0" err="1" smtClean="0"/>
                        <a:t>gramatical</a:t>
                      </a:r>
                      <a:endParaRPr lang="hu-H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891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93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Los procesos de gramaticalización </a:t>
            </a:r>
            <a:r>
              <a:rPr lang="hu-HU" dirty="0" smtClean="0">
                <a:solidFill>
                  <a:schemeClr val="bg1"/>
                </a:solidFill>
              </a:rPr>
              <a:t/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y </a:t>
            </a:r>
            <a:r>
              <a:rPr lang="es-ES" dirty="0">
                <a:solidFill>
                  <a:schemeClr val="bg1"/>
                </a:solidFill>
              </a:rPr>
              <a:t>sus </a:t>
            </a:r>
            <a:r>
              <a:rPr lang="es-ES" dirty="0" smtClean="0">
                <a:solidFill>
                  <a:schemeClr val="bg1"/>
                </a:solidFill>
              </a:rPr>
              <a:t>indicadores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838200" y="2008331"/>
            <a:ext cx="105156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 err="1" smtClean="0">
                <a:cs typeface="Arial" panose="020B0604020202020204" pitchFamily="34" charset="0"/>
              </a:rPr>
              <a:t>Desemantización</a:t>
            </a:r>
            <a:endParaRPr lang="hu-HU" sz="2400" b="1" dirty="0" smtClean="0">
              <a:cs typeface="Arial" panose="020B0604020202020204" pitchFamily="34" charset="0"/>
            </a:endParaRPr>
          </a:p>
          <a:p>
            <a:endParaRPr lang="hu-HU" dirty="0" smtClean="0">
              <a:cs typeface="Arial" panose="020B0604020202020204" pitchFamily="34" charset="0"/>
            </a:endParaRPr>
          </a:p>
          <a:p>
            <a:r>
              <a:rPr lang="hu-HU" sz="2200" dirty="0" smtClean="0">
                <a:cs typeface="Arial" panose="020B0604020202020204" pitchFamily="34" charset="0"/>
              </a:rPr>
              <a:t>(27)	a.	</a:t>
            </a:r>
            <a:r>
              <a:rPr lang="es-ES" sz="2200" dirty="0" smtClean="0">
                <a:cs typeface="Arial" panose="020B0604020202020204" pitchFamily="34" charset="0"/>
              </a:rPr>
              <a:t>sin </a:t>
            </a:r>
            <a:r>
              <a:rPr lang="es-ES" sz="2200" dirty="0">
                <a:cs typeface="Arial" panose="020B0604020202020204" pitchFamily="34" charset="0"/>
              </a:rPr>
              <a:t>autem [...] nondum eum satis </a:t>
            </a:r>
            <a:r>
              <a:rPr lang="es-ES" sz="2200" u="sng" dirty="0">
                <a:cs typeface="Arial" panose="020B0604020202020204" pitchFamily="34" charset="0"/>
              </a:rPr>
              <a:t>habes </a:t>
            </a:r>
            <a:r>
              <a:rPr lang="es-ES" sz="2200" u="sng" dirty="0" smtClean="0">
                <a:cs typeface="Arial" panose="020B0604020202020204" pitchFamily="34" charset="0"/>
              </a:rPr>
              <a:t>cognitum</a:t>
            </a:r>
            <a:r>
              <a:rPr lang="hu-HU" sz="2200" u="sng" dirty="0" smtClean="0">
                <a:cs typeface="Arial" panose="020B0604020202020204" pitchFamily="34" charset="0"/>
              </a:rPr>
              <a:t> </a:t>
            </a:r>
            <a:r>
              <a:rPr lang="es-ES" sz="2200" dirty="0" smtClean="0">
                <a:cs typeface="Arial" panose="020B0604020202020204" pitchFamily="34" charset="0"/>
              </a:rPr>
              <a:t>(Cicero</a:t>
            </a:r>
            <a:r>
              <a:rPr lang="es-ES" sz="2200" dirty="0">
                <a:cs typeface="Arial" panose="020B0604020202020204" pitchFamily="34" charset="0"/>
              </a:rPr>
              <a:t>, </a:t>
            </a:r>
            <a:r>
              <a:rPr lang="es-ES" sz="2200" i="1" dirty="0">
                <a:cs typeface="Arial" panose="020B0604020202020204" pitchFamily="34" charset="0"/>
              </a:rPr>
              <a:t>Epistulae ad </a:t>
            </a:r>
            <a:r>
              <a:rPr lang="hu-HU" sz="2200" i="1" dirty="0" smtClean="0">
                <a:cs typeface="Arial" panose="020B0604020202020204" pitchFamily="34" charset="0"/>
              </a:rPr>
              <a:t>			</a:t>
            </a:r>
            <a:r>
              <a:rPr lang="es-ES" sz="2200" i="1" dirty="0" smtClean="0">
                <a:cs typeface="Arial" panose="020B0604020202020204" pitchFamily="34" charset="0"/>
              </a:rPr>
              <a:t>familiares </a:t>
            </a:r>
            <a:r>
              <a:rPr lang="es-ES" sz="2200" dirty="0" smtClean="0">
                <a:cs typeface="Arial" panose="020B0604020202020204" pitchFamily="34" charset="0"/>
              </a:rPr>
              <a:t>13.17.3</a:t>
            </a:r>
            <a:r>
              <a:rPr lang="es-ES" sz="2200" dirty="0">
                <a:cs typeface="Arial" panose="020B0604020202020204" pitchFamily="34" charset="0"/>
              </a:rPr>
              <a:t>.) </a:t>
            </a:r>
          </a:p>
          <a:p>
            <a:r>
              <a:rPr lang="hu-HU" sz="2200" dirty="0" smtClean="0"/>
              <a:t>	b.	</a:t>
            </a:r>
            <a:r>
              <a:rPr lang="hu-HU" sz="2200" dirty="0" err="1" smtClean="0"/>
              <a:t>Ecce</a:t>
            </a:r>
            <a:r>
              <a:rPr lang="hu-HU" sz="2200" dirty="0" smtClean="0"/>
              <a:t> </a:t>
            </a:r>
            <a:r>
              <a:rPr lang="hu-HU" sz="2200" dirty="0" err="1"/>
              <a:t>episcopum</a:t>
            </a:r>
            <a:r>
              <a:rPr lang="hu-HU" sz="2200" dirty="0"/>
              <a:t> … </a:t>
            </a:r>
            <a:r>
              <a:rPr lang="hu-HU" sz="2200" u="sng" dirty="0" err="1"/>
              <a:t>invitatum</a:t>
            </a:r>
            <a:r>
              <a:rPr lang="hu-HU" sz="2200" u="sng" dirty="0"/>
              <a:t> </a:t>
            </a:r>
            <a:r>
              <a:rPr lang="hu-HU" sz="2200" u="sng" dirty="0" err="1"/>
              <a:t>habes</a:t>
            </a:r>
            <a:r>
              <a:rPr lang="hu-HU" sz="2200" dirty="0"/>
              <a:t>, et </a:t>
            </a:r>
            <a:r>
              <a:rPr lang="hu-HU" sz="2200" dirty="0" err="1"/>
              <a:t>nobis</a:t>
            </a:r>
            <a:r>
              <a:rPr lang="hu-HU" sz="2200" dirty="0"/>
              <a:t> </a:t>
            </a:r>
            <a:r>
              <a:rPr lang="hu-HU" sz="2200" dirty="0" err="1"/>
              <a:t>supersunt</a:t>
            </a:r>
            <a:r>
              <a:rPr lang="hu-HU" sz="2200" dirty="0"/>
              <a:t> </a:t>
            </a:r>
            <a:r>
              <a:rPr lang="hu-HU" sz="2200" dirty="0" err="1"/>
              <a:t>quattuor</a:t>
            </a:r>
            <a:r>
              <a:rPr lang="hu-HU" sz="2200" dirty="0"/>
              <a:t> </a:t>
            </a:r>
            <a:r>
              <a:rPr lang="hu-HU" sz="2200" dirty="0" err="1"/>
              <a:t>uini</a:t>
            </a:r>
            <a:r>
              <a:rPr lang="hu-HU" sz="2200" dirty="0"/>
              <a:t> </a:t>
            </a:r>
            <a:r>
              <a:rPr lang="hu-HU" sz="2200" dirty="0" smtClean="0"/>
              <a:t>			</a:t>
            </a:r>
            <a:r>
              <a:rPr lang="hu-HU" sz="2200" dirty="0" err="1" smtClean="0"/>
              <a:t>amphorae</a:t>
            </a:r>
            <a:r>
              <a:rPr lang="hu-HU" sz="2200" dirty="0" smtClean="0"/>
              <a:t> (</a:t>
            </a:r>
            <a:r>
              <a:rPr lang="hu-HU" sz="2200" dirty="0" err="1" smtClean="0"/>
              <a:t>Gregorio</a:t>
            </a:r>
            <a:r>
              <a:rPr lang="hu-HU" sz="2200" dirty="0" smtClean="0"/>
              <a:t> de Tours, Vitae </a:t>
            </a:r>
            <a:r>
              <a:rPr lang="hu-HU" sz="2200" dirty="0" err="1" smtClean="0"/>
              <a:t>patrum</a:t>
            </a:r>
            <a:r>
              <a:rPr lang="hu-HU" sz="2200" dirty="0"/>
              <a:t>, III, 1)</a:t>
            </a:r>
          </a:p>
          <a:p>
            <a:endParaRPr lang="hu-HU" dirty="0" smtClean="0"/>
          </a:p>
          <a:p>
            <a:r>
              <a:rPr lang="hu-HU" sz="2400" b="1" dirty="0" err="1" smtClean="0"/>
              <a:t>Reducción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fonológica</a:t>
            </a:r>
            <a:endParaRPr lang="hu-HU" sz="2400" b="1" dirty="0"/>
          </a:p>
          <a:p>
            <a:r>
              <a:rPr lang="hu-HU" dirty="0"/>
              <a:t> </a:t>
            </a:r>
          </a:p>
          <a:p>
            <a:r>
              <a:rPr lang="hu-HU" sz="2200" dirty="0" smtClean="0"/>
              <a:t>(28)	a.	es. </a:t>
            </a:r>
            <a:r>
              <a:rPr lang="hu-HU" sz="2200" dirty="0" err="1" smtClean="0"/>
              <a:t>avemos</a:t>
            </a:r>
            <a:r>
              <a:rPr lang="hu-HU" sz="2200" dirty="0" smtClean="0"/>
              <a:t> </a:t>
            </a:r>
            <a:r>
              <a:rPr lang="hu-HU" sz="2200" dirty="0" err="1"/>
              <a:t>esperanza</a:t>
            </a:r>
            <a:r>
              <a:rPr lang="hu-HU" sz="2200" dirty="0"/>
              <a:t> vs. </a:t>
            </a:r>
            <a:r>
              <a:rPr lang="hu-HU" sz="2200" dirty="0" err="1"/>
              <a:t>hemos</a:t>
            </a:r>
            <a:r>
              <a:rPr lang="hu-HU" sz="2200" dirty="0"/>
              <a:t> </a:t>
            </a:r>
            <a:r>
              <a:rPr lang="hu-HU" sz="2200" dirty="0" err="1" smtClean="0"/>
              <a:t>cantado</a:t>
            </a:r>
            <a:endParaRPr lang="hu-HU" sz="2200" dirty="0"/>
          </a:p>
          <a:p>
            <a:r>
              <a:rPr lang="hu-HU" sz="2200" dirty="0" smtClean="0"/>
              <a:t>	b.	es.  nihil </a:t>
            </a:r>
            <a:r>
              <a:rPr lang="hu-HU" sz="2200" dirty="0" err="1" smtClean="0"/>
              <a:t>dicere</a:t>
            </a:r>
            <a:r>
              <a:rPr lang="hu-HU" sz="2200" dirty="0" smtClean="0"/>
              <a:t> habemus vs. </a:t>
            </a:r>
            <a:r>
              <a:rPr lang="hu-HU" sz="2200" dirty="0" err="1" smtClean="0"/>
              <a:t>cantaremos</a:t>
            </a:r>
            <a:endParaRPr lang="hu-HU" sz="2200" dirty="0"/>
          </a:p>
          <a:p>
            <a:r>
              <a:rPr lang="hu-HU" sz="2200" dirty="0"/>
              <a:t>	</a:t>
            </a:r>
            <a:r>
              <a:rPr lang="hu-HU" sz="2200" dirty="0" smtClean="0"/>
              <a:t>c.</a:t>
            </a:r>
            <a:r>
              <a:rPr lang="hu-HU" sz="2200" dirty="0"/>
              <a:t>	</a:t>
            </a:r>
            <a:r>
              <a:rPr lang="hu-HU" sz="2200" dirty="0" smtClean="0"/>
              <a:t>pt. </a:t>
            </a:r>
            <a:r>
              <a:rPr lang="hu-HU" sz="2200" dirty="0" err="1" smtClean="0"/>
              <a:t>tinham</a:t>
            </a:r>
            <a:r>
              <a:rPr lang="hu-HU" sz="2200" dirty="0" smtClean="0"/>
              <a:t> </a:t>
            </a:r>
            <a:r>
              <a:rPr lang="hu-HU" sz="2200" dirty="0" err="1"/>
              <a:t>muitos</a:t>
            </a:r>
            <a:r>
              <a:rPr lang="hu-HU" sz="2200" dirty="0"/>
              <a:t> </a:t>
            </a:r>
            <a:r>
              <a:rPr lang="hu-HU" sz="2200" dirty="0" err="1"/>
              <a:t>problemas</a:t>
            </a:r>
            <a:r>
              <a:rPr lang="hu-HU" sz="2200" dirty="0"/>
              <a:t> –  </a:t>
            </a:r>
            <a:r>
              <a:rPr lang="hu-HU" sz="2200" dirty="0" err="1"/>
              <a:t>tinham</a:t>
            </a:r>
            <a:r>
              <a:rPr lang="hu-HU" sz="2200" dirty="0"/>
              <a:t> </a:t>
            </a:r>
            <a:r>
              <a:rPr lang="hu-HU" sz="2200" dirty="0" err="1"/>
              <a:t>resolvido</a:t>
            </a:r>
            <a:r>
              <a:rPr lang="hu-HU" sz="2200" dirty="0"/>
              <a:t> </a:t>
            </a:r>
            <a:r>
              <a:rPr lang="hu-HU" sz="2200" dirty="0" err="1"/>
              <a:t>muitos</a:t>
            </a:r>
            <a:r>
              <a:rPr lang="hu-HU" sz="2200" dirty="0"/>
              <a:t> </a:t>
            </a:r>
            <a:r>
              <a:rPr lang="hu-HU" sz="2200" dirty="0" err="1" smtClean="0"/>
              <a:t>problemas</a:t>
            </a:r>
            <a:endParaRPr lang="hu-HU" sz="2200" dirty="0" smtClean="0"/>
          </a:p>
          <a:p>
            <a:r>
              <a:rPr lang="hu-H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9694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Los procesos de gramaticalización </a:t>
            </a:r>
            <a:r>
              <a:rPr lang="hu-HU" dirty="0" smtClean="0">
                <a:solidFill>
                  <a:schemeClr val="bg1"/>
                </a:solidFill>
              </a:rPr>
              <a:t/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y </a:t>
            </a:r>
            <a:r>
              <a:rPr lang="es-ES" dirty="0">
                <a:solidFill>
                  <a:schemeClr val="bg1"/>
                </a:solidFill>
              </a:rPr>
              <a:t>sus </a:t>
            </a:r>
            <a:r>
              <a:rPr lang="es-ES" dirty="0" smtClean="0">
                <a:solidFill>
                  <a:schemeClr val="bg1"/>
                </a:solidFill>
              </a:rPr>
              <a:t>indicadores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838200" y="2008331"/>
            <a:ext cx="105156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 err="1" smtClean="0"/>
              <a:t>Fijación</a:t>
            </a:r>
            <a:r>
              <a:rPr lang="hu-HU" sz="2400" b="1" dirty="0" smtClean="0"/>
              <a:t> de </a:t>
            </a:r>
            <a:r>
              <a:rPr lang="hu-HU" sz="2400" b="1" dirty="0" err="1" smtClean="0"/>
              <a:t>estructuras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sintácticas</a:t>
            </a:r>
            <a:endParaRPr lang="hu-HU" sz="2400" b="1" dirty="0" smtClean="0"/>
          </a:p>
          <a:p>
            <a:endParaRPr lang="hu-HU" sz="2000" dirty="0"/>
          </a:p>
          <a:p>
            <a:r>
              <a:rPr lang="hu-HU" sz="2000" b="1" dirty="0" err="1" smtClean="0"/>
              <a:t>Ausencia</a:t>
            </a:r>
            <a:r>
              <a:rPr lang="hu-HU" sz="2000" b="1" dirty="0" smtClean="0"/>
              <a:t> de la </a:t>
            </a:r>
            <a:r>
              <a:rPr lang="hu-HU" sz="2000" b="1" dirty="0" err="1" smtClean="0"/>
              <a:t>selección</a:t>
            </a:r>
            <a:r>
              <a:rPr lang="hu-HU" sz="2000" b="1" dirty="0" smtClean="0"/>
              <a:t> de </a:t>
            </a:r>
            <a:r>
              <a:rPr lang="hu-HU" sz="2000" b="1" dirty="0" err="1" smtClean="0"/>
              <a:t>auxiliares</a:t>
            </a:r>
            <a:endParaRPr lang="hu-HU" sz="2000" b="1" dirty="0" smtClean="0"/>
          </a:p>
          <a:p>
            <a:endParaRPr lang="hu-HU" dirty="0"/>
          </a:p>
          <a:p>
            <a:r>
              <a:rPr lang="hu-HU" sz="2000" dirty="0" smtClean="0"/>
              <a:t>(29)</a:t>
            </a:r>
            <a:r>
              <a:rPr lang="hu-HU" sz="2000" dirty="0"/>
              <a:t>	a.	</a:t>
            </a:r>
            <a:r>
              <a:rPr lang="hu-HU" sz="2000" dirty="0" smtClean="0"/>
              <a:t>it. </a:t>
            </a:r>
            <a:r>
              <a:rPr lang="hu-HU" sz="2000" dirty="0" err="1" smtClean="0"/>
              <a:t>Giorgio</a:t>
            </a:r>
            <a:r>
              <a:rPr lang="hu-HU" sz="2000" dirty="0" smtClean="0"/>
              <a:t> </a:t>
            </a:r>
            <a:r>
              <a:rPr lang="hu-HU" sz="2000" i="1" dirty="0"/>
              <a:t>ha</a:t>
            </a:r>
            <a:r>
              <a:rPr lang="hu-HU" sz="2000" dirty="0"/>
              <a:t> </a:t>
            </a:r>
            <a:r>
              <a:rPr lang="hu-HU" sz="2000" dirty="0" err="1"/>
              <a:t>lavorato</a:t>
            </a:r>
            <a:r>
              <a:rPr lang="hu-HU" sz="2000" dirty="0" smtClean="0"/>
              <a:t>. / </a:t>
            </a:r>
            <a:r>
              <a:rPr lang="hu-HU" sz="2000" dirty="0"/>
              <a:t>*</a:t>
            </a:r>
            <a:r>
              <a:rPr lang="hu-HU" sz="2000" dirty="0" err="1"/>
              <a:t>Giorgio</a:t>
            </a:r>
            <a:r>
              <a:rPr lang="hu-HU" sz="2000" dirty="0"/>
              <a:t> </a:t>
            </a:r>
            <a:r>
              <a:rPr lang="hu-HU" sz="2000" i="1" dirty="0"/>
              <a:t>è </a:t>
            </a:r>
            <a:r>
              <a:rPr lang="hu-HU" sz="2000" dirty="0" err="1"/>
              <a:t>lavorato</a:t>
            </a:r>
            <a:r>
              <a:rPr lang="hu-HU" sz="2000" dirty="0"/>
              <a:t>.</a:t>
            </a:r>
          </a:p>
          <a:p>
            <a:r>
              <a:rPr lang="hu-HU" sz="2000" dirty="0" smtClean="0"/>
              <a:t>	b.	es. Jorge </a:t>
            </a:r>
            <a:r>
              <a:rPr lang="hu-HU" sz="2000" u="sng" dirty="0"/>
              <a:t>ha</a:t>
            </a:r>
            <a:r>
              <a:rPr lang="hu-HU" sz="2000" dirty="0"/>
              <a:t> </a:t>
            </a:r>
            <a:r>
              <a:rPr lang="hu-HU" sz="2000" dirty="0" err="1"/>
              <a:t>trabajado</a:t>
            </a:r>
            <a:r>
              <a:rPr lang="hu-HU" sz="2000" dirty="0" smtClean="0"/>
              <a:t>. / *Jorge </a:t>
            </a:r>
            <a:r>
              <a:rPr lang="hu-HU" sz="2000" u="sng" dirty="0" smtClean="0"/>
              <a:t>es</a:t>
            </a:r>
            <a:r>
              <a:rPr lang="hu-HU" sz="2000" dirty="0" smtClean="0"/>
              <a:t> </a:t>
            </a:r>
            <a:r>
              <a:rPr lang="hu-HU" sz="2000" dirty="0" err="1" smtClean="0"/>
              <a:t>trabajado</a:t>
            </a:r>
            <a:r>
              <a:rPr lang="hu-HU" sz="2000" dirty="0" smtClean="0"/>
              <a:t>. </a:t>
            </a:r>
            <a:endParaRPr lang="hu-HU" sz="2000" dirty="0"/>
          </a:p>
          <a:p>
            <a:r>
              <a:rPr lang="hu-HU" sz="2000" dirty="0"/>
              <a:t>	</a:t>
            </a:r>
            <a:r>
              <a:rPr lang="hu-HU" sz="2000" dirty="0" smtClean="0"/>
              <a:t>c.</a:t>
            </a:r>
            <a:r>
              <a:rPr lang="hu-HU" sz="2000" dirty="0"/>
              <a:t>	</a:t>
            </a:r>
            <a:r>
              <a:rPr lang="hu-HU" sz="2000" dirty="0" smtClean="0"/>
              <a:t>it. *Maria </a:t>
            </a:r>
            <a:r>
              <a:rPr lang="hu-HU" sz="2000" u="sng" dirty="0"/>
              <a:t>ha</a:t>
            </a:r>
            <a:r>
              <a:rPr lang="hu-HU" sz="2000" dirty="0"/>
              <a:t> </a:t>
            </a:r>
            <a:r>
              <a:rPr lang="hu-HU" sz="2000" dirty="0" err="1"/>
              <a:t>arrivato</a:t>
            </a:r>
            <a:r>
              <a:rPr lang="hu-HU" sz="2000" dirty="0" smtClean="0"/>
              <a:t>. /    </a:t>
            </a:r>
            <a:r>
              <a:rPr lang="hu-HU" sz="2000" dirty="0" err="1" smtClean="0"/>
              <a:t>María</a:t>
            </a:r>
            <a:r>
              <a:rPr lang="hu-HU" sz="2000" dirty="0" smtClean="0"/>
              <a:t> </a:t>
            </a:r>
            <a:r>
              <a:rPr lang="hu-HU" sz="2000" u="sng" dirty="0"/>
              <a:t>è</a:t>
            </a:r>
            <a:r>
              <a:rPr lang="hu-HU" sz="2000" dirty="0"/>
              <a:t> </a:t>
            </a:r>
            <a:r>
              <a:rPr lang="hu-HU" sz="2000" dirty="0" err="1" smtClean="0"/>
              <a:t>arrivata</a:t>
            </a:r>
            <a:r>
              <a:rPr lang="hu-HU" sz="2000" dirty="0" smtClean="0"/>
              <a:t>.</a:t>
            </a:r>
            <a:endParaRPr lang="hu-HU" sz="2000" dirty="0"/>
          </a:p>
          <a:p>
            <a:r>
              <a:rPr lang="hu-HU" sz="2000" dirty="0" smtClean="0"/>
              <a:t>	d.	es. </a:t>
            </a:r>
            <a:r>
              <a:rPr lang="hu-HU" sz="2000" dirty="0" err="1" smtClean="0"/>
              <a:t>María</a:t>
            </a:r>
            <a:r>
              <a:rPr lang="hu-HU" sz="2000" dirty="0" smtClean="0"/>
              <a:t> </a:t>
            </a:r>
            <a:r>
              <a:rPr lang="hu-HU" sz="2000" u="sng" dirty="0"/>
              <a:t>ha</a:t>
            </a:r>
            <a:r>
              <a:rPr lang="hu-HU" sz="2000" dirty="0"/>
              <a:t> </a:t>
            </a:r>
            <a:r>
              <a:rPr lang="hu-HU" sz="2000" dirty="0" err="1" smtClean="0"/>
              <a:t>llegado</a:t>
            </a:r>
            <a:r>
              <a:rPr lang="hu-HU" sz="2000" dirty="0" smtClean="0"/>
              <a:t>. /    *</a:t>
            </a:r>
            <a:r>
              <a:rPr lang="hu-HU" sz="2000" dirty="0" err="1" smtClean="0"/>
              <a:t>María</a:t>
            </a:r>
            <a:r>
              <a:rPr lang="hu-HU" sz="2000" dirty="0" smtClean="0"/>
              <a:t> </a:t>
            </a:r>
            <a:r>
              <a:rPr lang="hu-HU" sz="2000" i="1" u="sng" dirty="0" smtClean="0"/>
              <a:t>es</a:t>
            </a:r>
            <a:r>
              <a:rPr lang="hu-HU" sz="2000" dirty="0" smtClean="0"/>
              <a:t> </a:t>
            </a:r>
            <a:r>
              <a:rPr lang="hu-HU" sz="2000" dirty="0" err="1" smtClean="0"/>
              <a:t>llegada</a:t>
            </a:r>
            <a:r>
              <a:rPr lang="hu-HU" sz="2000" dirty="0" smtClean="0"/>
              <a:t>.</a:t>
            </a:r>
            <a:endParaRPr lang="hu-HU" sz="2000" dirty="0"/>
          </a:p>
          <a:p>
            <a:endParaRPr lang="hu-HU" sz="2000" dirty="0" smtClean="0"/>
          </a:p>
          <a:p>
            <a:r>
              <a:rPr lang="hu-HU" sz="2000" b="1" dirty="0" err="1" smtClean="0"/>
              <a:t>Ausencia</a:t>
            </a:r>
            <a:r>
              <a:rPr lang="hu-HU" sz="2000" b="1" dirty="0" smtClean="0"/>
              <a:t> de la </a:t>
            </a:r>
            <a:r>
              <a:rPr lang="hu-HU" sz="2000" b="1" dirty="0" err="1" smtClean="0"/>
              <a:t>concordancia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participial</a:t>
            </a:r>
            <a:endParaRPr lang="hu-HU" sz="2000" b="1" dirty="0"/>
          </a:p>
          <a:p>
            <a:r>
              <a:rPr lang="hu-HU" dirty="0"/>
              <a:t> </a:t>
            </a:r>
          </a:p>
          <a:p>
            <a:r>
              <a:rPr lang="hu-HU" dirty="0" smtClean="0"/>
              <a:t>(</a:t>
            </a:r>
            <a:r>
              <a:rPr lang="hu-HU" sz="2000" dirty="0" smtClean="0"/>
              <a:t>30)</a:t>
            </a:r>
            <a:r>
              <a:rPr lang="hu-HU" sz="2000" dirty="0"/>
              <a:t>	a.	es. he </a:t>
            </a:r>
            <a:r>
              <a:rPr lang="hu-HU" sz="2000" dirty="0" err="1"/>
              <a:t>escrito</a:t>
            </a:r>
            <a:r>
              <a:rPr lang="hu-HU" sz="2000" dirty="0"/>
              <a:t> </a:t>
            </a:r>
            <a:r>
              <a:rPr lang="hu-HU" sz="2000" dirty="0" smtClean="0"/>
              <a:t>las </a:t>
            </a:r>
            <a:r>
              <a:rPr lang="hu-HU" sz="2000" dirty="0" err="1" smtClean="0"/>
              <a:t>cartas</a:t>
            </a:r>
            <a:r>
              <a:rPr lang="hu-HU" sz="2000" dirty="0" smtClean="0"/>
              <a:t> </a:t>
            </a:r>
            <a:r>
              <a:rPr lang="hu-HU" sz="2000" dirty="0"/>
              <a:t>/ *he </a:t>
            </a:r>
            <a:r>
              <a:rPr lang="hu-HU" sz="2000" dirty="0" err="1" smtClean="0"/>
              <a:t>escritas</a:t>
            </a:r>
            <a:r>
              <a:rPr lang="hu-HU" sz="2000" dirty="0" smtClean="0"/>
              <a:t> las </a:t>
            </a:r>
            <a:r>
              <a:rPr lang="hu-HU" sz="2000" dirty="0" err="1" smtClean="0"/>
              <a:t>cartas</a:t>
            </a:r>
            <a:r>
              <a:rPr lang="hu-HU" sz="2000" dirty="0" smtClean="0"/>
              <a:t> </a:t>
            </a:r>
            <a:r>
              <a:rPr lang="hu-HU" sz="2000" dirty="0"/>
              <a:t>/ *</a:t>
            </a:r>
            <a:r>
              <a:rPr lang="hu-HU" sz="2000" dirty="0" smtClean="0"/>
              <a:t>las </a:t>
            </a:r>
            <a:r>
              <a:rPr lang="hu-HU" sz="2000" dirty="0"/>
              <a:t>he </a:t>
            </a:r>
            <a:r>
              <a:rPr lang="hu-HU" sz="2000" dirty="0" err="1" smtClean="0"/>
              <a:t>escritas</a:t>
            </a:r>
            <a:r>
              <a:rPr lang="hu-HU" sz="2000" dirty="0" smtClean="0"/>
              <a:t> </a:t>
            </a:r>
            <a:endParaRPr lang="hu-HU" sz="2000" dirty="0"/>
          </a:p>
          <a:p>
            <a:r>
              <a:rPr lang="hu-HU" sz="2000" dirty="0"/>
              <a:t>	b.	</a:t>
            </a:r>
            <a:r>
              <a:rPr lang="hu-HU" sz="2000" dirty="0" err="1"/>
              <a:t>ct</a:t>
            </a:r>
            <a:r>
              <a:rPr lang="hu-HU" sz="2000" dirty="0"/>
              <a:t>. he </a:t>
            </a:r>
            <a:r>
              <a:rPr lang="hu-HU" sz="2000" dirty="0" err="1"/>
              <a:t>escrit</a:t>
            </a:r>
            <a:r>
              <a:rPr lang="hu-HU" sz="2000" dirty="0"/>
              <a:t> </a:t>
            </a:r>
            <a:r>
              <a:rPr lang="hu-HU" sz="2000" dirty="0" smtClean="0"/>
              <a:t>les </a:t>
            </a:r>
            <a:r>
              <a:rPr lang="hu-HU" sz="2000" dirty="0" err="1" smtClean="0"/>
              <a:t>cartes</a:t>
            </a:r>
            <a:r>
              <a:rPr lang="hu-HU" sz="2000" dirty="0" smtClean="0"/>
              <a:t> </a:t>
            </a:r>
            <a:r>
              <a:rPr lang="hu-HU" sz="2000" dirty="0"/>
              <a:t>/ *he </a:t>
            </a:r>
            <a:r>
              <a:rPr lang="hu-HU" sz="2000" dirty="0" err="1" smtClean="0"/>
              <a:t>escrites</a:t>
            </a:r>
            <a:r>
              <a:rPr lang="hu-HU" sz="2000" dirty="0" smtClean="0"/>
              <a:t> les </a:t>
            </a:r>
            <a:r>
              <a:rPr lang="hu-HU" sz="2000" dirty="0" err="1" smtClean="0"/>
              <a:t>cartes</a:t>
            </a:r>
            <a:r>
              <a:rPr lang="hu-HU" sz="2000" dirty="0" smtClean="0"/>
              <a:t> </a:t>
            </a:r>
            <a:r>
              <a:rPr lang="hu-HU" sz="2000" dirty="0"/>
              <a:t>/ </a:t>
            </a:r>
            <a:r>
              <a:rPr lang="hu-HU" sz="2000" dirty="0" smtClean="0"/>
              <a:t>les he </a:t>
            </a:r>
            <a:r>
              <a:rPr lang="hu-HU" sz="2000" dirty="0" err="1" smtClean="0"/>
              <a:t>escrites</a:t>
            </a:r>
            <a:r>
              <a:rPr lang="hu-HU" sz="2000" dirty="0" smtClean="0"/>
              <a:t> </a:t>
            </a:r>
            <a:endParaRPr lang="hu-HU" sz="2000" dirty="0"/>
          </a:p>
          <a:p>
            <a:r>
              <a:rPr lang="hu-HU" sz="2000" dirty="0"/>
              <a:t>	c.	pt. </a:t>
            </a:r>
            <a:r>
              <a:rPr lang="hu-HU" sz="2000" dirty="0" err="1"/>
              <a:t>tenho</a:t>
            </a:r>
            <a:r>
              <a:rPr lang="hu-HU" sz="2000" dirty="0"/>
              <a:t> </a:t>
            </a:r>
            <a:r>
              <a:rPr lang="hu-HU" sz="2000" dirty="0" err="1"/>
              <a:t>escrito</a:t>
            </a:r>
            <a:r>
              <a:rPr lang="hu-HU" sz="2000" dirty="0"/>
              <a:t> </a:t>
            </a:r>
            <a:r>
              <a:rPr lang="hu-HU" sz="2000" dirty="0" err="1" smtClean="0"/>
              <a:t>as</a:t>
            </a:r>
            <a:r>
              <a:rPr lang="hu-HU" sz="2000" dirty="0" smtClean="0"/>
              <a:t> </a:t>
            </a:r>
            <a:r>
              <a:rPr lang="hu-HU" sz="2000" dirty="0" err="1" smtClean="0"/>
              <a:t>cartas</a:t>
            </a:r>
            <a:r>
              <a:rPr lang="hu-HU" sz="2000" dirty="0" smtClean="0"/>
              <a:t> </a:t>
            </a:r>
            <a:r>
              <a:rPr lang="hu-HU" sz="2000" dirty="0"/>
              <a:t>/ *</a:t>
            </a:r>
            <a:r>
              <a:rPr lang="hu-HU" sz="2000" dirty="0" err="1"/>
              <a:t>tenho</a:t>
            </a:r>
            <a:r>
              <a:rPr lang="hu-HU" sz="2000" dirty="0"/>
              <a:t> </a:t>
            </a:r>
            <a:r>
              <a:rPr lang="hu-HU" sz="2000" dirty="0" err="1" smtClean="0"/>
              <a:t>escritas</a:t>
            </a:r>
            <a:r>
              <a:rPr lang="hu-HU" sz="2000" dirty="0" smtClean="0"/>
              <a:t> </a:t>
            </a:r>
            <a:r>
              <a:rPr lang="hu-HU" sz="2000" dirty="0" err="1" smtClean="0"/>
              <a:t>as</a:t>
            </a:r>
            <a:r>
              <a:rPr lang="hu-HU" sz="2000" dirty="0" smtClean="0"/>
              <a:t> </a:t>
            </a:r>
            <a:r>
              <a:rPr lang="hu-HU" sz="2000" dirty="0" err="1" smtClean="0"/>
              <a:t>cartas</a:t>
            </a:r>
            <a:r>
              <a:rPr lang="hu-HU" sz="2000" dirty="0" smtClean="0"/>
              <a:t> </a:t>
            </a:r>
            <a:r>
              <a:rPr lang="hu-HU" sz="2000" dirty="0"/>
              <a:t>/ *</a:t>
            </a:r>
            <a:r>
              <a:rPr lang="hu-HU" sz="2000" dirty="0" err="1" smtClean="0"/>
              <a:t>tenho-as</a:t>
            </a:r>
            <a:r>
              <a:rPr lang="hu-HU" sz="2000" dirty="0" smtClean="0"/>
              <a:t> </a:t>
            </a:r>
            <a:r>
              <a:rPr lang="hu-HU" sz="2000" dirty="0" err="1" smtClean="0"/>
              <a:t>escritas</a:t>
            </a:r>
            <a:r>
              <a:rPr lang="hu-HU" sz="2000" dirty="0" smtClean="0"/>
              <a:t> </a:t>
            </a:r>
            <a:endParaRPr lang="hu-HU" sz="2000" dirty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96901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Los procesos de gramaticalización </a:t>
            </a:r>
            <a:r>
              <a:rPr lang="hu-HU" dirty="0" smtClean="0">
                <a:solidFill>
                  <a:schemeClr val="bg1"/>
                </a:solidFill>
              </a:rPr>
              <a:t/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>y </a:t>
            </a:r>
            <a:r>
              <a:rPr lang="es-ES" dirty="0">
                <a:solidFill>
                  <a:schemeClr val="bg1"/>
                </a:solidFill>
              </a:rPr>
              <a:t>sus </a:t>
            </a:r>
            <a:r>
              <a:rPr lang="es-ES" dirty="0" smtClean="0">
                <a:solidFill>
                  <a:schemeClr val="bg1"/>
                </a:solidFill>
              </a:rPr>
              <a:t>indicadores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838200" y="2008331"/>
            <a:ext cx="105156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 err="1" smtClean="0"/>
              <a:t>Fijación</a:t>
            </a:r>
            <a:r>
              <a:rPr lang="hu-HU" sz="2400" b="1" dirty="0" smtClean="0"/>
              <a:t> de </a:t>
            </a:r>
            <a:r>
              <a:rPr lang="hu-HU" sz="2400" b="1" dirty="0" err="1" smtClean="0"/>
              <a:t>estructuras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sintácticas</a:t>
            </a:r>
            <a:endParaRPr lang="hu-HU" sz="2400" b="1" dirty="0" smtClean="0"/>
          </a:p>
          <a:p>
            <a:endParaRPr lang="hu-HU" sz="2000" dirty="0"/>
          </a:p>
          <a:p>
            <a:r>
              <a:rPr lang="hu-HU" sz="2000" b="1" dirty="0" err="1" smtClean="0"/>
              <a:t>Orden</a:t>
            </a:r>
            <a:r>
              <a:rPr lang="hu-HU" sz="2000" b="1" dirty="0" smtClean="0"/>
              <a:t> de </a:t>
            </a:r>
            <a:r>
              <a:rPr lang="hu-HU" sz="2000" b="1" dirty="0" err="1" smtClean="0"/>
              <a:t>los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componentes</a:t>
            </a:r>
            <a:endParaRPr lang="hu-HU" sz="2000" b="1" dirty="0" smtClean="0"/>
          </a:p>
          <a:p>
            <a:endParaRPr lang="hu-HU" dirty="0"/>
          </a:p>
          <a:p>
            <a:r>
              <a:rPr lang="hu-HU" sz="2000" dirty="0" smtClean="0"/>
              <a:t>(31)	a</a:t>
            </a:r>
            <a:r>
              <a:rPr lang="hu-HU" sz="2000" dirty="0"/>
              <a:t>.	</a:t>
            </a:r>
            <a:r>
              <a:rPr lang="hu-HU" sz="2000" dirty="0" err="1" smtClean="0"/>
              <a:t>Ecce</a:t>
            </a:r>
            <a:r>
              <a:rPr lang="hu-HU" sz="2000" dirty="0" smtClean="0"/>
              <a:t> </a:t>
            </a:r>
            <a:r>
              <a:rPr lang="hu-HU" sz="2000" dirty="0" err="1"/>
              <a:t>episcopum</a:t>
            </a:r>
            <a:r>
              <a:rPr lang="hu-HU" sz="2000" dirty="0"/>
              <a:t> … </a:t>
            </a:r>
            <a:r>
              <a:rPr lang="hu-HU" sz="2000" dirty="0" err="1"/>
              <a:t>invitatum</a:t>
            </a:r>
            <a:r>
              <a:rPr lang="hu-HU" sz="2000" dirty="0"/>
              <a:t> </a:t>
            </a:r>
            <a:r>
              <a:rPr lang="hu-HU" sz="2000" dirty="0" err="1" smtClean="0"/>
              <a:t>habes</a:t>
            </a:r>
            <a:r>
              <a:rPr lang="hu-HU" sz="2000" dirty="0" smtClean="0"/>
              <a:t> </a:t>
            </a:r>
            <a:r>
              <a:rPr lang="hu-HU" sz="2000" i="1" dirty="0" smtClean="0"/>
              <a:t>… </a:t>
            </a:r>
            <a:r>
              <a:rPr lang="hu-HU" sz="2000" dirty="0" smtClean="0"/>
              <a:t>(</a:t>
            </a:r>
            <a:r>
              <a:rPr lang="hu-HU" sz="2000" dirty="0" err="1" smtClean="0"/>
              <a:t>Gregorio</a:t>
            </a:r>
            <a:r>
              <a:rPr lang="hu-HU" sz="2000" dirty="0" smtClean="0"/>
              <a:t> de Tours, </a:t>
            </a:r>
            <a:r>
              <a:rPr lang="hu-HU" sz="2000" i="1" dirty="0" smtClean="0"/>
              <a:t>Vitae </a:t>
            </a:r>
            <a:r>
              <a:rPr lang="hu-HU" sz="2000" i="1" dirty="0" err="1"/>
              <a:t>patrum</a:t>
            </a:r>
            <a:r>
              <a:rPr lang="hu-HU" sz="2000" dirty="0"/>
              <a:t>, III, 1) </a:t>
            </a:r>
            <a:r>
              <a:rPr lang="hu-HU" sz="2000" dirty="0" smtClean="0"/>
              <a:t>	</a:t>
            </a:r>
          </a:p>
          <a:p>
            <a:r>
              <a:rPr lang="hu-HU" sz="2000" dirty="0"/>
              <a:t>	</a:t>
            </a:r>
            <a:r>
              <a:rPr lang="hu-HU" sz="2000" dirty="0" smtClean="0"/>
              <a:t>b.	has </a:t>
            </a:r>
            <a:r>
              <a:rPr lang="hu-HU" sz="2000" dirty="0" err="1" smtClean="0"/>
              <a:t>invitado</a:t>
            </a:r>
            <a:r>
              <a:rPr lang="hu-HU" sz="2000" dirty="0" smtClean="0"/>
              <a:t> </a:t>
            </a:r>
            <a:r>
              <a:rPr lang="hu-HU" sz="2000" dirty="0" err="1" smtClean="0"/>
              <a:t>al</a:t>
            </a:r>
            <a:r>
              <a:rPr lang="hu-HU" sz="2000" dirty="0" smtClean="0"/>
              <a:t> </a:t>
            </a:r>
            <a:r>
              <a:rPr lang="hu-HU" sz="2000" dirty="0" err="1" smtClean="0"/>
              <a:t>obispo</a:t>
            </a:r>
            <a:r>
              <a:rPr lang="hu-HU" sz="2000" dirty="0" smtClean="0"/>
              <a:t> / *</a:t>
            </a:r>
            <a:r>
              <a:rPr lang="hu-HU" sz="2000" dirty="0" err="1" smtClean="0"/>
              <a:t>invitado</a:t>
            </a:r>
            <a:r>
              <a:rPr lang="hu-HU" sz="2000" dirty="0" smtClean="0"/>
              <a:t> has </a:t>
            </a:r>
            <a:r>
              <a:rPr lang="hu-HU" sz="2000" dirty="0" err="1" smtClean="0"/>
              <a:t>al</a:t>
            </a:r>
            <a:r>
              <a:rPr lang="hu-HU" sz="2000" dirty="0" smtClean="0"/>
              <a:t> </a:t>
            </a:r>
            <a:r>
              <a:rPr lang="hu-HU" sz="2000" dirty="0" err="1" smtClean="0"/>
              <a:t>obispo</a:t>
            </a:r>
            <a:endParaRPr lang="hu-HU" sz="2000" dirty="0" smtClean="0"/>
          </a:p>
          <a:p>
            <a:r>
              <a:rPr lang="hu-HU" sz="2000" dirty="0" smtClean="0"/>
              <a:t>(32)	a.	</a:t>
            </a:r>
            <a:r>
              <a:rPr lang="it-IT" sz="2000" dirty="0" smtClean="0"/>
              <a:t>e </a:t>
            </a:r>
            <a:r>
              <a:rPr lang="it-IT" sz="2000" dirty="0"/>
              <a:t>re publica nihil habeo ad te scribere (Cic. Att. 2. 22</a:t>
            </a:r>
            <a:r>
              <a:rPr lang="it-IT" sz="2000" dirty="0" smtClean="0"/>
              <a:t>.</a:t>
            </a:r>
            <a:r>
              <a:rPr lang="hu-HU" sz="2000" dirty="0" smtClean="0"/>
              <a:t>)</a:t>
            </a:r>
          </a:p>
          <a:p>
            <a:r>
              <a:rPr lang="hu-HU" sz="2000" dirty="0"/>
              <a:t>	</a:t>
            </a:r>
            <a:r>
              <a:rPr lang="hu-HU" sz="2000" dirty="0" smtClean="0"/>
              <a:t>b.	te </a:t>
            </a:r>
            <a:r>
              <a:rPr lang="hu-HU" sz="2000" dirty="0" err="1" smtClean="0"/>
              <a:t>escribiré</a:t>
            </a:r>
            <a:r>
              <a:rPr lang="hu-HU" sz="2000" dirty="0" smtClean="0"/>
              <a:t> / *te he </a:t>
            </a:r>
            <a:r>
              <a:rPr lang="hu-HU" sz="2000" dirty="0" err="1" smtClean="0"/>
              <a:t>escribir</a:t>
            </a:r>
            <a:endParaRPr lang="hu-HU" sz="2000" dirty="0" smtClean="0"/>
          </a:p>
          <a:p>
            <a:endParaRPr lang="hu-HU" sz="2000" dirty="0" smtClean="0"/>
          </a:p>
          <a:p>
            <a:r>
              <a:rPr lang="hu-HU" sz="2000" b="1" dirty="0" err="1" smtClean="0"/>
              <a:t>Adyacencia</a:t>
            </a:r>
            <a:r>
              <a:rPr lang="hu-HU" sz="2000" b="1" dirty="0" smtClean="0"/>
              <a:t> de </a:t>
            </a:r>
            <a:r>
              <a:rPr lang="hu-HU" sz="2000" b="1" dirty="0" err="1" smtClean="0"/>
              <a:t>los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componentes</a:t>
            </a:r>
            <a:endParaRPr lang="hu-HU" sz="2000" b="1" dirty="0"/>
          </a:p>
          <a:p>
            <a:endParaRPr lang="hu-HU" dirty="0"/>
          </a:p>
          <a:p>
            <a:r>
              <a:rPr lang="hu-HU" sz="2000" dirty="0" smtClean="0"/>
              <a:t>(33)	a.</a:t>
            </a:r>
            <a:r>
              <a:rPr lang="hu-HU" sz="2000" dirty="0"/>
              <a:t>	es. he </a:t>
            </a:r>
            <a:r>
              <a:rPr lang="hu-HU" sz="2000" dirty="0" err="1"/>
              <a:t>escrito</a:t>
            </a:r>
            <a:r>
              <a:rPr lang="hu-HU" sz="2000" dirty="0"/>
              <a:t> la </a:t>
            </a:r>
            <a:r>
              <a:rPr lang="hu-HU" sz="2000" dirty="0" err="1"/>
              <a:t>carta</a:t>
            </a:r>
            <a:r>
              <a:rPr lang="hu-HU" sz="2000" dirty="0"/>
              <a:t> / *he la </a:t>
            </a:r>
            <a:r>
              <a:rPr lang="hu-HU" sz="2000" dirty="0" err="1"/>
              <a:t>carta</a:t>
            </a:r>
            <a:r>
              <a:rPr lang="hu-HU" sz="2000" dirty="0"/>
              <a:t> </a:t>
            </a:r>
            <a:r>
              <a:rPr lang="hu-HU" sz="2000" dirty="0" err="1"/>
              <a:t>escrito</a:t>
            </a:r>
            <a:r>
              <a:rPr lang="hu-HU" sz="2000" dirty="0"/>
              <a:t> </a:t>
            </a:r>
          </a:p>
          <a:p>
            <a:r>
              <a:rPr lang="hu-HU" sz="2000" dirty="0"/>
              <a:t>	</a:t>
            </a:r>
            <a:r>
              <a:rPr lang="hu-HU" sz="2000" dirty="0" smtClean="0"/>
              <a:t>b.</a:t>
            </a:r>
            <a:r>
              <a:rPr lang="hu-HU" sz="2000" dirty="0"/>
              <a:t>	</a:t>
            </a:r>
            <a:r>
              <a:rPr lang="hu-HU" sz="2000" dirty="0" err="1"/>
              <a:t>ct</a:t>
            </a:r>
            <a:r>
              <a:rPr lang="hu-HU" sz="2000" dirty="0"/>
              <a:t>. he </a:t>
            </a:r>
            <a:r>
              <a:rPr lang="hu-HU" sz="2000" dirty="0" err="1"/>
              <a:t>escrit</a:t>
            </a:r>
            <a:r>
              <a:rPr lang="hu-HU" sz="2000" dirty="0"/>
              <a:t> la </a:t>
            </a:r>
            <a:r>
              <a:rPr lang="hu-HU" sz="2000" dirty="0" err="1"/>
              <a:t>carta</a:t>
            </a:r>
            <a:r>
              <a:rPr lang="hu-HU" sz="2000" dirty="0"/>
              <a:t> / *he la </a:t>
            </a:r>
            <a:r>
              <a:rPr lang="hu-HU" sz="2000" dirty="0" err="1"/>
              <a:t>carta</a:t>
            </a:r>
            <a:r>
              <a:rPr lang="hu-HU" sz="2000" dirty="0"/>
              <a:t> </a:t>
            </a:r>
            <a:r>
              <a:rPr lang="hu-HU" sz="2000" dirty="0" err="1"/>
              <a:t>escrit</a:t>
            </a:r>
            <a:r>
              <a:rPr lang="hu-HU" sz="2000" dirty="0"/>
              <a:t> </a:t>
            </a:r>
          </a:p>
          <a:p>
            <a:r>
              <a:rPr lang="hu-HU" sz="2000" dirty="0"/>
              <a:t>	</a:t>
            </a:r>
            <a:r>
              <a:rPr lang="hu-HU" sz="2000" dirty="0" smtClean="0"/>
              <a:t>c.</a:t>
            </a:r>
            <a:r>
              <a:rPr lang="hu-HU" sz="2000" dirty="0"/>
              <a:t>	pt. </a:t>
            </a:r>
            <a:r>
              <a:rPr lang="hu-HU" sz="2000" dirty="0" err="1"/>
              <a:t>tenho</a:t>
            </a:r>
            <a:r>
              <a:rPr lang="hu-HU" sz="2000" dirty="0"/>
              <a:t> </a:t>
            </a:r>
            <a:r>
              <a:rPr lang="hu-HU" sz="2000" dirty="0" err="1"/>
              <a:t>escrito</a:t>
            </a:r>
            <a:r>
              <a:rPr lang="hu-HU" sz="2000" dirty="0"/>
              <a:t> a </a:t>
            </a:r>
            <a:r>
              <a:rPr lang="hu-HU" sz="2000" dirty="0" err="1"/>
              <a:t>carta</a:t>
            </a:r>
            <a:r>
              <a:rPr lang="hu-HU" sz="2000" dirty="0"/>
              <a:t> / *</a:t>
            </a:r>
            <a:r>
              <a:rPr lang="hu-HU" sz="2000" dirty="0" err="1"/>
              <a:t>tenho</a:t>
            </a:r>
            <a:r>
              <a:rPr lang="hu-HU" sz="2000" dirty="0"/>
              <a:t> a </a:t>
            </a:r>
            <a:r>
              <a:rPr lang="hu-HU" sz="2000" dirty="0" err="1"/>
              <a:t>carta</a:t>
            </a:r>
            <a:r>
              <a:rPr lang="hu-HU" sz="2000" dirty="0"/>
              <a:t> </a:t>
            </a:r>
            <a:r>
              <a:rPr lang="hu-HU" sz="2000" dirty="0" err="1"/>
              <a:t>escrito</a:t>
            </a:r>
            <a:endParaRPr lang="hu-HU" sz="2000" dirty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74513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hu-HU" dirty="0" err="1" smtClean="0">
                <a:solidFill>
                  <a:schemeClr val="bg1"/>
                </a:solidFill>
              </a:rPr>
              <a:t>Resumen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838200" y="2008331"/>
            <a:ext cx="10515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2400" dirty="0" smtClean="0"/>
              <a:t>las </a:t>
            </a:r>
            <a:r>
              <a:rPr lang="hu-HU" sz="2400" dirty="0" err="1" smtClean="0"/>
              <a:t>perífrasis</a:t>
            </a:r>
            <a:r>
              <a:rPr lang="hu-HU" sz="2400" dirty="0" smtClean="0"/>
              <a:t> </a:t>
            </a:r>
            <a:r>
              <a:rPr lang="hu-HU" sz="2400" dirty="0" err="1" smtClean="0"/>
              <a:t>están</a:t>
            </a:r>
            <a:r>
              <a:rPr lang="hu-HU" sz="2400" dirty="0" smtClean="0"/>
              <a:t> </a:t>
            </a:r>
            <a:r>
              <a:rPr lang="hu-HU" sz="2400" dirty="0" err="1" smtClean="0"/>
              <a:t>vinculadas</a:t>
            </a:r>
            <a:r>
              <a:rPr lang="hu-HU" sz="2400" dirty="0" smtClean="0"/>
              <a:t> con el </a:t>
            </a:r>
            <a:r>
              <a:rPr lang="hu-HU" sz="2400" dirty="0" err="1" smtClean="0"/>
              <a:t>fenómeno</a:t>
            </a:r>
            <a:r>
              <a:rPr lang="hu-HU" sz="2400" dirty="0" smtClean="0"/>
              <a:t> de la </a:t>
            </a:r>
            <a:r>
              <a:rPr lang="hu-HU" sz="2400" dirty="0" err="1" smtClean="0"/>
              <a:t>gramaticalización</a:t>
            </a:r>
            <a:endParaRPr lang="hu-HU" sz="2400" dirty="0" smtClean="0"/>
          </a:p>
          <a:p>
            <a:pPr algn="just"/>
            <a:r>
              <a:rPr lang="hu-HU" sz="2400" dirty="0" smtClean="0"/>
              <a:t>la </a:t>
            </a:r>
            <a:r>
              <a:rPr lang="hu-HU" sz="2400" dirty="0" err="1" smtClean="0"/>
              <a:t>gramaticalización</a:t>
            </a:r>
            <a:r>
              <a:rPr lang="hu-HU" sz="2400" dirty="0" smtClean="0"/>
              <a:t> </a:t>
            </a:r>
            <a:r>
              <a:rPr lang="hu-HU" sz="2400" dirty="0" err="1" smtClean="0"/>
              <a:t>conlleva</a:t>
            </a:r>
            <a:r>
              <a:rPr lang="hu-HU" sz="2400" dirty="0" smtClean="0"/>
              <a:t> –</a:t>
            </a:r>
            <a:r>
              <a:rPr lang="hu-HU" sz="2400" dirty="0" err="1" smtClean="0"/>
              <a:t>generalmente</a:t>
            </a:r>
            <a:r>
              <a:rPr lang="hu-HU" sz="2400" dirty="0"/>
              <a:t> –</a:t>
            </a:r>
            <a:r>
              <a:rPr lang="hu-HU" sz="2400" dirty="0" smtClean="0"/>
              <a:t> </a:t>
            </a:r>
            <a:r>
              <a:rPr lang="hu-HU" sz="2400" dirty="0" err="1" smtClean="0"/>
              <a:t>desemantización</a:t>
            </a:r>
            <a:r>
              <a:rPr lang="hu-HU" sz="2400" dirty="0" smtClean="0"/>
              <a:t>, </a:t>
            </a:r>
            <a:r>
              <a:rPr lang="hu-HU" sz="2400" dirty="0" err="1" smtClean="0"/>
              <a:t>pero</a:t>
            </a:r>
            <a:r>
              <a:rPr lang="hu-HU" sz="2400" dirty="0" smtClean="0"/>
              <a:t> es un </a:t>
            </a:r>
            <a:r>
              <a:rPr lang="hu-HU" sz="2400" dirty="0" err="1" smtClean="0"/>
              <a:t>proceso</a:t>
            </a:r>
            <a:r>
              <a:rPr lang="hu-HU" sz="2400" dirty="0" smtClean="0"/>
              <a:t> </a:t>
            </a:r>
            <a:r>
              <a:rPr lang="hu-HU" sz="2400" dirty="0" err="1" smtClean="0"/>
              <a:t>complejo</a:t>
            </a:r>
            <a:r>
              <a:rPr lang="hu-HU" sz="2400" dirty="0" smtClean="0"/>
              <a:t> </a:t>
            </a:r>
            <a:r>
              <a:rPr lang="hu-HU" sz="2400" dirty="0" err="1" smtClean="0"/>
              <a:t>formado</a:t>
            </a:r>
            <a:r>
              <a:rPr lang="hu-HU" sz="2400" dirty="0" smtClean="0"/>
              <a:t> por </a:t>
            </a:r>
            <a:r>
              <a:rPr lang="hu-HU" sz="2400" dirty="0" err="1" smtClean="0"/>
              <a:t>otros</a:t>
            </a:r>
            <a:r>
              <a:rPr lang="hu-HU" sz="2400" dirty="0" smtClean="0"/>
              <a:t> </a:t>
            </a:r>
            <a:r>
              <a:rPr lang="hu-HU" sz="2400" dirty="0" err="1" smtClean="0"/>
              <a:t>subprocesos</a:t>
            </a:r>
            <a:r>
              <a:rPr lang="hu-HU" sz="2400" dirty="0" smtClean="0"/>
              <a:t>  </a:t>
            </a:r>
          </a:p>
          <a:p>
            <a:pPr algn="just"/>
            <a:r>
              <a:rPr lang="hu-HU" sz="2400" dirty="0" smtClean="0"/>
              <a:t>la </a:t>
            </a:r>
            <a:r>
              <a:rPr lang="hu-HU" sz="2400" dirty="0" err="1" smtClean="0"/>
              <a:t>gramaticalización</a:t>
            </a:r>
            <a:r>
              <a:rPr lang="hu-HU" sz="2400" dirty="0" smtClean="0"/>
              <a:t> </a:t>
            </a:r>
            <a:r>
              <a:rPr lang="hu-HU" sz="2400" dirty="0" err="1" smtClean="0"/>
              <a:t>puede</a:t>
            </a:r>
            <a:r>
              <a:rPr lang="hu-HU" sz="2400" dirty="0" smtClean="0"/>
              <a:t> </a:t>
            </a:r>
            <a:r>
              <a:rPr lang="hu-HU" sz="2400" dirty="0" err="1" smtClean="0"/>
              <a:t>tener</a:t>
            </a:r>
            <a:r>
              <a:rPr lang="hu-HU" sz="2400" dirty="0" smtClean="0"/>
              <a:t> </a:t>
            </a:r>
            <a:r>
              <a:rPr lang="hu-HU" sz="2400" dirty="0" err="1" smtClean="0"/>
              <a:t>diferentes</a:t>
            </a:r>
            <a:r>
              <a:rPr lang="hu-HU" sz="2400" dirty="0" smtClean="0"/>
              <a:t> </a:t>
            </a:r>
            <a:r>
              <a:rPr lang="hu-HU" sz="2400" dirty="0" err="1" smtClean="0"/>
              <a:t>grados</a:t>
            </a:r>
            <a:r>
              <a:rPr lang="hu-HU" sz="2400" dirty="0" smtClean="0"/>
              <a:t> y es </a:t>
            </a:r>
            <a:r>
              <a:rPr lang="hu-HU" sz="2400" dirty="0" err="1" smtClean="0"/>
              <a:t>observable</a:t>
            </a:r>
            <a:r>
              <a:rPr lang="hu-HU" sz="2400" dirty="0" smtClean="0"/>
              <a:t> a </a:t>
            </a:r>
            <a:r>
              <a:rPr lang="hu-HU" sz="2400" dirty="0" err="1" smtClean="0"/>
              <a:t>diversos</a:t>
            </a:r>
            <a:r>
              <a:rPr lang="hu-HU" sz="2400" dirty="0" smtClean="0"/>
              <a:t> </a:t>
            </a:r>
            <a:r>
              <a:rPr lang="hu-HU" sz="2400" dirty="0" err="1" smtClean="0"/>
              <a:t>niveles</a:t>
            </a:r>
            <a:r>
              <a:rPr lang="hu-HU" sz="2400" dirty="0" smtClean="0"/>
              <a:t> del </a:t>
            </a:r>
            <a:r>
              <a:rPr lang="hu-HU" sz="2400" dirty="0" err="1" smtClean="0"/>
              <a:t>sistema</a:t>
            </a:r>
            <a:r>
              <a:rPr lang="hu-HU" sz="2400" dirty="0" smtClean="0"/>
              <a:t> </a:t>
            </a:r>
            <a:r>
              <a:rPr lang="hu-HU" sz="2400" dirty="0" err="1" smtClean="0"/>
              <a:t>lingüístico</a:t>
            </a:r>
            <a:endParaRPr 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27358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hu-HU" b="1" dirty="0" err="1" smtClean="0">
                <a:solidFill>
                  <a:schemeClr val="bg1"/>
                </a:solidFill>
              </a:rPr>
              <a:t>Bibliografía</a:t>
            </a:r>
            <a:r>
              <a:rPr lang="hu-HU" b="1" dirty="0" smtClean="0">
                <a:solidFill>
                  <a:schemeClr val="bg1"/>
                </a:solidFill>
              </a:rPr>
              <a:t> </a:t>
            </a:r>
            <a:r>
              <a:rPr lang="hu-HU" b="1" dirty="0" err="1" smtClean="0">
                <a:solidFill>
                  <a:schemeClr val="bg1"/>
                </a:solidFill>
              </a:rPr>
              <a:t>recomendada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838200" y="1824502"/>
            <a:ext cx="10515600" cy="1790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265" indent="-342265" algn="just">
              <a:lnSpc>
                <a:spcPct val="107000"/>
              </a:lnSpc>
              <a:spcAft>
                <a:spcPts val="0"/>
              </a:spcAft>
            </a:pPr>
            <a:r>
              <a:rPr lang="hu-H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Fernández</a:t>
            </a: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 de Castro, Félix (1999): </a:t>
            </a:r>
            <a:r>
              <a:rPr lang="hu-HU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Las </a:t>
            </a:r>
            <a:r>
              <a:rPr lang="hu-HU" sz="20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perífrasis</a:t>
            </a:r>
            <a:r>
              <a:rPr lang="hu-HU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verbales</a:t>
            </a:r>
            <a:r>
              <a:rPr lang="hu-HU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 del </a:t>
            </a:r>
            <a:r>
              <a:rPr lang="hu-HU" sz="20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español</a:t>
            </a:r>
            <a:r>
              <a:rPr lang="hu-HU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0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actual</a:t>
            </a: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, Madrid, </a:t>
            </a:r>
            <a:r>
              <a:rPr lang="hu-H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Gredos</a:t>
            </a: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, 15-56.</a:t>
            </a:r>
            <a:endParaRPr lang="hu-HU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265" indent="-342265" algn="just" fontAlgn="base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cs-CZ" sz="20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Némethné </a:t>
            </a: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Erdélyi, Csilla (2020): “El aspecto y el modo de acción de las perífrasis verbales modales y aspectuales”, </a:t>
            </a:r>
            <a:r>
              <a:rPr lang="cs-CZ" sz="200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Verbum – Analecta Neolatina,</a:t>
            </a: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21 (1-2), 377-391.</a:t>
            </a:r>
            <a:endParaRPr lang="hu-HU" sz="2400" dirty="0">
              <a:solidFill>
                <a:srgbClr val="2E74B5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265" indent="-342265" algn="just" fontAlgn="base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Topor, Mihaela (2005): </a:t>
            </a:r>
            <a:r>
              <a:rPr lang="cs-CZ" sz="2000" dirty="0">
                <a:solidFill>
                  <a:srgbClr val="2E74B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Criterios identificadores de las perífrasis verbales del español”, </a:t>
            </a:r>
            <a:r>
              <a:rPr lang="cs-CZ" sz="2000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Sintagma. Revista de lingüística</a:t>
            </a: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 17, 51-69.</a:t>
            </a:r>
            <a:endParaRPr lang="hu-HU" sz="2400" dirty="0">
              <a:solidFill>
                <a:srgbClr val="2E74B5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865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pPr eaLnBrk="1" hangingPunct="1"/>
            <a:r>
              <a:rPr lang="hu-HU" altLang="hu-HU" dirty="0" smtClean="0">
                <a:solidFill>
                  <a:schemeClr val="bg1"/>
                </a:solidFill>
              </a:rPr>
              <a:t>La </a:t>
            </a:r>
            <a:r>
              <a:rPr lang="hu-HU" altLang="hu-HU" dirty="0" err="1" smtClean="0">
                <a:solidFill>
                  <a:schemeClr val="bg1"/>
                </a:solidFill>
              </a:rPr>
              <a:t>oración</a:t>
            </a:r>
            <a:r>
              <a:rPr lang="hu-HU" altLang="hu-HU" dirty="0" smtClean="0">
                <a:solidFill>
                  <a:schemeClr val="bg1"/>
                </a:solidFill>
              </a:rPr>
              <a:t> y el </a:t>
            </a:r>
            <a:r>
              <a:rPr lang="hu-HU" altLang="hu-HU" dirty="0" err="1" smtClean="0">
                <a:solidFill>
                  <a:schemeClr val="bg1"/>
                </a:solidFill>
              </a:rPr>
              <a:t>núcleo</a:t>
            </a:r>
            <a:r>
              <a:rPr lang="hu-HU" altLang="hu-HU" dirty="0" smtClean="0">
                <a:solidFill>
                  <a:schemeClr val="bg1"/>
                </a:solidFill>
              </a:rPr>
              <a:t> </a:t>
            </a:r>
            <a:r>
              <a:rPr lang="hu-HU" altLang="hu-HU" dirty="0" err="1" smtClean="0">
                <a:solidFill>
                  <a:schemeClr val="bg1"/>
                </a:solidFill>
              </a:rPr>
              <a:t>oracional</a:t>
            </a:r>
            <a:endParaRPr lang="hu-HU" altLang="hu-HU" dirty="0" smtClean="0">
              <a:solidFill>
                <a:schemeClr val="bg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indent="0" algn="just">
              <a:buNone/>
            </a:pPr>
            <a:r>
              <a:rPr lang="hu-HU" sz="2800" dirty="0" smtClean="0"/>
              <a:t>(1)	a.	Jorge </a:t>
            </a:r>
            <a:r>
              <a:rPr lang="hu-HU" sz="2800" dirty="0" err="1" smtClean="0"/>
              <a:t>estudia</a:t>
            </a:r>
            <a:r>
              <a:rPr lang="hu-HU" sz="2800" dirty="0" smtClean="0"/>
              <a:t> </a:t>
            </a:r>
            <a:r>
              <a:rPr lang="hu-HU" sz="2800" dirty="0" err="1" smtClean="0"/>
              <a:t>Matemáticas</a:t>
            </a:r>
            <a:r>
              <a:rPr lang="hu-HU" sz="2800" dirty="0" smtClean="0"/>
              <a:t>.</a:t>
            </a:r>
          </a:p>
          <a:p>
            <a:pPr marL="0" lvl="1" indent="0" algn="just">
              <a:buNone/>
            </a:pPr>
            <a:r>
              <a:rPr lang="hu-HU" sz="2800" dirty="0" smtClean="0"/>
              <a:t>	b.	Los </a:t>
            </a:r>
            <a:r>
              <a:rPr lang="hu-HU" sz="2800" dirty="0" err="1" smtClean="0"/>
              <a:t>padres</a:t>
            </a:r>
            <a:r>
              <a:rPr lang="hu-HU" sz="2800" dirty="0" smtClean="0"/>
              <a:t> de Jorge </a:t>
            </a:r>
            <a:r>
              <a:rPr lang="hu-HU" sz="2800" dirty="0" err="1" smtClean="0"/>
              <a:t>quieren</a:t>
            </a:r>
            <a:r>
              <a:rPr lang="hu-HU" sz="2800" dirty="0" smtClean="0"/>
              <a:t> </a:t>
            </a:r>
            <a:r>
              <a:rPr lang="hu-HU" sz="2800" dirty="0" err="1" smtClean="0"/>
              <a:t>que</a:t>
            </a:r>
            <a:r>
              <a:rPr lang="hu-HU" sz="2800" dirty="0" smtClean="0"/>
              <a:t> </a:t>
            </a:r>
            <a:r>
              <a:rPr lang="hu-HU" sz="2800" dirty="0" err="1" smtClean="0"/>
              <a:t>estudie</a:t>
            </a:r>
            <a:r>
              <a:rPr lang="hu-HU" sz="2800" dirty="0" smtClean="0"/>
              <a:t> </a:t>
            </a:r>
            <a:r>
              <a:rPr lang="hu-HU" sz="2800" dirty="0" err="1" smtClean="0"/>
              <a:t>Matemáticas</a:t>
            </a:r>
            <a:r>
              <a:rPr lang="hu-HU" sz="2800" dirty="0" smtClean="0"/>
              <a:t>.</a:t>
            </a:r>
          </a:p>
          <a:p>
            <a:pPr marL="0" lvl="1" indent="0" algn="just">
              <a:buNone/>
            </a:pPr>
            <a:r>
              <a:rPr lang="hu-HU" sz="2800" dirty="0" smtClean="0"/>
              <a:t>	c.	Jorge </a:t>
            </a:r>
            <a:r>
              <a:rPr lang="hu-HU" sz="2800" dirty="0" err="1" smtClean="0"/>
              <a:t>quiere</a:t>
            </a:r>
            <a:r>
              <a:rPr lang="hu-HU" sz="2800" dirty="0" smtClean="0"/>
              <a:t> </a:t>
            </a:r>
            <a:r>
              <a:rPr lang="hu-HU" sz="2800" dirty="0" err="1" smtClean="0"/>
              <a:t>estudiar</a:t>
            </a:r>
            <a:r>
              <a:rPr lang="hu-HU" sz="2800" dirty="0" smtClean="0"/>
              <a:t> </a:t>
            </a:r>
            <a:r>
              <a:rPr lang="hu-HU" sz="2800" dirty="0" err="1" smtClean="0"/>
              <a:t>Matemáticas</a:t>
            </a:r>
            <a:r>
              <a:rPr lang="hu-HU" sz="2800" dirty="0" smtClean="0"/>
              <a:t>.	</a:t>
            </a:r>
          </a:p>
          <a:p>
            <a:pPr marL="0" lvl="1" indent="0" algn="just">
              <a:buNone/>
            </a:pPr>
            <a:r>
              <a:rPr lang="hu-HU" sz="2800" dirty="0" smtClean="0"/>
              <a:t>	d.	Jorge </a:t>
            </a:r>
            <a:r>
              <a:rPr lang="hu-HU" sz="2800" dirty="0" err="1" smtClean="0"/>
              <a:t>promete</a:t>
            </a:r>
            <a:r>
              <a:rPr lang="hu-HU" sz="2800" dirty="0" smtClean="0"/>
              <a:t> </a:t>
            </a:r>
            <a:r>
              <a:rPr lang="hu-HU" sz="2800" dirty="0" err="1" smtClean="0"/>
              <a:t>estudiar</a:t>
            </a:r>
            <a:r>
              <a:rPr lang="hu-HU" sz="2800" dirty="0" smtClean="0"/>
              <a:t> </a:t>
            </a:r>
            <a:r>
              <a:rPr lang="hu-HU" sz="2800" dirty="0" err="1" smtClean="0"/>
              <a:t>matemáticas</a:t>
            </a:r>
            <a:r>
              <a:rPr lang="hu-HU" sz="2800" dirty="0" smtClean="0"/>
              <a:t>.</a:t>
            </a:r>
          </a:p>
          <a:p>
            <a:pPr marL="0" lvl="1" indent="0" algn="just">
              <a:buNone/>
            </a:pPr>
            <a:r>
              <a:rPr lang="hu-HU" sz="2800" dirty="0" smtClean="0"/>
              <a:t>	e.	Jorge </a:t>
            </a:r>
            <a:r>
              <a:rPr lang="hu-HU" sz="2800" dirty="0" err="1" smtClean="0"/>
              <a:t>va</a:t>
            </a:r>
            <a:r>
              <a:rPr lang="hu-HU" sz="2800" dirty="0" smtClean="0"/>
              <a:t> a </a:t>
            </a:r>
            <a:r>
              <a:rPr lang="hu-HU" sz="2800" dirty="0" err="1" smtClean="0"/>
              <a:t>estudiar</a:t>
            </a:r>
            <a:r>
              <a:rPr lang="hu-HU" sz="2800" dirty="0" smtClean="0"/>
              <a:t> </a:t>
            </a:r>
            <a:r>
              <a:rPr lang="hu-HU" sz="2800" dirty="0" err="1" smtClean="0"/>
              <a:t>matemáticas</a:t>
            </a:r>
            <a:r>
              <a:rPr lang="hu-HU" sz="2800" dirty="0" smtClean="0"/>
              <a:t>.</a:t>
            </a:r>
          </a:p>
          <a:p>
            <a:pPr marL="0" lvl="1" indent="0" algn="just">
              <a:buNone/>
            </a:pPr>
            <a:r>
              <a:rPr lang="hu-HU" sz="2800" dirty="0" smtClean="0"/>
              <a:t>	f.	Jorge </a:t>
            </a:r>
            <a:r>
              <a:rPr lang="hu-HU" sz="2800" dirty="0" err="1" smtClean="0"/>
              <a:t>está</a:t>
            </a:r>
            <a:r>
              <a:rPr lang="hu-HU" sz="2800" dirty="0" smtClean="0"/>
              <a:t> </a:t>
            </a:r>
            <a:r>
              <a:rPr lang="hu-HU" sz="2800" dirty="0" err="1" smtClean="0"/>
              <a:t>estudiando</a:t>
            </a:r>
            <a:r>
              <a:rPr lang="hu-HU" sz="2800" dirty="0" smtClean="0"/>
              <a:t> </a:t>
            </a:r>
            <a:r>
              <a:rPr lang="hu-HU" sz="2800" dirty="0" err="1" smtClean="0"/>
              <a:t>Matemáticas</a:t>
            </a:r>
            <a:r>
              <a:rPr lang="hu-HU" sz="2800" dirty="0" smtClean="0"/>
              <a:t>.</a:t>
            </a:r>
          </a:p>
          <a:p>
            <a:pPr marL="0" lvl="1" indent="0" algn="just">
              <a:buNone/>
            </a:pPr>
            <a:r>
              <a:rPr lang="hu-HU" sz="2800" dirty="0"/>
              <a:t>	</a:t>
            </a:r>
            <a:endParaRPr lang="hu-HU" sz="2800" dirty="0" smtClean="0"/>
          </a:p>
          <a:p>
            <a:pPr marL="0" lvl="1" indent="0" algn="just">
              <a:buNone/>
            </a:pPr>
            <a:r>
              <a:rPr lang="hu-HU" altLang="hu-HU" dirty="0" smtClean="0"/>
              <a:t>			</a:t>
            </a:r>
            <a:r>
              <a:rPr lang="hu-HU" altLang="hu-HU" b="1" dirty="0" err="1" smtClean="0"/>
              <a:t>auxiliar</a:t>
            </a:r>
            <a:r>
              <a:rPr lang="hu-HU" altLang="hu-HU" b="1" dirty="0" smtClean="0"/>
              <a:t> (</a:t>
            </a:r>
            <a:r>
              <a:rPr lang="hu-HU" altLang="hu-HU" b="1" dirty="0" err="1" smtClean="0"/>
              <a:t>nexo</a:t>
            </a:r>
            <a:r>
              <a:rPr lang="hu-HU" altLang="hu-HU" b="1" dirty="0" smtClean="0"/>
              <a:t>) </a:t>
            </a:r>
            <a:r>
              <a:rPr lang="hu-HU" altLang="hu-HU" b="1" dirty="0" err="1" smtClean="0"/>
              <a:t>auxiliado</a:t>
            </a:r>
            <a:endParaRPr lang="hu-HU" altLang="hu-HU" b="1" dirty="0"/>
          </a:p>
          <a:p>
            <a:pPr marL="0" lvl="1" indent="0" algn="just">
              <a:buNone/>
            </a:pPr>
            <a:r>
              <a:rPr lang="hu-HU" altLang="hu-HU" dirty="0" smtClean="0"/>
              <a:t>			     </a:t>
            </a:r>
            <a:r>
              <a:rPr lang="hu-HU" altLang="hu-HU" dirty="0" err="1" smtClean="0"/>
              <a:t>va</a:t>
            </a:r>
            <a:r>
              <a:rPr lang="hu-HU" altLang="hu-HU" dirty="0" smtClean="0"/>
              <a:t>	      a	  </a:t>
            </a:r>
            <a:r>
              <a:rPr lang="hu-HU" altLang="hu-HU" dirty="0" err="1" smtClean="0"/>
              <a:t>estudiar</a:t>
            </a:r>
            <a:endParaRPr lang="hu-HU" altLang="hu-HU" dirty="0" smtClean="0"/>
          </a:p>
          <a:p>
            <a:pPr marL="0" lvl="1" indent="0" algn="just">
              <a:buNone/>
            </a:pPr>
            <a:r>
              <a:rPr lang="hu-HU" altLang="hu-HU" dirty="0"/>
              <a:t>	</a:t>
            </a:r>
            <a:r>
              <a:rPr lang="hu-HU" altLang="hu-HU" dirty="0" smtClean="0"/>
              <a:t>		    </a:t>
            </a:r>
            <a:r>
              <a:rPr lang="hu-HU" altLang="hu-HU" dirty="0" err="1" smtClean="0"/>
              <a:t>está</a:t>
            </a:r>
            <a:r>
              <a:rPr lang="hu-HU" altLang="hu-HU" dirty="0" smtClean="0"/>
              <a:t>		</a:t>
            </a:r>
            <a:r>
              <a:rPr lang="hu-HU" altLang="hu-HU" dirty="0" err="1" smtClean="0"/>
              <a:t>estudiando</a:t>
            </a:r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0845994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pPr eaLnBrk="1" hangingPunct="1"/>
            <a:r>
              <a:rPr lang="hu-HU" altLang="hu-HU" dirty="0" err="1" smtClean="0">
                <a:solidFill>
                  <a:schemeClr val="bg1"/>
                </a:solidFill>
              </a:rPr>
              <a:t>Definición</a:t>
            </a:r>
            <a:r>
              <a:rPr lang="hu-HU" altLang="hu-HU" dirty="0" smtClean="0">
                <a:solidFill>
                  <a:schemeClr val="bg1"/>
                </a:solidFill>
              </a:rPr>
              <a:t> de las </a:t>
            </a:r>
            <a:r>
              <a:rPr lang="hu-HU" altLang="hu-HU" dirty="0" err="1" smtClean="0">
                <a:solidFill>
                  <a:schemeClr val="bg1"/>
                </a:solidFill>
              </a:rPr>
              <a:t>perífrasis</a:t>
            </a:r>
            <a:r>
              <a:rPr lang="hu-HU" altLang="hu-HU" dirty="0" smtClean="0">
                <a:solidFill>
                  <a:schemeClr val="bg1"/>
                </a:solidFill>
              </a:rPr>
              <a:t> </a:t>
            </a:r>
            <a:r>
              <a:rPr lang="hu-HU" altLang="hu-HU" dirty="0" err="1" smtClean="0">
                <a:solidFill>
                  <a:schemeClr val="bg1"/>
                </a:solidFill>
              </a:rPr>
              <a:t>verbales</a:t>
            </a:r>
            <a:endParaRPr lang="hu-HU" altLang="hu-HU" dirty="0" smtClean="0">
              <a:solidFill>
                <a:schemeClr val="bg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lvl="1" indent="0" algn="just">
              <a:spcBef>
                <a:spcPts val="600"/>
              </a:spcBef>
              <a:buNone/>
            </a:pPr>
            <a:r>
              <a:rPr lang="hu-HU" dirty="0" smtClean="0"/>
              <a:t>“</a:t>
            </a:r>
            <a:r>
              <a:rPr lang="es-ES" dirty="0" smtClean="0"/>
              <a:t>combinación </a:t>
            </a:r>
            <a:r>
              <a:rPr lang="es-ES" dirty="0"/>
              <a:t>de dos o más formas verbales que funcionan como un solo </a:t>
            </a:r>
            <a:r>
              <a:rPr lang="es-ES" dirty="0" smtClean="0"/>
              <a:t>predicado</a:t>
            </a:r>
            <a:r>
              <a:rPr lang="hu-HU" dirty="0" smtClean="0"/>
              <a:t>”</a:t>
            </a:r>
            <a:r>
              <a:rPr lang="es-ES" dirty="0" smtClean="0"/>
              <a:t>.</a:t>
            </a:r>
            <a:r>
              <a:rPr lang="es-ES" dirty="0"/>
              <a:t> </a:t>
            </a:r>
            <a:r>
              <a:rPr lang="hu-HU" dirty="0" smtClean="0"/>
              <a:t>(</a:t>
            </a:r>
            <a:r>
              <a:rPr lang="hu-HU" dirty="0" err="1" smtClean="0"/>
              <a:t>Diccionari</a:t>
            </a:r>
            <a:r>
              <a:rPr lang="hu-HU" dirty="0" smtClean="0"/>
              <a:t> </a:t>
            </a:r>
            <a:r>
              <a:rPr lang="hu-HU" dirty="0" err="1" smtClean="0"/>
              <a:t>Lingüística</a:t>
            </a:r>
            <a:r>
              <a:rPr lang="hu-HU" dirty="0" smtClean="0"/>
              <a:t> online)</a:t>
            </a:r>
          </a:p>
          <a:p>
            <a:pPr marL="0" lvl="1" indent="0" algn="just">
              <a:buNone/>
            </a:pPr>
            <a:r>
              <a:rPr lang="hu-HU" dirty="0" err="1" smtClean="0"/>
              <a:t>complejos</a:t>
            </a:r>
            <a:r>
              <a:rPr lang="hu-HU" dirty="0" smtClean="0"/>
              <a:t> </a:t>
            </a:r>
            <a:r>
              <a:rPr lang="hu-HU" dirty="0" err="1" smtClean="0"/>
              <a:t>verbales</a:t>
            </a:r>
            <a:r>
              <a:rPr lang="hu-HU" dirty="0" smtClean="0"/>
              <a:t> </a:t>
            </a:r>
            <a:r>
              <a:rPr lang="hu-HU" dirty="0"/>
              <a:t>“ </a:t>
            </a:r>
            <a:r>
              <a:rPr lang="hu-HU" dirty="0" err="1" smtClean="0"/>
              <a:t>que</a:t>
            </a:r>
            <a:r>
              <a:rPr lang="hu-HU" dirty="0" smtClean="0"/>
              <a:t>  </a:t>
            </a:r>
            <a:r>
              <a:rPr lang="hu-HU" dirty="0" err="1" smtClean="0"/>
              <a:t>funcionan</a:t>
            </a:r>
            <a:r>
              <a:rPr lang="hu-HU" dirty="0" smtClean="0"/>
              <a:t> </a:t>
            </a:r>
            <a:r>
              <a:rPr lang="hu-HU" dirty="0" err="1" smtClean="0"/>
              <a:t>unitariamente</a:t>
            </a:r>
            <a:r>
              <a:rPr lang="hu-HU" dirty="0" smtClean="0"/>
              <a:t> </a:t>
            </a:r>
            <a:r>
              <a:rPr lang="hu-HU" dirty="0" err="1" smtClean="0"/>
              <a:t>como</a:t>
            </a:r>
            <a:r>
              <a:rPr lang="hu-HU" dirty="0" smtClean="0"/>
              <a:t> un </a:t>
            </a:r>
            <a:r>
              <a:rPr lang="hu-HU" dirty="0" err="1" smtClean="0"/>
              <a:t>sólo</a:t>
            </a:r>
            <a:r>
              <a:rPr lang="hu-HU" dirty="0" smtClean="0"/>
              <a:t> </a:t>
            </a:r>
            <a:r>
              <a:rPr lang="hu-HU" dirty="0" err="1" smtClean="0"/>
              <a:t>núcleo</a:t>
            </a:r>
            <a:r>
              <a:rPr lang="hu-HU" dirty="0" smtClean="0"/>
              <a:t> </a:t>
            </a:r>
            <a:r>
              <a:rPr lang="hu-HU" dirty="0" err="1" smtClean="0"/>
              <a:t>oracional</a:t>
            </a:r>
            <a:r>
              <a:rPr lang="hu-HU" dirty="0" smtClean="0"/>
              <a:t>” (</a:t>
            </a:r>
            <a:r>
              <a:rPr lang="hu-HU" dirty="0" err="1" smtClean="0"/>
              <a:t>Fernández</a:t>
            </a:r>
            <a:r>
              <a:rPr lang="hu-HU" dirty="0" smtClean="0"/>
              <a:t> de Castro 1999: 16)</a:t>
            </a:r>
          </a:p>
          <a:p>
            <a:pPr marL="0" lvl="1" indent="0" algn="just">
              <a:buNone/>
            </a:pPr>
            <a:r>
              <a:rPr lang="hu-HU" dirty="0" smtClean="0"/>
              <a:t>“</a:t>
            </a:r>
            <a:r>
              <a:rPr lang="es-ES" dirty="0" smtClean="0"/>
              <a:t>El </a:t>
            </a:r>
            <a:r>
              <a:rPr lang="es-ES" dirty="0"/>
              <a:t>núcleo oracional puede consistir en una combinación de </a:t>
            </a:r>
            <a:r>
              <a:rPr lang="es-ES" dirty="0" smtClean="0"/>
              <a:t>unidades </a:t>
            </a:r>
            <a:r>
              <a:rPr lang="es-ES" dirty="0"/>
              <a:t>que funciona en conjunto como lo hace un solo </a:t>
            </a:r>
            <a:r>
              <a:rPr lang="es-ES" dirty="0" smtClean="0"/>
              <a:t>verb</a:t>
            </a:r>
            <a:r>
              <a:rPr lang="hu-HU" dirty="0" smtClean="0"/>
              <a:t>o” (</a:t>
            </a:r>
            <a:r>
              <a:rPr lang="hu-HU" dirty="0" err="1" smtClean="0"/>
              <a:t>Alarcos</a:t>
            </a:r>
            <a:r>
              <a:rPr lang="hu-HU" dirty="0" smtClean="0"/>
              <a:t> 1995: §314)</a:t>
            </a:r>
          </a:p>
          <a:p>
            <a:pPr marL="0" lvl="1" indent="0" algn="just">
              <a:buNone/>
            </a:pPr>
            <a:endParaRPr lang="hu-HU" dirty="0" smtClean="0"/>
          </a:p>
          <a:p>
            <a:pPr marL="0" lvl="1" indent="0" algn="ctr">
              <a:buNone/>
            </a:pPr>
            <a:r>
              <a:rPr lang="hu-HU" sz="2800" b="1" dirty="0" err="1" smtClean="0"/>
              <a:t>complejos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verbales</a:t>
            </a:r>
            <a:endParaRPr lang="hu-HU" sz="2800" b="1" dirty="0" smtClean="0"/>
          </a:p>
          <a:p>
            <a:pPr marL="0" lvl="1" indent="0" algn="ctr">
              <a:buNone/>
            </a:pPr>
            <a:endParaRPr lang="hu-HU" dirty="0"/>
          </a:p>
          <a:p>
            <a:pPr marL="0" lvl="1" indent="0" algn="just">
              <a:buNone/>
            </a:pPr>
            <a:r>
              <a:rPr lang="hu-HU" b="1" dirty="0"/>
              <a:t>construcción </a:t>
            </a:r>
            <a:r>
              <a:rPr lang="hu-HU" b="1" dirty="0" err="1" smtClean="0"/>
              <a:t>difrástica</a:t>
            </a:r>
            <a:r>
              <a:rPr lang="hu-HU" dirty="0" smtClean="0"/>
              <a:t>				</a:t>
            </a:r>
            <a:r>
              <a:rPr lang="hu-HU" b="1" dirty="0" smtClean="0"/>
              <a:t>construcción </a:t>
            </a:r>
            <a:r>
              <a:rPr lang="hu-HU" b="1" dirty="0" err="1"/>
              <a:t>monofrástica</a:t>
            </a:r>
            <a:endParaRPr lang="hu-HU" b="1" dirty="0"/>
          </a:p>
          <a:p>
            <a:pPr marL="0" lvl="1" indent="0" algn="just">
              <a:buNone/>
            </a:pPr>
            <a:endParaRPr lang="hu-HU" dirty="0" smtClean="0"/>
          </a:p>
          <a:p>
            <a:pPr marL="0" lvl="1" indent="0" algn="just">
              <a:buNone/>
            </a:pPr>
            <a:r>
              <a:rPr lang="hu-HU" dirty="0" smtClean="0"/>
              <a:t>(2) Pedro </a:t>
            </a:r>
            <a:r>
              <a:rPr lang="hu-HU" dirty="0" err="1" smtClean="0"/>
              <a:t>intenta</a:t>
            </a:r>
            <a:r>
              <a:rPr lang="hu-HU" dirty="0" smtClean="0"/>
              <a:t> [</a:t>
            </a:r>
            <a:r>
              <a:rPr lang="hu-HU" dirty="0" err="1" smtClean="0"/>
              <a:t>leer</a:t>
            </a:r>
            <a:r>
              <a:rPr lang="hu-HU" dirty="0" smtClean="0"/>
              <a:t> el </a:t>
            </a:r>
            <a:r>
              <a:rPr lang="hu-HU" dirty="0" err="1" smtClean="0"/>
              <a:t>libro</a:t>
            </a:r>
            <a:r>
              <a:rPr lang="hu-HU" dirty="0" smtClean="0"/>
              <a:t>]. </a:t>
            </a:r>
            <a:r>
              <a:rPr lang="hu-HU" dirty="0"/>
              <a:t>	</a:t>
            </a:r>
            <a:r>
              <a:rPr lang="hu-HU" dirty="0" smtClean="0"/>
              <a:t>		(3) Pedro </a:t>
            </a:r>
            <a:r>
              <a:rPr lang="hu-HU" dirty="0"/>
              <a:t>[</a:t>
            </a:r>
            <a:r>
              <a:rPr lang="hu-HU" dirty="0" err="1"/>
              <a:t>va</a:t>
            </a:r>
            <a:r>
              <a:rPr lang="hu-HU" dirty="0"/>
              <a:t> a </a:t>
            </a:r>
            <a:r>
              <a:rPr lang="hu-HU" dirty="0" err="1"/>
              <a:t>leer</a:t>
            </a:r>
            <a:r>
              <a:rPr lang="hu-HU" dirty="0"/>
              <a:t>] el </a:t>
            </a:r>
            <a:r>
              <a:rPr lang="hu-HU" dirty="0" err="1"/>
              <a:t>libro</a:t>
            </a:r>
            <a:r>
              <a:rPr lang="hu-HU" dirty="0"/>
              <a:t>.	</a:t>
            </a:r>
          </a:p>
          <a:p>
            <a:pPr marL="0" lvl="1" indent="0" algn="just">
              <a:buNone/>
            </a:pPr>
            <a:endParaRPr lang="hu-HU" dirty="0" smtClean="0"/>
          </a:p>
          <a:p>
            <a:pPr marL="0" lvl="1" indent="0" algn="just">
              <a:buNone/>
            </a:pPr>
            <a:endParaRPr lang="hu-HU" altLang="hu-HU" dirty="0"/>
          </a:p>
          <a:p>
            <a:pPr marL="0" lvl="1" indent="0" algn="just">
              <a:buNone/>
            </a:pPr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13856533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La </a:t>
            </a:r>
            <a:r>
              <a:rPr lang="hu-HU" dirty="0" err="1" smtClean="0">
                <a:solidFill>
                  <a:schemeClr val="bg1"/>
                </a:solidFill>
              </a:rPr>
              <a:t>gramaticalización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38200" y="1930440"/>
            <a:ext cx="106032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f.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Ling.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Proceso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mediante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el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cual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una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palabra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pierde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su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contenido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significativo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origi-nario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y se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convierte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en un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elemento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</a:t>
            </a:r>
            <a:r>
              <a:rPr kumimoji="0" lang="hu-HU" altLang="hu-H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gramatical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.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(DRAE, s. v. </a:t>
            </a:r>
            <a:r>
              <a:rPr kumimoji="0" lang="hu-HU" altLang="hu-H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gramaticalización</a:t>
            </a:r>
            <a:r>
              <a:rPr kumimoji="0" lang="hu-HU" altLang="hu-H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)</a:t>
            </a:r>
            <a:endParaRPr lang="hu-HU" altLang="hu-HU" sz="2400" dirty="0">
              <a:latin typeface="+mn-lt"/>
            </a:endParaRPr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423354"/>
              </p:ext>
            </p:extLst>
          </p:nvPr>
        </p:nvGraphicFramePr>
        <p:xfrm>
          <a:off x="838198" y="3184085"/>
          <a:ext cx="10435684" cy="116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7842">
                  <a:extLst>
                    <a:ext uri="{9D8B030D-6E8A-4147-A177-3AD203B41FA5}">
                      <a16:colId xmlns:a16="http://schemas.microsoft.com/office/drawing/2014/main" val="256177669"/>
                    </a:ext>
                  </a:extLst>
                </a:gridCol>
                <a:gridCol w="5217842">
                  <a:extLst>
                    <a:ext uri="{9D8B030D-6E8A-4147-A177-3AD203B41FA5}">
                      <a16:colId xmlns:a16="http://schemas.microsoft.com/office/drawing/2014/main" val="33534015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970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Pedro </a:t>
                      </a:r>
                      <a:r>
                        <a:rPr lang="hu-HU" sz="2000" u="sng" dirty="0" err="1" smtClean="0"/>
                        <a:t>intenta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leer</a:t>
                      </a:r>
                      <a:r>
                        <a:rPr lang="hu-HU" sz="2000" dirty="0" smtClean="0"/>
                        <a:t> el </a:t>
                      </a:r>
                      <a:r>
                        <a:rPr lang="hu-HU" sz="2000" dirty="0" err="1" smtClean="0"/>
                        <a:t>libro</a:t>
                      </a:r>
                      <a:r>
                        <a:rPr lang="hu-HU" sz="2000" dirty="0" smtClean="0"/>
                        <a:t>.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Pedro </a:t>
                      </a:r>
                      <a:r>
                        <a:rPr lang="hu-HU" sz="2000" u="sng" dirty="0" err="1" smtClean="0"/>
                        <a:t>va</a:t>
                      </a:r>
                      <a:r>
                        <a:rPr lang="hu-HU" sz="2000" dirty="0" smtClean="0"/>
                        <a:t> a </a:t>
                      </a:r>
                      <a:r>
                        <a:rPr lang="hu-HU" sz="2000" dirty="0" err="1" smtClean="0"/>
                        <a:t>leer</a:t>
                      </a:r>
                      <a:r>
                        <a:rPr lang="hu-HU" sz="2000" dirty="0" smtClean="0"/>
                        <a:t> el </a:t>
                      </a:r>
                      <a:r>
                        <a:rPr lang="hu-HU" sz="2000" dirty="0" err="1" smtClean="0"/>
                        <a:t>libro</a:t>
                      </a:r>
                      <a:r>
                        <a:rPr lang="hu-HU" sz="2000" dirty="0" smtClean="0"/>
                        <a:t>.</a:t>
                      </a:r>
                      <a:endParaRPr lang="hu-H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795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 err="1" smtClean="0"/>
                        <a:t>intenta</a:t>
                      </a:r>
                      <a:r>
                        <a:rPr lang="hu-HU" sz="2000" dirty="0" smtClean="0"/>
                        <a:t>=</a:t>
                      </a:r>
                      <a:r>
                        <a:rPr lang="hu-HU" sz="2000" dirty="0" err="1" smtClean="0"/>
                        <a:t>verbo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pleno</a:t>
                      </a:r>
                      <a:r>
                        <a:rPr lang="hu-HU" sz="2000" dirty="0" smtClean="0"/>
                        <a:t>; </a:t>
                      </a:r>
                      <a:r>
                        <a:rPr lang="hu-HU" sz="2000" dirty="0" err="1" smtClean="0"/>
                        <a:t>función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léxica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err="1" smtClean="0"/>
                        <a:t>va</a:t>
                      </a:r>
                      <a:r>
                        <a:rPr lang="hu-HU" sz="2000" dirty="0" smtClean="0"/>
                        <a:t>=</a:t>
                      </a:r>
                      <a:r>
                        <a:rPr lang="hu-HU" sz="2000" dirty="0" err="1" smtClean="0"/>
                        <a:t>verbo</a:t>
                      </a:r>
                      <a:r>
                        <a:rPr lang="hu-HU" sz="2000" baseline="0" dirty="0" smtClean="0"/>
                        <a:t> </a:t>
                      </a:r>
                      <a:r>
                        <a:rPr lang="hu-HU" sz="2000" baseline="0" dirty="0" err="1" smtClean="0"/>
                        <a:t>desemantizado</a:t>
                      </a:r>
                      <a:r>
                        <a:rPr lang="hu-HU" sz="2000" baseline="0" dirty="0" smtClean="0"/>
                        <a:t>; </a:t>
                      </a:r>
                      <a:r>
                        <a:rPr lang="hu-HU" sz="2000" baseline="0" dirty="0" err="1" smtClean="0"/>
                        <a:t>función</a:t>
                      </a:r>
                      <a:r>
                        <a:rPr lang="hu-HU" sz="2000" baseline="0" dirty="0" smtClean="0"/>
                        <a:t> </a:t>
                      </a:r>
                      <a:r>
                        <a:rPr lang="hu-HU" sz="2000" baseline="0" dirty="0" err="1" smtClean="0"/>
                        <a:t>gramatical</a:t>
                      </a:r>
                      <a:endParaRPr lang="hu-H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891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45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Construcciones perifrásticas y no perifrásticas</a:t>
            </a:r>
            <a:endParaRPr lang="hu-HU" altLang="hu-HU" dirty="0" smtClean="0">
              <a:solidFill>
                <a:schemeClr val="bg1"/>
              </a:solidFill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838199" y="1683837"/>
            <a:ext cx="820543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err="1" smtClean="0"/>
              <a:t>Desemantización</a:t>
            </a:r>
            <a:r>
              <a:rPr lang="hu-HU" sz="2400" b="1" dirty="0" smtClean="0"/>
              <a:t> del </a:t>
            </a:r>
            <a:r>
              <a:rPr lang="hu-HU" sz="2400" b="1" dirty="0" err="1" smtClean="0"/>
              <a:t>verbo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auxiliar</a:t>
            </a:r>
            <a:endParaRPr lang="hu-HU" sz="2400" b="1" dirty="0" smtClean="0"/>
          </a:p>
          <a:p>
            <a:endParaRPr lang="es-ES" dirty="0" smtClean="0"/>
          </a:p>
          <a:p>
            <a:r>
              <a:rPr lang="hu-HU" sz="2400" dirty="0" smtClean="0"/>
              <a:t>(4) 	a. es. Jorge </a:t>
            </a:r>
            <a:r>
              <a:rPr lang="hu-HU" sz="2400" i="1" dirty="0" err="1" smtClean="0"/>
              <a:t>va</a:t>
            </a:r>
            <a:r>
              <a:rPr lang="hu-HU" sz="2400" i="1" dirty="0" smtClean="0"/>
              <a:t> a </a:t>
            </a:r>
            <a:r>
              <a:rPr lang="hu-HU" sz="2400" i="1" dirty="0" err="1" smtClean="0"/>
              <a:t>escribir</a:t>
            </a:r>
            <a:r>
              <a:rPr lang="hu-HU" sz="2400" i="1" dirty="0" smtClean="0"/>
              <a:t> </a:t>
            </a:r>
            <a:r>
              <a:rPr lang="hu-HU" sz="2400" dirty="0" err="1" smtClean="0"/>
              <a:t>una</a:t>
            </a:r>
            <a:r>
              <a:rPr lang="hu-HU" sz="2400" dirty="0" smtClean="0"/>
              <a:t> </a:t>
            </a:r>
            <a:r>
              <a:rPr lang="hu-HU" sz="2400" dirty="0" err="1" smtClean="0"/>
              <a:t>carta</a:t>
            </a:r>
            <a:r>
              <a:rPr lang="hu-HU" sz="2400" dirty="0" smtClean="0"/>
              <a:t> a </a:t>
            </a:r>
            <a:r>
              <a:rPr lang="hu-HU" sz="2400" dirty="0" err="1" smtClean="0"/>
              <a:t>María</a:t>
            </a:r>
            <a:r>
              <a:rPr lang="hu-HU" sz="2400" dirty="0" smtClean="0"/>
              <a:t>.		(+PV)</a:t>
            </a:r>
          </a:p>
          <a:p>
            <a:r>
              <a:rPr lang="hu-HU" sz="2400" dirty="0" smtClean="0"/>
              <a:t>	b. es. Jorge </a:t>
            </a:r>
            <a:r>
              <a:rPr lang="hu-HU" sz="2400" i="1" dirty="0" err="1" smtClean="0"/>
              <a:t>promete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escribir</a:t>
            </a:r>
            <a:r>
              <a:rPr lang="hu-HU" sz="2400" i="1" dirty="0" smtClean="0"/>
              <a:t> </a:t>
            </a:r>
            <a:r>
              <a:rPr lang="hu-HU" sz="2400" dirty="0" err="1" smtClean="0"/>
              <a:t>una</a:t>
            </a:r>
            <a:r>
              <a:rPr lang="hu-HU" sz="2400" dirty="0" smtClean="0"/>
              <a:t> </a:t>
            </a:r>
            <a:r>
              <a:rPr lang="hu-HU" sz="2400" dirty="0" err="1" smtClean="0"/>
              <a:t>carta</a:t>
            </a:r>
            <a:r>
              <a:rPr lang="hu-HU" sz="2400" dirty="0" smtClean="0"/>
              <a:t> a </a:t>
            </a:r>
            <a:r>
              <a:rPr lang="hu-HU" sz="2400" dirty="0" err="1" smtClean="0"/>
              <a:t>María</a:t>
            </a:r>
            <a:r>
              <a:rPr lang="hu-HU" sz="2400" dirty="0" smtClean="0"/>
              <a:t>.	(-PV)</a:t>
            </a:r>
          </a:p>
          <a:p>
            <a:r>
              <a:rPr lang="hu-HU" sz="2400" dirty="0" smtClean="0"/>
              <a:t>(5) 	a. </a:t>
            </a:r>
            <a:r>
              <a:rPr lang="pt-BR" sz="2400" dirty="0"/>
              <a:t>E, pouco a pouco, </a:t>
            </a:r>
            <a:r>
              <a:rPr lang="pt-BR" sz="2400" i="1" dirty="0"/>
              <a:t>foi-lhe surgindo </a:t>
            </a:r>
            <a:r>
              <a:rPr lang="hu-HU" sz="2400" dirty="0" err="1" smtClean="0"/>
              <a:t>uma</a:t>
            </a:r>
            <a:r>
              <a:rPr lang="hu-HU" sz="2400" dirty="0" smtClean="0"/>
              <a:t> </a:t>
            </a:r>
            <a:r>
              <a:rPr lang="hu-HU" sz="2400" dirty="0" err="1" smtClean="0"/>
              <a:t>ideia</a:t>
            </a:r>
            <a:r>
              <a:rPr lang="hu-HU" sz="2400" dirty="0" smtClean="0"/>
              <a:t>.</a:t>
            </a:r>
            <a:r>
              <a:rPr lang="hu-HU" sz="2400" dirty="0"/>
              <a:t> </a:t>
            </a:r>
            <a:r>
              <a:rPr lang="hu-HU" sz="2400" dirty="0" smtClean="0"/>
              <a:t>	(+PV)</a:t>
            </a:r>
          </a:p>
          <a:p>
            <a:r>
              <a:rPr lang="hu-HU" sz="2400" dirty="0" smtClean="0"/>
              <a:t>	b. </a:t>
            </a:r>
            <a:r>
              <a:rPr lang="pt-PT" sz="2400" dirty="0" smtClean="0"/>
              <a:t>A </a:t>
            </a:r>
            <a:r>
              <a:rPr lang="pt-PT" sz="2400" dirty="0"/>
              <a:t>Maria </a:t>
            </a:r>
            <a:r>
              <a:rPr lang="pt-PT" sz="2400" i="1" dirty="0"/>
              <a:t>ouvia sorrindo</a:t>
            </a:r>
            <a:r>
              <a:rPr lang="pt-PT" sz="2400" dirty="0" smtClean="0"/>
              <a:t>.</a:t>
            </a:r>
            <a:r>
              <a:rPr lang="hu-HU" sz="2400" dirty="0" smtClean="0"/>
              <a:t>	</a:t>
            </a:r>
            <a:r>
              <a:rPr lang="es-ES" sz="2400" dirty="0" smtClean="0"/>
              <a:t> 		</a:t>
            </a:r>
            <a:r>
              <a:rPr lang="hu-HU" sz="2400" dirty="0" smtClean="0"/>
              <a:t>	(-PV)</a:t>
            </a:r>
            <a:endParaRPr lang="hu-HU" sz="2400" dirty="0"/>
          </a:p>
          <a:p>
            <a:r>
              <a:rPr lang="es-ES" sz="2400" dirty="0" smtClean="0"/>
              <a:t>(</a:t>
            </a:r>
            <a:r>
              <a:rPr lang="hu-HU" sz="2400" dirty="0" smtClean="0"/>
              <a:t>6</a:t>
            </a:r>
            <a:r>
              <a:rPr lang="es-ES" sz="2400" dirty="0" smtClean="0"/>
              <a:t>) </a:t>
            </a:r>
            <a:r>
              <a:rPr lang="hu-HU" sz="2400" dirty="0" smtClean="0"/>
              <a:t>	a</a:t>
            </a:r>
            <a:r>
              <a:rPr lang="es-ES" sz="2400" dirty="0" smtClean="0"/>
              <a:t>. ct. Sembla </a:t>
            </a:r>
            <a:r>
              <a:rPr lang="es-ES" sz="2400" dirty="0"/>
              <a:t>que l’atur </a:t>
            </a:r>
            <a:r>
              <a:rPr lang="es-ES" sz="2400" i="1" dirty="0"/>
              <a:t>va creixent</a:t>
            </a:r>
            <a:r>
              <a:rPr lang="es-ES" sz="2400" dirty="0" smtClean="0"/>
              <a:t>.	</a:t>
            </a:r>
            <a:r>
              <a:rPr lang="hu-HU" sz="2400" dirty="0" smtClean="0"/>
              <a:t>		(+</a:t>
            </a:r>
            <a:r>
              <a:rPr lang="hu-HU" sz="2400" dirty="0"/>
              <a:t>PV)</a:t>
            </a:r>
          </a:p>
          <a:p>
            <a:r>
              <a:rPr lang="hu-HU" sz="2400" dirty="0" smtClean="0"/>
              <a:t>	</a:t>
            </a:r>
            <a:r>
              <a:rPr lang="es-ES_tradnl" sz="2400" dirty="0" smtClean="0"/>
              <a:t>b. ct. Van </a:t>
            </a:r>
            <a:r>
              <a:rPr lang="es-ES_tradnl" sz="2400" dirty="0"/>
              <a:t>sortir de casa </a:t>
            </a:r>
            <a:r>
              <a:rPr lang="es-ES_tradnl" sz="2400" i="1" dirty="0"/>
              <a:t>cantant</a:t>
            </a:r>
            <a:r>
              <a:rPr lang="es-ES_tradnl" sz="2400" dirty="0"/>
              <a:t>. </a:t>
            </a:r>
            <a:r>
              <a:rPr lang="hu-HU" sz="2400" dirty="0" smtClean="0"/>
              <a:t>			(-PV)</a:t>
            </a:r>
            <a:endParaRPr lang="hu-HU" sz="24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5875623" y="4941541"/>
            <a:ext cx="54781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(7)	a</a:t>
            </a:r>
            <a:r>
              <a:rPr lang="hu-HU" sz="2000" dirty="0"/>
              <a:t>. Los ni</a:t>
            </a:r>
            <a:r>
              <a:rPr lang="es-ES" sz="2000" dirty="0"/>
              <a:t>ños empezaron a jugar</a:t>
            </a:r>
            <a:r>
              <a:rPr lang="es-ES" sz="2000" dirty="0" smtClean="0"/>
              <a:t>.</a:t>
            </a:r>
            <a:r>
              <a:rPr lang="hu-HU" sz="2000" dirty="0"/>
              <a:t>	</a:t>
            </a:r>
            <a:r>
              <a:rPr lang="hu-HU" sz="2000" dirty="0" smtClean="0"/>
              <a:t>  (+</a:t>
            </a:r>
            <a:r>
              <a:rPr lang="hu-HU" sz="2000" dirty="0"/>
              <a:t>PV)</a:t>
            </a:r>
            <a:endParaRPr lang="es-ES" sz="2000" dirty="0"/>
          </a:p>
          <a:p>
            <a:r>
              <a:rPr lang="hu-HU" sz="2000" dirty="0" smtClean="0"/>
              <a:t>	</a:t>
            </a:r>
            <a:r>
              <a:rPr lang="es-ES" sz="2000" dirty="0" smtClean="0"/>
              <a:t>b</a:t>
            </a:r>
            <a:r>
              <a:rPr lang="es-ES" sz="2000" dirty="0"/>
              <a:t>. Tu amigo debe pagar el </a:t>
            </a:r>
            <a:r>
              <a:rPr lang="es-ES" sz="2000" dirty="0" smtClean="0"/>
              <a:t>préstamo.</a:t>
            </a:r>
            <a:r>
              <a:rPr lang="hu-HU" sz="2000" dirty="0" smtClean="0"/>
              <a:t>(+</a:t>
            </a:r>
            <a:r>
              <a:rPr lang="hu-HU" sz="2000" dirty="0"/>
              <a:t>PV)</a:t>
            </a:r>
            <a:endParaRPr lang="es-ES" sz="2000" dirty="0"/>
          </a:p>
          <a:p>
            <a:r>
              <a:rPr lang="hu-HU" sz="2000" dirty="0" smtClean="0"/>
              <a:t>	</a:t>
            </a:r>
            <a:r>
              <a:rPr lang="es-ES" sz="2000" dirty="0" smtClean="0"/>
              <a:t>c</a:t>
            </a:r>
            <a:r>
              <a:rPr lang="es-ES" sz="2000" dirty="0"/>
              <a:t>. Podemos vernos mañana.</a:t>
            </a:r>
            <a:r>
              <a:rPr lang="hu-HU" sz="2000" dirty="0"/>
              <a:t>	</a:t>
            </a:r>
            <a:r>
              <a:rPr lang="hu-HU" sz="2000" dirty="0" smtClean="0"/>
              <a:t>  (+</a:t>
            </a:r>
            <a:r>
              <a:rPr lang="hu-HU" sz="2000" dirty="0"/>
              <a:t>PV) 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838199" y="4943116"/>
            <a:ext cx="5017770" cy="1569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lvl="1"/>
            <a:r>
              <a:rPr lang="hu-HU" sz="2400" dirty="0" err="1"/>
              <a:t>esquema</a:t>
            </a:r>
            <a:r>
              <a:rPr lang="hu-HU" sz="2400" dirty="0"/>
              <a:t> […] “ </a:t>
            </a:r>
            <a:r>
              <a:rPr lang="es-ES" sz="2400" dirty="0"/>
              <a:t>gramaticalizado hasta tal punto de que el verbo auxiliar pierda total o parcialmente su significación normal</a:t>
            </a:r>
            <a:r>
              <a:rPr lang="hu-HU" sz="2400" dirty="0"/>
              <a:t> RAE” (1973: 445</a:t>
            </a:r>
            <a:r>
              <a:rPr lang="hu-HU" sz="2400" dirty="0" smtClean="0"/>
              <a:t>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38444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Construcciones perifrásticas y no perifrásticas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838200" y="2008331"/>
            <a:ext cx="1051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467442"/>
              </p:ext>
            </p:extLst>
          </p:nvPr>
        </p:nvGraphicFramePr>
        <p:xfrm>
          <a:off x="853068" y="1912847"/>
          <a:ext cx="10435683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518">
                  <a:extLst>
                    <a:ext uri="{9D8B030D-6E8A-4147-A177-3AD203B41FA5}">
                      <a16:colId xmlns:a16="http://schemas.microsoft.com/office/drawing/2014/main" val="1105997259"/>
                    </a:ext>
                  </a:extLst>
                </a:gridCol>
                <a:gridCol w="4427034">
                  <a:extLst>
                    <a:ext uri="{9D8B030D-6E8A-4147-A177-3AD203B41FA5}">
                      <a16:colId xmlns:a16="http://schemas.microsoft.com/office/drawing/2014/main" val="1314491396"/>
                    </a:ext>
                  </a:extLst>
                </a:gridCol>
                <a:gridCol w="758283">
                  <a:extLst>
                    <a:ext uri="{9D8B030D-6E8A-4147-A177-3AD203B41FA5}">
                      <a16:colId xmlns:a16="http://schemas.microsoft.com/office/drawing/2014/main" val="3086987518"/>
                    </a:ext>
                  </a:extLst>
                </a:gridCol>
                <a:gridCol w="4560848">
                  <a:extLst>
                    <a:ext uri="{9D8B030D-6E8A-4147-A177-3AD203B41FA5}">
                      <a16:colId xmlns:a16="http://schemas.microsoft.com/office/drawing/2014/main" val="271679788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hu-HU" sz="2400" b="1" dirty="0" err="1" smtClean="0"/>
                        <a:t>Sustitución</a:t>
                      </a:r>
                      <a:r>
                        <a:rPr lang="hu-HU" sz="2400" b="1" dirty="0" smtClean="0"/>
                        <a:t> con </a:t>
                      </a:r>
                      <a:r>
                        <a:rPr lang="hu-HU" sz="2400" b="1" dirty="0" err="1" smtClean="0"/>
                        <a:t>otros</a:t>
                      </a:r>
                      <a:r>
                        <a:rPr lang="hu-HU" sz="2400" b="1" dirty="0" smtClean="0"/>
                        <a:t> </a:t>
                      </a:r>
                      <a:r>
                        <a:rPr lang="hu-HU" sz="2400" b="1" dirty="0" err="1" smtClean="0"/>
                        <a:t>elementos</a:t>
                      </a:r>
                      <a:endParaRPr lang="es-ES" sz="24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8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237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b="1" dirty="0" smtClean="0"/>
                        <a:t>Perífrasis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b="1" dirty="0" smtClean="0"/>
                        <a:t>No perífrasis</a:t>
                      </a:r>
                      <a:endParaRPr lang="hu-H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427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(8)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a. Jorge puede leer el libro </a:t>
                      </a:r>
                      <a:endParaRPr lang="hu-HU" sz="2400" dirty="0" smtClean="0"/>
                    </a:p>
                    <a:p>
                      <a:r>
                        <a:rPr lang="hu-HU" sz="2400" dirty="0" smtClean="0"/>
                        <a:t>b</a:t>
                      </a:r>
                      <a:r>
                        <a:rPr lang="es-ES" sz="2400" dirty="0" smtClean="0"/>
                        <a:t>. *Jorge lo puede. </a:t>
                      </a:r>
                      <a:endParaRPr lang="es-ES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(9)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dirty="0" smtClean="0"/>
                        <a:t>a</a:t>
                      </a:r>
                      <a:r>
                        <a:rPr lang="es-ES" sz="2400" dirty="0" smtClean="0"/>
                        <a:t>. Jorge desea leer el libro.</a:t>
                      </a:r>
                      <a:endParaRPr lang="hu-HU" sz="2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dirty="0" smtClean="0"/>
                        <a:t>b</a:t>
                      </a:r>
                      <a:r>
                        <a:rPr lang="es-ES" sz="2400" dirty="0" smtClean="0"/>
                        <a:t>. Jorge lo desea. </a:t>
                      </a:r>
                      <a:endParaRPr lang="es-ES" sz="3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229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(10)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hu-H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</a:t>
                      </a:r>
                      <a:r>
                        <a:rPr lang="es-E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hu-HU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María</a:t>
                      </a:r>
                      <a:r>
                        <a:rPr lang="hu-H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debe</a:t>
                      </a:r>
                      <a:r>
                        <a:rPr lang="hu-H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leer</a:t>
                      </a:r>
                      <a:r>
                        <a:rPr lang="hu-H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 </a:t>
                      </a:r>
                      <a:r>
                        <a:rPr lang="hu-HU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libro</a:t>
                      </a:r>
                      <a:r>
                        <a:rPr lang="hu-H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s-E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u-HU" sz="24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hu-H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 *</a:t>
                      </a:r>
                      <a:r>
                        <a:rPr lang="hu-HU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María</a:t>
                      </a:r>
                      <a:r>
                        <a:rPr lang="hu-H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</a:t>
                      </a:r>
                      <a:r>
                        <a:rPr lang="es-E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</a:t>
                      </a:r>
                      <a:r>
                        <a:rPr lang="hu-HU" sz="2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debe</a:t>
                      </a:r>
                      <a:r>
                        <a:rPr lang="hu-HU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ES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(11)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hu-HU" sz="2400" dirty="0" smtClean="0"/>
                        <a:t>a. Jorge </a:t>
                      </a:r>
                      <a:r>
                        <a:rPr lang="hu-HU" sz="2400" dirty="0" err="1" smtClean="0"/>
                        <a:t>quiere</a:t>
                      </a:r>
                      <a:r>
                        <a:rPr lang="hu-HU" sz="2400" dirty="0" smtClean="0"/>
                        <a:t> </a:t>
                      </a:r>
                      <a:r>
                        <a:rPr lang="hu-HU" sz="2400" dirty="0" err="1" smtClean="0"/>
                        <a:t>leer</a:t>
                      </a:r>
                      <a:r>
                        <a:rPr lang="hu-HU" sz="2400" dirty="0" smtClean="0"/>
                        <a:t> el </a:t>
                      </a:r>
                      <a:r>
                        <a:rPr lang="hu-HU" sz="2400" dirty="0" err="1" smtClean="0"/>
                        <a:t>libro</a:t>
                      </a:r>
                      <a:r>
                        <a:rPr lang="hu-HU" sz="2400" dirty="0" smtClean="0"/>
                        <a:t>.</a:t>
                      </a:r>
                    </a:p>
                    <a:p>
                      <a:pPr marL="0" indent="0">
                        <a:buNone/>
                      </a:pPr>
                      <a:r>
                        <a:rPr lang="hu-HU" sz="2400" dirty="0" smtClean="0"/>
                        <a:t>b.  Jorge </a:t>
                      </a:r>
                      <a:r>
                        <a:rPr lang="hu-HU" sz="2400" dirty="0" err="1" smtClean="0"/>
                        <a:t>lo</a:t>
                      </a:r>
                      <a:r>
                        <a:rPr lang="hu-HU" sz="2400" dirty="0" smtClean="0"/>
                        <a:t> </a:t>
                      </a:r>
                      <a:r>
                        <a:rPr lang="hu-HU" sz="2400" dirty="0" err="1" smtClean="0"/>
                        <a:t>quiere</a:t>
                      </a:r>
                      <a:r>
                        <a:rPr lang="hu-HU" sz="2400" dirty="0" smtClean="0"/>
                        <a:t>.</a:t>
                      </a:r>
                      <a:endParaRPr lang="es-ES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603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(12)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hu-HU" sz="2400" dirty="0" smtClean="0"/>
                        <a:t>a. </a:t>
                      </a:r>
                      <a:r>
                        <a:rPr lang="hu-HU" sz="2400" dirty="0" err="1" smtClean="0"/>
                        <a:t>María</a:t>
                      </a:r>
                      <a:r>
                        <a:rPr lang="hu-HU" sz="2400" dirty="0" smtClean="0"/>
                        <a:t> </a:t>
                      </a:r>
                      <a:r>
                        <a:rPr lang="hu-HU" sz="2400" dirty="0" err="1" smtClean="0"/>
                        <a:t>va</a:t>
                      </a:r>
                      <a:r>
                        <a:rPr lang="hu-HU" sz="2400" dirty="0" smtClean="0"/>
                        <a:t> a </a:t>
                      </a:r>
                      <a:r>
                        <a:rPr lang="hu-HU" sz="2400" dirty="0" err="1" smtClean="0"/>
                        <a:t>leer</a:t>
                      </a:r>
                      <a:r>
                        <a:rPr lang="hu-HU" sz="2400" dirty="0" smtClean="0"/>
                        <a:t> el </a:t>
                      </a:r>
                      <a:r>
                        <a:rPr lang="hu-HU" sz="2400" dirty="0" err="1" smtClean="0"/>
                        <a:t>libro</a:t>
                      </a:r>
                      <a:r>
                        <a:rPr lang="hu-HU" sz="2400" dirty="0" smtClean="0"/>
                        <a:t>.</a:t>
                      </a:r>
                    </a:p>
                    <a:p>
                      <a:pPr marL="0" indent="0">
                        <a:buNone/>
                      </a:pPr>
                      <a:r>
                        <a:rPr lang="hu-HU" sz="2400" dirty="0" smtClean="0"/>
                        <a:t>b. *</a:t>
                      </a:r>
                      <a:r>
                        <a:rPr lang="hu-HU" sz="2400" dirty="0" err="1" smtClean="0"/>
                        <a:t>María</a:t>
                      </a:r>
                      <a:r>
                        <a:rPr lang="hu-HU" sz="2400" dirty="0" smtClean="0"/>
                        <a:t> </a:t>
                      </a:r>
                      <a:r>
                        <a:rPr lang="hu-HU" sz="2400" dirty="0" err="1" smtClean="0"/>
                        <a:t>lo</a:t>
                      </a:r>
                      <a:r>
                        <a:rPr lang="hu-HU" sz="2400" dirty="0" smtClean="0"/>
                        <a:t> </a:t>
                      </a:r>
                      <a:r>
                        <a:rPr lang="hu-HU" sz="2400" dirty="0" err="1" smtClean="0"/>
                        <a:t>va</a:t>
                      </a:r>
                      <a:r>
                        <a:rPr lang="hu-HU" sz="2400" dirty="0" smtClean="0"/>
                        <a:t>.</a:t>
                      </a:r>
                      <a:endParaRPr lang="es-E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(13)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hu-HU" sz="2400" dirty="0" smtClean="0"/>
                        <a:t>a. Jorge </a:t>
                      </a:r>
                      <a:r>
                        <a:rPr lang="hu-HU" sz="2400" dirty="0" err="1" smtClean="0"/>
                        <a:t>promete</a:t>
                      </a:r>
                      <a:r>
                        <a:rPr lang="hu-HU" sz="2400" dirty="0" smtClean="0"/>
                        <a:t> </a:t>
                      </a:r>
                      <a:r>
                        <a:rPr lang="hu-HU" sz="2400" dirty="0" err="1" smtClean="0"/>
                        <a:t>leer</a:t>
                      </a:r>
                      <a:r>
                        <a:rPr lang="hu-HU" sz="2400" dirty="0" smtClean="0"/>
                        <a:t> el </a:t>
                      </a:r>
                      <a:r>
                        <a:rPr lang="hu-HU" sz="2400" dirty="0" err="1" smtClean="0"/>
                        <a:t>libro</a:t>
                      </a:r>
                      <a:r>
                        <a:rPr lang="hu-HU" sz="2400" dirty="0" smtClean="0"/>
                        <a:t>.</a:t>
                      </a:r>
                    </a:p>
                    <a:p>
                      <a:pPr marL="0" indent="0">
                        <a:buNone/>
                      </a:pPr>
                      <a:r>
                        <a:rPr lang="hu-HU" sz="2400" dirty="0" smtClean="0"/>
                        <a:t>b.  Jorge </a:t>
                      </a:r>
                      <a:r>
                        <a:rPr lang="hu-HU" sz="2400" dirty="0" err="1" smtClean="0"/>
                        <a:t>lo</a:t>
                      </a:r>
                      <a:r>
                        <a:rPr lang="hu-HU" sz="2400" dirty="0" smtClean="0"/>
                        <a:t> </a:t>
                      </a:r>
                      <a:r>
                        <a:rPr lang="hu-HU" sz="2400" dirty="0" err="1" smtClean="0"/>
                        <a:t>promete</a:t>
                      </a:r>
                      <a:r>
                        <a:rPr lang="hu-HU" sz="2400" dirty="0" smtClean="0"/>
                        <a:t>.</a:t>
                      </a:r>
                      <a:endParaRPr lang="es-ES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109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6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Construcciones perifrásticas y no perifrásticas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838200" y="2008331"/>
            <a:ext cx="1051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730260"/>
              </p:ext>
            </p:extLst>
          </p:nvPr>
        </p:nvGraphicFramePr>
        <p:xfrm>
          <a:off x="838199" y="1868243"/>
          <a:ext cx="10435683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518">
                  <a:extLst>
                    <a:ext uri="{9D8B030D-6E8A-4147-A177-3AD203B41FA5}">
                      <a16:colId xmlns:a16="http://schemas.microsoft.com/office/drawing/2014/main" val="1105997259"/>
                    </a:ext>
                  </a:extLst>
                </a:gridCol>
                <a:gridCol w="4415883">
                  <a:extLst>
                    <a:ext uri="{9D8B030D-6E8A-4147-A177-3AD203B41FA5}">
                      <a16:colId xmlns:a16="http://schemas.microsoft.com/office/drawing/2014/main" val="1314491396"/>
                    </a:ext>
                  </a:extLst>
                </a:gridCol>
                <a:gridCol w="769434">
                  <a:extLst>
                    <a:ext uri="{9D8B030D-6E8A-4147-A177-3AD203B41FA5}">
                      <a16:colId xmlns:a16="http://schemas.microsoft.com/office/drawing/2014/main" val="3086987518"/>
                    </a:ext>
                  </a:extLst>
                </a:gridCol>
                <a:gridCol w="4560848">
                  <a:extLst>
                    <a:ext uri="{9D8B030D-6E8A-4147-A177-3AD203B41FA5}">
                      <a16:colId xmlns:a16="http://schemas.microsoft.com/office/drawing/2014/main" val="271679788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s-ES" sz="2400" b="1" dirty="0" smtClean="0"/>
                        <a:t>Comportamiento con verbos unipersonales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8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237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b="1" dirty="0" smtClean="0"/>
                        <a:t>Perífrasis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b="1" dirty="0" smtClean="0"/>
                        <a:t>No perífrasis</a:t>
                      </a:r>
                      <a:endParaRPr lang="hu-H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427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(14)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a. Mañana va a llover.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(15)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a. </a:t>
                      </a:r>
                      <a:r>
                        <a:rPr lang="hu-HU" sz="2400" dirty="0" smtClean="0"/>
                        <a:t>*</a:t>
                      </a:r>
                      <a:r>
                        <a:rPr lang="es-ES" sz="2400" dirty="0" smtClean="0"/>
                        <a:t>Mañana intenta llover.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229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b. Mañana puede llover.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b</a:t>
                      </a:r>
                      <a:r>
                        <a:rPr lang="es-ES" sz="2400" dirty="0" smtClean="0"/>
                        <a:t>. </a:t>
                      </a:r>
                      <a:r>
                        <a:rPr lang="hu-HU" sz="2400" dirty="0" smtClean="0"/>
                        <a:t>*</a:t>
                      </a:r>
                      <a:r>
                        <a:rPr lang="es-ES" sz="2400" dirty="0" smtClean="0"/>
                        <a:t>Mañana espera llover.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603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c. ?Quiere amanecer.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c</a:t>
                      </a:r>
                      <a:r>
                        <a:rPr lang="es-ES" sz="2400" dirty="0" smtClean="0"/>
                        <a:t>. </a:t>
                      </a:r>
                      <a:r>
                        <a:rPr lang="hu-HU" sz="2400" dirty="0" smtClean="0"/>
                        <a:t>*</a:t>
                      </a:r>
                      <a:r>
                        <a:rPr lang="es-ES" sz="2400" dirty="0" smtClean="0"/>
                        <a:t>Desea amanecer.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109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55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Construcciones perifrásticas y no perifrásticas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838200" y="2008331"/>
            <a:ext cx="1051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887830"/>
              </p:ext>
            </p:extLst>
          </p:nvPr>
        </p:nvGraphicFramePr>
        <p:xfrm>
          <a:off x="838200" y="1868243"/>
          <a:ext cx="10515601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798">
                  <a:extLst>
                    <a:ext uri="{9D8B030D-6E8A-4147-A177-3AD203B41FA5}">
                      <a16:colId xmlns:a16="http://schemas.microsoft.com/office/drawing/2014/main" val="1105997259"/>
                    </a:ext>
                  </a:extLst>
                </a:gridCol>
                <a:gridCol w="4466358">
                  <a:extLst>
                    <a:ext uri="{9D8B030D-6E8A-4147-A177-3AD203B41FA5}">
                      <a16:colId xmlns:a16="http://schemas.microsoft.com/office/drawing/2014/main" val="1314491396"/>
                    </a:ext>
                  </a:extLst>
                </a:gridCol>
                <a:gridCol w="736197">
                  <a:extLst>
                    <a:ext uri="{9D8B030D-6E8A-4147-A177-3AD203B41FA5}">
                      <a16:colId xmlns:a16="http://schemas.microsoft.com/office/drawing/2014/main" val="3086987518"/>
                    </a:ext>
                  </a:extLst>
                </a:gridCol>
                <a:gridCol w="4618248">
                  <a:extLst>
                    <a:ext uri="{9D8B030D-6E8A-4147-A177-3AD203B41FA5}">
                      <a16:colId xmlns:a16="http://schemas.microsoft.com/office/drawing/2014/main" val="271679788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s-ES" sz="2400" b="1" dirty="0" smtClean="0"/>
                        <a:t>Comportamiento ante la pasivización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8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237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b="1" dirty="0" smtClean="0"/>
                        <a:t>Perífrasis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b="1" dirty="0" smtClean="0"/>
                        <a:t>No perífrasis</a:t>
                      </a:r>
                      <a:endParaRPr lang="hu-H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427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(16)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a. Jorge </a:t>
                      </a:r>
                      <a:r>
                        <a:rPr lang="es-ES" sz="2400" i="1" dirty="0" smtClean="0"/>
                        <a:t>debe leer </a:t>
                      </a:r>
                      <a:r>
                        <a:rPr lang="es-ES" sz="2400" dirty="0" smtClean="0"/>
                        <a:t>el libro.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/>
                        <a:t>b. El libro </a:t>
                      </a:r>
                      <a:r>
                        <a:rPr lang="es-ES" sz="2400" i="1" dirty="0" smtClean="0"/>
                        <a:t>debe ser </a:t>
                      </a:r>
                      <a:r>
                        <a:rPr lang="es-ES" sz="2400" dirty="0" smtClean="0"/>
                        <a:t>leído por Jorge.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(17)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a. Jorge </a:t>
                      </a:r>
                      <a:r>
                        <a:rPr lang="es-ES" sz="2400" i="1" dirty="0" smtClean="0"/>
                        <a:t>intenta leer </a:t>
                      </a:r>
                      <a:r>
                        <a:rPr lang="es-ES" sz="2400" dirty="0" smtClean="0"/>
                        <a:t>el libro. </a:t>
                      </a:r>
                    </a:p>
                    <a:p>
                      <a:r>
                        <a:rPr lang="es-ES" sz="2400" dirty="0" smtClean="0"/>
                        <a:t>b. *El libro intenta ser leído por Jorge.</a:t>
                      </a:r>
                      <a:endParaRPr lang="hu-HU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229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(18)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a. María </a:t>
                      </a:r>
                      <a:r>
                        <a:rPr lang="es-ES" sz="2400" i="1" dirty="0" smtClean="0"/>
                        <a:t>va a comprar </a:t>
                      </a:r>
                      <a:r>
                        <a:rPr lang="es-ES" sz="2400" dirty="0" smtClean="0"/>
                        <a:t>esos zapatos.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/>
                        <a:t>b. Esos zapatos </a:t>
                      </a:r>
                      <a:r>
                        <a:rPr lang="es-ES" sz="2400" i="1" dirty="0" smtClean="0"/>
                        <a:t>van a ser </a:t>
                      </a:r>
                      <a:r>
                        <a:rPr lang="es-ES" sz="2400" dirty="0" smtClean="0"/>
                        <a:t>comprados por María.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(19)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 smtClean="0"/>
                        <a:t>a. María </a:t>
                      </a:r>
                      <a:r>
                        <a:rPr lang="es-ES" sz="2400" i="1" dirty="0" smtClean="0"/>
                        <a:t>quiere comprar </a:t>
                      </a:r>
                      <a:r>
                        <a:rPr lang="es-ES" sz="2400" dirty="0" smtClean="0"/>
                        <a:t>esos zapatos.</a:t>
                      </a:r>
                    </a:p>
                    <a:p>
                      <a:r>
                        <a:rPr lang="es-ES" sz="2400" dirty="0" smtClean="0"/>
                        <a:t>b. * Esos zapatos quieren ser comprados por María.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603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33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Construcciones perifrásticas y no perifrásticas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838200" y="2008331"/>
            <a:ext cx="1051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928985"/>
              </p:ext>
            </p:extLst>
          </p:nvPr>
        </p:nvGraphicFramePr>
        <p:xfrm>
          <a:off x="838199" y="1868243"/>
          <a:ext cx="10435683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972">
                  <a:extLst>
                    <a:ext uri="{9D8B030D-6E8A-4147-A177-3AD203B41FA5}">
                      <a16:colId xmlns:a16="http://schemas.microsoft.com/office/drawing/2014/main" val="1105997259"/>
                    </a:ext>
                  </a:extLst>
                </a:gridCol>
                <a:gridCol w="4415883">
                  <a:extLst>
                    <a:ext uri="{9D8B030D-6E8A-4147-A177-3AD203B41FA5}">
                      <a16:colId xmlns:a16="http://schemas.microsoft.com/office/drawing/2014/main" val="1314491396"/>
                    </a:ext>
                  </a:extLst>
                </a:gridCol>
                <a:gridCol w="669073">
                  <a:extLst>
                    <a:ext uri="{9D8B030D-6E8A-4147-A177-3AD203B41FA5}">
                      <a16:colId xmlns:a16="http://schemas.microsoft.com/office/drawing/2014/main" val="3086987518"/>
                    </a:ext>
                  </a:extLst>
                </a:gridCol>
                <a:gridCol w="4627755">
                  <a:extLst>
                    <a:ext uri="{9D8B030D-6E8A-4147-A177-3AD203B41FA5}">
                      <a16:colId xmlns:a16="http://schemas.microsoft.com/office/drawing/2014/main" val="271679788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s-ES" sz="2400" b="1" dirty="0" smtClean="0"/>
                        <a:t>Comportamiento ante la </a:t>
                      </a:r>
                      <a:r>
                        <a:rPr lang="hu-HU" sz="2400" b="1" dirty="0" err="1" smtClean="0"/>
                        <a:t>subida</a:t>
                      </a:r>
                      <a:r>
                        <a:rPr lang="hu-HU" sz="2400" b="1" dirty="0" smtClean="0"/>
                        <a:t> de </a:t>
                      </a:r>
                      <a:r>
                        <a:rPr lang="hu-HU" sz="2400" b="1" dirty="0" err="1" smtClean="0"/>
                        <a:t>clíticos</a:t>
                      </a:r>
                      <a:endParaRPr lang="es-ES" sz="24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8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237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b="1" dirty="0" smtClean="0"/>
                        <a:t>Perífrasis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b="1" dirty="0" smtClean="0"/>
                        <a:t>No perífrasis</a:t>
                      </a:r>
                      <a:endParaRPr lang="hu-H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427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(20)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a. Jorge </a:t>
                      </a:r>
                      <a:r>
                        <a:rPr lang="es-ES" sz="2000" i="0" dirty="0" smtClean="0"/>
                        <a:t>debe leer </a:t>
                      </a:r>
                      <a:r>
                        <a:rPr lang="es-ES" sz="2000" dirty="0" smtClean="0"/>
                        <a:t>el libro.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dirty="0" smtClean="0"/>
                        <a:t>b. </a:t>
                      </a:r>
                      <a:r>
                        <a:rPr lang="hu-HU" sz="2000" dirty="0" smtClean="0"/>
                        <a:t>Jorge </a:t>
                      </a:r>
                      <a:r>
                        <a:rPr lang="hu-HU" sz="2000" dirty="0" err="1" smtClean="0"/>
                        <a:t>debe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leer</a:t>
                      </a:r>
                      <a:r>
                        <a:rPr lang="hu-HU" sz="2000" u="sng" dirty="0" err="1" smtClean="0"/>
                        <a:t>lo</a:t>
                      </a:r>
                      <a:r>
                        <a:rPr lang="hu-HU" sz="2000" dirty="0" smtClean="0"/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 smtClean="0"/>
                        <a:t>c. Jorge </a:t>
                      </a:r>
                      <a:r>
                        <a:rPr lang="hu-HU" sz="2000" u="sng" dirty="0" err="1" smtClean="0"/>
                        <a:t>lo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debe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leer</a:t>
                      </a:r>
                      <a:r>
                        <a:rPr lang="hu-HU" sz="2000" dirty="0" smtClean="0"/>
                        <a:t>.</a:t>
                      </a:r>
                      <a:endParaRPr lang="es-E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(21)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hu-HU" sz="2000" dirty="0" smtClean="0"/>
                        <a:t>a. </a:t>
                      </a:r>
                      <a:r>
                        <a:rPr lang="hu-HU" sz="2000" dirty="0" err="1" smtClean="0"/>
                        <a:t>Asegura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leer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ese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libro</a:t>
                      </a:r>
                      <a:r>
                        <a:rPr lang="hu-HU" sz="2000" dirty="0" smtClean="0"/>
                        <a:t>.</a:t>
                      </a:r>
                    </a:p>
                    <a:p>
                      <a:pPr marL="0" indent="0">
                        <a:buNone/>
                      </a:pPr>
                      <a:r>
                        <a:rPr lang="hu-HU" sz="2000" dirty="0" smtClean="0"/>
                        <a:t>b. </a:t>
                      </a:r>
                      <a:r>
                        <a:rPr lang="hu-HU" sz="2000" dirty="0" err="1" smtClean="0"/>
                        <a:t>Asegura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leer</a:t>
                      </a:r>
                      <a:r>
                        <a:rPr lang="hu-HU" sz="2000" u="sng" dirty="0" err="1" smtClean="0"/>
                        <a:t>lo</a:t>
                      </a:r>
                      <a:r>
                        <a:rPr lang="hu-HU" sz="2000" dirty="0" smtClean="0"/>
                        <a:t>.</a:t>
                      </a:r>
                    </a:p>
                    <a:p>
                      <a:pPr marL="0" indent="0">
                        <a:buNone/>
                      </a:pPr>
                      <a:r>
                        <a:rPr lang="hu-HU" sz="2000" dirty="0" smtClean="0"/>
                        <a:t>c.  *</a:t>
                      </a:r>
                      <a:r>
                        <a:rPr lang="hu-HU" sz="2000" u="sng" dirty="0" err="1" smtClean="0"/>
                        <a:t>Lo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asegura</a:t>
                      </a:r>
                      <a:r>
                        <a:rPr lang="hu-HU" sz="2000" baseline="0" dirty="0" smtClean="0"/>
                        <a:t> </a:t>
                      </a:r>
                      <a:r>
                        <a:rPr lang="hu-HU" sz="2000" baseline="0" dirty="0" err="1" smtClean="0"/>
                        <a:t>leer</a:t>
                      </a:r>
                      <a:r>
                        <a:rPr lang="hu-HU" sz="2000" baseline="0" dirty="0" smtClean="0"/>
                        <a:t>.</a:t>
                      </a:r>
                      <a:endParaRPr lang="hu-HU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229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(22)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a. María </a:t>
                      </a:r>
                      <a:r>
                        <a:rPr lang="es-ES" sz="2000" i="1" dirty="0" smtClean="0"/>
                        <a:t>va a comprar </a:t>
                      </a:r>
                      <a:r>
                        <a:rPr lang="es-ES" sz="2000" dirty="0" smtClean="0"/>
                        <a:t>esos zapatos.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dirty="0" smtClean="0"/>
                        <a:t>b. </a:t>
                      </a:r>
                      <a:r>
                        <a:rPr lang="hu-HU" sz="2000" dirty="0" err="1" smtClean="0"/>
                        <a:t>María</a:t>
                      </a:r>
                      <a:r>
                        <a:rPr lang="hu-HU" sz="2000" baseline="0" dirty="0" smtClean="0"/>
                        <a:t> </a:t>
                      </a:r>
                      <a:r>
                        <a:rPr lang="hu-HU" sz="2000" baseline="0" dirty="0" err="1" smtClean="0"/>
                        <a:t>va</a:t>
                      </a:r>
                      <a:r>
                        <a:rPr lang="hu-HU" sz="2000" baseline="0" dirty="0" smtClean="0"/>
                        <a:t> a </a:t>
                      </a:r>
                      <a:r>
                        <a:rPr lang="hu-HU" sz="2000" baseline="0" dirty="0" err="1" smtClean="0"/>
                        <a:t>comprar</a:t>
                      </a:r>
                      <a:r>
                        <a:rPr lang="hu-HU" sz="2000" u="sng" baseline="0" dirty="0" err="1" smtClean="0"/>
                        <a:t>los</a:t>
                      </a:r>
                      <a:r>
                        <a:rPr lang="hu-HU" sz="2000" baseline="0" dirty="0" smtClean="0"/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aseline="0" dirty="0" smtClean="0"/>
                        <a:t>c. </a:t>
                      </a:r>
                      <a:r>
                        <a:rPr lang="hu-HU" sz="2000" baseline="0" dirty="0" err="1" smtClean="0"/>
                        <a:t>María</a:t>
                      </a:r>
                      <a:r>
                        <a:rPr lang="hu-HU" sz="2000" baseline="0" dirty="0" smtClean="0"/>
                        <a:t> </a:t>
                      </a:r>
                      <a:r>
                        <a:rPr lang="hu-HU" sz="2000" u="sng" baseline="0" dirty="0" err="1" smtClean="0"/>
                        <a:t>los</a:t>
                      </a:r>
                      <a:r>
                        <a:rPr lang="hu-HU" sz="2000" baseline="0" dirty="0" smtClean="0"/>
                        <a:t> </a:t>
                      </a:r>
                      <a:r>
                        <a:rPr lang="hu-HU" sz="2000" baseline="0" dirty="0" err="1" smtClean="0"/>
                        <a:t>va</a:t>
                      </a:r>
                      <a:r>
                        <a:rPr lang="hu-HU" sz="2000" baseline="0" dirty="0" smtClean="0"/>
                        <a:t> a </a:t>
                      </a:r>
                      <a:r>
                        <a:rPr lang="hu-HU" sz="2000" baseline="0" dirty="0" err="1" smtClean="0"/>
                        <a:t>comprar</a:t>
                      </a:r>
                      <a:r>
                        <a:rPr lang="hu-HU" sz="2000" baseline="0" dirty="0" smtClean="0"/>
                        <a:t>.</a:t>
                      </a:r>
                      <a:endParaRPr lang="es-E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(23)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a. Jorge </a:t>
                      </a:r>
                      <a:r>
                        <a:rPr lang="es-ES" sz="2000" i="1" dirty="0" smtClean="0"/>
                        <a:t>intenta leer </a:t>
                      </a:r>
                      <a:r>
                        <a:rPr lang="es-ES" sz="2000" dirty="0" smtClean="0"/>
                        <a:t>el libro. </a:t>
                      </a:r>
                    </a:p>
                    <a:p>
                      <a:r>
                        <a:rPr lang="es-ES" sz="2000" dirty="0" smtClean="0"/>
                        <a:t>b. </a:t>
                      </a:r>
                      <a:r>
                        <a:rPr lang="hu-HU" sz="2000" dirty="0" smtClean="0"/>
                        <a:t>Jorge </a:t>
                      </a:r>
                      <a:r>
                        <a:rPr lang="hu-HU" sz="2000" dirty="0" err="1" smtClean="0"/>
                        <a:t>intenta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leer</a:t>
                      </a:r>
                      <a:r>
                        <a:rPr lang="hu-HU" sz="2000" u="sng" dirty="0" err="1" smtClean="0"/>
                        <a:t>lo</a:t>
                      </a:r>
                      <a:r>
                        <a:rPr lang="hu-HU" sz="2000" dirty="0" smtClean="0"/>
                        <a:t>.</a:t>
                      </a:r>
                    </a:p>
                    <a:p>
                      <a:r>
                        <a:rPr lang="hu-HU" sz="2000" dirty="0" smtClean="0"/>
                        <a:t>c. </a:t>
                      </a:r>
                      <a:r>
                        <a:rPr lang="es-ES" sz="2000" dirty="0" smtClean="0"/>
                        <a:t>*</a:t>
                      </a:r>
                      <a:r>
                        <a:rPr lang="hu-HU" sz="2000" dirty="0" smtClean="0"/>
                        <a:t>Jorge </a:t>
                      </a:r>
                      <a:r>
                        <a:rPr lang="hu-HU" sz="2000" u="sng" dirty="0" err="1" smtClean="0"/>
                        <a:t>lo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intenta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leer</a:t>
                      </a:r>
                      <a:r>
                        <a:rPr lang="hu-HU" sz="2000" dirty="0" smtClean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603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(24)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a. María </a:t>
                      </a:r>
                      <a:r>
                        <a:rPr lang="es-ES" sz="2000" i="1" dirty="0" smtClean="0"/>
                        <a:t>quiere comprar </a:t>
                      </a:r>
                      <a:r>
                        <a:rPr lang="es-ES" sz="2000" dirty="0" smtClean="0"/>
                        <a:t>esos zapatos.</a:t>
                      </a:r>
                    </a:p>
                    <a:p>
                      <a:r>
                        <a:rPr lang="es-ES" sz="2000" dirty="0" smtClean="0"/>
                        <a:t>b. </a:t>
                      </a:r>
                      <a:r>
                        <a:rPr lang="hu-HU" sz="2000" dirty="0" err="1" smtClean="0"/>
                        <a:t>María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quiere</a:t>
                      </a:r>
                      <a:r>
                        <a:rPr lang="hu-HU" sz="2000" baseline="0" dirty="0" smtClean="0"/>
                        <a:t> </a:t>
                      </a:r>
                      <a:r>
                        <a:rPr lang="hu-HU" sz="2000" baseline="0" dirty="0" err="1" smtClean="0"/>
                        <a:t>comprar</a:t>
                      </a:r>
                      <a:r>
                        <a:rPr lang="hu-HU" sz="2000" u="sng" baseline="0" dirty="0" err="1" smtClean="0"/>
                        <a:t>los</a:t>
                      </a:r>
                      <a:r>
                        <a:rPr lang="hu-HU" sz="2000" baseline="0" dirty="0" smtClean="0"/>
                        <a:t>.</a:t>
                      </a:r>
                    </a:p>
                    <a:p>
                      <a:r>
                        <a:rPr lang="hu-HU" sz="2000" baseline="0" dirty="0" smtClean="0"/>
                        <a:t>c. </a:t>
                      </a:r>
                      <a:r>
                        <a:rPr lang="hu-HU" sz="2000" dirty="0" err="1" smtClean="0"/>
                        <a:t>María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u="sng" dirty="0" err="1" smtClean="0"/>
                        <a:t>lo</a:t>
                      </a:r>
                      <a:r>
                        <a:rPr lang="hu-HU" sz="2000" dirty="0" err="1" smtClean="0"/>
                        <a:t>s</a:t>
                      </a:r>
                      <a:r>
                        <a:rPr lang="es-ES" sz="2000" dirty="0" smtClean="0"/>
                        <a:t> quiere </a:t>
                      </a:r>
                      <a:r>
                        <a:rPr lang="hu-HU" sz="2000" dirty="0" err="1" smtClean="0"/>
                        <a:t>comprar</a:t>
                      </a:r>
                      <a:r>
                        <a:rPr lang="hu-HU" sz="2000" dirty="0" smtClean="0"/>
                        <a:t>.</a:t>
                      </a:r>
                      <a:endParaRPr lang="es-E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122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(25)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a.</a:t>
                      </a:r>
                      <a:r>
                        <a:rPr lang="hu-HU" sz="2000" dirty="0" smtClean="0"/>
                        <a:t> </a:t>
                      </a:r>
                      <a:r>
                        <a:rPr lang="hu-HU" sz="2000" dirty="0" err="1" smtClean="0"/>
                        <a:t>Empecé</a:t>
                      </a:r>
                      <a:r>
                        <a:rPr lang="hu-HU" sz="2000" dirty="0" smtClean="0"/>
                        <a:t> a </a:t>
                      </a:r>
                      <a:r>
                        <a:rPr lang="hu-HU" sz="2000" dirty="0" err="1" smtClean="0"/>
                        <a:t>afeitar</a:t>
                      </a:r>
                      <a:r>
                        <a:rPr lang="hu-HU" sz="2000" u="sng" dirty="0" err="1" smtClean="0"/>
                        <a:t>me</a:t>
                      </a:r>
                      <a:r>
                        <a:rPr lang="hu-HU" sz="2000" dirty="0" smtClean="0"/>
                        <a:t>.</a:t>
                      </a:r>
                      <a:r>
                        <a:rPr lang="pt-BR" sz="2000" dirty="0" smtClean="0"/>
                        <a:t> </a:t>
                      </a:r>
                      <a:endParaRPr lang="hu-HU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 smtClean="0"/>
                        <a:t>b. </a:t>
                      </a:r>
                      <a:r>
                        <a:rPr lang="pt-BR" sz="2000" u="sng" dirty="0" smtClean="0"/>
                        <a:t>Me</a:t>
                      </a:r>
                      <a:r>
                        <a:rPr lang="pt-BR" sz="2000" dirty="0" smtClean="0"/>
                        <a:t> empecé a afeitar. </a:t>
                      </a:r>
                      <a:endParaRPr lang="es-E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(26)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 smtClean="0"/>
                        <a:t>a. </a:t>
                      </a:r>
                      <a:r>
                        <a:rPr lang="hu-HU" sz="2000" dirty="0" err="1" smtClean="0"/>
                        <a:t>Comencé</a:t>
                      </a:r>
                      <a:r>
                        <a:rPr lang="hu-HU" sz="2000" dirty="0" smtClean="0"/>
                        <a:t> a </a:t>
                      </a:r>
                      <a:r>
                        <a:rPr lang="hu-HU" sz="2000" dirty="0" err="1" smtClean="0"/>
                        <a:t>afeitar</a:t>
                      </a:r>
                      <a:r>
                        <a:rPr lang="hu-HU" sz="2000" u="sng" dirty="0" err="1" smtClean="0"/>
                        <a:t>me</a:t>
                      </a:r>
                      <a:r>
                        <a:rPr lang="hu-HU" sz="2000" dirty="0" smtClean="0"/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b. ?</a:t>
                      </a:r>
                      <a:r>
                        <a:rPr lang="pt-BR" sz="2000" u="sng" dirty="0" smtClean="0"/>
                        <a:t>Me</a:t>
                      </a:r>
                      <a:r>
                        <a:rPr lang="pt-BR" sz="2000" dirty="0" smtClean="0"/>
                        <a:t> comencé a afeitar. </a:t>
                      </a:r>
                      <a:endParaRPr lang="es-ES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857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06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1655</Words>
  <Application>Microsoft Office PowerPoint</Application>
  <PresentationFormat>Szélesvásznú</PresentationFormat>
  <Paragraphs>219</Paragraphs>
  <Slides>16</Slides>
  <Notes>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Office-téma</vt:lpstr>
      <vt:lpstr>Perífrasis verbales y gramaticalización en  español con atención a las demás lenguas iberorrománicas</vt:lpstr>
      <vt:lpstr>La oración y el núcleo oracional</vt:lpstr>
      <vt:lpstr>Definición de las perífrasis verbales</vt:lpstr>
      <vt:lpstr>La gramaticalización</vt:lpstr>
      <vt:lpstr>Construcciones perifrásticas y no perifrásticas</vt:lpstr>
      <vt:lpstr>Construcciones perifrásticas y no perifrásticas</vt:lpstr>
      <vt:lpstr>Construcciones perifrásticas y no perifrásticas</vt:lpstr>
      <vt:lpstr>Construcciones perifrásticas y no perifrásticas</vt:lpstr>
      <vt:lpstr>Construcciones perifrásticas y no perifrásticas</vt:lpstr>
      <vt:lpstr>Clasificación de las perífrasis verbales</vt:lpstr>
      <vt:lpstr>La gramaticalización replanteada</vt:lpstr>
      <vt:lpstr>Los procesos de gramaticalización  y sus indicadores</vt:lpstr>
      <vt:lpstr>Los procesos de gramaticalización  y sus indicadores</vt:lpstr>
      <vt:lpstr>Los procesos de gramaticalización  y sus indicadores</vt:lpstr>
      <vt:lpstr>Resumen</vt:lpstr>
      <vt:lpstr>Bibliografía recomendada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L’hongarés i les llengües romàniques en contrast</dc:title>
  <dc:creator>Dr. Palkovics Andrea</dc:creator>
  <cp:lastModifiedBy>tberta</cp:lastModifiedBy>
  <cp:revision>75</cp:revision>
  <dcterms:created xsi:type="dcterms:W3CDTF">2023-01-30T09:46:40Z</dcterms:created>
  <dcterms:modified xsi:type="dcterms:W3CDTF">2023-03-27T18:21:55Z</dcterms:modified>
</cp:coreProperties>
</file>