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2" r:id="rId3"/>
    <p:sldId id="260" r:id="rId4"/>
    <p:sldId id="291" r:id="rId5"/>
    <p:sldId id="261" r:id="rId6"/>
    <p:sldId id="287" r:id="rId7"/>
    <p:sldId id="285" r:id="rId8"/>
    <p:sldId id="284" r:id="rId9"/>
    <p:sldId id="286" r:id="rId10"/>
    <p:sldId id="294" r:id="rId11"/>
    <p:sldId id="293" r:id="rId12"/>
    <p:sldId id="297" r:id="rId13"/>
    <p:sldId id="295" r:id="rId14"/>
    <p:sldId id="298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EAEFF7"/>
    <a:srgbClr val="B9BC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428" autoAdjust="0"/>
  </p:normalViewPr>
  <p:slideViewPr>
    <p:cSldViewPr snapToGrid="0">
      <p:cViewPr varScale="1">
        <p:scale>
          <a:sx n="86" d="100"/>
          <a:sy n="86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FA945-4711-44AD-A80E-D368B370D08D}" type="datetimeFigureOut">
              <a:rPr lang="hu-HU" smtClean="0"/>
              <a:t>2023. 03. 26.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608E7-FD40-4244-85B5-3CDDB42516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1114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EF2B1DB-03D3-4DBA-B6CC-0C8EF892FA16}" type="slidenum">
              <a:rPr lang="hu-HU" altLang="hu-HU"/>
              <a:pPr/>
              <a:t>2</a:t>
            </a:fld>
            <a:endParaRPr lang="hu-HU" altLang="hu-HU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768172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EF2B1DB-03D3-4DBA-B6CC-0C8EF892FA16}" type="slidenum">
              <a:rPr lang="hu-HU" altLang="hu-HU"/>
              <a:pPr/>
              <a:t>3</a:t>
            </a:fld>
            <a:endParaRPr lang="hu-HU" altLang="hu-HU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703061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4DAE75-5EE0-42A1-A208-A3BA2DD03C72}" type="slidenum">
              <a:rPr lang="hu-HU" altLang="hu-HU"/>
              <a:pPr/>
              <a:t>5</a:t>
            </a:fld>
            <a:endParaRPr lang="hu-HU" altLang="hu-HU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051449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181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34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7309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273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280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707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324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9848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115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48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706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9591B-27F6-417D-9BE5-F566A221FD78}" type="datetimeFigureOut">
              <a:rPr lang="hu-HU" smtClean="0"/>
              <a:t>2023. 03. 26.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581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hu-HU" sz="4400" dirty="0" err="1">
                <a:solidFill>
                  <a:schemeClr val="bg1"/>
                </a:solidFill>
              </a:rPr>
              <a:t>Perífrasis</a:t>
            </a:r>
            <a:r>
              <a:rPr lang="hu-HU" sz="4400" dirty="0">
                <a:solidFill>
                  <a:schemeClr val="bg1"/>
                </a:solidFill>
              </a:rPr>
              <a:t> </a:t>
            </a:r>
            <a:r>
              <a:rPr lang="hu-HU" sz="4400" dirty="0" err="1">
                <a:solidFill>
                  <a:schemeClr val="bg1"/>
                </a:solidFill>
              </a:rPr>
              <a:t>verbales</a:t>
            </a:r>
            <a:r>
              <a:rPr lang="hu-HU" sz="4400" dirty="0">
                <a:solidFill>
                  <a:schemeClr val="bg1"/>
                </a:solidFill>
              </a:rPr>
              <a:t> y </a:t>
            </a:r>
            <a:r>
              <a:rPr lang="hu-HU" sz="4400" dirty="0" err="1">
                <a:solidFill>
                  <a:schemeClr val="bg1"/>
                </a:solidFill>
              </a:rPr>
              <a:t>gramaticalización</a:t>
            </a:r>
            <a:r>
              <a:rPr lang="hu-HU" sz="4400" dirty="0">
                <a:solidFill>
                  <a:schemeClr val="bg1"/>
                </a:solidFill>
              </a:rPr>
              <a:t> en  </a:t>
            </a:r>
            <a:r>
              <a:rPr lang="hu-HU" sz="4400" dirty="0" err="1">
                <a:solidFill>
                  <a:schemeClr val="bg1"/>
                </a:solidFill>
              </a:rPr>
              <a:t>español</a:t>
            </a:r>
            <a:r>
              <a:rPr lang="hu-HU" sz="4400" dirty="0">
                <a:solidFill>
                  <a:schemeClr val="bg1"/>
                </a:solidFill>
              </a:rPr>
              <a:t> con </a:t>
            </a:r>
            <a:r>
              <a:rPr lang="hu-HU" sz="4400" dirty="0" err="1">
                <a:solidFill>
                  <a:schemeClr val="bg1"/>
                </a:solidFill>
              </a:rPr>
              <a:t>atención</a:t>
            </a:r>
            <a:r>
              <a:rPr lang="hu-HU" sz="4400" dirty="0">
                <a:solidFill>
                  <a:schemeClr val="bg1"/>
                </a:solidFill>
              </a:rPr>
              <a:t> a las </a:t>
            </a:r>
            <a:r>
              <a:rPr lang="hu-HU" sz="4400" dirty="0" err="1">
                <a:solidFill>
                  <a:schemeClr val="bg1"/>
                </a:solidFill>
              </a:rPr>
              <a:t>demás</a:t>
            </a:r>
            <a:r>
              <a:rPr lang="hu-HU" sz="4400" dirty="0">
                <a:solidFill>
                  <a:schemeClr val="bg1"/>
                </a:solidFill>
              </a:rPr>
              <a:t> </a:t>
            </a:r>
            <a:r>
              <a:rPr lang="hu-HU" sz="4400" dirty="0" err="1">
                <a:solidFill>
                  <a:schemeClr val="bg1"/>
                </a:solidFill>
              </a:rPr>
              <a:t>lenguas</a:t>
            </a:r>
            <a:r>
              <a:rPr lang="hu-HU" sz="4400" dirty="0">
                <a:solidFill>
                  <a:schemeClr val="bg1"/>
                </a:solidFill>
              </a:rPr>
              <a:t> </a:t>
            </a:r>
            <a:r>
              <a:rPr lang="hu-HU" sz="4400" dirty="0" err="1">
                <a:solidFill>
                  <a:schemeClr val="bg1"/>
                </a:solidFill>
              </a:rPr>
              <a:t>iberorrománicas</a:t>
            </a:r>
            <a:endParaRPr lang="hu-HU" sz="4400" dirty="0">
              <a:solidFill>
                <a:schemeClr val="bg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159533"/>
          </a:xfrm>
        </p:spPr>
        <p:txBody>
          <a:bodyPr/>
          <a:lstStyle/>
          <a:p>
            <a:pPr algn="just"/>
            <a:r>
              <a:rPr lang="hu-HU" dirty="0"/>
              <a:t>2</a:t>
            </a:r>
            <a:r>
              <a:rPr lang="hu-HU" dirty="0" smtClean="0"/>
              <a:t>. </a:t>
            </a:r>
            <a:r>
              <a:rPr lang="es-ES" dirty="0"/>
              <a:t>De la perífrasis verbal al paradigma verbal: la expresión del futuro. </a:t>
            </a:r>
            <a:endParaRPr lang="hu-HU" dirty="0"/>
          </a:p>
        </p:txBody>
      </p:sp>
      <p:pic>
        <p:nvPicPr>
          <p:cNvPr id="4" name="Picture 2" descr="Szponzorok | Informatikai Intéze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569" y="4903865"/>
            <a:ext cx="1738431" cy="173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658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Conservación del significado de obligación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838200" y="2029522"/>
            <a:ext cx="1039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400" dirty="0" smtClean="0"/>
              <a:t>(</a:t>
            </a:r>
            <a:r>
              <a:rPr lang="es-ES" sz="2400" dirty="0" smtClean="0"/>
              <a:t>14</a:t>
            </a:r>
            <a:r>
              <a:rPr lang="hu-HU" sz="2400" dirty="0" smtClean="0"/>
              <a:t>)</a:t>
            </a:r>
            <a:r>
              <a:rPr lang="hu-HU" sz="2400" dirty="0"/>
              <a:t>	</a:t>
            </a:r>
            <a:r>
              <a:rPr lang="es-ES" sz="2400" dirty="0" smtClean="0"/>
              <a:t>a.</a:t>
            </a:r>
            <a:r>
              <a:rPr lang="hu-HU" sz="2400" dirty="0"/>
              <a:t>	Et </a:t>
            </a:r>
            <a:r>
              <a:rPr lang="hu-HU" sz="2400" dirty="0" err="1"/>
              <a:t>si</a:t>
            </a:r>
            <a:r>
              <a:rPr lang="hu-HU" sz="2400" dirty="0"/>
              <a:t> </a:t>
            </a:r>
            <a:r>
              <a:rPr lang="hu-HU" sz="2400" dirty="0" err="1"/>
              <a:t>saluar</a:t>
            </a:r>
            <a:r>
              <a:rPr lang="hu-HU" sz="2400" dirty="0"/>
              <a:t> non </a:t>
            </a:r>
            <a:r>
              <a:rPr lang="hu-HU" sz="2400" i="1" dirty="0"/>
              <a:t>se </a:t>
            </a:r>
            <a:r>
              <a:rPr lang="hu-HU" sz="2400" dirty="0"/>
              <a:t>q&lt;u&gt;</a:t>
            </a:r>
            <a:r>
              <a:rPr lang="hu-HU" sz="2400" dirty="0" err="1"/>
              <a:t>i`siere</a:t>
            </a:r>
            <a:r>
              <a:rPr lang="hu-HU" sz="2400" dirty="0"/>
              <a:t> </a:t>
            </a:r>
            <a:r>
              <a:rPr lang="hu-HU" sz="2400" b="1" dirty="0" err="1"/>
              <a:t>deue</a:t>
            </a:r>
            <a:r>
              <a:rPr lang="hu-HU" sz="2400" dirty="0"/>
              <a:t> </a:t>
            </a:r>
            <a:r>
              <a:rPr lang="hu-HU" sz="2400" dirty="0" err="1"/>
              <a:t>gela</a:t>
            </a:r>
            <a:r>
              <a:rPr lang="hu-HU" sz="2400" dirty="0"/>
              <a:t> </a:t>
            </a:r>
            <a:r>
              <a:rPr lang="hu-HU" sz="2400" dirty="0" err="1"/>
              <a:t>pechar</a:t>
            </a:r>
            <a:r>
              <a:rPr lang="hu-HU" sz="2400" dirty="0"/>
              <a:t>. (FUE, 91) </a:t>
            </a:r>
          </a:p>
          <a:p>
            <a:pPr algn="just"/>
            <a:r>
              <a:rPr lang="es-ES" sz="2400" dirty="0" smtClean="0"/>
              <a:t>	b.</a:t>
            </a:r>
            <a:r>
              <a:rPr lang="hu-HU" sz="2400" dirty="0"/>
              <a:t>	[…] </a:t>
            </a:r>
            <a:r>
              <a:rPr lang="hu-HU" sz="2400" dirty="0" err="1"/>
              <a:t>deue</a:t>
            </a:r>
            <a:r>
              <a:rPr lang="hu-HU" sz="2400" dirty="0"/>
              <a:t> </a:t>
            </a:r>
            <a:r>
              <a:rPr lang="hu-HU" sz="2400" dirty="0" err="1"/>
              <a:t>pechar</a:t>
            </a:r>
            <a:r>
              <a:rPr lang="hu-HU" sz="2400" dirty="0"/>
              <a:t> </a:t>
            </a:r>
            <a:r>
              <a:rPr lang="hu-HU" sz="2400" dirty="0" err="1"/>
              <a:t>sesenta</a:t>
            </a:r>
            <a:r>
              <a:rPr lang="hu-HU" sz="2400" dirty="0"/>
              <a:t> </a:t>
            </a:r>
            <a:r>
              <a:rPr lang="hu-HU" sz="2400" dirty="0" err="1"/>
              <a:t>sueldos</a:t>
            </a:r>
            <a:r>
              <a:rPr lang="hu-HU" sz="2400" dirty="0"/>
              <a:t> &amp; el </a:t>
            </a:r>
            <a:r>
              <a:rPr lang="hu-HU" sz="2400" dirty="0" err="1"/>
              <a:t>pescado</a:t>
            </a:r>
            <a:r>
              <a:rPr lang="hu-HU" sz="2400" dirty="0"/>
              <a:t> </a:t>
            </a:r>
            <a:r>
              <a:rPr lang="hu-HU" sz="2400" dirty="0" err="1"/>
              <a:t>que</a:t>
            </a:r>
            <a:r>
              <a:rPr lang="hu-HU" sz="2400" dirty="0"/>
              <a:t> p&lt;r&gt;</a:t>
            </a:r>
            <a:r>
              <a:rPr lang="hu-HU" sz="2400" dirty="0" err="1"/>
              <a:t>i`siere</a:t>
            </a:r>
            <a:r>
              <a:rPr lang="hu-HU" sz="2400" dirty="0"/>
              <a:t> </a:t>
            </a:r>
            <a:r>
              <a:rPr lang="es-ES" sz="2400" dirty="0" smtClean="0"/>
              <a:t>			</a:t>
            </a:r>
            <a:r>
              <a:rPr lang="hu-HU" sz="2400" dirty="0" err="1" smtClean="0"/>
              <a:t>pechar</a:t>
            </a:r>
            <a:r>
              <a:rPr lang="hu-HU" sz="2400" i="1" dirty="0" err="1" smtClean="0"/>
              <a:t>lo</a:t>
            </a:r>
            <a:r>
              <a:rPr lang="hu-HU" sz="2400" i="1" dirty="0" smtClean="0"/>
              <a:t> </a:t>
            </a:r>
            <a:r>
              <a:rPr lang="hu-HU" sz="2400" b="1" dirty="0" err="1"/>
              <a:t>a</a:t>
            </a:r>
            <a:r>
              <a:rPr lang="hu-HU" sz="2400" dirty="0" err="1"/>
              <a:t>a</a:t>
            </a:r>
            <a:r>
              <a:rPr lang="hu-HU" sz="2400" dirty="0"/>
              <a:t> </a:t>
            </a:r>
            <a:r>
              <a:rPr lang="hu-HU" sz="2400" dirty="0" err="1"/>
              <a:t>su</a:t>
            </a:r>
            <a:r>
              <a:rPr lang="hu-HU" sz="2400" dirty="0"/>
              <a:t> </a:t>
            </a:r>
            <a:r>
              <a:rPr lang="hu-HU" sz="2400" dirty="0" err="1"/>
              <a:t>due</a:t>
            </a:r>
            <a:r>
              <a:rPr lang="hu-HU" sz="2400" dirty="0"/>
              <a:t>&lt;n&gt;no. </a:t>
            </a:r>
            <a:r>
              <a:rPr lang="hu-HU" sz="2400" dirty="0" smtClean="0"/>
              <a:t>(</a:t>
            </a:r>
            <a:r>
              <a:rPr lang="hu-HU" sz="2400" dirty="0"/>
              <a:t>FUE, 80)</a:t>
            </a:r>
          </a:p>
          <a:p>
            <a:pPr algn="just"/>
            <a:r>
              <a:rPr lang="hu-HU" sz="2400" dirty="0"/>
              <a:t> 	</a:t>
            </a:r>
            <a:r>
              <a:rPr lang="es-ES" sz="2400" dirty="0" smtClean="0"/>
              <a:t>c.</a:t>
            </a:r>
            <a:r>
              <a:rPr lang="hu-HU" sz="2400" dirty="0"/>
              <a:t>	Et </a:t>
            </a:r>
            <a:r>
              <a:rPr lang="hu-HU" sz="2400" dirty="0" err="1"/>
              <a:t>mando</a:t>
            </a:r>
            <a:r>
              <a:rPr lang="hu-HU" sz="2400" dirty="0"/>
              <a:t> et </a:t>
            </a:r>
            <a:r>
              <a:rPr lang="hu-HU" sz="2400" dirty="0" err="1"/>
              <a:t>defiendo</a:t>
            </a:r>
            <a:r>
              <a:rPr lang="hu-HU" sz="2400" dirty="0"/>
              <a:t> </a:t>
            </a:r>
            <a:r>
              <a:rPr lang="hu-HU" sz="2400" dirty="0" err="1"/>
              <a:t>que</a:t>
            </a:r>
            <a:r>
              <a:rPr lang="hu-HU" sz="2400" dirty="0"/>
              <a:t> </a:t>
            </a:r>
            <a:r>
              <a:rPr lang="hu-HU" sz="2400" dirty="0" err="1"/>
              <a:t>ninguno</a:t>
            </a:r>
            <a:r>
              <a:rPr lang="hu-HU" sz="2400" dirty="0"/>
              <a:t> non </a:t>
            </a:r>
            <a:r>
              <a:rPr lang="hu-HU" sz="2400" dirty="0" err="1"/>
              <a:t>ssea</a:t>
            </a:r>
            <a:r>
              <a:rPr lang="hu-HU" sz="2400" dirty="0"/>
              <a:t> </a:t>
            </a:r>
            <a:r>
              <a:rPr lang="hu-HU" sz="2400" dirty="0" err="1"/>
              <a:t>osado</a:t>
            </a:r>
            <a:r>
              <a:rPr lang="hu-HU" sz="2400" dirty="0"/>
              <a:t> de </a:t>
            </a:r>
            <a:r>
              <a:rPr lang="hu-HU" sz="2400" dirty="0" err="1"/>
              <a:t>Ir</a:t>
            </a:r>
            <a:r>
              <a:rPr lang="hu-HU" sz="2400" dirty="0"/>
              <a:t> </a:t>
            </a:r>
            <a:r>
              <a:rPr lang="hu-HU" sz="2400" dirty="0" err="1"/>
              <a:t>contra</a:t>
            </a:r>
            <a:r>
              <a:rPr lang="hu-HU" sz="2400" dirty="0"/>
              <a:t> </a:t>
            </a:r>
            <a:r>
              <a:rPr lang="hu-HU" sz="2400" dirty="0" err="1"/>
              <a:t>esta</a:t>
            </a:r>
            <a:r>
              <a:rPr lang="hu-HU" sz="2400" dirty="0"/>
              <a:t> </a:t>
            </a:r>
            <a:r>
              <a:rPr lang="es-ES" sz="2400" dirty="0" smtClean="0"/>
              <a:t>		</a:t>
            </a:r>
            <a:r>
              <a:rPr lang="hu-HU" sz="2400" dirty="0" smtClean="0"/>
              <a:t>mi </a:t>
            </a:r>
            <a:r>
              <a:rPr lang="hu-HU" sz="2400" dirty="0" err="1"/>
              <a:t>carta</a:t>
            </a:r>
            <a:r>
              <a:rPr lang="hu-HU" sz="2400" dirty="0"/>
              <a:t> </a:t>
            </a:r>
            <a:r>
              <a:rPr lang="hu-HU" sz="2400" dirty="0" err="1"/>
              <a:t>nin</a:t>
            </a:r>
            <a:r>
              <a:rPr lang="hu-HU" sz="2400" dirty="0"/>
              <a:t> </a:t>
            </a:r>
            <a:r>
              <a:rPr lang="hu-HU" sz="2400" dirty="0" smtClean="0"/>
              <a:t>de</a:t>
            </a:r>
            <a:r>
              <a:rPr lang="es-ES" sz="2400" dirty="0" smtClean="0"/>
              <a:t> </a:t>
            </a:r>
            <a:r>
              <a:rPr lang="hu-HU" sz="2400" dirty="0" err="1" smtClean="0"/>
              <a:t>quebrantarla</a:t>
            </a:r>
            <a:r>
              <a:rPr lang="hu-HU" sz="2400" dirty="0" smtClean="0"/>
              <a:t> </a:t>
            </a:r>
            <a:r>
              <a:rPr lang="hu-HU" sz="2400" dirty="0" err="1"/>
              <a:t>nin</a:t>
            </a:r>
            <a:r>
              <a:rPr lang="hu-HU" sz="2400" dirty="0"/>
              <a:t> de </a:t>
            </a:r>
            <a:r>
              <a:rPr lang="hu-HU" sz="2400" dirty="0" err="1"/>
              <a:t>menguarla</a:t>
            </a:r>
            <a:r>
              <a:rPr lang="hu-HU" sz="2400" dirty="0"/>
              <a:t> en </a:t>
            </a:r>
            <a:r>
              <a:rPr lang="hu-HU" sz="2400" dirty="0" err="1"/>
              <a:t>ninguna</a:t>
            </a:r>
            <a:r>
              <a:rPr lang="hu-HU" sz="2400" dirty="0"/>
              <a:t> cosa </a:t>
            </a:r>
            <a:r>
              <a:rPr lang="hu-HU" sz="2400" dirty="0" err="1"/>
              <a:t>que</a:t>
            </a:r>
            <a:r>
              <a:rPr lang="hu-HU" sz="2400" dirty="0"/>
              <a:t> </a:t>
            </a:r>
            <a:r>
              <a:rPr lang="es-ES" sz="2400" dirty="0" smtClean="0"/>
              <a:t>		</a:t>
            </a:r>
            <a:r>
              <a:rPr lang="hu-HU" sz="2400" dirty="0" err="1" smtClean="0"/>
              <a:t>qualquiera</a:t>
            </a:r>
            <a:r>
              <a:rPr lang="hu-HU" sz="2400" dirty="0" smtClean="0"/>
              <a:t> </a:t>
            </a:r>
            <a:r>
              <a:rPr lang="hu-HU" sz="2400" dirty="0" err="1"/>
              <a:t>que</a:t>
            </a:r>
            <a:r>
              <a:rPr lang="hu-HU" sz="2400" dirty="0"/>
              <a:t> </a:t>
            </a:r>
            <a:r>
              <a:rPr lang="hu-HU" sz="2400" dirty="0" err="1"/>
              <a:t>lo</a:t>
            </a:r>
            <a:r>
              <a:rPr lang="hu-HU" sz="2400" dirty="0"/>
              <a:t> </a:t>
            </a:r>
            <a:r>
              <a:rPr lang="hu-HU" sz="2400" dirty="0" err="1"/>
              <a:t>ficiese</a:t>
            </a:r>
            <a:r>
              <a:rPr lang="hu-HU" sz="2400" dirty="0"/>
              <a:t> </a:t>
            </a:r>
            <a:r>
              <a:rPr lang="hu-HU" sz="2400" dirty="0" err="1"/>
              <a:t>abrie</a:t>
            </a:r>
            <a:r>
              <a:rPr lang="hu-HU" sz="2400" dirty="0"/>
              <a:t> mi </a:t>
            </a:r>
            <a:r>
              <a:rPr lang="hu-HU" sz="2400" dirty="0" err="1"/>
              <a:t>Ira</a:t>
            </a:r>
            <a:r>
              <a:rPr lang="hu-HU" sz="2400" dirty="0"/>
              <a:t> </a:t>
            </a:r>
            <a:r>
              <a:rPr lang="es-ES" sz="2400" dirty="0" smtClean="0"/>
              <a:t>	</a:t>
            </a:r>
            <a:r>
              <a:rPr lang="hu-HU" sz="2400" dirty="0" smtClean="0"/>
              <a:t>e </a:t>
            </a:r>
            <a:r>
              <a:rPr lang="hu-HU" sz="2400" dirty="0" err="1"/>
              <a:t>pechar</a:t>
            </a:r>
            <a:r>
              <a:rPr lang="hu-HU" sz="2400" dirty="0"/>
              <a:t> </a:t>
            </a:r>
            <a:r>
              <a:rPr lang="hu-HU" sz="2400" i="1" dirty="0"/>
              <a:t>me</a:t>
            </a:r>
            <a:r>
              <a:rPr lang="hu-HU" sz="2400" dirty="0"/>
              <a:t> </a:t>
            </a:r>
            <a:r>
              <a:rPr lang="hu-HU" sz="2400" b="1" dirty="0" err="1"/>
              <a:t>hya</a:t>
            </a:r>
            <a:r>
              <a:rPr lang="hu-HU" sz="2400" dirty="0"/>
              <a:t> </a:t>
            </a:r>
            <a:r>
              <a:rPr lang="hu-HU" sz="2400" dirty="0" smtClean="0"/>
              <a:t>en</a:t>
            </a:r>
            <a:r>
              <a:rPr lang="es-ES" sz="2400" dirty="0" smtClean="0"/>
              <a:t> </a:t>
            </a:r>
            <a:r>
              <a:rPr lang="hu-HU" sz="2400" dirty="0" err="1" smtClean="0"/>
              <a:t>coto</a:t>
            </a:r>
            <a:r>
              <a:rPr lang="hu-HU" sz="2400" dirty="0" smtClean="0"/>
              <a:t> </a:t>
            </a:r>
            <a:r>
              <a:rPr lang="hu-HU" sz="2400" dirty="0" err="1"/>
              <a:t>mil</a:t>
            </a:r>
            <a:r>
              <a:rPr lang="hu-HU" sz="2400" dirty="0"/>
              <a:t> </a:t>
            </a:r>
            <a:r>
              <a:rPr lang="es-ES" sz="2400" dirty="0" smtClean="0"/>
              <a:t>			</a:t>
            </a:r>
            <a:r>
              <a:rPr lang="hu-HU" sz="2400" dirty="0" err="1" smtClean="0"/>
              <a:t>marauedis</a:t>
            </a:r>
            <a:r>
              <a:rPr lang="hu-HU" sz="2400" dirty="0" smtClean="0"/>
              <a:t> </a:t>
            </a:r>
            <a:r>
              <a:rPr lang="hu-HU" sz="2400" dirty="0"/>
              <a:t>e </a:t>
            </a:r>
            <a:r>
              <a:rPr lang="hu-HU" sz="2400" dirty="0" err="1"/>
              <a:t>al</a:t>
            </a:r>
            <a:r>
              <a:rPr lang="hu-HU" sz="2400" dirty="0"/>
              <a:t> </a:t>
            </a:r>
            <a:r>
              <a:rPr lang="hu-HU" sz="2400" dirty="0" err="1"/>
              <a:t>Maestre</a:t>
            </a:r>
            <a:r>
              <a:rPr lang="hu-HU" sz="2400" dirty="0"/>
              <a:t> e a la </a:t>
            </a:r>
            <a:r>
              <a:rPr lang="hu-HU" sz="2400" dirty="0" err="1"/>
              <a:t>orden</a:t>
            </a:r>
            <a:r>
              <a:rPr lang="hu-HU" sz="2400" dirty="0"/>
              <a:t> o a </a:t>
            </a:r>
            <a:r>
              <a:rPr lang="hu-HU" sz="2400" dirty="0" err="1"/>
              <a:t>quien</a:t>
            </a:r>
            <a:r>
              <a:rPr lang="hu-HU" sz="2400" dirty="0"/>
              <a:t> </a:t>
            </a:r>
            <a:r>
              <a:rPr lang="hu-HU" sz="2400" dirty="0" err="1"/>
              <a:t>su</a:t>
            </a:r>
            <a:r>
              <a:rPr lang="hu-HU" sz="2400" dirty="0"/>
              <a:t> </a:t>
            </a:r>
            <a:r>
              <a:rPr lang="hu-HU" sz="2400" dirty="0" err="1" smtClean="0"/>
              <a:t>boz</a:t>
            </a:r>
            <a:r>
              <a:rPr lang="es-ES" sz="2400" dirty="0"/>
              <a:t> </a:t>
            </a:r>
            <a:r>
              <a:rPr lang="hu-HU" sz="2400" dirty="0" err="1" smtClean="0"/>
              <a:t>tobiesse</a:t>
            </a:r>
            <a:r>
              <a:rPr lang="hu-HU" sz="2400" dirty="0" smtClean="0"/>
              <a:t> </a:t>
            </a:r>
            <a:r>
              <a:rPr lang="hu-HU" sz="2400" dirty="0" err="1"/>
              <a:t>todo</a:t>
            </a:r>
            <a:r>
              <a:rPr lang="hu-HU" sz="2400" dirty="0"/>
              <a:t> </a:t>
            </a:r>
            <a:r>
              <a:rPr lang="es-ES" sz="2400" dirty="0" smtClean="0"/>
              <a:t>		</a:t>
            </a:r>
            <a:r>
              <a:rPr lang="hu-HU" sz="2400" dirty="0" smtClean="0"/>
              <a:t>el </a:t>
            </a:r>
            <a:r>
              <a:rPr lang="hu-HU" sz="2400" dirty="0" err="1"/>
              <a:t>danno</a:t>
            </a:r>
            <a:r>
              <a:rPr lang="hu-HU" sz="2400" dirty="0"/>
              <a:t> </a:t>
            </a:r>
            <a:r>
              <a:rPr lang="hu-HU" sz="2400" dirty="0" err="1"/>
              <a:t>doblado</a:t>
            </a:r>
            <a:r>
              <a:rPr lang="hu-HU" sz="2400" dirty="0"/>
              <a:t>. (</a:t>
            </a:r>
            <a:r>
              <a:rPr lang="hu-HU" sz="2400" dirty="0" err="1"/>
              <a:t>EsC</a:t>
            </a:r>
            <a:r>
              <a:rPr lang="hu-HU" sz="2400" dirty="0"/>
              <a:t>, III, 140)</a:t>
            </a:r>
          </a:p>
          <a:p>
            <a:pPr algn="just"/>
            <a:r>
              <a:rPr lang="hu-HU" sz="2400" dirty="0"/>
              <a:t> 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57333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hu-HU" b="1" dirty="0" smtClean="0">
                <a:solidFill>
                  <a:schemeClr val="bg1"/>
                </a:solidFill>
              </a:rPr>
              <a:t>La construcción </a:t>
            </a:r>
            <a:r>
              <a:rPr lang="hu-HU" b="1" i="1" dirty="0" err="1" smtClean="0">
                <a:solidFill>
                  <a:schemeClr val="bg1"/>
                </a:solidFill>
              </a:rPr>
              <a:t>ire+infinitivo</a:t>
            </a:r>
            <a:endParaRPr lang="hu-HU" b="1" i="1" dirty="0">
              <a:solidFill>
                <a:schemeClr val="bg1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838200" y="1971974"/>
            <a:ext cx="10515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_tradnl" sz="2400" dirty="0">
                <a:ea typeface="MS Mincho"/>
                <a:cs typeface="Times New Roman" panose="02020603050405020304" pitchFamily="18" charset="0"/>
              </a:rPr>
              <a:t>(</a:t>
            </a:r>
            <a:r>
              <a:rPr lang="es-ES_tradnl" sz="2400" dirty="0" smtClean="0">
                <a:ea typeface="MS Mincho"/>
                <a:cs typeface="Times New Roman" panose="02020603050405020304" pitchFamily="18" charset="0"/>
              </a:rPr>
              <a:t>1</a:t>
            </a:r>
            <a:r>
              <a:rPr lang="hu-HU" sz="2400" dirty="0" smtClean="0">
                <a:ea typeface="MS Mincho"/>
                <a:cs typeface="Times New Roman" panose="02020603050405020304" pitchFamily="18" charset="0"/>
              </a:rPr>
              <a:t>5</a:t>
            </a:r>
            <a:r>
              <a:rPr lang="es-ES_tradnl" sz="2400" dirty="0" smtClean="0">
                <a:ea typeface="MS Mincho"/>
                <a:cs typeface="Times New Roman" panose="02020603050405020304" pitchFamily="18" charset="0"/>
              </a:rPr>
              <a:t>) </a:t>
            </a:r>
            <a:r>
              <a:rPr lang="es-ES_tradnl" sz="2400" dirty="0">
                <a:ea typeface="MS Mincho"/>
                <a:cs typeface="Times New Roman" panose="02020603050405020304" pitchFamily="18" charset="0"/>
              </a:rPr>
              <a:t>	</a:t>
            </a:r>
            <a:r>
              <a:rPr lang="es-ES_tradnl" sz="2400" dirty="0" smtClean="0">
                <a:ea typeface="MS Mincho"/>
                <a:cs typeface="Times New Roman" panose="02020603050405020304" pitchFamily="18" charset="0"/>
              </a:rPr>
              <a:t>a</a:t>
            </a:r>
            <a:r>
              <a:rPr lang="hu-HU" sz="2400" dirty="0" smtClean="0">
                <a:ea typeface="MS Mincho"/>
                <a:cs typeface="Times New Roman" panose="02020603050405020304" pitchFamily="18" charset="0"/>
              </a:rPr>
              <a:t>.</a:t>
            </a:r>
            <a:r>
              <a:rPr lang="es-ES_tradnl" sz="2400" dirty="0">
                <a:ea typeface="MS Mincho"/>
                <a:cs typeface="Times New Roman" panose="02020603050405020304" pitchFamily="18" charset="0"/>
              </a:rPr>
              <a:t>	</a:t>
            </a:r>
            <a:r>
              <a:rPr lang="es-ES_tradnl" sz="2400" dirty="0" smtClean="0">
                <a:ea typeface="MS Mincho"/>
                <a:cs typeface="Times New Roman" panose="02020603050405020304" pitchFamily="18" charset="0"/>
              </a:rPr>
              <a:t>es. </a:t>
            </a:r>
            <a:r>
              <a:rPr lang="es-ES_tradnl" sz="2400" dirty="0">
                <a:ea typeface="MS Mincho"/>
                <a:cs typeface="Times New Roman" panose="02020603050405020304" pitchFamily="18" charset="0"/>
              </a:rPr>
              <a:t>Juan va a recoger los libros.</a:t>
            </a:r>
            <a:endParaRPr lang="hu-HU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sz="2400" dirty="0">
                <a:ea typeface="MS Mincho"/>
                <a:cs typeface="Times New Roman" panose="02020603050405020304" pitchFamily="18" charset="0"/>
              </a:rPr>
              <a:t>	</a:t>
            </a:r>
            <a:r>
              <a:rPr lang="es-ES_tradnl" sz="2400" dirty="0" smtClean="0">
                <a:ea typeface="MS Mincho"/>
                <a:cs typeface="Times New Roman" panose="02020603050405020304" pitchFamily="18" charset="0"/>
              </a:rPr>
              <a:t>b</a:t>
            </a:r>
            <a:r>
              <a:rPr lang="hu-HU" sz="2400" dirty="0" smtClean="0">
                <a:ea typeface="MS Mincho"/>
                <a:cs typeface="Times New Roman" panose="02020603050405020304" pitchFamily="18" charset="0"/>
              </a:rPr>
              <a:t>.</a:t>
            </a:r>
            <a:r>
              <a:rPr lang="es-ES_tradnl" sz="2400" dirty="0">
                <a:ea typeface="MS Mincho"/>
                <a:cs typeface="Times New Roman" panose="02020603050405020304" pitchFamily="18" charset="0"/>
              </a:rPr>
              <a:t>	</a:t>
            </a:r>
            <a:r>
              <a:rPr lang="es-ES_tradnl" sz="2400" dirty="0" smtClean="0">
                <a:ea typeface="MS Mincho"/>
                <a:cs typeface="Times New Roman" panose="02020603050405020304" pitchFamily="18" charset="0"/>
              </a:rPr>
              <a:t>es. </a:t>
            </a:r>
            <a:r>
              <a:rPr lang="es-ES_tradnl" sz="2400" dirty="0">
                <a:ea typeface="MS Mincho"/>
                <a:cs typeface="Times New Roman" panose="02020603050405020304" pitchFamily="18" charset="0"/>
              </a:rPr>
              <a:t>*Juan va recoger los libros.</a:t>
            </a:r>
            <a:endParaRPr lang="hu-HU" sz="2400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hu-HU" sz="2400" dirty="0" smtClean="0">
                <a:ea typeface="MS Mincho"/>
                <a:cs typeface="Times New Roman" panose="02020603050405020304" pitchFamily="18" charset="0"/>
              </a:rPr>
              <a:t>	</a:t>
            </a:r>
            <a:r>
              <a:rPr lang="pt-PT" sz="2400" dirty="0" smtClean="0">
                <a:ea typeface="MS Mincho"/>
                <a:cs typeface="Times New Roman" panose="02020603050405020304" pitchFamily="18" charset="0"/>
              </a:rPr>
              <a:t>c</a:t>
            </a:r>
            <a:r>
              <a:rPr lang="hu-HU" sz="2400" dirty="0" smtClean="0">
                <a:ea typeface="MS Mincho"/>
                <a:cs typeface="Times New Roman" panose="02020603050405020304" pitchFamily="18" charset="0"/>
              </a:rPr>
              <a:t>.</a:t>
            </a:r>
            <a:r>
              <a:rPr lang="pt-PT" sz="2400" dirty="0">
                <a:ea typeface="MS Mincho"/>
                <a:cs typeface="Times New Roman" panose="02020603050405020304" pitchFamily="18" charset="0"/>
              </a:rPr>
              <a:t>	</a:t>
            </a:r>
            <a:r>
              <a:rPr lang="pt-PT" sz="2400" dirty="0" smtClean="0">
                <a:ea typeface="MS Mincho"/>
                <a:cs typeface="Times New Roman" panose="02020603050405020304" pitchFamily="18" charset="0"/>
              </a:rPr>
              <a:t>p</a:t>
            </a:r>
            <a:r>
              <a:rPr lang="hu-HU" sz="2400" dirty="0" smtClean="0">
                <a:ea typeface="MS Mincho"/>
                <a:cs typeface="Times New Roman" panose="02020603050405020304" pitchFamily="18" charset="0"/>
              </a:rPr>
              <a:t>t</a:t>
            </a:r>
            <a:r>
              <a:rPr lang="pt-PT" sz="2400" dirty="0" smtClean="0">
                <a:ea typeface="MS Mincho"/>
                <a:cs typeface="Times New Roman" panose="02020603050405020304" pitchFamily="18" charset="0"/>
              </a:rPr>
              <a:t>. </a:t>
            </a:r>
            <a:r>
              <a:rPr lang="pt-PT" sz="2400" dirty="0">
                <a:ea typeface="MS Mincho"/>
                <a:cs typeface="Times New Roman" panose="02020603050405020304" pitchFamily="18" charset="0"/>
              </a:rPr>
              <a:t>O João vai recolher os livros.</a:t>
            </a:r>
            <a:endParaRPr lang="hu-HU" sz="2400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hu-HU" sz="2400" dirty="0" smtClean="0">
                <a:ea typeface="MS Mincho"/>
                <a:cs typeface="Times New Roman" panose="02020603050405020304" pitchFamily="18" charset="0"/>
              </a:rPr>
              <a:t>	</a:t>
            </a:r>
            <a:r>
              <a:rPr lang="pt-PT" sz="2400" dirty="0" smtClean="0">
                <a:ea typeface="MS Mincho"/>
                <a:cs typeface="Times New Roman" panose="02020603050405020304" pitchFamily="18" charset="0"/>
              </a:rPr>
              <a:t>d</a:t>
            </a:r>
            <a:r>
              <a:rPr lang="hu-HU" sz="2400" dirty="0" smtClean="0">
                <a:ea typeface="MS Mincho"/>
                <a:cs typeface="Times New Roman" panose="02020603050405020304" pitchFamily="18" charset="0"/>
              </a:rPr>
              <a:t>.</a:t>
            </a:r>
            <a:r>
              <a:rPr lang="pt-PT" sz="2400" dirty="0">
                <a:ea typeface="MS Mincho"/>
                <a:cs typeface="Times New Roman" panose="02020603050405020304" pitchFamily="18" charset="0"/>
              </a:rPr>
              <a:t>	</a:t>
            </a:r>
            <a:r>
              <a:rPr lang="pt-PT" sz="2400" dirty="0" smtClean="0">
                <a:ea typeface="MS Mincho"/>
                <a:cs typeface="Times New Roman" panose="02020603050405020304" pitchFamily="18" charset="0"/>
              </a:rPr>
              <a:t>p</a:t>
            </a:r>
            <a:r>
              <a:rPr lang="hu-HU" sz="2400" dirty="0" smtClean="0">
                <a:ea typeface="MS Mincho"/>
                <a:cs typeface="Times New Roman" panose="02020603050405020304" pitchFamily="18" charset="0"/>
              </a:rPr>
              <a:t>t</a:t>
            </a:r>
            <a:r>
              <a:rPr lang="pt-PT" sz="2400" dirty="0" smtClean="0">
                <a:ea typeface="MS Mincho"/>
                <a:cs typeface="Times New Roman" panose="02020603050405020304" pitchFamily="18" charset="0"/>
              </a:rPr>
              <a:t>. </a:t>
            </a:r>
            <a:r>
              <a:rPr lang="pt-PT" sz="2400" dirty="0">
                <a:ea typeface="MS Mincho"/>
                <a:cs typeface="Times New Roman" panose="02020603050405020304" pitchFamily="18" charset="0"/>
              </a:rPr>
              <a:t>O João vai a recolher os livros</a:t>
            </a:r>
            <a:endParaRPr lang="hu-HU" sz="2400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hu-HU" sz="2400" dirty="0" smtClean="0">
                <a:ea typeface="MS Mincho"/>
                <a:cs typeface="Times New Roman" panose="02020603050405020304" pitchFamily="18" charset="0"/>
              </a:rPr>
              <a:t>	</a:t>
            </a:r>
            <a:r>
              <a:rPr lang="es-ES_tradnl" sz="2400" dirty="0" smtClean="0">
                <a:ea typeface="MS Mincho"/>
                <a:cs typeface="Times New Roman" panose="02020603050405020304" pitchFamily="18" charset="0"/>
              </a:rPr>
              <a:t>e</a:t>
            </a:r>
            <a:r>
              <a:rPr lang="hu-HU" sz="2400" dirty="0" smtClean="0">
                <a:ea typeface="MS Mincho"/>
                <a:cs typeface="Times New Roman" panose="02020603050405020304" pitchFamily="18" charset="0"/>
              </a:rPr>
              <a:t>.</a:t>
            </a:r>
            <a:r>
              <a:rPr lang="es-ES_tradnl" sz="2400" dirty="0">
                <a:ea typeface="MS Mincho"/>
                <a:cs typeface="Times New Roman" panose="02020603050405020304" pitchFamily="18" charset="0"/>
              </a:rPr>
              <a:t>	</a:t>
            </a:r>
            <a:r>
              <a:rPr lang="es-ES_tradnl" sz="2400" dirty="0" smtClean="0">
                <a:ea typeface="MS Mincho"/>
                <a:cs typeface="Times New Roman" panose="02020603050405020304" pitchFamily="18" charset="0"/>
              </a:rPr>
              <a:t>ct</a:t>
            </a:r>
            <a:r>
              <a:rPr lang="es-ES_tradnl" sz="2400" dirty="0">
                <a:ea typeface="MS Mincho"/>
                <a:cs typeface="Times New Roman" panose="02020603050405020304" pitchFamily="18" charset="0"/>
              </a:rPr>
              <a:t>. En Joan </a:t>
            </a:r>
            <a:r>
              <a:rPr lang="es-ES_tradnl" sz="2400" b="1" u="sng" dirty="0">
                <a:ea typeface="MS Mincho"/>
                <a:cs typeface="Times New Roman" panose="02020603050405020304" pitchFamily="18" charset="0"/>
              </a:rPr>
              <a:t>va recollir </a:t>
            </a:r>
            <a:r>
              <a:rPr lang="es-ES_tradnl" sz="2400" dirty="0">
                <a:ea typeface="MS Mincho"/>
                <a:cs typeface="Times New Roman" panose="02020603050405020304" pitchFamily="18" charset="0"/>
              </a:rPr>
              <a:t>els llibres.</a:t>
            </a:r>
            <a:endParaRPr lang="hu-HU" sz="2400" dirty="0"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hu-HU" sz="2400" dirty="0" smtClean="0">
                <a:ea typeface="MS Mincho"/>
                <a:cs typeface="Times New Roman" panose="02020603050405020304" pitchFamily="18" charset="0"/>
              </a:rPr>
              <a:t>	</a:t>
            </a:r>
            <a:r>
              <a:rPr lang="es-ES_tradnl" sz="2400" dirty="0" smtClean="0">
                <a:ea typeface="MS Mincho"/>
                <a:cs typeface="Times New Roman" panose="02020603050405020304" pitchFamily="18" charset="0"/>
              </a:rPr>
              <a:t>f</a:t>
            </a:r>
            <a:r>
              <a:rPr lang="hu-HU" sz="2400" dirty="0" smtClean="0">
                <a:ea typeface="MS Mincho"/>
                <a:cs typeface="Times New Roman" panose="02020603050405020304" pitchFamily="18" charset="0"/>
              </a:rPr>
              <a:t>.</a:t>
            </a:r>
            <a:r>
              <a:rPr lang="es-ES_tradnl" sz="2400" dirty="0">
                <a:ea typeface="MS Mincho"/>
                <a:cs typeface="Times New Roman" panose="02020603050405020304" pitchFamily="18" charset="0"/>
              </a:rPr>
              <a:t>	</a:t>
            </a:r>
            <a:r>
              <a:rPr lang="es-ES_tradnl" sz="2400" dirty="0" smtClean="0">
                <a:ea typeface="MS Mincho"/>
                <a:cs typeface="Times New Roman" panose="02020603050405020304" pitchFamily="18" charset="0"/>
              </a:rPr>
              <a:t>ct</a:t>
            </a:r>
            <a:r>
              <a:rPr lang="es-ES_tradnl" sz="2400" dirty="0">
                <a:ea typeface="MS Mincho"/>
                <a:cs typeface="Times New Roman" panose="02020603050405020304" pitchFamily="18" charset="0"/>
              </a:rPr>
              <a:t>. En Joan va a recollir els llibres.</a:t>
            </a:r>
            <a:endParaRPr lang="hu-HU" sz="24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937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hu-HU" b="1" dirty="0" err="1" smtClean="0">
                <a:solidFill>
                  <a:schemeClr val="bg1"/>
                </a:solidFill>
              </a:rPr>
              <a:t>Dos</a:t>
            </a:r>
            <a:r>
              <a:rPr lang="hu-HU" b="1" dirty="0" smtClean="0">
                <a:solidFill>
                  <a:schemeClr val="bg1"/>
                </a:solidFill>
              </a:rPr>
              <a:t> </a:t>
            </a:r>
            <a:r>
              <a:rPr lang="hu-HU" b="1" dirty="0" err="1" smtClean="0">
                <a:solidFill>
                  <a:schemeClr val="bg1"/>
                </a:solidFill>
              </a:rPr>
              <a:t>construcciones</a:t>
            </a:r>
            <a:endParaRPr lang="hu-HU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677981"/>
              </p:ext>
            </p:extLst>
          </p:nvPr>
        </p:nvGraphicFramePr>
        <p:xfrm>
          <a:off x="838200" y="1811047"/>
          <a:ext cx="10515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1774">
                  <a:extLst>
                    <a:ext uri="{9D8B030D-6E8A-4147-A177-3AD203B41FA5}">
                      <a16:colId xmlns:a16="http://schemas.microsoft.com/office/drawing/2014/main" val="186776267"/>
                    </a:ext>
                  </a:extLst>
                </a:gridCol>
                <a:gridCol w="4503174">
                  <a:extLst>
                    <a:ext uri="{9D8B030D-6E8A-4147-A177-3AD203B41FA5}">
                      <a16:colId xmlns:a16="http://schemas.microsoft.com/office/drawing/2014/main" val="1532627099"/>
                    </a:ext>
                  </a:extLst>
                </a:gridCol>
                <a:gridCol w="5090652">
                  <a:extLst>
                    <a:ext uri="{9D8B030D-6E8A-4147-A177-3AD203B41FA5}">
                      <a16:colId xmlns:a16="http://schemas.microsoft.com/office/drawing/2014/main" val="29558590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(16)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construcción</a:t>
                      </a:r>
                      <a:r>
                        <a:rPr lang="hu-HU" sz="2400" baseline="0" dirty="0" smtClean="0"/>
                        <a:t> </a:t>
                      </a:r>
                      <a:r>
                        <a:rPr lang="hu-HU" sz="2400" baseline="0" dirty="0" err="1" smtClean="0"/>
                        <a:t>final</a:t>
                      </a:r>
                      <a:r>
                        <a:rPr lang="hu-HU" sz="2400" baseline="0" dirty="0" smtClean="0"/>
                        <a:t> </a:t>
                      </a:r>
                      <a:r>
                        <a:rPr lang="hu-HU" sz="2400" dirty="0" smtClean="0"/>
                        <a:t>no </a:t>
                      </a:r>
                      <a:r>
                        <a:rPr lang="hu-HU" sz="2400" dirty="0" err="1" smtClean="0"/>
                        <a:t>perífrástica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err="1" smtClean="0"/>
                        <a:t>perífrasis</a:t>
                      </a:r>
                      <a:r>
                        <a:rPr lang="hu-HU" sz="2400" dirty="0" smtClean="0"/>
                        <a:t> de </a:t>
                      </a:r>
                      <a:r>
                        <a:rPr lang="hu-HU" sz="2400" dirty="0" err="1" smtClean="0"/>
                        <a:t>futuro</a:t>
                      </a:r>
                      <a:endParaRPr lang="hu-H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766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a.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2400" dirty="0" smtClean="0"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es. Juan va a la tienda a recoger los libros</a:t>
                      </a:r>
                      <a:r>
                        <a:rPr lang="hu-HU" sz="2400" dirty="0" smtClean="0"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.</a:t>
                      </a:r>
                      <a:endParaRPr lang="hu-HU" sz="2400" dirty="0" smtClean="0"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2400" dirty="0" smtClean="0"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es. Juan va a recoger los libros en la estación.</a:t>
                      </a:r>
                      <a:endParaRPr lang="hu-HU" sz="2400" dirty="0" smtClean="0"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424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b.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dirty="0" smtClean="0"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es. Juan va a recogerlos a la tienda.</a:t>
                      </a:r>
                      <a:endParaRPr lang="hu-HU" sz="2400" dirty="0" smtClean="0"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dirty="0" smtClean="0"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es. Juan va a recogerlos en la tienda.</a:t>
                      </a:r>
                      <a:endParaRPr lang="hu-HU" sz="2400" dirty="0" smtClean="0"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465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c.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dirty="0" smtClean="0"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es</a:t>
                      </a:r>
                      <a:r>
                        <a:rPr lang="hu-HU" sz="2400" dirty="0" smtClean="0"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s-ES_tradnl" sz="2400" dirty="0" smtClean="0"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 ?Juan los va a recoger a la tienda.</a:t>
                      </a:r>
                      <a:endParaRPr lang="hu-HU" sz="2400" dirty="0" smtClean="0"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dirty="0" smtClean="0"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es. Juan los va a recoger en la tienda.</a:t>
                      </a:r>
                      <a:endParaRPr lang="hu-HU" sz="2400" dirty="0" smtClean="0"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209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d.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dirty="0" smtClean="0"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es. *Los libros van a ser recogidos a la tienda por Juan.</a:t>
                      </a:r>
                      <a:endParaRPr lang="hu-HU" sz="2400" dirty="0" smtClean="0"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dirty="0" smtClean="0"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es. Los libros van a ser recogidos en la tienda por Juan.</a:t>
                      </a:r>
                      <a:endParaRPr lang="hu-HU" sz="2400" dirty="0" smtClean="0"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675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6959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hu-HU" b="1" dirty="0" err="1" smtClean="0">
                <a:solidFill>
                  <a:schemeClr val="bg1"/>
                </a:solidFill>
              </a:rPr>
              <a:t>Orígenes</a:t>
            </a:r>
            <a:r>
              <a:rPr lang="hu-HU" b="1" dirty="0" smtClean="0">
                <a:solidFill>
                  <a:schemeClr val="bg1"/>
                </a:solidFill>
              </a:rPr>
              <a:t> de la construcción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953729" y="1917290"/>
            <a:ext cx="1040007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400" dirty="0" smtClean="0"/>
              <a:t>(16)	a.	E </a:t>
            </a:r>
            <a:r>
              <a:rPr lang="hu-HU" sz="2400" dirty="0" err="1"/>
              <a:t>segunt</a:t>
            </a:r>
            <a:r>
              <a:rPr lang="hu-HU" sz="2400" dirty="0"/>
              <a:t> </a:t>
            </a:r>
            <a:r>
              <a:rPr lang="hu-HU" sz="2400" dirty="0" err="1"/>
              <a:t>dize</a:t>
            </a:r>
            <a:r>
              <a:rPr lang="hu-HU" sz="2400" dirty="0"/>
              <a:t> el </a:t>
            </a:r>
            <a:r>
              <a:rPr lang="hu-HU" sz="2400" dirty="0" err="1"/>
              <a:t>euang</a:t>
            </a:r>
            <a:r>
              <a:rPr lang="hu-HU" sz="2400" dirty="0"/>
              <a:t>[e]</a:t>
            </a:r>
            <a:r>
              <a:rPr lang="hu-HU" sz="2400" dirty="0" err="1"/>
              <a:t>lio</a:t>
            </a:r>
            <a:r>
              <a:rPr lang="hu-HU" sz="2400" dirty="0"/>
              <a:t> </a:t>
            </a:r>
            <a:r>
              <a:rPr lang="hu-HU" sz="2400" dirty="0" err="1"/>
              <a:t>yua</a:t>
            </a:r>
            <a:r>
              <a:rPr lang="hu-HU" sz="2400" dirty="0"/>
              <a:t> el a </a:t>
            </a:r>
            <a:r>
              <a:rPr lang="hu-HU" sz="2400" dirty="0" err="1"/>
              <a:t>aquel</a:t>
            </a:r>
            <a:r>
              <a:rPr lang="hu-HU" sz="2400" dirty="0"/>
              <a:t> </a:t>
            </a:r>
            <a:r>
              <a:rPr lang="hu-HU" sz="2400" dirty="0" err="1"/>
              <a:t>castiello</a:t>
            </a:r>
            <a:r>
              <a:rPr lang="hu-HU" sz="2400" dirty="0"/>
              <a:t> </a:t>
            </a:r>
            <a:r>
              <a:rPr lang="hu-HU" sz="2400" dirty="0" err="1"/>
              <a:t>muchas</a:t>
            </a:r>
            <a:r>
              <a:rPr lang="hu-HU" sz="2400" dirty="0"/>
              <a:t> </a:t>
            </a:r>
            <a:r>
              <a:rPr lang="hu-HU" sz="2400" dirty="0" err="1"/>
              <a:t>uezes</a:t>
            </a:r>
            <a:r>
              <a:rPr lang="hu-HU" sz="2400" dirty="0"/>
              <a:t> </a:t>
            </a:r>
            <a:r>
              <a:rPr lang="hu-HU" sz="2400" dirty="0" smtClean="0"/>
              <a:t>			</a:t>
            </a:r>
            <a:r>
              <a:rPr lang="hu-HU" sz="2400" dirty="0" err="1" smtClean="0"/>
              <a:t>posar</a:t>
            </a:r>
            <a:r>
              <a:rPr lang="hu-HU" sz="2400" dirty="0"/>
              <a:t>. (GCU, 14v</a:t>
            </a:r>
            <a:r>
              <a:rPr lang="hu-HU" sz="2400" dirty="0" smtClean="0"/>
              <a:t>)</a:t>
            </a:r>
          </a:p>
          <a:p>
            <a:pPr algn="just"/>
            <a:r>
              <a:rPr lang="hu-HU" sz="2400" dirty="0" smtClean="0"/>
              <a:t>	b</a:t>
            </a:r>
            <a:r>
              <a:rPr lang="hu-HU" sz="2400" dirty="0"/>
              <a:t>	</a:t>
            </a:r>
            <a:r>
              <a:rPr lang="hu-HU" sz="2400" dirty="0" err="1"/>
              <a:t>co</a:t>
            </a:r>
            <a:r>
              <a:rPr lang="hu-HU" sz="2400" dirty="0"/>
              <a:t>&lt;m&gt;</a:t>
            </a:r>
            <a:r>
              <a:rPr lang="hu-HU" sz="2400" dirty="0" err="1"/>
              <a:t>mo</a:t>
            </a:r>
            <a:r>
              <a:rPr lang="hu-HU" sz="2400" dirty="0"/>
              <a:t> </a:t>
            </a:r>
            <a:r>
              <a:rPr lang="hu-HU" sz="2400" dirty="0" err="1"/>
              <a:t>fue</a:t>
            </a:r>
            <a:r>
              <a:rPr lang="hu-HU" sz="2400" dirty="0"/>
              <a:t> el </a:t>
            </a:r>
            <a:r>
              <a:rPr lang="hu-HU" sz="2400" dirty="0" err="1"/>
              <a:t>Rey</a:t>
            </a:r>
            <a:r>
              <a:rPr lang="hu-HU" sz="2400" dirty="0"/>
              <a:t> de </a:t>
            </a:r>
            <a:r>
              <a:rPr lang="hu-HU" sz="2400" dirty="0" err="1"/>
              <a:t>ih</a:t>
            </a:r>
            <a:r>
              <a:rPr lang="hu-HU" sz="2400" dirty="0"/>
              <a:t>&lt;e&gt;r&lt;</a:t>
            </a:r>
            <a:r>
              <a:rPr lang="hu-HU" sz="2400" dirty="0" err="1"/>
              <a:t>usa</a:t>
            </a:r>
            <a:r>
              <a:rPr lang="hu-HU" sz="2400" dirty="0"/>
              <a:t>&gt;l&lt;e&gt;m con </a:t>
            </a:r>
            <a:r>
              <a:rPr lang="hu-HU" sz="2400" dirty="0" err="1"/>
              <a:t>su</a:t>
            </a:r>
            <a:r>
              <a:rPr lang="hu-HU" sz="2400" dirty="0"/>
              <a:t> </a:t>
            </a:r>
            <a:r>
              <a:rPr lang="hu-HU" sz="2400" dirty="0" err="1"/>
              <a:t>hues`te</a:t>
            </a:r>
            <a:r>
              <a:rPr lang="hu-HU" sz="2400" dirty="0"/>
              <a:t> a </a:t>
            </a:r>
            <a:r>
              <a:rPr lang="hu-HU" sz="2400" dirty="0" err="1"/>
              <a:t>reçebir</a:t>
            </a:r>
            <a:r>
              <a:rPr lang="hu-HU" sz="2400" dirty="0"/>
              <a:t> </a:t>
            </a:r>
            <a:r>
              <a:rPr lang="hu-HU" sz="2400" dirty="0" smtClean="0"/>
              <a:t>		la </a:t>
            </a:r>
            <a:r>
              <a:rPr lang="hu-HU" sz="2400" dirty="0" err="1"/>
              <a:t>mayor</a:t>
            </a:r>
            <a:r>
              <a:rPr lang="hu-HU" sz="2400" dirty="0"/>
              <a:t> </a:t>
            </a:r>
            <a:r>
              <a:rPr lang="hu-HU" sz="2400" dirty="0" err="1"/>
              <a:t>çipdat</a:t>
            </a:r>
            <a:r>
              <a:rPr lang="hu-HU" sz="2400" dirty="0"/>
              <a:t> de </a:t>
            </a:r>
            <a:r>
              <a:rPr lang="hu-HU" sz="2400" dirty="0" err="1" smtClean="0"/>
              <a:t>arauia</a:t>
            </a:r>
            <a:r>
              <a:rPr lang="hu-HU" sz="2400" dirty="0"/>
              <a:t>. </a:t>
            </a:r>
            <a:r>
              <a:rPr lang="hu-HU" sz="2400" dirty="0" smtClean="0"/>
              <a:t>(GCU</a:t>
            </a:r>
            <a:r>
              <a:rPr lang="hu-HU" sz="2400" dirty="0"/>
              <a:t>, </a:t>
            </a:r>
            <a:r>
              <a:rPr lang="hu-HU" sz="2400" dirty="0" smtClean="0"/>
              <a:t>21r)</a:t>
            </a:r>
          </a:p>
          <a:p>
            <a:pPr algn="just"/>
            <a:r>
              <a:rPr lang="hu-HU" sz="2400" dirty="0" smtClean="0"/>
              <a:t>(17)	a.	</a:t>
            </a:r>
            <a:r>
              <a:rPr lang="es-ES_tradnl" sz="2400" dirty="0" smtClean="0"/>
              <a:t>é </a:t>
            </a:r>
            <a:r>
              <a:rPr lang="es-ES_tradnl" sz="2400" dirty="0"/>
              <a:t>así como llegaron, los turcos fueron ferir en ellos </a:t>
            </a:r>
            <a:r>
              <a:rPr lang="es-ES_tradnl" sz="2400" dirty="0" smtClean="0"/>
              <a:t>muy</a:t>
            </a:r>
            <a:r>
              <a:rPr lang="hu-HU" sz="2400" dirty="0" smtClean="0"/>
              <a:t> 				</a:t>
            </a:r>
            <a:r>
              <a:rPr lang="es-ES_tradnl" sz="2400" dirty="0" smtClean="0"/>
              <a:t>bravamientre </a:t>
            </a:r>
            <a:r>
              <a:rPr lang="es-ES_tradnl" sz="2400" dirty="0"/>
              <a:t>(Alf. 496</a:t>
            </a:r>
            <a:r>
              <a:rPr lang="es-ES_tradnl" sz="2400" dirty="0" smtClean="0"/>
              <a:t>)</a:t>
            </a:r>
            <a:endParaRPr lang="hu-HU" sz="2400" dirty="0" smtClean="0"/>
          </a:p>
          <a:p>
            <a:pPr algn="just"/>
            <a:r>
              <a:rPr lang="hu-HU" sz="2400" dirty="0" smtClean="0"/>
              <a:t>	b.</a:t>
            </a:r>
            <a:r>
              <a:rPr lang="pt-PT" sz="2400" dirty="0"/>
              <a:t>	Partyosse o iffante da Feyra e tornousse ao Porto e [desy] foysse </a:t>
            </a:r>
            <a:r>
              <a:rPr lang="hu-HU" sz="2400" dirty="0" smtClean="0"/>
              <a:t>			</a:t>
            </a:r>
            <a:r>
              <a:rPr lang="pt-PT" sz="2400" dirty="0" smtClean="0"/>
              <a:t>deitar </a:t>
            </a:r>
            <a:r>
              <a:rPr lang="pt-PT" sz="2400" dirty="0"/>
              <a:t>sobre </a:t>
            </a:r>
            <a:r>
              <a:rPr lang="pt-PT" sz="2400" dirty="0" smtClean="0"/>
              <a:t>Guymarãães</a:t>
            </a:r>
            <a:r>
              <a:rPr lang="pt-PT" sz="2400" dirty="0"/>
              <a:t>. </a:t>
            </a:r>
            <a:r>
              <a:rPr lang="es-ES_tradnl" sz="2400" dirty="0"/>
              <a:t>(CGE, 204v)</a:t>
            </a:r>
            <a:endParaRPr lang="hu-HU" sz="2400" dirty="0"/>
          </a:p>
          <a:p>
            <a:pPr algn="just"/>
            <a:r>
              <a:rPr lang="es-ES_tradnl" dirty="0"/>
              <a:t> </a:t>
            </a:r>
            <a:r>
              <a:rPr lang="hu-HU" sz="2400" dirty="0" smtClean="0"/>
              <a:t>(18)	a.	</a:t>
            </a:r>
            <a:r>
              <a:rPr lang="es-ES_tradnl" sz="2400" dirty="0" smtClean="0"/>
              <a:t>Al </a:t>
            </a:r>
            <a:r>
              <a:rPr lang="es-ES_tradnl" sz="2400" dirty="0"/>
              <a:t>Çid besó la mano, la seña va tomar. / Abrieron las puertas, fuera </a:t>
            </a:r>
            <a:r>
              <a:rPr lang="hu-HU" sz="2400" dirty="0" smtClean="0"/>
              <a:t>		</a:t>
            </a:r>
            <a:r>
              <a:rPr lang="es-ES_tradnl" sz="2400" dirty="0" smtClean="0"/>
              <a:t>un </a:t>
            </a:r>
            <a:r>
              <a:rPr lang="es-ES_tradnl" sz="2400" dirty="0"/>
              <a:t>salto dan, </a:t>
            </a:r>
            <a:r>
              <a:rPr lang="es-ES_tradnl" sz="2400" dirty="0" smtClean="0"/>
              <a:t>/</a:t>
            </a:r>
            <a:r>
              <a:rPr lang="hu-HU" sz="2400" dirty="0" smtClean="0"/>
              <a:t>	</a:t>
            </a:r>
            <a:r>
              <a:rPr lang="es-ES_tradnl" sz="2400" dirty="0" smtClean="0"/>
              <a:t>Viéronlo </a:t>
            </a:r>
            <a:r>
              <a:rPr lang="es-ES_tradnl" sz="2400" dirty="0"/>
              <a:t>arrobdas de los moros, al almofalla se van </a:t>
            </a:r>
            <a:r>
              <a:rPr lang="hu-HU" sz="2400" dirty="0" smtClean="0"/>
              <a:t>			</a:t>
            </a:r>
            <a:r>
              <a:rPr lang="es-ES_tradnl" sz="2400" dirty="0" smtClean="0"/>
              <a:t>tornar. </a:t>
            </a:r>
            <a:r>
              <a:rPr lang="es-ES_tradnl" sz="2400" dirty="0"/>
              <a:t>(Cid 692-694</a:t>
            </a:r>
            <a:r>
              <a:rPr lang="es-ES_tradnl" sz="2400" dirty="0" smtClean="0"/>
              <a:t>)</a:t>
            </a:r>
            <a:endParaRPr lang="hu-HU" sz="2400" dirty="0" smtClean="0"/>
          </a:p>
          <a:p>
            <a:pPr algn="just"/>
            <a:r>
              <a:rPr lang="hu-HU" sz="2400" dirty="0"/>
              <a:t>	</a:t>
            </a:r>
            <a:r>
              <a:rPr lang="hu-HU" sz="2400" dirty="0" smtClean="0"/>
              <a:t>b.</a:t>
            </a:r>
            <a:r>
              <a:rPr lang="es-ES_tradnl" sz="2400" dirty="0"/>
              <a:t>	</a:t>
            </a:r>
            <a:r>
              <a:rPr lang="hu-HU" sz="2400" dirty="0"/>
              <a:t>El </a:t>
            </a:r>
            <a:r>
              <a:rPr lang="hu-HU" sz="2400" dirty="0" err="1"/>
              <a:t>Çid</a:t>
            </a:r>
            <a:r>
              <a:rPr lang="hu-HU" sz="2400" dirty="0"/>
              <a:t> a </a:t>
            </a:r>
            <a:r>
              <a:rPr lang="hu-HU" sz="2400" dirty="0" err="1"/>
              <a:t>doña</a:t>
            </a:r>
            <a:r>
              <a:rPr lang="hu-HU" sz="2400" dirty="0"/>
              <a:t> </a:t>
            </a:r>
            <a:r>
              <a:rPr lang="hu-HU" sz="2400" dirty="0" err="1"/>
              <a:t>Ximena</a:t>
            </a:r>
            <a:r>
              <a:rPr lang="hu-HU" sz="2400" dirty="0"/>
              <a:t> </a:t>
            </a:r>
            <a:r>
              <a:rPr lang="hu-HU" sz="2400" dirty="0" err="1"/>
              <a:t>ívala</a:t>
            </a:r>
            <a:r>
              <a:rPr lang="hu-HU" sz="2400" dirty="0"/>
              <a:t> </a:t>
            </a:r>
            <a:r>
              <a:rPr lang="hu-HU" sz="2400" dirty="0" err="1"/>
              <a:t>abraçar</a:t>
            </a:r>
            <a:r>
              <a:rPr lang="hu-HU" sz="2400" dirty="0" smtClean="0"/>
              <a:t>,/ </a:t>
            </a:r>
            <a:r>
              <a:rPr lang="es-ES_tradnl" sz="2400" dirty="0" smtClean="0"/>
              <a:t>doña </a:t>
            </a:r>
            <a:r>
              <a:rPr lang="es-ES_tradnl" sz="2400" dirty="0"/>
              <a:t>Ximena al Çid la manol va </a:t>
            </a:r>
            <a:r>
              <a:rPr lang="hu-HU" sz="2400" dirty="0" smtClean="0"/>
              <a:t>		</a:t>
            </a:r>
            <a:r>
              <a:rPr lang="es-ES_tradnl" sz="2400" dirty="0" smtClean="0"/>
              <a:t>besar</a:t>
            </a:r>
            <a:r>
              <a:rPr lang="es-ES_tradnl" sz="2400" dirty="0"/>
              <a:t>. (Cid 368-369)</a:t>
            </a:r>
            <a:endParaRPr lang="hu-HU" sz="2400" dirty="0"/>
          </a:p>
          <a:p>
            <a:endParaRPr lang="hu-HU" dirty="0" smtClean="0"/>
          </a:p>
          <a:p>
            <a:pPr marL="342900" indent="-342900">
              <a:buAutoNum type="arabicParenBoth" startAt="17"/>
            </a:pPr>
            <a:endParaRPr lang="hu-HU" dirty="0"/>
          </a:p>
          <a:p>
            <a:endParaRPr lang="hu-HU" sz="2400" dirty="0" smtClean="0"/>
          </a:p>
          <a:p>
            <a:endParaRPr lang="hu-HU" sz="2400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66281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hu-HU" b="1" dirty="0" err="1" smtClean="0">
                <a:solidFill>
                  <a:schemeClr val="bg1"/>
                </a:solidFill>
              </a:rPr>
              <a:t>Bibliografía</a:t>
            </a:r>
            <a:r>
              <a:rPr lang="hu-HU" b="1" dirty="0" smtClean="0">
                <a:solidFill>
                  <a:schemeClr val="bg1"/>
                </a:solidFill>
              </a:rPr>
              <a:t> </a:t>
            </a:r>
            <a:r>
              <a:rPr lang="hu-HU" b="1" dirty="0" err="1" smtClean="0">
                <a:solidFill>
                  <a:schemeClr val="bg1"/>
                </a:solidFill>
              </a:rPr>
              <a:t>recomendada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838200" y="1877961"/>
            <a:ext cx="105155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400" dirty="0" smtClean="0"/>
              <a:t>Andrés </a:t>
            </a:r>
            <a:r>
              <a:rPr lang="hu-HU" sz="2400" dirty="0"/>
              <a:t>de </a:t>
            </a:r>
            <a:r>
              <a:rPr lang="hu-HU" sz="2400" dirty="0" err="1"/>
              <a:t>Díaz</a:t>
            </a:r>
            <a:r>
              <a:rPr lang="hu-HU" sz="2400" dirty="0"/>
              <a:t>, Ramón (2013):</a:t>
            </a:r>
            <a:r>
              <a:rPr lang="hu-HU" sz="2400" i="1" dirty="0"/>
              <a:t> </a:t>
            </a:r>
            <a:r>
              <a:rPr lang="hu-HU" sz="2400" i="1" dirty="0" err="1"/>
              <a:t>Gramática</a:t>
            </a:r>
            <a:r>
              <a:rPr lang="hu-HU" sz="2400" i="1" dirty="0"/>
              <a:t> </a:t>
            </a:r>
            <a:r>
              <a:rPr lang="hu-HU" sz="2400" i="1" dirty="0" err="1"/>
              <a:t>comparada</a:t>
            </a:r>
            <a:r>
              <a:rPr lang="hu-HU" sz="2400" i="1" dirty="0"/>
              <a:t> de las </a:t>
            </a:r>
            <a:r>
              <a:rPr lang="hu-HU" sz="2400" i="1" dirty="0" err="1"/>
              <a:t>lenguas</a:t>
            </a:r>
            <a:r>
              <a:rPr lang="hu-HU" sz="2400" i="1" dirty="0"/>
              <a:t> </a:t>
            </a:r>
            <a:r>
              <a:rPr lang="hu-HU" sz="2400" i="1" dirty="0" err="1"/>
              <a:t>ibéricas</a:t>
            </a:r>
            <a:r>
              <a:rPr lang="hu-HU" sz="2400" dirty="0"/>
              <a:t>, </a:t>
            </a:r>
            <a:r>
              <a:rPr lang="hu-HU" sz="2400" dirty="0" err="1"/>
              <a:t>Gijón</a:t>
            </a:r>
            <a:r>
              <a:rPr lang="hu-HU" sz="2400" dirty="0"/>
              <a:t>, </a:t>
            </a:r>
            <a:r>
              <a:rPr lang="hu-HU" sz="2400" dirty="0" err="1"/>
              <a:t>Trea</a:t>
            </a:r>
            <a:r>
              <a:rPr lang="hu-HU" sz="2400" dirty="0"/>
              <a:t>, 620.</a:t>
            </a:r>
          </a:p>
          <a:p>
            <a:pPr algn="just"/>
            <a:r>
              <a:rPr lang="hu-HU" sz="2400" dirty="0" err="1"/>
              <a:t>Badia</a:t>
            </a:r>
            <a:r>
              <a:rPr lang="hu-HU" sz="2400" dirty="0"/>
              <a:t> i </a:t>
            </a:r>
            <a:r>
              <a:rPr lang="hu-HU" sz="2400" dirty="0" err="1"/>
              <a:t>Margarit</a:t>
            </a:r>
            <a:r>
              <a:rPr lang="hu-HU" sz="2400" dirty="0"/>
              <a:t>, </a:t>
            </a:r>
            <a:r>
              <a:rPr lang="hu-HU" sz="2400" dirty="0" err="1"/>
              <a:t>Antoni</a:t>
            </a:r>
            <a:r>
              <a:rPr lang="hu-HU" sz="2400" dirty="0"/>
              <a:t> (1994): </a:t>
            </a:r>
            <a:r>
              <a:rPr lang="hu-HU" sz="2400" i="1" dirty="0" err="1"/>
              <a:t>Gramàtica</a:t>
            </a:r>
            <a:r>
              <a:rPr lang="hu-HU" sz="2400" i="1" dirty="0"/>
              <a:t> </a:t>
            </a:r>
            <a:r>
              <a:rPr lang="hu-HU" sz="2400" i="1" dirty="0" err="1"/>
              <a:t>històrica</a:t>
            </a:r>
            <a:r>
              <a:rPr lang="hu-HU" sz="2400" i="1" dirty="0"/>
              <a:t> </a:t>
            </a:r>
            <a:r>
              <a:rPr lang="hu-HU" sz="2400" i="1" dirty="0" err="1"/>
              <a:t>catalana</a:t>
            </a:r>
            <a:r>
              <a:rPr lang="hu-HU" sz="2400" dirty="0"/>
              <a:t>, </a:t>
            </a:r>
            <a:r>
              <a:rPr lang="hu-HU" sz="2400" dirty="0" err="1"/>
              <a:t>València</a:t>
            </a:r>
            <a:r>
              <a:rPr lang="hu-HU" sz="2400" dirty="0"/>
              <a:t>, </a:t>
            </a:r>
            <a:r>
              <a:rPr lang="hu-HU" sz="2400" dirty="0" err="1"/>
              <a:t>Tres</a:t>
            </a:r>
            <a:r>
              <a:rPr lang="hu-HU" sz="2400" dirty="0"/>
              <a:t> i </a:t>
            </a:r>
            <a:r>
              <a:rPr lang="hu-HU" sz="2400" dirty="0" err="1"/>
              <a:t>Quatre</a:t>
            </a:r>
            <a:r>
              <a:rPr lang="hu-HU" sz="2400" dirty="0"/>
              <a:t>, §177-180.</a:t>
            </a:r>
          </a:p>
          <a:p>
            <a:pPr algn="just"/>
            <a:r>
              <a:rPr lang="hu-HU" sz="2400" dirty="0"/>
              <a:t>Nagy, Katalin (2004): “</a:t>
            </a:r>
            <a:r>
              <a:rPr lang="hu-HU" sz="2400" dirty="0" err="1"/>
              <a:t>Contribución</a:t>
            </a:r>
            <a:r>
              <a:rPr lang="hu-HU" sz="2400" dirty="0"/>
              <a:t> a la </a:t>
            </a:r>
            <a:r>
              <a:rPr lang="hu-HU" sz="2400" dirty="0" err="1"/>
              <a:t>historia</a:t>
            </a:r>
            <a:r>
              <a:rPr lang="hu-HU" sz="2400" dirty="0"/>
              <a:t> de las </a:t>
            </a:r>
            <a:r>
              <a:rPr lang="hu-HU" sz="2400" dirty="0" err="1"/>
              <a:t>perífrasis</a:t>
            </a:r>
            <a:r>
              <a:rPr lang="hu-HU" sz="2400" dirty="0"/>
              <a:t> </a:t>
            </a:r>
            <a:r>
              <a:rPr lang="hu-HU" sz="2400" i="1" dirty="0" err="1"/>
              <a:t>ir</a:t>
            </a:r>
            <a:r>
              <a:rPr lang="hu-HU" sz="2400" i="1" dirty="0"/>
              <a:t> a</a:t>
            </a:r>
            <a:r>
              <a:rPr lang="hu-HU" sz="2400" dirty="0"/>
              <a:t> + </a:t>
            </a:r>
            <a:r>
              <a:rPr lang="hu-HU" sz="2400" dirty="0" err="1"/>
              <a:t>infinitivo</a:t>
            </a:r>
            <a:r>
              <a:rPr lang="hu-HU" sz="2400" dirty="0"/>
              <a:t> y </a:t>
            </a:r>
            <a:r>
              <a:rPr lang="hu-HU" sz="2400" i="1" dirty="0" err="1"/>
              <a:t>anar</a:t>
            </a:r>
            <a:r>
              <a:rPr lang="hu-HU" sz="2400" dirty="0"/>
              <a:t> + </a:t>
            </a:r>
            <a:r>
              <a:rPr lang="hu-HU" sz="2400" dirty="0" err="1"/>
              <a:t>infinitiu</a:t>
            </a:r>
            <a:r>
              <a:rPr lang="hu-HU" sz="2400" dirty="0"/>
              <a:t>. </a:t>
            </a:r>
            <a:r>
              <a:rPr lang="hu-HU" sz="2400" dirty="0" err="1"/>
              <a:t>Una</a:t>
            </a:r>
            <a:r>
              <a:rPr lang="hu-HU" sz="2400" dirty="0"/>
              <a:t> </a:t>
            </a:r>
            <a:r>
              <a:rPr lang="hu-HU" sz="2400" dirty="0" err="1"/>
              <a:t>aproximación</a:t>
            </a:r>
            <a:r>
              <a:rPr lang="hu-HU" sz="2400" dirty="0"/>
              <a:t> </a:t>
            </a:r>
            <a:r>
              <a:rPr lang="hu-HU" sz="2400" dirty="0" err="1"/>
              <a:t>pragmática</a:t>
            </a:r>
            <a:r>
              <a:rPr lang="hu-HU" sz="2400" dirty="0"/>
              <a:t>”, </a:t>
            </a:r>
            <a:r>
              <a:rPr lang="hu-HU" sz="2400" i="1" dirty="0" err="1"/>
              <a:t>Acta</a:t>
            </a:r>
            <a:r>
              <a:rPr lang="hu-HU" sz="2400" i="1" dirty="0"/>
              <a:t> </a:t>
            </a:r>
            <a:r>
              <a:rPr lang="hu-HU" sz="2400" i="1" dirty="0" err="1"/>
              <a:t>Hispanica</a:t>
            </a:r>
            <a:r>
              <a:rPr lang="hu-HU" sz="2400" i="1" dirty="0"/>
              <a:t>,</a:t>
            </a:r>
            <a:r>
              <a:rPr lang="hu-HU" sz="2400" dirty="0"/>
              <a:t> 9, 81-92.</a:t>
            </a:r>
          </a:p>
          <a:p>
            <a:pPr algn="just"/>
            <a:r>
              <a:rPr lang="hu-HU" sz="2400" dirty="0" err="1"/>
              <a:t>Yllera</a:t>
            </a:r>
            <a:r>
              <a:rPr lang="hu-HU" sz="2400" dirty="0"/>
              <a:t>, Alicia</a:t>
            </a:r>
            <a:r>
              <a:rPr lang="es-ES_tradnl" sz="2400" dirty="0"/>
              <a:t> (1980): </a:t>
            </a:r>
            <a:r>
              <a:rPr lang="es-ES_tradnl" sz="2400" i="1" dirty="0"/>
              <a:t>Sintaxis histórica del verbo español: las perífrasis verbales</a:t>
            </a:r>
            <a:r>
              <a:rPr lang="es-ES_tradnl" sz="2400" dirty="0"/>
              <a:t>, Zaragoza, Universidad de Zaragoza, 170-175</a:t>
            </a:r>
            <a:r>
              <a:rPr lang="es-ES_tradnl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823911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 anchor="t">
            <a:normAutofit fontScale="90000"/>
          </a:bodyPr>
          <a:lstStyle/>
          <a:p>
            <a:r>
              <a:rPr lang="hu-HU" altLang="hu-HU" b="1" dirty="0" smtClean="0">
                <a:solidFill>
                  <a:schemeClr val="bg1"/>
                </a:solidFill>
              </a:rPr>
              <a:t>El </a:t>
            </a:r>
            <a:r>
              <a:rPr lang="hu-HU" altLang="hu-HU" b="1" dirty="0" err="1" smtClean="0">
                <a:solidFill>
                  <a:schemeClr val="bg1"/>
                </a:solidFill>
              </a:rPr>
              <a:t>futuro</a:t>
            </a:r>
            <a:r>
              <a:rPr lang="hu-HU" altLang="hu-HU" b="1" dirty="0" smtClean="0">
                <a:solidFill>
                  <a:schemeClr val="bg1"/>
                </a:solidFill>
              </a:rPr>
              <a:t> </a:t>
            </a:r>
            <a:r>
              <a:rPr lang="hu-HU" altLang="hu-HU" b="1" dirty="0" err="1" smtClean="0">
                <a:solidFill>
                  <a:schemeClr val="bg1"/>
                </a:solidFill>
              </a:rPr>
              <a:t>romance</a:t>
            </a:r>
            <a:r>
              <a:rPr lang="es-ES" altLang="hu-HU" b="1" dirty="0" smtClean="0">
                <a:solidFill>
                  <a:schemeClr val="bg1"/>
                </a:solidFill>
              </a:rPr>
              <a:t>: </a:t>
            </a:r>
            <a:r>
              <a:rPr lang="es-ES" b="1" dirty="0" smtClean="0">
                <a:solidFill>
                  <a:schemeClr val="bg1"/>
                </a:solidFill>
              </a:rPr>
              <a:t>p</a:t>
            </a:r>
            <a:r>
              <a:rPr lang="hu-HU" b="1" dirty="0" err="1" smtClean="0">
                <a:solidFill>
                  <a:schemeClr val="bg1"/>
                </a:solidFill>
              </a:rPr>
              <a:t>articularidades</a:t>
            </a:r>
            <a:r>
              <a:rPr lang="hu-HU" b="1" dirty="0" smtClean="0">
                <a:solidFill>
                  <a:schemeClr val="bg1"/>
                </a:solidFill>
              </a:rPr>
              <a:t> </a:t>
            </a:r>
            <a:r>
              <a:rPr lang="hu-HU" b="1" dirty="0">
                <a:solidFill>
                  <a:schemeClr val="bg1"/>
                </a:solidFill>
              </a:rPr>
              <a:t>de </a:t>
            </a:r>
            <a:r>
              <a:rPr lang="hu-HU" b="1" dirty="0" err="1">
                <a:solidFill>
                  <a:schemeClr val="bg1"/>
                </a:solidFill>
              </a:rPr>
              <a:t>su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err="1">
                <a:solidFill>
                  <a:schemeClr val="bg1"/>
                </a:solidFill>
              </a:rPr>
              <a:t>formación</a:t>
            </a:r>
            <a:r>
              <a:rPr lang="hu-HU" b="1" dirty="0">
                <a:solidFill>
                  <a:schemeClr val="bg1"/>
                </a:solidFill>
              </a:rPr>
              <a:t/>
            </a:r>
            <a:br>
              <a:rPr lang="hu-HU" b="1" dirty="0">
                <a:solidFill>
                  <a:schemeClr val="bg1"/>
                </a:solidFill>
              </a:rPr>
            </a:br>
            <a:endParaRPr lang="hu-HU" altLang="hu-HU" b="1" dirty="0" smtClean="0">
              <a:solidFill>
                <a:schemeClr val="bg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1825625"/>
            <a:ext cx="1063640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 smtClean="0"/>
              <a:t>Morfología anormal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(1) 	</a:t>
            </a:r>
            <a:r>
              <a:rPr lang="hu-HU" dirty="0" smtClean="0"/>
              <a:t>a.</a:t>
            </a:r>
            <a:r>
              <a:rPr lang="hu-HU" dirty="0"/>
              <a:t>	</a:t>
            </a:r>
            <a:r>
              <a:rPr lang="hu-HU" dirty="0" err="1"/>
              <a:t>cantaré</a:t>
            </a:r>
            <a:r>
              <a:rPr lang="hu-HU" dirty="0"/>
              <a:t>, </a:t>
            </a:r>
            <a:r>
              <a:rPr lang="hu-HU" dirty="0" err="1"/>
              <a:t>cantarás</a:t>
            </a:r>
            <a:r>
              <a:rPr lang="hu-HU" dirty="0"/>
              <a:t>, </a:t>
            </a:r>
            <a:r>
              <a:rPr lang="hu-HU" dirty="0" err="1"/>
              <a:t>cantará</a:t>
            </a:r>
            <a:r>
              <a:rPr lang="hu-HU" dirty="0"/>
              <a:t>, </a:t>
            </a:r>
            <a:r>
              <a:rPr lang="hu-HU" dirty="0" err="1"/>
              <a:t>cantaremos</a:t>
            </a:r>
            <a:r>
              <a:rPr lang="hu-HU" dirty="0"/>
              <a:t>, </a:t>
            </a:r>
            <a:r>
              <a:rPr lang="hu-HU" dirty="0" err="1"/>
              <a:t>cantareis</a:t>
            </a:r>
            <a:r>
              <a:rPr lang="hu-HU" dirty="0"/>
              <a:t>, </a:t>
            </a:r>
            <a:r>
              <a:rPr lang="hu-HU" dirty="0" err="1"/>
              <a:t>cantarán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	b.</a:t>
            </a:r>
            <a:r>
              <a:rPr lang="hu-HU" dirty="0"/>
              <a:t>	</a:t>
            </a:r>
            <a:r>
              <a:rPr lang="hu-HU" dirty="0" err="1"/>
              <a:t>cantaré</a:t>
            </a:r>
            <a:r>
              <a:rPr lang="hu-HU" dirty="0"/>
              <a:t>, </a:t>
            </a:r>
            <a:r>
              <a:rPr lang="hu-HU" dirty="0" err="1"/>
              <a:t>cantaràs</a:t>
            </a:r>
            <a:r>
              <a:rPr lang="hu-HU" dirty="0"/>
              <a:t>, </a:t>
            </a:r>
            <a:r>
              <a:rPr lang="hu-HU" dirty="0" err="1"/>
              <a:t>cantarà</a:t>
            </a:r>
            <a:r>
              <a:rPr lang="hu-HU" dirty="0"/>
              <a:t>, </a:t>
            </a:r>
            <a:r>
              <a:rPr lang="hu-HU" dirty="0" err="1"/>
              <a:t>cantarem</a:t>
            </a:r>
            <a:r>
              <a:rPr lang="hu-HU" dirty="0"/>
              <a:t>, </a:t>
            </a:r>
            <a:r>
              <a:rPr lang="hu-HU" dirty="0" err="1"/>
              <a:t>cantareu</a:t>
            </a:r>
            <a:r>
              <a:rPr lang="hu-HU" dirty="0"/>
              <a:t>, </a:t>
            </a:r>
            <a:r>
              <a:rPr lang="hu-HU" dirty="0" err="1"/>
              <a:t>cantaran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	c. 	</a:t>
            </a:r>
            <a:r>
              <a:rPr lang="hu-HU" dirty="0" err="1" smtClean="0"/>
              <a:t>cantarei</a:t>
            </a:r>
            <a:r>
              <a:rPr lang="hu-HU" dirty="0"/>
              <a:t>, </a:t>
            </a:r>
            <a:r>
              <a:rPr lang="hu-HU" dirty="0" err="1"/>
              <a:t>cantarás</a:t>
            </a:r>
            <a:r>
              <a:rPr lang="hu-HU" dirty="0"/>
              <a:t>, </a:t>
            </a:r>
            <a:r>
              <a:rPr lang="hu-HU" dirty="0" err="1"/>
              <a:t>cantará</a:t>
            </a:r>
            <a:r>
              <a:rPr lang="hu-HU" dirty="0"/>
              <a:t>, </a:t>
            </a:r>
            <a:r>
              <a:rPr lang="hu-HU" dirty="0" err="1"/>
              <a:t>cantaremos</a:t>
            </a:r>
            <a:r>
              <a:rPr lang="hu-HU" dirty="0"/>
              <a:t>, </a:t>
            </a:r>
            <a:r>
              <a:rPr lang="hu-HU" dirty="0" err="1"/>
              <a:t>cantareis</a:t>
            </a:r>
            <a:r>
              <a:rPr lang="hu-HU" dirty="0"/>
              <a:t>, </a:t>
            </a:r>
            <a:r>
              <a:rPr lang="hu-HU" dirty="0" err="1" smtClean="0"/>
              <a:t>cantarão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lvl="1" indent="0" algn="ctr">
              <a:buNone/>
            </a:pPr>
            <a:r>
              <a:rPr lang="es-ES" altLang="hu-HU" sz="4000" dirty="0" smtClean="0"/>
              <a:t>i</a:t>
            </a:r>
            <a:r>
              <a:rPr lang="hu-HU" altLang="hu-HU" sz="4000" dirty="0" err="1" smtClean="0"/>
              <a:t>nfinitivo</a:t>
            </a:r>
            <a:r>
              <a:rPr lang="es-ES" altLang="hu-HU" sz="4000" dirty="0" smtClean="0"/>
              <a:t>(/no raíz)</a:t>
            </a:r>
            <a:r>
              <a:rPr lang="hu-HU" altLang="hu-HU" sz="4000" dirty="0" smtClean="0"/>
              <a:t> + </a:t>
            </a:r>
            <a:r>
              <a:rPr lang="hu-HU" altLang="hu-HU" sz="4000" dirty="0" err="1" smtClean="0"/>
              <a:t>desinencias</a:t>
            </a:r>
            <a:r>
              <a:rPr lang="hu-HU" altLang="hu-HU" sz="4000" dirty="0"/>
              <a:t> </a:t>
            </a:r>
            <a:r>
              <a:rPr lang="hu-HU" altLang="hu-HU" sz="4000" dirty="0" smtClean="0"/>
              <a:t>(?</a:t>
            </a:r>
            <a:r>
              <a:rPr lang="es-ES" altLang="hu-HU" sz="4000" dirty="0" smtClean="0"/>
              <a:t>)</a:t>
            </a:r>
            <a:r>
              <a:rPr lang="hu-HU" altLang="hu-HU" sz="4000" dirty="0" smtClean="0"/>
              <a:t> </a:t>
            </a:r>
            <a:endParaRPr lang="es-ES" altLang="hu-HU" sz="4000" dirty="0" smtClean="0"/>
          </a:p>
          <a:p>
            <a:pPr marL="0" lvl="1" indent="0" algn="ctr">
              <a:buNone/>
            </a:pPr>
            <a:r>
              <a:rPr lang="es-ES" altLang="hu-HU" sz="4000" dirty="0"/>
              <a:t>(</a:t>
            </a:r>
            <a:r>
              <a:rPr lang="hu-HU" altLang="hu-HU" sz="4000" dirty="0" smtClean="0"/>
              <a:t>é=he</a:t>
            </a:r>
            <a:r>
              <a:rPr lang="hu-HU" altLang="hu-HU" sz="4000" dirty="0"/>
              <a:t>, </a:t>
            </a:r>
            <a:r>
              <a:rPr lang="hu-HU" altLang="hu-HU" sz="4000" dirty="0" smtClean="0"/>
              <a:t>ás=has</a:t>
            </a:r>
            <a:r>
              <a:rPr lang="es-ES" altLang="hu-HU" sz="4000" dirty="0" smtClean="0"/>
              <a:t>,</a:t>
            </a:r>
            <a:r>
              <a:rPr lang="hu-HU" altLang="hu-HU" sz="4000" dirty="0" smtClean="0"/>
              <a:t> </a:t>
            </a:r>
            <a:r>
              <a:rPr lang="hu-HU" altLang="hu-HU" sz="4000" dirty="0"/>
              <a:t>etc</a:t>
            </a:r>
            <a:r>
              <a:rPr lang="hu-HU" altLang="hu-HU" sz="4000" dirty="0" smtClean="0"/>
              <a:t>.)</a:t>
            </a:r>
          </a:p>
          <a:p>
            <a:pPr marL="0" lvl="1" indent="0" algn="ctr">
              <a:buNone/>
            </a:pPr>
            <a:r>
              <a:rPr lang="hu-HU" altLang="hu-HU" sz="40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845994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pPr eaLnBrk="1" hangingPunct="1"/>
            <a:r>
              <a:rPr lang="hu-HU" altLang="hu-HU" b="1" dirty="0" err="1" smtClean="0">
                <a:solidFill>
                  <a:schemeClr val="bg1"/>
                </a:solidFill>
              </a:rPr>
              <a:t>Alternancias</a:t>
            </a:r>
            <a:r>
              <a:rPr lang="hu-HU" altLang="hu-HU" b="1" dirty="0" smtClean="0">
                <a:solidFill>
                  <a:schemeClr val="bg1"/>
                </a:solidFill>
              </a:rPr>
              <a:t> </a:t>
            </a:r>
            <a:r>
              <a:rPr lang="hu-HU" altLang="hu-HU" b="1" dirty="0" err="1" smtClean="0">
                <a:solidFill>
                  <a:schemeClr val="bg1"/>
                </a:solidFill>
              </a:rPr>
              <a:t>alomórficas</a:t>
            </a:r>
            <a:r>
              <a:rPr lang="hu-HU" altLang="hu-HU" b="1" dirty="0" smtClean="0">
                <a:solidFill>
                  <a:schemeClr val="bg1"/>
                </a:solidFill>
              </a:rPr>
              <a:t> en la </a:t>
            </a:r>
            <a:r>
              <a:rPr lang="hu-HU" altLang="hu-HU" b="1" dirty="0" err="1" smtClean="0">
                <a:solidFill>
                  <a:schemeClr val="bg1"/>
                </a:solidFill>
              </a:rPr>
              <a:t>base</a:t>
            </a:r>
            <a:endParaRPr lang="hu-HU" altLang="hu-HU" b="1" dirty="0" smtClean="0">
              <a:solidFill>
                <a:schemeClr val="bg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1825625"/>
            <a:ext cx="5205761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dirty="0" err="1" smtClean="0"/>
              <a:t>espa</a:t>
            </a:r>
            <a:r>
              <a:rPr lang="es-ES" b="1" dirty="0" smtClean="0"/>
              <a:t>ñ</a:t>
            </a:r>
            <a:r>
              <a:rPr lang="hu-HU" b="1" dirty="0" err="1" smtClean="0"/>
              <a:t>ol</a:t>
            </a:r>
            <a:endParaRPr lang="hu-HU" b="1" dirty="0" smtClean="0"/>
          </a:p>
          <a:p>
            <a:pPr marL="0" indent="0">
              <a:buNone/>
            </a:pPr>
            <a:r>
              <a:rPr lang="hu-HU" dirty="0" smtClean="0"/>
              <a:t>(2</a:t>
            </a:r>
            <a:r>
              <a:rPr lang="hu-HU" dirty="0"/>
              <a:t>)	</a:t>
            </a:r>
            <a:r>
              <a:rPr lang="hu-HU" dirty="0" smtClean="0"/>
              <a:t>a. </a:t>
            </a:r>
            <a:r>
              <a:rPr lang="hu-HU" dirty="0" err="1" smtClean="0"/>
              <a:t>haber~habré</a:t>
            </a:r>
            <a:r>
              <a:rPr lang="hu-HU" dirty="0"/>
              <a:t>, </a:t>
            </a:r>
            <a:r>
              <a:rPr lang="hu-HU" dirty="0" err="1"/>
              <a:t>saber~sabré</a:t>
            </a:r>
            <a:r>
              <a:rPr lang="hu-HU" dirty="0"/>
              <a:t>, </a:t>
            </a:r>
            <a:r>
              <a:rPr lang="hu-HU" dirty="0" smtClean="0"/>
              <a:t>	</a:t>
            </a:r>
            <a:r>
              <a:rPr lang="hu-HU" dirty="0" err="1" smtClean="0"/>
              <a:t>poder~podré</a:t>
            </a:r>
            <a:r>
              <a:rPr lang="hu-HU" dirty="0"/>
              <a:t>, </a:t>
            </a:r>
            <a:r>
              <a:rPr lang="hu-HU" dirty="0" err="1"/>
              <a:t>querer~querré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	b. </a:t>
            </a:r>
            <a:r>
              <a:rPr lang="hu-HU" dirty="0" err="1" smtClean="0"/>
              <a:t>poner~pondré</a:t>
            </a:r>
            <a:r>
              <a:rPr lang="hu-HU" dirty="0"/>
              <a:t>, </a:t>
            </a:r>
            <a:r>
              <a:rPr lang="hu-HU" dirty="0" err="1"/>
              <a:t>tener~tendré</a:t>
            </a:r>
            <a:r>
              <a:rPr lang="hu-HU" dirty="0"/>
              <a:t>, </a:t>
            </a:r>
            <a:r>
              <a:rPr lang="hu-HU" dirty="0" smtClean="0"/>
              <a:t>	</a:t>
            </a:r>
            <a:r>
              <a:rPr lang="hu-HU" dirty="0" err="1" smtClean="0"/>
              <a:t>venir~vendré</a:t>
            </a:r>
            <a:r>
              <a:rPr lang="hu-HU" dirty="0"/>
              <a:t>, </a:t>
            </a:r>
            <a:r>
              <a:rPr lang="hu-HU" dirty="0" err="1"/>
              <a:t>salir~saldré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	c. </a:t>
            </a:r>
            <a:r>
              <a:rPr lang="hu-HU" dirty="0" err="1" smtClean="0"/>
              <a:t>decir~diré</a:t>
            </a:r>
            <a:r>
              <a:rPr lang="hu-HU" dirty="0"/>
              <a:t>, </a:t>
            </a:r>
            <a:r>
              <a:rPr lang="hu-HU" dirty="0" err="1"/>
              <a:t>hacer~haré</a:t>
            </a:r>
            <a:endParaRPr lang="hu-HU" dirty="0"/>
          </a:p>
          <a:p>
            <a:pPr marL="0" indent="0">
              <a:buNone/>
            </a:pPr>
            <a:r>
              <a:rPr lang="hu-HU" b="1" dirty="0"/>
              <a:t> </a:t>
            </a:r>
            <a:r>
              <a:rPr lang="es-ES" b="1" dirty="0" smtClean="0"/>
              <a:t>catalán</a:t>
            </a:r>
            <a:endParaRPr lang="hu-HU" b="1" dirty="0"/>
          </a:p>
          <a:p>
            <a:pPr marL="0" indent="0">
              <a:buNone/>
            </a:pPr>
            <a:r>
              <a:rPr lang="hu-HU" dirty="0"/>
              <a:t>(3)	</a:t>
            </a:r>
            <a:r>
              <a:rPr lang="hu-HU" dirty="0" smtClean="0"/>
              <a:t>a. </a:t>
            </a:r>
            <a:r>
              <a:rPr lang="hu-HU" dirty="0" err="1" smtClean="0"/>
              <a:t>haver~hauré</a:t>
            </a:r>
            <a:r>
              <a:rPr lang="hu-HU" dirty="0"/>
              <a:t>, </a:t>
            </a:r>
            <a:r>
              <a:rPr lang="hu-HU" dirty="0" err="1"/>
              <a:t>poder~podré</a:t>
            </a:r>
            <a:r>
              <a:rPr lang="hu-HU" dirty="0"/>
              <a:t>, </a:t>
            </a:r>
            <a:r>
              <a:rPr lang="hu-HU" dirty="0" smtClean="0"/>
              <a:t>	</a:t>
            </a:r>
            <a:r>
              <a:rPr lang="hu-HU" dirty="0" err="1" smtClean="0"/>
              <a:t>saber~sabré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	b. </a:t>
            </a:r>
            <a:r>
              <a:rPr lang="hu-HU" dirty="0" err="1" smtClean="0"/>
              <a:t>tenir~tindré</a:t>
            </a:r>
            <a:r>
              <a:rPr lang="hu-HU" dirty="0" smtClean="0"/>
              <a:t> </a:t>
            </a:r>
            <a:r>
              <a:rPr lang="hu-HU" dirty="0"/>
              <a:t>(</a:t>
            </a:r>
            <a:r>
              <a:rPr lang="hu-HU" dirty="0" err="1"/>
              <a:t>tindre</a:t>
            </a:r>
            <a:r>
              <a:rPr lang="hu-HU" dirty="0"/>
              <a:t>), </a:t>
            </a:r>
            <a:r>
              <a:rPr lang="hu-HU" dirty="0" smtClean="0"/>
              <a:t>	</a:t>
            </a:r>
            <a:r>
              <a:rPr lang="hu-HU" dirty="0" err="1" smtClean="0"/>
              <a:t>venir~vindré</a:t>
            </a:r>
            <a:r>
              <a:rPr lang="hu-HU" dirty="0" smtClean="0"/>
              <a:t> </a:t>
            </a:r>
            <a:r>
              <a:rPr lang="hu-HU" dirty="0"/>
              <a:t>(</a:t>
            </a:r>
            <a:r>
              <a:rPr lang="hu-HU" dirty="0" err="1"/>
              <a:t>vindre</a:t>
            </a:r>
            <a:r>
              <a:rPr lang="hu-HU" dirty="0"/>
              <a:t>), </a:t>
            </a:r>
            <a:r>
              <a:rPr lang="hu-HU" dirty="0" smtClean="0"/>
              <a:t>	</a:t>
            </a:r>
            <a:r>
              <a:rPr lang="hu-HU" dirty="0" err="1" smtClean="0"/>
              <a:t>voler~voldré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	c. </a:t>
            </a:r>
            <a:r>
              <a:rPr lang="pt-PT" dirty="0" smtClean="0"/>
              <a:t>fer~faré</a:t>
            </a:r>
            <a:r>
              <a:rPr lang="pt-PT" dirty="0"/>
              <a:t>, </a:t>
            </a:r>
            <a:r>
              <a:rPr lang="pt-PT" dirty="0" smtClean="0"/>
              <a:t>anar~aniré</a:t>
            </a:r>
            <a:endParaRPr lang="hu-HU" altLang="hu-HU" dirty="0"/>
          </a:p>
          <a:p>
            <a:pPr marL="0" lvl="1" indent="0" algn="just">
              <a:buNone/>
            </a:pPr>
            <a:endParaRPr lang="hu-HU" altLang="hu-HU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211229" y="1825625"/>
            <a:ext cx="524850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sz="2400" b="1" dirty="0" err="1" smtClean="0"/>
              <a:t>portugués</a:t>
            </a:r>
            <a:endParaRPr lang="hu-HU" sz="24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pt-PT" sz="2400" dirty="0" smtClean="0"/>
              <a:t>(4)	</a:t>
            </a:r>
            <a:r>
              <a:rPr lang="hu-HU" sz="2400" dirty="0" smtClean="0"/>
              <a:t>a. </a:t>
            </a:r>
            <a:r>
              <a:rPr lang="pt-PT" sz="2400" dirty="0" smtClean="0"/>
              <a:t>haverei, poderei, saberei, </a:t>
            </a:r>
            <a:r>
              <a:rPr lang="hu-HU" sz="2400" dirty="0" smtClean="0"/>
              <a:t>	</a:t>
            </a:r>
            <a:r>
              <a:rPr lang="pt-PT" sz="2400" dirty="0" smtClean="0"/>
              <a:t>quererei</a:t>
            </a:r>
            <a:endParaRPr lang="hu-HU" sz="2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2400" dirty="0" smtClean="0"/>
              <a:t>	b. </a:t>
            </a:r>
            <a:r>
              <a:rPr lang="pt-PT" sz="2400" dirty="0" smtClean="0"/>
              <a:t>ter~terei, vir~virei</a:t>
            </a:r>
            <a:endParaRPr lang="hu-HU" sz="2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2400" dirty="0" smtClean="0"/>
              <a:t>	c. </a:t>
            </a:r>
            <a:r>
              <a:rPr lang="pt-PT" sz="2400" dirty="0" smtClean="0"/>
              <a:t>dizer~direi, fazer~farei</a:t>
            </a:r>
            <a:endParaRPr lang="hu-HU" sz="2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2400" dirty="0" smtClean="0"/>
              <a:t> </a:t>
            </a:r>
            <a:r>
              <a:rPr lang="es-ES" sz="2400" b="1" dirty="0" smtClean="0"/>
              <a:t>separabilidad de componentes</a:t>
            </a:r>
            <a:endParaRPr lang="hu-HU" sz="24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2400" dirty="0" smtClean="0"/>
              <a:t>(5)	a. te </a:t>
            </a:r>
            <a:r>
              <a:rPr lang="hu-HU" sz="2400" dirty="0" err="1" smtClean="0"/>
              <a:t>lo</a:t>
            </a:r>
            <a:r>
              <a:rPr lang="hu-HU" sz="2400" dirty="0" smtClean="0"/>
              <a:t> </a:t>
            </a:r>
            <a:r>
              <a:rPr lang="hu-HU" sz="2400" dirty="0" err="1" smtClean="0"/>
              <a:t>diré</a:t>
            </a:r>
            <a:r>
              <a:rPr lang="hu-HU" sz="2400" dirty="0" smtClean="0"/>
              <a:t>, no te </a:t>
            </a:r>
            <a:r>
              <a:rPr lang="hu-HU" sz="2400" dirty="0" err="1" smtClean="0"/>
              <a:t>lo</a:t>
            </a:r>
            <a:r>
              <a:rPr lang="hu-HU" sz="2400" dirty="0" smtClean="0"/>
              <a:t> </a:t>
            </a:r>
            <a:r>
              <a:rPr lang="hu-HU" sz="2400" dirty="0" err="1" smtClean="0"/>
              <a:t>diré</a:t>
            </a:r>
            <a:endParaRPr lang="hu-HU" sz="2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2400" dirty="0" smtClean="0"/>
              <a:t>	b. </a:t>
            </a:r>
            <a:r>
              <a:rPr lang="hu-HU" sz="2400" dirty="0" err="1" smtClean="0"/>
              <a:t>t’ho</a:t>
            </a:r>
            <a:r>
              <a:rPr lang="hu-HU" sz="2400" dirty="0" smtClean="0"/>
              <a:t> </a:t>
            </a:r>
            <a:r>
              <a:rPr lang="hu-HU" sz="2400" dirty="0" err="1" smtClean="0"/>
              <a:t>diré</a:t>
            </a:r>
            <a:r>
              <a:rPr lang="hu-HU" sz="2400" dirty="0" smtClean="0"/>
              <a:t>, no </a:t>
            </a:r>
            <a:r>
              <a:rPr lang="hu-HU" sz="2400" dirty="0" err="1" smtClean="0"/>
              <a:t>t’ho</a:t>
            </a:r>
            <a:r>
              <a:rPr lang="hu-HU" sz="2400" dirty="0" smtClean="0"/>
              <a:t> </a:t>
            </a:r>
            <a:r>
              <a:rPr lang="hu-HU" sz="2400" dirty="0" err="1" smtClean="0"/>
              <a:t>diré</a:t>
            </a:r>
            <a:endParaRPr lang="hu-HU" sz="2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2400" dirty="0" smtClean="0"/>
              <a:t>	c. </a:t>
            </a:r>
            <a:r>
              <a:rPr lang="hu-HU" sz="2400" dirty="0" err="1" smtClean="0"/>
              <a:t>dir-to-ei</a:t>
            </a:r>
            <a:r>
              <a:rPr lang="hu-HU" sz="2400" dirty="0" smtClean="0"/>
              <a:t>, </a:t>
            </a:r>
            <a:r>
              <a:rPr lang="hu-HU" sz="2400" dirty="0" err="1" smtClean="0"/>
              <a:t>não</a:t>
            </a:r>
            <a:r>
              <a:rPr lang="hu-HU" sz="2400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direi</a:t>
            </a:r>
            <a:endParaRPr lang="hu-HU" sz="2400" dirty="0" smtClean="0"/>
          </a:p>
          <a:p>
            <a:pPr marL="0" lvl="1" indent="0" algn="just">
              <a:buFont typeface="Arial" panose="020B0604020202020204" pitchFamily="34" charset="0"/>
              <a:buNone/>
            </a:pPr>
            <a:endParaRPr lang="hu-HU" altLang="hu-HU" dirty="0" smtClean="0"/>
          </a:p>
          <a:p>
            <a:pPr marL="0" lvl="1" indent="0" algn="just">
              <a:buFont typeface="Arial" panose="020B0604020202020204" pitchFamily="34" charset="0"/>
              <a:buNone/>
            </a:pP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13856533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Construcciones modales latinas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838200" y="1951742"/>
            <a:ext cx="105156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(</a:t>
            </a:r>
            <a:r>
              <a:rPr lang="hu-HU" sz="2400" dirty="0" smtClean="0"/>
              <a:t>6</a:t>
            </a:r>
            <a:r>
              <a:rPr lang="hu-HU" sz="2400" dirty="0"/>
              <a:t>) 	</a:t>
            </a:r>
            <a:r>
              <a:rPr lang="es-ES" sz="2400" dirty="0" smtClean="0"/>
              <a:t>a.</a:t>
            </a:r>
            <a:r>
              <a:rPr lang="hu-HU" sz="2400" dirty="0"/>
              <a:t>	De res </a:t>
            </a:r>
            <a:r>
              <a:rPr lang="hu-HU" sz="2400" dirty="0" err="1"/>
              <a:t>publica</a:t>
            </a:r>
            <a:r>
              <a:rPr lang="hu-HU" sz="2400" dirty="0"/>
              <a:t> nihil </a:t>
            </a:r>
            <a:r>
              <a:rPr lang="hu-HU" sz="2400" u="sng" dirty="0" err="1"/>
              <a:t>habeo</a:t>
            </a:r>
            <a:r>
              <a:rPr lang="hu-HU" sz="2400" dirty="0"/>
              <a:t> ad te </a:t>
            </a:r>
            <a:r>
              <a:rPr lang="es-ES" sz="2400" u="sng" dirty="0" smtClean="0"/>
              <a:t>scribere</a:t>
            </a:r>
            <a:r>
              <a:rPr lang="hu-HU" sz="2400" dirty="0" smtClean="0"/>
              <a:t> </a:t>
            </a:r>
            <a:r>
              <a:rPr lang="hu-HU" sz="2400" dirty="0"/>
              <a:t>(</a:t>
            </a:r>
            <a:r>
              <a:rPr lang="hu-HU" sz="2400" dirty="0" smtClean="0"/>
              <a:t>Cicerón</a:t>
            </a:r>
            <a:r>
              <a:rPr lang="es-ES" sz="2400" dirty="0" smtClean="0"/>
              <a:t>, Att, 2, 22, 6</a:t>
            </a:r>
            <a:r>
              <a:rPr lang="hu-HU" sz="2400" dirty="0" smtClean="0"/>
              <a:t>, </a:t>
            </a:r>
            <a:r>
              <a:rPr lang="es-ES" sz="2400" dirty="0" smtClean="0"/>
              <a:t>			</a:t>
            </a:r>
            <a:r>
              <a:rPr lang="hu-HU" sz="2400" dirty="0" err="1" smtClean="0"/>
              <a:t>citado</a:t>
            </a:r>
            <a:r>
              <a:rPr lang="hu-HU" sz="2400" dirty="0" smtClean="0"/>
              <a:t> </a:t>
            </a:r>
            <a:r>
              <a:rPr lang="hu-HU" sz="2400" dirty="0"/>
              <a:t>por Penny </a:t>
            </a:r>
            <a:r>
              <a:rPr lang="hu-HU" sz="2400" dirty="0" smtClean="0"/>
              <a:t>[</a:t>
            </a:r>
            <a:r>
              <a:rPr lang="hu-HU" sz="2400" dirty="0"/>
              <a:t>2006: 237]).</a:t>
            </a:r>
          </a:p>
          <a:p>
            <a:r>
              <a:rPr lang="hu-HU" sz="2400" dirty="0"/>
              <a:t>	</a:t>
            </a:r>
            <a:r>
              <a:rPr lang="es-ES" sz="2400" dirty="0" smtClean="0"/>
              <a:t>b.</a:t>
            </a:r>
            <a:r>
              <a:rPr lang="hu-HU" sz="2400" dirty="0"/>
              <a:t>	Simon, </a:t>
            </a:r>
            <a:r>
              <a:rPr lang="hu-HU" sz="2400" u="sng" dirty="0" err="1"/>
              <a:t>habeo</a:t>
            </a:r>
            <a:r>
              <a:rPr lang="hu-HU" sz="2400" dirty="0"/>
              <a:t> </a:t>
            </a:r>
            <a:r>
              <a:rPr lang="hu-HU" sz="2400" dirty="0" err="1"/>
              <a:t>tibi</a:t>
            </a:r>
            <a:r>
              <a:rPr lang="hu-HU" sz="2400" dirty="0"/>
              <a:t> </a:t>
            </a:r>
            <a:r>
              <a:rPr lang="hu-HU" sz="2400" dirty="0" err="1"/>
              <a:t>aliquid</a:t>
            </a:r>
            <a:r>
              <a:rPr lang="hu-HU" sz="2400" dirty="0"/>
              <a:t> </a:t>
            </a:r>
            <a:r>
              <a:rPr lang="hu-HU" sz="2400" u="sng" dirty="0" err="1"/>
              <a:t>dicere</a:t>
            </a:r>
            <a:r>
              <a:rPr lang="hu-HU" sz="2400" dirty="0"/>
              <a:t> </a:t>
            </a:r>
            <a:r>
              <a:rPr lang="hu-HU" sz="2400" dirty="0" smtClean="0"/>
              <a:t>(</a:t>
            </a:r>
            <a:r>
              <a:rPr lang="es-ES" sz="2400" dirty="0" smtClean="0"/>
              <a:t>Luc 7, 40, </a:t>
            </a:r>
            <a:r>
              <a:rPr lang="hu-HU" sz="2400" dirty="0" smtClean="0"/>
              <a:t>Vulgata</a:t>
            </a:r>
            <a:r>
              <a:rPr lang="hu-HU" sz="2400" dirty="0"/>
              <a:t>, </a:t>
            </a:r>
            <a:r>
              <a:rPr lang="hu-HU" sz="2400" dirty="0" err="1"/>
              <a:t>citado</a:t>
            </a:r>
            <a:r>
              <a:rPr lang="hu-HU" sz="2400" dirty="0"/>
              <a:t> por </a:t>
            </a:r>
            <a:r>
              <a:rPr lang="es-ES" sz="2400" dirty="0" smtClean="0"/>
              <a:t>			</a:t>
            </a:r>
            <a:r>
              <a:rPr lang="hu-HU" sz="2400" dirty="0" err="1" smtClean="0"/>
              <a:t>Andres-Suárez</a:t>
            </a:r>
            <a:r>
              <a:rPr lang="es-ES" sz="2400" dirty="0" smtClean="0"/>
              <a:t>	</a:t>
            </a:r>
            <a:r>
              <a:rPr lang="hu-HU" sz="2400" dirty="0" smtClean="0"/>
              <a:t>[</a:t>
            </a:r>
            <a:r>
              <a:rPr lang="hu-HU" sz="2400" dirty="0"/>
              <a:t>1994: 97])</a:t>
            </a:r>
          </a:p>
          <a:p>
            <a:r>
              <a:rPr lang="es-ES" sz="2400" dirty="0" smtClean="0"/>
              <a:t>	c.</a:t>
            </a:r>
            <a:r>
              <a:rPr lang="hu-HU" sz="2400" dirty="0"/>
              <a:t>	et </a:t>
            </a:r>
            <a:r>
              <a:rPr lang="hu-HU" sz="2400" dirty="0" err="1"/>
              <a:t>praecurrens</a:t>
            </a:r>
            <a:r>
              <a:rPr lang="hu-HU" sz="2400" dirty="0"/>
              <a:t> </a:t>
            </a:r>
            <a:r>
              <a:rPr lang="hu-HU" sz="2400" dirty="0" err="1"/>
              <a:t>ascendit</a:t>
            </a:r>
            <a:r>
              <a:rPr lang="hu-HU" sz="2400" dirty="0"/>
              <a:t> in </a:t>
            </a:r>
            <a:r>
              <a:rPr lang="hu-HU" sz="2400" dirty="0" err="1"/>
              <a:t>arborem</a:t>
            </a:r>
            <a:r>
              <a:rPr lang="hu-HU" sz="2400" dirty="0"/>
              <a:t> </a:t>
            </a:r>
            <a:r>
              <a:rPr lang="hu-HU" sz="2400" dirty="0" err="1"/>
              <a:t>sycomorum</a:t>
            </a:r>
            <a:r>
              <a:rPr lang="hu-HU" sz="2400" dirty="0"/>
              <a:t> </a:t>
            </a:r>
            <a:r>
              <a:rPr lang="hu-HU" sz="2400" dirty="0" err="1"/>
              <a:t>ut</a:t>
            </a:r>
            <a:r>
              <a:rPr lang="hu-HU" sz="2400" dirty="0"/>
              <a:t> </a:t>
            </a:r>
            <a:r>
              <a:rPr lang="hu-HU" sz="2400" dirty="0" err="1"/>
              <a:t>videret</a:t>
            </a:r>
            <a:r>
              <a:rPr lang="hu-HU" sz="2400" dirty="0"/>
              <a:t> </a:t>
            </a:r>
            <a:r>
              <a:rPr lang="hu-HU" sz="2400" dirty="0" err="1"/>
              <a:t>illum</a:t>
            </a:r>
            <a:r>
              <a:rPr lang="hu-HU" sz="2400" dirty="0"/>
              <a:t> </a:t>
            </a:r>
            <a:r>
              <a:rPr lang="hu-HU" sz="2400" dirty="0" err="1"/>
              <a:t>quia</a:t>
            </a:r>
            <a:r>
              <a:rPr lang="hu-HU" sz="2400" dirty="0"/>
              <a:t> </a:t>
            </a:r>
            <a:r>
              <a:rPr lang="es-ES" sz="2400" dirty="0" smtClean="0"/>
              <a:t>		</a:t>
            </a:r>
            <a:r>
              <a:rPr lang="hu-HU" sz="2400" dirty="0" smtClean="0"/>
              <a:t>inde </a:t>
            </a:r>
            <a:r>
              <a:rPr lang="hu-HU" sz="2400" u="sng" dirty="0" err="1"/>
              <a:t>erat</a:t>
            </a:r>
            <a:r>
              <a:rPr lang="hu-HU" sz="2400" u="sng" dirty="0"/>
              <a:t> </a:t>
            </a:r>
            <a:r>
              <a:rPr lang="hu-HU" sz="2400" u="sng" dirty="0" err="1"/>
              <a:t>transiturus</a:t>
            </a:r>
            <a:r>
              <a:rPr lang="hu-HU" sz="2400" u="sng" dirty="0"/>
              <a:t> </a:t>
            </a:r>
            <a:r>
              <a:rPr lang="hu-HU" sz="2400" dirty="0"/>
              <a:t>(</a:t>
            </a:r>
            <a:r>
              <a:rPr lang="hu-HU" sz="2400" dirty="0" err="1"/>
              <a:t>Luc</a:t>
            </a:r>
            <a:r>
              <a:rPr lang="hu-HU" sz="2400" dirty="0"/>
              <a:t>, 19,4, Vulgata,) </a:t>
            </a:r>
          </a:p>
          <a:p>
            <a:r>
              <a:rPr lang="es-ES" sz="2400" dirty="0" smtClean="0"/>
              <a:t>	d.</a:t>
            </a:r>
            <a:r>
              <a:rPr lang="hu-HU" sz="2400" dirty="0"/>
              <a:t>	et </a:t>
            </a:r>
            <a:r>
              <a:rPr lang="hu-HU" sz="2400" dirty="0" err="1"/>
              <a:t>praecurrens</a:t>
            </a:r>
            <a:r>
              <a:rPr lang="hu-HU" sz="2400" dirty="0"/>
              <a:t> </a:t>
            </a:r>
            <a:r>
              <a:rPr lang="hu-HU" sz="2400" dirty="0" err="1"/>
              <a:t>ascendit</a:t>
            </a:r>
            <a:r>
              <a:rPr lang="hu-HU" sz="2400" dirty="0"/>
              <a:t> in </a:t>
            </a:r>
            <a:r>
              <a:rPr lang="hu-HU" sz="2400" dirty="0" err="1"/>
              <a:t>arborem</a:t>
            </a:r>
            <a:r>
              <a:rPr lang="hu-HU" sz="2400" dirty="0"/>
              <a:t> </a:t>
            </a:r>
            <a:r>
              <a:rPr lang="hu-HU" sz="2400" dirty="0" err="1"/>
              <a:t>sycomorum</a:t>
            </a:r>
            <a:r>
              <a:rPr lang="hu-HU" sz="2400" dirty="0"/>
              <a:t> </a:t>
            </a:r>
            <a:r>
              <a:rPr lang="hu-HU" sz="2400" dirty="0" err="1"/>
              <a:t>ut</a:t>
            </a:r>
            <a:r>
              <a:rPr lang="hu-HU" sz="2400" dirty="0"/>
              <a:t> </a:t>
            </a:r>
            <a:r>
              <a:rPr lang="hu-HU" sz="2400" dirty="0" err="1"/>
              <a:t>videret</a:t>
            </a:r>
            <a:r>
              <a:rPr lang="hu-HU" sz="2400" dirty="0"/>
              <a:t> </a:t>
            </a:r>
            <a:r>
              <a:rPr lang="hu-HU" sz="2400" dirty="0" err="1"/>
              <a:t>illum</a:t>
            </a:r>
            <a:r>
              <a:rPr lang="hu-HU" sz="2400" dirty="0"/>
              <a:t> </a:t>
            </a:r>
            <a:r>
              <a:rPr lang="hu-HU" sz="2400" dirty="0" err="1"/>
              <a:t>quia</a:t>
            </a:r>
            <a:r>
              <a:rPr lang="hu-HU" sz="2400" dirty="0"/>
              <a:t> </a:t>
            </a:r>
            <a:r>
              <a:rPr lang="es-ES" sz="2400" dirty="0" smtClean="0"/>
              <a:t>		</a:t>
            </a:r>
            <a:r>
              <a:rPr lang="hu-HU" sz="2400" dirty="0" smtClean="0"/>
              <a:t>illa </a:t>
            </a:r>
            <a:r>
              <a:rPr lang="hu-HU" sz="2400" dirty="0"/>
              <a:t>parte </a:t>
            </a:r>
            <a:r>
              <a:rPr lang="hu-HU" sz="2400" u="sng" dirty="0" err="1"/>
              <a:t>habebat</a:t>
            </a:r>
            <a:r>
              <a:rPr lang="hu-HU" sz="2400" u="sng" dirty="0"/>
              <a:t> </a:t>
            </a:r>
            <a:r>
              <a:rPr lang="hu-HU" sz="2400" u="sng" dirty="0" err="1"/>
              <a:t>transire</a:t>
            </a:r>
            <a:r>
              <a:rPr lang="hu-HU" sz="2400" u="sng" dirty="0"/>
              <a:t> </a:t>
            </a:r>
            <a:r>
              <a:rPr lang="hu-HU" sz="2400" dirty="0"/>
              <a:t>(</a:t>
            </a:r>
            <a:r>
              <a:rPr lang="hu-HU" sz="2400" dirty="0" err="1"/>
              <a:t>Luc</a:t>
            </a:r>
            <a:r>
              <a:rPr lang="hu-HU" sz="2400" dirty="0"/>
              <a:t>, 19,4, </a:t>
            </a:r>
            <a:r>
              <a:rPr lang="hu-HU" sz="2400" dirty="0" err="1"/>
              <a:t>Ítala</a:t>
            </a:r>
            <a:r>
              <a:rPr lang="hu-HU" sz="2400" dirty="0"/>
              <a:t>) </a:t>
            </a:r>
          </a:p>
          <a:p>
            <a:r>
              <a:rPr lang="es-ES" sz="2400" dirty="0" smtClean="0"/>
              <a:t>	e.</a:t>
            </a:r>
            <a:r>
              <a:rPr lang="hu-HU" sz="2400" dirty="0"/>
              <a:t>	</a:t>
            </a:r>
            <a:r>
              <a:rPr lang="hu-HU" sz="2400" dirty="0" err="1"/>
              <a:t>Numquid</a:t>
            </a:r>
            <a:r>
              <a:rPr lang="hu-HU" sz="2400" dirty="0"/>
              <a:t> </a:t>
            </a:r>
            <a:r>
              <a:rPr lang="hu-HU" sz="2400" u="sng" dirty="0" err="1"/>
              <a:t>interficiet</a:t>
            </a:r>
            <a:r>
              <a:rPr lang="hu-HU" sz="2400" u="sng" dirty="0"/>
              <a:t> se </a:t>
            </a:r>
            <a:r>
              <a:rPr lang="hu-HU" sz="2400" dirty="0" err="1" smtClean="0"/>
              <a:t>metipsum</a:t>
            </a:r>
            <a:r>
              <a:rPr lang="hu-HU" sz="2400" dirty="0"/>
              <a:t>? (Juan, 8,22, Vulgata)</a:t>
            </a:r>
          </a:p>
          <a:p>
            <a:r>
              <a:rPr lang="es-ES" sz="2400" dirty="0" smtClean="0"/>
              <a:t>	f.</a:t>
            </a:r>
            <a:r>
              <a:rPr lang="hu-HU" sz="2400" dirty="0"/>
              <a:t>	</a:t>
            </a:r>
            <a:r>
              <a:rPr lang="hu-HU" sz="2400" dirty="0" err="1"/>
              <a:t>Numquid</a:t>
            </a:r>
            <a:r>
              <a:rPr lang="hu-HU" sz="2400" dirty="0"/>
              <a:t> </a:t>
            </a:r>
            <a:r>
              <a:rPr lang="hu-HU" sz="2400" u="sng" dirty="0" err="1" smtClean="0"/>
              <a:t>occidere</a:t>
            </a:r>
            <a:r>
              <a:rPr lang="es-ES" sz="2400" u="sng" dirty="0" smtClean="0"/>
              <a:t> </a:t>
            </a:r>
            <a:r>
              <a:rPr lang="hu-HU" sz="2400" u="sng" dirty="0" smtClean="0"/>
              <a:t>se </a:t>
            </a:r>
            <a:r>
              <a:rPr lang="hu-HU" sz="2400" u="sng" dirty="0" err="1"/>
              <a:t>habet</a:t>
            </a:r>
            <a:r>
              <a:rPr lang="hu-HU" sz="2400" dirty="0"/>
              <a:t>? (Juan, 8,22, </a:t>
            </a:r>
            <a:r>
              <a:rPr lang="hu-HU" sz="2400" dirty="0" err="1"/>
              <a:t>Ítala</a:t>
            </a:r>
            <a:r>
              <a:rPr lang="hu-HU" sz="2400" dirty="0"/>
              <a:t>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68450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 anchor="ctr"/>
          <a:lstStyle/>
          <a:p>
            <a:r>
              <a:rPr lang="hu-HU" b="1" dirty="0" err="1" smtClean="0">
                <a:solidFill>
                  <a:schemeClr val="bg1"/>
                </a:solidFill>
              </a:rPr>
              <a:t>Contracción</a:t>
            </a:r>
            <a:r>
              <a:rPr lang="hu-HU" b="1" dirty="0" smtClean="0">
                <a:solidFill>
                  <a:schemeClr val="bg1"/>
                </a:solidFill>
              </a:rPr>
              <a:t> </a:t>
            </a:r>
            <a:r>
              <a:rPr lang="hu-HU" b="1" dirty="0" err="1">
                <a:solidFill>
                  <a:schemeClr val="bg1"/>
                </a:solidFill>
              </a:rPr>
              <a:t>fonológica</a:t>
            </a:r>
            <a:r>
              <a:rPr lang="hu-HU" b="1" dirty="0">
                <a:solidFill>
                  <a:schemeClr val="bg1"/>
                </a:solidFill>
              </a:rPr>
              <a:t> de </a:t>
            </a:r>
            <a:r>
              <a:rPr lang="hu-HU" b="1" dirty="0" err="1">
                <a:solidFill>
                  <a:schemeClr val="bg1"/>
                </a:solidFill>
              </a:rPr>
              <a:t>los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err="1">
                <a:solidFill>
                  <a:schemeClr val="bg1"/>
                </a:solidFill>
              </a:rPr>
              <a:t>dos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err="1" smtClean="0">
                <a:solidFill>
                  <a:schemeClr val="bg1"/>
                </a:solidFill>
              </a:rPr>
              <a:t>verbos</a:t>
            </a:r>
            <a:endParaRPr lang="hu-HU" altLang="hu-HU" dirty="0" smtClean="0">
              <a:solidFill>
                <a:schemeClr val="bg1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838200" y="1844970"/>
            <a:ext cx="10515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err="1" smtClean="0"/>
              <a:t>Reducción</a:t>
            </a:r>
            <a:r>
              <a:rPr lang="hu-HU" sz="2400" b="1" dirty="0" smtClean="0"/>
              <a:t> </a:t>
            </a:r>
            <a:r>
              <a:rPr lang="hu-HU" sz="2400" b="1" dirty="0"/>
              <a:t>del </a:t>
            </a:r>
            <a:r>
              <a:rPr lang="hu-HU" sz="2400" b="1" dirty="0" err="1"/>
              <a:t>auxiliar</a:t>
            </a:r>
            <a:endParaRPr lang="hu-HU" sz="2400" dirty="0"/>
          </a:p>
          <a:p>
            <a:r>
              <a:rPr lang="hu-HU" dirty="0"/>
              <a:t> </a:t>
            </a:r>
          </a:p>
          <a:p>
            <a:r>
              <a:rPr lang="hu-HU" sz="2400" dirty="0"/>
              <a:t>(7)	</a:t>
            </a:r>
            <a:r>
              <a:rPr lang="es-ES" sz="2400" dirty="0" smtClean="0"/>
              <a:t>a.</a:t>
            </a:r>
            <a:r>
              <a:rPr lang="hu-HU" sz="2400" dirty="0"/>
              <a:t>	Et </a:t>
            </a:r>
            <a:r>
              <a:rPr lang="hu-HU" sz="2400" dirty="0" err="1"/>
              <a:t>ille</a:t>
            </a:r>
            <a:r>
              <a:rPr lang="hu-HU" sz="2400" dirty="0"/>
              <a:t> </a:t>
            </a:r>
            <a:r>
              <a:rPr lang="hu-HU" sz="2400" dirty="0" err="1"/>
              <a:t>respondebat</a:t>
            </a:r>
            <a:r>
              <a:rPr lang="hu-HU" sz="2400" dirty="0"/>
              <a:t>: “Non </a:t>
            </a:r>
            <a:r>
              <a:rPr lang="hu-HU" sz="2400" u="sng" dirty="0" err="1"/>
              <a:t>dabo</a:t>
            </a:r>
            <a:r>
              <a:rPr lang="hu-HU" sz="2400" dirty="0"/>
              <a:t>”. </a:t>
            </a:r>
            <a:r>
              <a:rPr lang="hu-HU" sz="2400" dirty="0" err="1"/>
              <a:t>Iustinianus</a:t>
            </a:r>
            <a:r>
              <a:rPr lang="hu-HU" sz="2400" dirty="0"/>
              <a:t> </a:t>
            </a:r>
            <a:r>
              <a:rPr lang="hu-HU" sz="2400" dirty="0" err="1"/>
              <a:t>dicebat</a:t>
            </a:r>
            <a:r>
              <a:rPr lang="hu-HU" sz="2400" dirty="0"/>
              <a:t>: “Darás”. (</a:t>
            </a:r>
            <a:r>
              <a:rPr lang="hu-HU" sz="2400" dirty="0" err="1"/>
              <a:t>Crón</a:t>
            </a:r>
            <a:r>
              <a:rPr lang="hu-HU" sz="2400" dirty="0"/>
              <a:t>. </a:t>
            </a:r>
            <a:r>
              <a:rPr lang="es-ES" sz="2400" dirty="0" smtClean="0"/>
              <a:t>		</a:t>
            </a:r>
            <a:r>
              <a:rPr lang="hu-HU" sz="2400" dirty="0" err="1" smtClean="0"/>
              <a:t>Fredegarius</a:t>
            </a:r>
            <a:r>
              <a:rPr lang="hu-HU" sz="2400" dirty="0"/>
              <a:t>, 85, </a:t>
            </a:r>
            <a:r>
              <a:rPr lang="hu-HU" sz="2400" dirty="0" smtClean="0"/>
              <a:t>27,</a:t>
            </a:r>
            <a:r>
              <a:rPr lang="es-ES" sz="2400" dirty="0" smtClean="0"/>
              <a:t> </a:t>
            </a:r>
            <a:r>
              <a:rPr lang="hu-HU" sz="2400" dirty="0" err="1" smtClean="0"/>
              <a:t>citado</a:t>
            </a:r>
            <a:r>
              <a:rPr lang="hu-HU" sz="2400" dirty="0" smtClean="0"/>
              <a:t> </a:t>
            </a:r>
            <a:r>
              <a:rPr lang="hu-HU" sz="2400" dirty="0"/>
              <a:t>por </a:t>
            </a:r>
            <a:r>
              <a:rPr lang="hu-HU" sz="2400" dirty="0" err="1"/>
              <a:t>Andres-Suárez</a:t>
            </a:r>
            <a:r>
              <a:rPr lang="hu-HU" sz="2400" dirty="0"/>
              <a:t> [1994: 98] y </a:t>
            </a:r>
            <a:r>
              <a:rPr lang="hu-HU" sz="2400" dirty="0" err="1"/>
              <a:t>Väänänen</a:t>
            </a:r>
            <a:r>
              <a:rPr lang="hu-HU" sz="2400" dirty="0"/>
              <a:t> </a:t>
            </a:r>
            <a:r>
              <a:rPr lang="es-ES" sz="2400" dirty="0" smtClean="0"/>
              <a:t>		</a:t>
            </a:r>
            <a:r>
              <a:rPr lang="hu-HU" sz="2400" dirty="0" smtClean="0"/>
              <a:t>[</a:t>
            </a:r>
            <a:r>
              <a:rPr lang="hu-HU" sz="2400" dirty="0"/>
              <a:t>2003: 215])</a:t>
            </a:r>
          </a:p>
          <a:p>
            <a:r>
              <a:rPr lang="es-ES" sz="2400" dirty="0" smtClean="0"/>
              <a:t>	b.</a:t>
            </a:r>
            <a:r>
              <a:rPr lang="hu-HU" sz="2400" dirty="0"/>
              <a:t>	</a:t>
            </a:r>
            <a:r>
              <a:rPr lang="hu-HU" sz="2400" dirty="0" err="1"/>
              <a:t>Ké</a:t>
            </a:r>
            <a:r>
              <a:rPr lang="hu-HU" sz="2400" dirty="0"/>
              <a:t> </a:t>
            </a:r>
            <a:r>
              <a:rPr lang="hu-HU" sz="2400" u="sng" dirty="0" err="1"/>
              <a:t>fareyo</a:t>
            </a:r>
            <a:r>
              <a:rPr lang="hu-HU" sz="2400" dirty="0"/>
              <a:t> 'o </a:t>
            </a:r>
            <a:r>
              <a:rPr lang="hu-HU" sz="2400" dirty="0" err="1"/>
              <a:t>ké</a:t>
            </a:r>
            <a:r>
              <a:rPr lang="hu-HU" sz="2400" dirty="0"/>
              <a:t> </a:t>
            </a:r>
            <a:r>
              <a:rPr lang="hu-HU" sz="2400" u="sng" dirty="0" err="1"/>
              <a:t>sérad</a:t>
            </a:r>
            <a:r>
              <a:rPr lang="hu-HU" sz="2400" dirty="0"/>
              <a:t> de mibe? / </a:t>
            </a:r>
            <a:r>
              <a:rPr lang="hu-HU" sz="2400" dirty="0" err="1"/>
              <a:t>Habibi</a:t>
            </a:r>
            <a:r>
              <a:rPr lang="hu-HU" sz="2400" dirty="0"/>
              <a:t>, / non te </a:t>
            </a:r>
            <a:r>
              <a:rPr lang="hu-HU" sz="2400" dirty="0" err="1"/>
              <a:t>tolgas</a:t>
            </a:r>
            <a:r>
              <a:rPr lang="hu-HU" sz="2400" dirty="0"/>
              <a:t> de mibe! </a:t>
            </a:r>
            <a:r>
              <a:rPr lang="es-ES" sz="2400" dirty="0" smtClean="0"/>
              <a:t>			</a:t>
            </a:r>
            <a:r>
              <a:rPr lang="hu-HU" sz="2400" dirty="0" smtClean="0"/>
              <a:t>(</a:t>
            </a:r>
            <a:r>
              <a:rPr lang="hu-HU" sz="2400" dirty="0" err="1"/>
              <a:t>Jarchas</a:t>
            </a:r>
            <a:r>
              <a:rPr lang="hu-HU" sz="2400" dirty="0"/>
              <a:t>)</a:t>
            </a:r>
          </a:p>
          <a:p>
            <a:r>
              <a:rPr lang="es-ES" sz="2400" dirty="0" smtClean="0"/>
              <a:t>	c.</a:t>
            </a:r>
            <a:r>
              <a:rPr lang="hu-HU" sz="2400" dirty="0"/>
              <a:t>	Sin el </a:t>
            </a:r>
            <a:r>
              <a:rPr lang="hu-HU" sz="2400" dirty="0" err="1"/>
              <a:t>habib</a:t>
            </a:r>
            <a:r>
              <a:rPr lang="hu-HU" sz="2400" dirty="0"/>
              <a:t> non </a:t>
            </a:r>
            <a:r>
              <a:rPr lang="hu-HU" sz="2400" u="sng" dirty="0" err="1"/>
              <a:t>vivreyu</a:t>
            </a:r>
            <a:r>
              <a:rPr lang="hu-HU" sz="2400" dirty="0"/>
              <a:t> / </a:t>
            </a:r>
            <a:r>
              <a:rPr lang="hu-HU" sz="2400" dirty="0" err="1"/>
              <a:t>ed</a:t>
            </a:r>
            <a:r>
              <a:rPr lang="hu-HU" sz="2400" dirty="0"/>
              <a:t> </a:t>
            </a:r>
            <a:r>
              <a:rPr lang="hu-HU" sz="2400" u="sng" dirty="0" err="1"/>
              <a:t>volarei</a:t>
            </a:r>
            <a:r>
              <a:rPr lang="hu-HU" sz="2400" dirty="0"/>
              <a:t> </a:t>
            </a:r>
            <a:r>
              <a:rPr lang="hu-HU" sz="2400" dirty="0" err="1"/>
              <a:t>demandari</a:t>
            </a:r>
            <a:r>
              <a:rPr lang="hu-HU" sz="2400" dirty="0"/>
              <a:t>. (</a:t>
            </a:r>
            <a:r>
              <a:rPr lang="hu-HU" sz="2400" dirty="0" err="1"/>
              <a:t>Jarchas</a:t>
            </a:r>
            <a:r>
              <a:rPr lang="hu-HU" sz="2400" dirty="0"/>
              <a:t>)</a:t>
            </a:r>
          </a:p>
          <a:p>
            <a:r>
              <a:rPr lang="es-ES" sz="2400" dirty="0" smtClean="0"/>
              <a:t>	d.</a:t>
            </a:r>
            <a:r>
              <a:rPr lang="hu-HU" sz="2400" dirty="0"/>
              <a:t>	</a:t>
            </a:r>
            <a:r>
              <a:rPr lang="hu-HU" sz="2400" dirty="0" err="1"/>
              <a:t>accipe</a:t>
            </a:r>
            <a:r>
              <a:rPr lang="hu-HU" sz="2400" dirty="0"/>
              <a:t> </a:t>
            </a:r>
            <a:r>
              <a:rPr lang="hu-HU" sz="2400" dirty="0" err="1"/>
              <a:t>pecunie</a:t>
            </a:r>
            <a:r>
              <a:rPr lang="hu-HU" sz="2400" dirty="0"/>
              <a:t> </a:t>
            </a:r>
            <a:r>
              <a:rPr lang="hu-HU" sz="2400" dirty="0" err="1"/>
              <a:t>lucrum</a:t>
            </a:r>
            <a:r>
              <a:rPr lang="hu-HU" sz="2400" dirty="0"/>
              <a:t> et </a:t>
            </a:r>
            <a:r>
              <a:rPr lang="hu-HU" sz="2400" dirty="0" err="1"/>
              <a:t>jncurrit</a:t>
            </a:r>
            <a:r>
              <a:rPr lang="hu-HU" sz="2400" dirty="0"/>
              <a:t> </a:t>
            </a:r>
            <a:r>
              <a:rPr lang="hu-HU" sz="2400" b="1" baseline="30000" dirty="0"/>
              <a:t>[</a:t>
            </a:r>
            <a:r>
              <a:rPr lang="hu-HU" sz="2400" b="1" baseline="30000" dirty="0" err="1"/>
              <a:t>kaderat</a:t>
            </a:r>
            <a:r>
              <a:rPr lang="hu-HU" sz="2400" b="1" baseline="30000" dirty="0"/>
              <a:t>]</a:t>
            </a:r>
            <a:r>
              <a:rPr lang="hu-HU" sz="2400" dirty="0"/>
              <a:t> </a:t>
            </a:r>
            <a:r>
              <a:rPr lang="hu-HU" sz="2400" dirty="0" err="1"/>
              <a:t>anime</a:t>
            </a:r>
            <a:r>
              <a:rPr lang="hu-HU" sz="2400" dirty="0"/>
              <a:t> </a:t>
            </a:r>
            <a:r>
              <a:rPr lang="hu-HU" sz="2400" dirty="0" err="1"/>
              <a:t>detrimentum</a:t>
            </a:r>
            <a:r>
              <a:rPr lang="hu-HU" sz="2400" dirty="0"/>
              <a:t> (EMI, </a:t>
            </a:r>
            <a:r>
              <a:rPr lang="es-ES" sz="2400" dirty="0" smtClean="0"/>
              <a:t>		</a:t>
            </a:r>
            <a:r>
              <a:rPr lang="hu-HU" sz="2400" dirty="0" smtClean="0"/>
              <a:t>67</a:t>
            </a:r>
            <a:r>
              <a:rPr lang="hu-HU" sz="2400" dirty="0"/>
              <a:t>)</a:t>
            </a:r>
          </a:p>
          <a:p>
            <a:r>
              <a:rPr lang="es-ES" sz="2400" dirty="0" smtClean="0"/>
              <a:t>	e.</a:t>
            </a:r>
            <a:r>
              <a:rPr lang="hu-HU" sz="2400" dirty="0"/>
              <a:t>	</a:t>
            </a:r>
            <a:r>
              <a:rPr lang="hu-HU" sz="2400" dirty="0" err="1"/>
              <a:t>jpsi</a:t>
            </a:r>
            <a:r>
              <a:rPr lang="hu-HU" sz="2400" dirty="0"/>
              <a:t> </a:t>
            </a:r>
            <a:r>
              <a:rPr lang="hu-HU" sz="2400" dirty="0" err="1"/>
              <a:t>qui</a:t>
            </a:r>
            <a:r>
              <a:rPr lang="hu-HU" sz="2400" dirty="0"/>
              <a:t> hoc </a:t>
            </a:r>
            <a:r>
              <a:rPr lang="hu-HU" sz="2400" dirty="0" err="1"/>
              <a:t>predicant</a:t>
            </a:r>
            <a:r>
              <a:rPr lang="hu-HU" sz="2400" dirty="0"/>
              <a:t> hoc </a:t>
            </a:r>
            <a:r>
              <a:rPr lang="hu-HU" sz="2400" dirty="0" err="1"/>
              <a:t>jmplere</a:t>
            </a:r>
            <a:r>
              <a:rPr lang="hu-HU" sz="2400" dirty="0"/>
              <a:t> </a:t>
            </a:r>
            <a:r>
              <a:rPr lang="hu-HU" sz="2400" dirty="0" err="1"/>
              <a:t>dissimulant</a:t>
            </a:r>
            <a:r>
              <a:rPr lang="hu-HU" sz="2400" dirty="0"/>
              <a:t> </a:t>
            </a:r>
            <a:r>
              <a:rPr lang="hu-HU" sz="2400" b="1" baseline="30000" dirty="0"/>
              <a:t>[</a:t>
            </a:r>
            <a:r>
              <a:rPr lang="hu-HU" sz="2400" b="1" baseline="30000" dirty="0" err="1"/>
              <a:t>tardar</a:t>
            </a:r>
            <a:r>
              <a:rPr lang="hu-HU" sz="2400" baseline="30000" dirty="0" err="1"/>
              <a:t>ʃ</a:t>
            </a:r>
            <a:r>
              <a:rPr lang="hu-HU" sz="2400" b="1" baseline="30000" dirty="0" err="1"/>
              <a:t>an</a:t>
            </a:r>
            <a:r>
              <a:rPr lang="hu-HU" sz="2400" b="1" baseline="30000" dirty="0"/>
              <a:t> por </a:t>
            </a:r>
            <a:r>
              <a:rPr lang="hu-HU" sz="2400" b="1" baseline="30000" dirty="0" err="1"/>
              <a:t>jnplire</a:t>
            </a:r>
            <a:r>
              <a:rPr lang="hu-HU" sz="2400" b="1" baseline="30000" dirty="0"/>
              <a:t>]</a:t>
            </a:r>
            <a:r>
              <a:rPr lang="hu-HU" sz="2400" dirty="0"/>
              <a:t> (EMI </a:t>
            </a:r>
            <a:r>
              <a:rPr lang="es-ES" sz="2400" dirty="0" smtClean="0"/>
              <a:t>		</a:t>
            </a:r>
            <a:r>
              <a:rPr lang="hu-HU" sz="2400" dirty="0" smtClean="0"/>
              <a:t>70</a:t>
            </a:r>
            <a:r>
              <a:rPr lang="hu-HU" sz="2400" dirty="0"/>
              <a:t>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8444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Alternancia alomórfica de la base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838200" y="1907970"/>
            <a:ext cx="10515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dirty="0"/>
              <a:t>(</a:t>
            </a:r>
            <a:r>
              <a:rPr lang="hu-HU" sz="2200" dirty="0"/>
              <a:t>8)	</a:t>
            </a:r>
            <a:r>
              <a:rPr lang="es-ES" sz="2200" dirty="0" smtClean="0"/>
              <a:t>a.</a:t>
            </a:r>
            <a:r>
              <a:rPr lang="hu-HU" sz="2200" dirty="0"/>
              <a:t>	</a:t>
            </a:r>
            <a:r>
              <a:rPr lang="hu-HU" sz="2200" dirty="0" err="1"/>
              <a:t>Commo</a:t>
            </a:r>
            <a:r>
              <a:rPr lang="hu-HU" sz="2200" dirty="0"/>
              <a:t> </a:t>
            </a:r>
            <a:r>
              <a:rPr lang="hu-HU" sz="2200" dirty="0" err="1"/>
              <a:t>omnes</a:t>
            </a:r>
            <a:r>
              <a:rPr lang="hu-HU" sz="2200" dirty="0"/>
              <a:t> </a:t>
            </a:r>
            <a:r>
              <a:rPr lang="hu-HU" sz="2200" dirty="0" err="1"/>
              <a:t>exidos</a:t>
            </a:r>
            <a:r>
              <a:rPr lang="hu-HU" sz="2200" dirty="0"/>
              <a:t> [a] </a:t>
            </a:r>
            <a:r>
              <a:rPr lang="hu-HU" sz="2200" dirty="0" err="1"/>
              <a:t>tierra</a:t>
            </a:r>
            <a:r>
              <a:rPr lang="hu-HU" sz="2200" dirty="0"/>
              <a:t> </a:t>
            </a:r>
            <a:r>
              <a:rPr lang="hu-HU" sz="2200" dirty="0" err="1"/>
              <a:t>estraña</a:t>
            </a:r>
            <a:r>
              <a:rPr lang="hu-HU" sz="2200" dirty="0"/>
              <a:t>, / </a:t>
            </a:r>
            <a:r>
              <a:rPr lang="hu-HU" sz="2200" dirty="0" err="1"/>
              <a:t>allí</a:t>
            </a:r>
            <a:r>
              <a:rPr lang="hu-HU" sz="2200" dirty="0"/>
              <a:t> </a:t>
            </a:r>
            <a:r>
              <a:rPr lang="hu-HU" sz="2200" b="1" i="1" dirty="0" err="1"/>
              <a:t>pareçrá</a:t>
            </a:r>
            <a:r>
              <a:rPr lang="hu-HU" sz="2200" dirty="0"/>
              <a:t> el </a:t>
            </a:r>
            <a:r>
              <a:rPr lang="hu-HU" sz="2200" dirty="0" err="1"/>
              <a:t>que</a:t>
            </a:r>
            <a:r>
              <a:rPr lang="hu-HU" sz="2200" dirty="0"/>
              <a:t> </a:t>
            </a:r>
            <a:r>
              <a:rPr lang="hu-HU" sz="2200" dirty="0" err="1"/>
              <a:t>merece</a:t>
            </a:r>
            <a:r>
              <a:rPr lang="hu-HU" sz="2200" dirty="0"/>
              <a:t> la </a:t>
            </a:r>
            <a:r>
              <a:rPr lang="es-ES" sz="2200" dirty="0" smtClean="0"/>
              <a:t>			</a:t>
            </a:r>
            <a:r>
              <a:rPr lang="hu-HU" sz="2200" dirty="0" err="1" smtClean="0"/>
              <a:t>soldada</a:t>
            </a:r>
            <a:r>
              <a:rPr lang="hu-HU" sz="2200" dirty="0"/>
              <a:t>. (PMC, </a:t>
            </a:r>
            <a:r>
              <a:rPr lang="hu-HU" sz="2200" dirty="0" err="1"/>
              <a:t>vv</a:t>
            </a:r>
            <a:r>
              <a:rPr lang="hu-HU" sz="2200" dirty="0"/>
              <a:t>. </a:t>
            </a:r>
            <a:r>
              <a:rPr lang="hu-HU" sz="2200" dirty="0" smtClean="0"/>
              <a:t>1125-1126</a:t>
            </a:r>
            <a:r>
              <a:rPr lang="hu-HU" sz="2200" dirty="0"/>
              <a:t>)</a:t>
            </a:r>
          </a:p>
          <a:p>
            <a:pPr algn="just"/>
            <a:r>
              <a:rPr lang="es-ES" sz="2200" dirty="0" smtClean="0"/>
              <a:t>	b.</a:t>
            </a:r>
            <a:r>
              <a:rPr lang="hu-HU" sz="2200" dirty="0"/>
              <a:t>	</a:t>
            </a:r>
            <a:r>
              <a:rPr lang="hu-HU" sz="2200" dirty="0" err="1"/>
              <a:t>Señor</a:t>
            </a:r>
            <a:r>
              <a:rPr lang="hu-HU" sz="2200" dirty="0"/>
              <a:t> </a:t>
            </a:r>
            <a:r>
              <a:rPr lang="hu-HU" sz="2200" dirty="0" err="1"/>
              <a:t>si</a:t>
            </a:r>
            <a:r>
              <a:rPr lang="hu-HU" sz="2200" dirty="0"/>
              <a:t> </a:t>
            </a:r>
            <a:r>
              <a:rPr lang="hu-HU" sz="2200" dirty="0" err="1"/>
              <a:t>vos</a:t>
            </a:r>
            <a:r>
              <a:rPr lang="hu-HU" sz="2200" dirty="0"/>
              <a:t> </a:t>
            </a:r>
            <a:r>
              <a:rPr lang="hu-HU" sz="2200" dirty="0" err="1"/>
              <a:t>plaze</a:t>
            </a:r>
            <a:r>
              <a:rPr lang="hu-HU" sz="2200" dirty="0"/>
              <a:t> </a:t>
            </a:r>
            <a:r>
              <a:rPr lang="hu-HU" sz="2200" dirty="0" err="1"/>
              <a:t>yo</a:t>
            </a:r>
            <a:r>
              <a:rPr lang="hu-HU" sz="2200" dirty="0"/>
              <a:t> </a:t>
            </a:r>
            <a:r>
              <a:rPr lang="hu-HU" sz="2200" dirty="0" err="1"/>
              <a:t>yre</a:t>
            </a:r>
            <a:r>
              <a:rPr lang="hu-HU" sz="2200" dirty="0"/>
              <a:t> a </a:t>
            </a:r>
            <a:r>
              <a:rPr lang="hu-HU" sz="2200" dirty="0" err="1"/>
              <a:t>casa</a:t>
            </a:r>
            <a:r>
              <a:rPr lang="hu-HU" sz="2200" dirty="0"/>
              <a:t> del </a:t>
            </a:r>
            <a:r>
              <a:rPr lang="hu-HU" sz="2200" dirty="0" err="1"/>
              <a:t>co</a:t>
            </a:r>
            <a:r>
              <a:rPr lang="hu-HU" sz="2200" dirty="0"/>
              <a:t>&lt;n&gt;de y </a:t>
            </a:r>
            <a:r>
              <a:rPr lang="hu-HU" sz="2200" dirty="0" err="1"/>
              <a:t>dela</a:t>
            </a:r>
            <a:r>
              <a:rPr lang="hu-HU" sz="2200" dirty="0"/>
              <a:t> </a:t>
            </a:r>
            <a:r>
              <a:rPr lang="hu-HU" sz="2200" dirty="0" err="1"/>
              <a:t>condessa</a:t>
            </a:r>
            <a:r>
              <a:rPr lang="hu-HU" sz="2200" dirty="0"/>
              <a:t> &amp; </a:t>
            </a:r>
            <a:r>
              <a:rPr lang="hu-HU" sz="2200" dirty="0" err="1"/>
              <a:t>hare</a:t>
            </a:r>
            <a:r>
              <a:rPr lang="hu-HU" sz="2200" dirty="0"/>
              <a:t> </a:t>
            </a:r>
            <a:r>
              <a:rPr lang="hu-HU" sz="2200" dirty="0" err="1"/>
              <a:t>tanto</a:t>
            </a:r>
            <a:r>
              <a:rPr lang="hu-HU" sz="2200" dirty="0"/>
              <a:t> </a:t>
            </a:r>
            <a:r>
              <a:rPr lang="es-ES" sz="2200" dirty="0" smtClean="0"/>
              <a:t>		</a:t>
            </a:r>
            <a:r>
              <a:rPr lang="hu-HU" sz="2200" dirty="0" err="1" smtClean="0"/>
              <a:t>que</a:t>
            </a:r>
            <a:r>
              <a:rPr lang="hu-HU" sz="2200" dirty="0" smtClean="0"/>
              <a:t> </a:t>
            </a:r>
            <a:r>
              <a:rPr lang="hu-HU" sz="2200" dirty="0" err="1"/>
              <a:t>ellos</a:t>
            </a:r>
            <a:r>
              <a:rPr lang="hu-HU" sz="2200" dirty="0"/>
              <a:t> </a:t>
            </a:r>
            <a:r>
              <a:rPr lang="hu-HU" sz="2200" b="1" dirty="0" err="1"/>
              <a:t>vernan</a:t>
            </a:r>
            <a:r>
              <a:rPr lang="hu-HU" sz="2200" dirty="0"/>
              <a:t> </a:t>
            </a:r>
            <a:r>
              <a:rPr lang="hu-HU" sz="2200" dirty="0" err="1" smtClean="0"/>
              <a:t>aq</a:t>
            </a:r>
            <a:r>
              <a:rPr lang="hu-HU" sz="2200" dirty="0" smtClean="0"/>
              <a:t>&lt;u&gt;i</a:t>
            </a:r>
            <a:r>
              <a:rPr lang="hu-HU" sz="2200" dirty="0"/>
              <a:t>` el dia </a:t>
            </a:r>
            <a:r>
              <a:rPr lang="hu-HU" sz="2200" dirty="0" err="1"/>
              <a:t>que</a:t>
            </a:r>
            <a:r>
              <a:rPr lang="hu-HU" sz="2200" dirty="0"/>
              <a:t> </a:t>
            </a:r>
            <a:r>
              <a:rPr lang="hu-HU" sz="2200" dirty="0" err="1"/>
              <a:t>vuestro</a:t>
            </a:r>
            <a:r>
              <a:rPr lang="hu-HU" sz="2200" dirty="0"/>
              <a:t> </a:t>
            </a:r>
            <a:r>
              <a:rPr lang="hu-HU" sz="2200" dirty="0" err="1"/>
              <a:t>voto</a:t>
            </a:r>
            <a:r>
              <a:rPr lang="hu-HU" sz="2200" dirty="0"/>
              <a:t> </a:t>
            </a:r>
            <a:r>
              <a:rPr lang="hu-HU" sz="2200" dirty="0" err="1"/>
              <a:t>acabare</a:t>
            </a:r>
            <a:r>
              <a:rPr lang="hu-HU" sz="2200" dirty="0"/>
              <a:t>. (HPM, 29R)</a:t>
            </a:r>
          </a:p>
          <a:p>
            <a:pPr algn="just"/>
            <a:r>
              <a:rPr lang="es-ES" sz="2200" dirty="0" smtClean="0"/>
              <a:t>	c</a:t>
            </a:r>
            <a:r>
              <a:rPr lang="hu-HU" sz="2200" dirty="0"/>
              <a:t>	</a:t>
            </a:r>
            <a:r>
              <a:rPr lang="hu-HU" sz="2200" dirty="0" err="1"/>
              <a:t>Ca</a:t>
            </a:r>
            <a:r>
              <a:rPr lang="hu-HU" sz="2200" dirty="0"/>
              <a:t> por </a:t>
            </a:r>
            <a:r>
              <a:rPr lang="hu-HU" sz="2200" dirty="0" err="1"/>
              <a:t>cierto</a:t>
            </a:r>
            <a:r>
              <a:rPr lang="hu-HU" sz="2200" dirty="0"/>
              <a:t> </a:t>
            </a:r>
            <a:r>
              <a:rPr lang="hu-HU" sz="2200" dirty="0" err="1"/>
              <a:t>luego</a:t>
            </a:r>
            <a:r>
              <a:rPr lang="hu-HU" sz="2200" dirty="0"/>
              <a:t> </a:t>
            </a:r>
            <a:r>
              <a:rPr lang="hu-HU" sz="2200" dirty="0" err="1"/>
              <a:t>que</a:t>
            </a:r>
            <a:r>
              <a:rPr lang="hu-HU" sz="2200" dirty="0"/>
              <a:t> </a:t>
            </a:r>
            <a:r>
              <a:rPr lang="hu-HU" sz="2200" dirty="0" err="1"/>
              <a:t>vos</a:t>
            </a:r>
            <a:r>
              <a:rPr lang="hu-HU" sz="2200" dirty="0"/>
              <a:t> </a:t>
            </a:r>
            <a:r>
              <a:rPr lang="hu-HU" sz="2200" dirty="0" err="1"/>
              <a:t>sereys</a:t>
            </a:r>
            <a:r>
              <a:rPr lang="hu-HU" sz="2200" dirty="0"/>
              <a:t> </a:t>
            </a:r>
            <a:r>
              <a:rPr lang="hu-HU" sz="2200" dirty="0" err="1"/>
              <a:t>partido</a:t>
            </a:r>
            <a:r>
              <a:rPr lang="hu-HU" sz="2200" dirty="0"/>
              <a:t> </a:t>
            </a:r>
            <a:r>
              <a:rPr lang="hu-HU" sz="2200" dirty="0" err="1"/>
              <a:t>yo</a:t>
            </a:r>
            <a:r>
              <a:rPr lang="hu-HU" sz="2200" dirty="0"/>
              <a:t> me </a:t>
            </a:r>
            <a:r>
              <a:rPr lang="hu-HU" sz="2200" b="1" dirty="0" err="1"/>
              <a:t>porne</a:t>
            </a:r>
            <a:r>
              <a:rPr lang="hu-HU" sz="2200" dirty="0"/>
              <a:t> en </a:t>
            </a:r>
            <a:r>
              <a:rPr lang="hu-HU" sz="2200" dirty="0" err="1"/>
              <a:t>camino</a:t>
            </a:r>
            <a:r>
              <a:rPr lang="hu-HU" sz="2200" dirty="0"/>
              <a:t> (HPM, </a:t>
            </a:r>
            <a:r>
              <a:rPr lang="es-ES" sz="2200" dirty="0" smtClean="0"/>
              <a:t>		</a:t>
            </a:r>
            <a:r>
              <a:rPr lang="hu-HU" sz="2200" dirty="0" smtClean="0"/>
              <a:t>15v</a:t>
            </a:r>
            <a:r>
              <a:rPr lang="hu-HU" sz="2200" dirty="0"/>
              <a:t>)</a:t>
            </a:r>
          </a:p>
          <a:p>
            <a:pPr algn="just"/>
            <a:r>
              <a:rPr lang="hu-HU" sz="2200" dirty="0"/>
              <a:t>(9)	</a:t>
            </a:r>
            <a:r>
              <a:rPr lang="es-ES" sz="2200" dirty="0" smtClean="0"/>
              <a:t>a.</a:t>
            </a:r>
            <a:r>
              <a:rPr lang="hu-HU" sz="2200" dirty="0"/>
              <a:t>	</a:t>
            </a:r>
            <a:r>
              <a:rPr lang="hu-HU" sz="2200" dirty="0" err="1"/>
              <a:t>siats</a:t>
            </a:r>
            <a:r>
              <a:rPr lang="hu-HU" sz="2200" dirty="0"/>
              <a:t> </a:t>
            </a:r>
            <a:r>
              <a:rPr lang="hu-HU" sz="2200" dirty="0" err="1"/>
              <a:t>cap</a:t>
            </a:r>
            <a:r>
              <a:rPr lang="hu-HU" sz="2200" dirty="0"/>
              <a:t> de </a:t>
            </a:r>
            <a:r>
              <a:rPr lang="hu-HU" sz="2200" dirty="0" err="1"/>
              <a:t>crastiandat</a:t>
            </a:r>
            <a:r>
              <a:rPr lang="hu-HU" sz="2200" dirty="0"/>
              <a:t> e </a:t>
            </a:r>
            <a:r>
              <a:rPr lang="hu-HU" sz="2200" dirty="0" err="1"/>
              <a:t>preicats</a:t>
            </a:r>
            <a:r>
              <a:rPr lang="hu-HU" sz="2200" dirty="0"/>
              <a:t> e </a:t>
            </a:r>
            <a:r>
              <a:rPr lang="hu-HU" sz="2200" dirty="0" err="1"/>
              <a:t>fets</a:t>
            </a:r>
            <a:r>
              <a:rPr lang="hu-HU" sz="2200" dirty="0"/>
              <a:t> </a:t>
            </a:r>
            <a:r>
              <a:rPr lang="hu-HU" sz="2200" dirty="0" err="1"/>
              <a:t>preycar</a:t>
            </a:r>
            <a:r>
              <a:rPr lang="hu-HU" sz="2200" dirty="0"/>
              <a:t> per </a:t>
            </a:r>
            <a:r>
              <a:rPr lang="hu-HU" sz="2200" dirty="0" err="1"/>
              <a:t>tota</a:t>
            </a:r>
            <a:r>
              <a:rPr lang="hu-HU" sz="2200" dirty="0"/>
              <a:t> la terra la </a:t>
            </a:r>
            <a:r>
              <a:rPr lang="hu-HU" sz="2200" dirty="0" err="1"/>
              <a:t>santa</a:t>
            </a:r>
            <a:r>
              <a:rPr lang="hu-HU" sz="2200" dirty="0"/>
              <a:t> fe </a:t>
            </a:r>
            <a:r>
              <a:rPr lang="es-ES" sz="2200" dirty="0" smtClean="0"/>
              <a:t>		</a:t>
            </a:r>
            <a:r>
              <a:rPr lang="hu-HU" sz="2200" dirty="0" smtClean="0"/>
              <a:t>e </a:t>
            </a:r>
            <a:r>
              <a:rPr lang="hu-HU" sz="2200" dirty="0" err="1"/>
              <a:t>tots</a:t>
            </a:r>
            <a:r>
              <a:rPr lang="hu-HU" sz="2200" dirty="0"/>
              <a:t> </a:t>
            </a:r>
            <a:r>
              <a:rPr lang="hu-HU" sz="2200" dirty="0" err="1" smtClean="0"/>
              <a:t>aquels</a:t>
            </a:r>
            <a:r>
              <a:rPr lang="es-ES" sz="2200" dirty="0" smtClean="0"/>
              <a:t> </a:t>
            </a:r>
            <a:r>
              <a:rPr lang="hu-HU" sz="2200" dirty="0" err="1" smtClean="0"/>
              <a:t>quey</a:t>
            </a:r>
            <a:r>
              <a:rPr lang="hu-HU" sz="2200" dirty="0" smtClean="0"/>
              <a:t> </a:t>
            </a:r>
            <a:r>
              <a:rPr lang="hu-HU" sz="2200" b="1" dirty="0" err="1"/>
              <a:t>porets</a:t>
            </a:r>
            <a:r>
              <a:rPr lang="hu-HU" sz="2200" dirty="0"/>
              <a:t> </a:t>
            </a:r>
            <a:r>
              <a:rPr lang="hu-HU" sz="2200" dirty="0" err="1"/>
              <a:t>tornar</a:t>
            </a:r>
            <a:r>
              <a:rPr lang="hu-HU" sz="2200" dirty="0"/>
              <a:t> molt me </a:t>
            </a:r>
            <a:r>
              <a:rPr lang="hu-HU" sz="2200" dirty="0" err="1"/>
              <a:t>pleurie</a:t>
            </a:r>
            <a:r>
              <a:rPr lang="hu-HU" sz="2200" dirty="0"/>
              <a:t> (VCT, 21)</a:t>
            </a:r>
          </a:p>
          <a:p>
            <a:pPr algn="just"/>
            <a:r>
              <a:rPr lang="es-ES" sz="2200" dirty="0" smtClean="0"/>
              <a:t>	b.</a:t>
            </a:r>
            <a:r>
              <a:rPr lang="hu-HU" sz="2200" dirty="0"/>
              <a:t>	</a:t>
            </a:r>
            <a:r>
              <a:rPr lang="hu-HU" sz="2200" dirty="0" err="1"/>
              <a:t>que</a:t>
            </a:r>
            <a:r>
              <a:rPr lang="hu-HU" sz="2200" dirty="0"/>
              <a:t> </a:t>
            </a:r>
            <a:r>
              <a:rPr lang="hu-HU" sz="2200" dirty="0" err="1"/>
              <a:t>lemperador</a:t>
            </a:r>
            <a:r>
              <a:rPr lang="hu-HU" sz="2200" dirty="0"/>
              <a:t> no </a:t>
            </a:r>
            <a:r>
              <a:rPr lang="hu-HU" sz="2200" b="1" dirty="0"/>
              <a:t>pora</a:t>
            </a:r>
            <a:r>
              <a:rPr lang="hu-HU" sz="2200" dirty="0"/>
              <a:t> </a:t>
            </a:r>
            <a:r>
              <a:rPr lang="hu-HU" sz="2200" dirty="0" err="1"/>
              <a:t>conquerir</a:t>
            </a:r>
            <a:r>
              <a:rPr lang="hu-HU" sz="2200" dirty="0"/>
              <a:t> ni </a:t>
            </a:r>
            <a:r>
              <a:rPr lang="hu-HU" sz="2200" dirty="0" err="1"/>
              <a:t>pendra</a:t>
            </a:r>
            <a:r>
              <a:rPr lang="hu-HU" sz="2200" dirty="0"/>
              <a:t> la </a:t>
            </a:r>
            <a:r>
              <a:rPr lang="hu-HU" sz="2200" dirty="0" err="1"/>
              <a:t>ciutat</a:t>
            </a:r>
            <a:r>
              <a:rPr lang="hu-HU" sz="2200" dirty="0"/>
              <a:t> de </a:t>
            </a:r>
            <a:r>
              <a:rPr lang="hu-HU" sz="2200" dirty="0" err="1"/>
              <a:t>Jherusalem</a:t>
            </a:r>
            <a:r>
              <a:rPr lang="hu-HU" sz="2200" dirty="0"/>
              <a:t> (VCT, </a:t>
            </a:r>
            <a:r>
              <a:rPr lang="es-ES" sz="2200" dirty="0" smtClean="0"/>
              <a:t>		</a:t>
            </a:r>
            <a:r>
              <a:rPr lang="hu-HU" sz="2200" dirty="0" smtClean="0"/>
              <a:t>25</a:t>
            </a:r>
            <a:r>
              <a:rPr lang="hu-HU" sz="2200" dirty="0"/>
              <a:t>)</a:t>
            </a:r>
          </a:p>
          <a:p>
            <a:pPr algn="just"/>
            <a:r>
              <a:rPr lang="es-ES" sz="2200" dirty="0" smtClean="0"/>
              <a:t>	c.</a:t>
            </a:r>
            <a:r>
              <a:rPr lang="hu-HU" sz="2200" dirty="0"/>
              <a:t>	per </a:t>
            </a:r>
            <a:r>
              <a:rPr lang="hu-HU" sz="2200" dirty="0" err="1"/>
              <a:t>què</a:t>
            </a:r>
            <a:r>
              <a:rPr lang="hu-HU" sz="2200" dirty="0"/>
              <a:t> </a:t>
            </a:r>
            <a:r>
              <a:rPr lang="hu-HU" sz="2200" dirty="0" err="1"/>
              <a:t>pregaven</a:t>
            </a:r>
            <a:r>
              <a:rPr lang="hu-HU" sz="2200" dirty="0"/>
              <a:t> </a:t>
            </a:r>
            <a:r>
              <a:rPr lang="hu-HU" sz="2200" dirty="0" err="1"/>
              <a:t>al</a:t>
            </a:r>
            <a:r>
              <a:rPr lang="hu-HU" sz="2200" dirty="0"/>
              <a:t> </a:t>
            </a:r>
            <a:r>
              <a:rPr lang="hu-HU" sz="2200" dirty="0" err="1"/>
              <a:t>senyor</a:t>
            </a:r>
            <a:r>
              <a:rPr lang="hu-HU" sz="2200" dirty="0"/>
              <a:t> </a:t>
            </a:r>
            <a:r>
              <a:rPr lang="hu-HU" sz="2200" dirty="0" err="1"/>
              <a:t>rey</a:t>
            </a:r>
            <a:r>
              <a:rPr lang="hu-HU" sz="2200" dirty="0"/>
              <a:t> </a:t>
            </a:r>
            <a:r>
              <a:rPr lang="hu-HU" sz="2200" dirty="0" err="1"/>
              <a:t>que</a:t>
            </a:r>
            <a:r>
              <a:rPr lang="hu-HU" sz="2200" dirty="0"/>
              <a:t> </a:t>
            </a:r>
            <a:r>
              <a:rPr lang="hu-HU" sz="2200" dirty="0" err="1"/>
              <a:t>hagués</a:t>
            </a:r>
            <a:r>
              <a:rPr lang="hu-HU" sz="2200" dirty="0"/>
              <a:t> en </a:t>
            </a:r>
            <a:r>
              <a:rPr lang="hu-HU" sz="2200" dirty="0" err="1"/>
              <a:t>açò</a:t>
            </a:r>
            <a:r>
              <a:rPr lang="hu-HU" sz="2200" dirty="0"/>
              <a:t> </a:t>
            </a:r>
            <a:r>
              <a:rPr lang="hu-HU" sz="2200" dirty="0" err="1"/>
              <a:t>son</a:t>
            </a:r>
            <a:r>
              <a:rPr lang="hu-HU" sz="2200" dirty="0"/>
              <a:t> </a:t>
            </a:r>
            <a:r>
              <a:rPr lang="hu-HU" sz="2200" dirty="0" err="1"/>
              <a:t>sguart</a:t>
            </a:r>
            <a:r>
              <a:rPr lang="hu-HU" sz="2200" dirty="0"/>
              <a:t> e </a:t>
            </a:r>
            <a:r>
              <a:rPr lang="hu-HU" sz="2200" dirty="0" err="1"/>
              <a:t>ells</a:t>
            </a:r>
            <a:r>
              <a:rPr lang="hu-HU" sz="2200" dirty="0"/>
              <a:t> </a:t>
            </a:r>
            <a:r>
              <a:rPr lang="hu-HU" sz="2200" dirty="0" err="1"/>
              <a:t>farien</a:t>
            </a:r>
            <a:r>
              <a:rPr lang="hu-HU" sz="2200" dirty="0"/>
              <a:t>-li </a:t>
            </a:r>
            <a:r>
              <a:rPr lang="es-ES" sz="2200" dirty="0" smtClean="0"/>
              <a:t>		</a:t>
            </a:r>
            <a:r>
              <a:rPr lang="hu-HU" sz="2200" dirty="0" err="1" smtClean="0"/>
              <a:t>aytant</a:t>
            </a:r>
            <a:r>
              <a:rPr lang="hu-HU" sz="2200" dirty="0" smtClean="0"/>
              <a:t> </a:t>
            </a:r>
            <a:r>
              <a:rPr lang="hu-HU" sz="2200" dirty="0" err="1" smtClean="0"/>
              <a:t>d'ecorriment</a:t>
            </a:r>
            <a:r>
              <a:rPr lang="hu-HU" sz="2200" dirty="0" smtClean="0"/>
              <a:t> </a:t>
            </a:r>
            <a:r>
              <a:rPr lang="hu-HU" sz="2200" dirty="0" err="1"/>
              <a:t>com</a:t>
            </a:r>
            <a:r>
              <a:rPr lang="hu-HU" sz="2200" dirty="0"/>
              <a:t> </a:t>
            </a:r>
            <a:r>
              <a:rPr lang="hu-HU" sz="2200" b="1" dirty="0" err="1"/>
              <a:t>porien</a:t>
            </a:r>
            <a:r>
              <a:rPr lang="hu-HU" sz="2200" dirty="0"/>
              <a:t>, </a:t>
            </a:r>
            <a:r>
              <a:rPr lang="hu-HU" sz="2200" dirty="0" err="1"/>
              <a:t>mas</a:t>
            </a:r>
            <a:r>
              <a:rPr lang="hu-HU" sz="2200" dirty="0"/>
              <a:t> no tant  </a:t>
            </a:r>
            <a:r>
              <a:rPr lang="hu-HU" sz="2200" dirty="0" err="1"/>
              <a:t>com</a:t>
            </a:r>
            <a:r>
              <a:rPr lang="hu-HU" sz="2200" dirty="0"/>
              <a:t> </a:t>
            </a:r>
            <a:r>
              <a:rPr lang="hu-HU" sz="2200" b="1" dirty="0" err="1"/>
              <a:t>volrien</a:t>
            </a:r>
            <a:r>
              <a:rPr lang="hu-HU" sz="2200" dirty="0"/>
              <a:t>. (DES, 31)</a:t>
            </a:r>
          </a:p>
          <a:p>
            <a:pPr algn="just"/>
            <a:r>
              <a:rPr lang="es-ES" sz="2200" dirty="0" smtClean="0"/>
              <a:t>	d.</a:t>
            </a:r>
            <a:r>
              <a:rPr lang="hu-HU" sz="2200" dirty="0"/>
              <a:t>	E </a:t>
            </a:r>
            <a:r>
              <a:rPr lang="hu-HU" sz="2200" dirty="0" err="1"/>
              <a:t>d'açò</a:t>
            </a:r>
            <a:r>
              <a:rPr lang="hu-HU" sz="2200" dirty="0"/>
              <a:t> </a:t>
            </a:r>
            <a:r>
              <a:rPr lang="hu-HU" sz="2200" dirty="0" err="1"/>
              <a:t>no’us</a:t>
            </a:r>
            <a:r>
              <a:rPr lang="hu-HU" sz="2200" dirty="0"/>
              <a:t> </a:t>
            </a:r>
            <a:r>
              <a:rPr lang="hu-HU" sz="2200" dirty="0" err="1"/>
              <a:t>qual</a:t>
            </a:r>
            <a:r>
              <a:rPr lang="hu-HU" sz="2200" dirty="0"/>
              <a:t> </a:t>
            </a:r>
            <a:r>
              <a:rPr lang="hu-HU" sz="2200" dirty="0" err="1"/>
              <a:t>més</a:t>
            </a:r>
            <a:r>
              <a:rPr lang="hu-HU" sz="2200" dirty="0"/>
              <a:t> </a:t>
            </a:r>
            <a:r>
              <a:rPr lang="hu-HU" sz="2200" dirty="0" err="1"/>
              <a:t>parlar</a:t>
            </a:r>
            <a:r>
              <a:rPr lang="hu-HU" sz="2200" dirty="0"/>
              <a:t>, </a:t>
            </a:r>
            <a:r>
              <a:rPr lang="hu-HU" sz="2200" dirty="0" err="1"/>
              <a:t>que</a:t>
            </a:r>
            <a:r>
              <a:rPr lang="hu-HU" sz="2200" dirty="0"/>
              <a:t> </a:t>
            </a:r>
            <a:r>
              <a:rPr lang="hu-HU" sz="2200" dirty="0" err="1"/>
              <a:t>ho</a:t>
            </a:r>
            <a:r>
              <a:rPr lang="hu-HU" sz="2200" dirty="0"/>
              <a:t> </a:t>
            </a:r>
            <a:r>
              <a:rPr lang="hu-HU" sz="2200" dirty="0" err="1"/>
              <a:t>tuyt</a:t>
            </a:r>
            <a:r>
              <a:rPr lang="hu-HU" sz="2200" dirty="0"/>
              <a:t> </a:t>
            </a:r>
            <a:r>
              <a:rPr lang="hu-HU" sz="2200" dirty="0" err="1"/>
              <a:t>hi</a:t>
            </a:r>
            <a:r>
              <a:rPr lang="hu-HU" sz="2200" dirty="0"/>
              <a:t> </a:t>
            </a:r>
            <a:r>
              <a:rPr lang="hu-HU" sz="2200" b="1" dirty="0" err="1"/>
              <a:t>morrem</a:t>
            </a:r>
            <a:r>
              <a:rPr lang="hu-HU" sz="2200" dirty="0"/>
              <a:t>, o </a:t>
            </a:r>
            <a:r>
              <a:rPr lang="hu-HU" sz="2200" dirty="0" err="1"/>
              <a:t>nós</a:t>
            </a:r>
            <a:r>
              <a:rPr lang="hu-HU" sz="2200" dirty="0"/>
              <a:t> les </a:t>
            </a:r>
            <a:r>
              <a:rPr lang="hu-HU" sz="2200" dirty="0" err="1"/>
              <a:t>vos</a:t>
            </a:r>
            <a:r>
              <a:rPr lang="hu-HU" sz="2200" dirty="0"/>
              <a:t> </a:t>
            </a:r>
            <a:r>
              <a:rPr lang="es-ES" sz="2200" dirty="0" smtClean="0"/>
              <a:t>			</a:t>
            </a:r>
            <a:r>
              <a:rPr lang="hu-HU" sz="2200" dirty="0" err="1" smtClean="0"/>
              <a:t>amanarem</a:t>
            </a:r>
            <a:r>
              <a:rPr lang="hu-HU" sz="2200" dirty="0" smtClean="0"/>
              <a:t> </a:t>
            </a:r>
            <a:r>
              <a:rPr lang="hu-HU" sz="2200" dirty="0" err="1"/>
              <a:t>sus</a:t>
            </a:r>
            <a:r>
              <a:rPr lang="hu-HU" sz="2200" dirty="0"/>
              <a:t> </a:t>
            </a:r>
            <a:r>
              <a:rPr lang="hu-HU" sz="2200" dirty="0" err="1"/>
              <a:t>assó</a:t>
            </a:r>
            <a:r>
              <a:rPr lang="hu-HU" sz="2200" dirty="0" smtClean="0"/>
              <a:t>.(</a:t>
            </a:r>
            <a:r>
              <a:rPr lang="hu-HU" sz="2200" dirty="0"/>
              <a:t>DES, 113</a:t>
            </a:r>
            <a:r>
              <a:rPr lang="hu-HU" sz="2200" dirty="0" smtClean="0"/>
              <a:t>)</a:t>
            </a: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162062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hu-HU" b="1" dirty="0" err="1">
                <a:solidFill>
                  <a:schemeClr val="bg1"/>
                </a:solidFill>
              </a:rPr>
              <a:t>Mesoclisis</a:t>
            </a:r>
            <a:r>
              <a:rPr lang="hu-HU" b="1" dirty="0">
                <a:solidFill>
                  <a:schemeClr val="bg1"/>
                </a:solidFill>
              </a:rPr>
              <a:t> del </a:t>
            </a:r>
            <a:r>
              <a:rPr lang="hu-HU" b="1" dirty="0" err="1">
                <a:solidFill>
                  <a:schemeClr val="bg1"/>
                </a:solidFill>
              </a:rPr>
              <a:t>complemento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err="1">
                <a:solidFill>
                  <a:schemeClr val="bg1"/>
                </a:solidFill>
              </a:rPr>
              <a:t>pronominal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838200" y="2008331"/>
            <a:ext cx="10515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/>
              <a:t>español</a:t>
            </a:r>
          </a:p>
          <a:p>
            <a:r>
              <a:rPr lang="hu-HU" dirty="0" smtClean="0"/>
              <a:t>(</a:t>
            </a:r>
            <a:r>
              <a:rPr lang="hu-HU" sz="2400" dirty="0"/>
              <a:t>10)	</a:t>
            </a:r>
            <a:r>
              <a:rPr lang="es-ES" sz="2400" dirty="0" smtClean="0"/>
              <a:t>a.</a:t>
            </a:r>
            <a:r>
              <a:rPr lang="hu-HU" sz="2400" dirty="0"/>
              <a:t>	</a:t>
            </a:r>
            <a:r>
              <a:rPr lang="hu-HU" sz="2400" dirty="0" err="1"/>
              <a:t>tardarʃan</a:t>
            </a:r>
            <a:r>
              <a:rPr lang="hu-HU" sz="2400" dirty="0"/>
              <a:t> por </a:t>
            </a:r>
            <a:r>
              <a:rPr lang="hu-HU" sz="2400" dirty="0" err="1"/>
              <a:t>jnplire</a:t>
            </a:r>
            <a:r>
              <a:rPr lang="hu-HU" sz="2400" dirty="0"/>
              <a:t> (EMI 70)</a:t>
            </a:r>
          </a:p>
          <a:p>
            <a:r>
              <a:rPr lang="es-ES" sz="2400" dirty="0" smtClean="0"/>
              <a:t>	b.</a:t>
            </a:r>
            <a:r>
              <a:rPr lang="hu-HU" sz="2400" dirty="0" smtClean="0"/>
              <a:t> </a:t>
            </a:r>
            <a:r>
              <a:rPr lang="hu-HU" sz="2400" dirty="0"/>
              <a:t>	&amp; </a:t>
            </a:r>
            <a:r>
              <a:rPr lang="hu-HU" sz="2400" dirty="0" err="1"/>
              <a:t>aueras</a:t>
            </a:r>
            <a:r>
              <a:rPr lang="hu-HU" sz="2400" dirty="0"/>
              <a:t> grand </a:t>
            </a:r>
            <a:r>
              <a:rPr lang="hu-HU" sz="2400" dirty="0" err="1"/>
              <a:t>batalla</a:t>
            </a:r>
            <a:r>
              <a:rPr lang="hu-HU" sz="2400" dirty="0"/>
              <a:t> </a:t>
            </a:r>
            <a:r>
              <a:rPr lang="hu-HU" sz="2400" dirty="0" err="1"/>
              <a:t>co</a:t>
            </a:r>
            <a:r>
              <a:rPr lang="hu-HU" sz="2400" dirty="0"/>
              <a:t>&lt;n&gt; </a:t>
            </a:r>
            <a:r>
              <a:rPr lang="hu-HU" sz="2400" dirty="0" err="1"/>
              <a:t>los</a:t>
            </a:r>
            <a:r>
              <a:rPr lang="hu-HU" sz="2400" dirty="0"/>
              <a:t> </a:t>
            </a:r>
            <a:r>
              <a:rPr lang="hu-HU" sz="2400" dirty="0" err="1"/>
              <a:t>moros</a:t>
            </a:r>
            <a:r>
              <a:rPr lang="hu-HU" sz="2400" dirty="0"/>
              <a:t> &amp; </a:t>
            </a:r>
            <a:r>
              <a:rPr lang="hu-HU" sz="2400" dirty="0" err="1"/>
              <a:t>vençer</a:t>
            </a:r>
            <a:r>
              <a:rPr lang="hu-HU" sz="2400" dirty="0"/>
              <a:t> </a:t>
            </a:r>
            <a:r>
              <a:rPr lang="hu-HU" sz="2400" i="1" dirty="0" err="1"/>
              <a:t>los</a:t>
            </a:r>
            <a:r>
              <a:rPr lang="hu-HU" sz="2400" i="1" dirty="0"/>
              <a:t> </a:t>
            </a:r>
            <a:r>
              <a:rPr lang="hu-HU" sz="2400" dirty="0"/>
              <a:t>has. (CVR, 14) </a:t>
            </a:r>
          </a:p>
          <a:p>
            <a:r>
              <a:rPr lang="es-ES" sz="2400" dirty="0" smtClean="0"/>
              <a:t>	c.</a:t>
            </a:r>
            <a:r>
              <a:rPr lang="hu-HU" sz="2400" dirty="0"/>
              <a:t>	[…] </a:t>
            </a:r>
            <a:r>
              <a:rPr lang="hu-HU" sz="2400" dirty="0" err="1"/>
              <a:t>mas</a:t>
            </a:r>
            <a:r>
              <a:rPr lang="hu-HU" sz="2400" dirty="0"/>
              <a:t> </a:t>
            </a:r>
            <a:r>
              <a:rPr lang="hu-HU" sz="2400" dirty="0" err="1"/>
              <a:t>si</a:t>
            </a:r>
            <a:r>
              <a:rPr lang="hu-HU" sz="2400" dirty="0"/>
              <a:t> </a:t>
            </a:r>
            <a:r>
              <a:rPr lang="hu-HU" sz="2400" dirty="0" err="1"/>
              <a:t>alguna</a:t>
            </a:r>
            <a:r>
              <a:rPr lang="hu-HU" sz="2400" dirty="0"/>
              <a:t> </a:t>
            </a:r>
            <a:r>
              <a:rPr lang="hu-HU" sz="2400" dirty="0" err="1"/>
              <a:t>carrera</a:t>
            </a:r>
            <a:r>
              <a:rPr lang="hu-HU" sz="2400" dirty="0"/>
              <a:t> </a:t>
            </a:r>
            <a:r>
              <a:rPr lang="hu-HU" sz="2400" dirty="0" err="1"/>
              <a:t>pudiessemos</a:t>
            </a:r>
            <a:r>
              <a:rPr lang="hu-HU" sz="2400" dirty="0"/>
              <a:t> </a:t>
            </a:r>
            <a:r>
              <a:rPr lang="hu-HU" sz="2400" dirty="0" err="1"/>
              <a:t>fallar</a:t>
            </a:r>
            <a:r>
              <a:rPr lang="hu-HU" sz="2400" dirty="0"/>
              <a:t> por </a:t>
            </a:r>
            <a:r>
              <a:rPr lang="hu-HU" sz="2400" dirty="0" err="1"/>
              <a:t>donde</a:t>
            </a:r>
            <a:r>
              <a:rPr lang="hu-HU" sz="2400" dirty="0"/>
              <a:t> se </a:t>
            </a:r>
            <a:r>
              <a:rPr lang="hu-HU" sz="2400" dirty="0" err="1"/>
              <a:t>desujasse</a:t>
            </a:r>
            <a:r>
              <a:rPr lang="hu-HU" sz="2400" dirty="0"/>
              <a:t> </a:t>
            </a:r>
            <a:r>
              <a:rPr lang="es-ES" sz="2400" dirty="0" smtClean="0"/>
              <a:t>		</a:t>
            </a:r>
            <a:r>
              <a:rPr lang="hu-HU" sz="2400" dirty="0" err="1" smtClean="0"/>
              <a:t>esta</a:t>
            </a:r>
            <a:r>
              <a:rPr lang="hu-HU" sz="2400" dirty="0" smtClean="0"/>
              <a:t> </a:t>
            </a:r>
            <a:r>
              <a:rPr lang="hu-HU" sz="2400" dirty="0" err="1"/>
              <a:t>lid</a:t>
            </a:r>
            <a:r>
              <a:rPr lang="hu-HU" sz="2400" dirty="0"/>
              <a:t> </a:t>
            </a:r>
            <a:r>
              <a:rPr lang="hu-HU" sz="2400" dirty="0" err="1"/>
              <a:t>tener</a:t>
            </a:r>
            <a:r>
              <a:rPr lang="hu-HU" sz="2400" dirty="0"/>
              <a:t> </a:t>
            </a:r>
            <a:r>
              <a:rPr lang="hu-HU" sz="2400" i="1" dirty="0" err="1"/>
              <a:t>lo</a:t>
            </a:r>
            <a:r>
              <a:rPr lang="hu-HU" sz="2400" i="1" dirty="0"/>
              <a:t> </a:t>
            </a:r>
            <a:r>
              <a:rPr lang="hu-HU" sz="2400" dirty="0"/>
              <a:t>ya </a:t>
            </a:r>
            <a:r>
              <a:rPr lang="hu-HU" sz="2400" dirty="0" err="1"/>
              <a:t>yo</a:t>
            </a:r>
            <a:r>
              <a:rPr lang="hu-HU" sz="2400" dirty="0"/>
              <a:t> </a:t>
            </a:r>
            <a:r>
              <a:rPr lang="es-ES" sz="2400" dirty="0" smtClean="0"/>
              <a:t>	</a:t>
            </a:r>
            <a:r>
              <a:rPr lang="hu-HU" sz="2400" dirty="0" smtClean="0"/>
              <a:t>por </a:t>
            </a:r>
            <a:r>
              <a:rPr lang="hu-HU" sz="2400" dirty="0" err="1"/>
              <a:t>bien</a:t>
            </a:r>
            <a:r>
              <a:rPr lang="hu-HU" sz="2400" dirty="0"/>
              <a:t> […](CVR, 12)</a:t>
            </a:r>
          </a:p>
          <a:p>
            <a:endParaRPr lang="es-ES" sz="2400" b="1" dirty="0" smtClean="0"/>
          </a:p>
          <a:p>
            <a:r>
              <a:rPr lang="es-ES" sz="2400" b="1" dirty="0" smtClean="0"/>
              <a:t>catalán y portugués</a:t>
            </a:r>
            <a:endParaRPr lang="es-ES" sz="2400" b="1" dirty="0"/>
          </a:p>
          <a:p>
            <a:r>
              <a:rPr lang="es-ES" sz="2400" dirty="0" smtClean="0"/>
              <a:t>(11)	a.</a:t>
            </a:r>
            <a:r>
              <a:rPr lang="hu-HU" sz="2400" dirty="0"/>
              <a:t>	</a:t>
            </a:r>
            <a:r>
              <a:rPr lang="hu-HU" sz="2400" dirty="0" err="1"/>
              <a:t>io</a:t>
            </a:r>
            <a:r>
              <a:rPr lang="hu-HU" sz="2400" dirty="0"/>
              <a:t> </a:t>
            </a:r>
            <a:r>
              <a:rPr lang="hu-HU" sz="2400" dirty="0" err="1"/>
              <a:t>rahonar</a:t>
            </a:r>
            <a:r>
              <a:rPr lang="hu-HU" sz="2400" dirty="0"/>
              <a:t> </a:t>
            </a:r>
            <a:r>
              <a:rPr lang="hu-HU" sz="2400" i="1" dirty="0" err="1"/>
              <a:t>vos</a:t>
            </a:r>
            <a:r>
              <a:rPr lang="hu-HU" sz="2400" dirty="0"/>
              <a:t> he ab </a:t>
            </a:r>
            <a:r>
              <a:rPr lang="hu-HU" sz="2400" dirty="0" err="1"/>
              <a:t>ell</a:t>
            </a:r>
            <a:r>
              <a:rPr lang="hu-HU" sz="2400" dirty="0"/>
              <a:t> (VCT, 16) </a:t>
            </a:r>
          </a:p>
          <a:p>
            <a:r>
              <a:rPr lang="es-ES" sz="2400" dirty="0" smtClean="0"/>
              <a:t>	b.</a:t>
            </a:r>
            <a:r>
              <a:rPr lang="hu-HU" sz="2400" dirty="0"/>
              <a:t>	</a:t>
            </a:r>
            <a:r>
              <a:rPr lang="hu-HU" sz="2400" dirty="0" err="1"/>
              <a:t>Contar</a:t>
            </a:r>
            <a:r>
              <a:rPr lang="hu-HU" sz="2400" i="1" dirty="0" err="1"/>
              <a:t>vos</a:t>
            </a:r>
            <a:r>
              <a:rPr lang="hu-HU" sz="2400" dirty="0"/>
              <a:t> </a:t>
            </a:r>
            <a:r>
              <a:rPr lang="hu-HU" sz="2400" dirty="0" err="1"/>
              <a:t>hey</a:t>
            </a:r>
            <a:r>
              <a:rPr lang="hu-HU" sz="2400" dirty="0"/>
              <a:t> </a:t>
            </a:r>
            <a:r>
              <a:rPr lang="hu-HU" sz="2400" dirty="0" err="1"/>
              <a:t>huum</a:t>
            </a:r>
            <a:r>
              <a:rPr lang="hu-HU" sz="2400" dirty="0"/>
              <a:t> </a:t>
            </a:r>
            <a:r>
              <a:rPr lang="hu-HU" sz="2400" dirty="0" err="1"/>
              <a:t>milagre</a:t>
            </a:r>
            <a:r>
              <a:rPr lang="hu-HU" sz="2400" dirty="0"/>
              <a:t> (VPT, 7)</a:t>
            </a:r>
          </a:p>
          <a:p>
            <a:pPr algn="just"/>
            <a:r>
              <a:rPr lang="es-ES" sz="2400" dirty="0" smtClean="0"/>
              <a:t>	c.</a:t>
            </a:r>
            <a:r>
              <a:rPr lang="hu-HU" sz="2400" dirty="0" smtClean="0"/>
              <a:t> </a:t>
            </a:r>
            <a:r>
              <a:rPr lang="hu-HU" sz="2400" dirty="0"/>
              <a:t>	Se </a:t>
            </a:r>
            <a:r>
              <a:rPr lang="hu-HU" sz="2400" dirty="0" err="1"/>
              <a:t>os</a:t>
            </a:r>
            <a:r>
              <a:rPr lang="hu-HU" sz="2400" dirty="0"/>
              <a:t> </a:t>
            </a:r>
            <a:r>
              <a:rPr lang="hu-HU" sz="2400" dirty="0" err="1"/>
              <a:t>que</a:t>
            </a:r>
            <a:r>
              <a:rPr lang="hu-HU" sz="2400" dirty="0"/>
              <a:t> </a:t>
            </a:r>
            <a:r>
              <a:rPr lang="hu-HU" sz="2400" dirty="0" err="1"/>
              <a:t>aqui</a:t>
            </a:r>
            <a:r>
              <a:rPr lang="hu-HU" sz="2400" dirty="0"/>
              <a:t> </a:t>
            </a:r>
            <a:r>
              <a:rPr lang="hu-HU" sz="2400" dirty="0" err="1"/>
              <a:t>seem</a:t>
            </a:r>
            <a:r>
              <a:rPr lang="hu-HU" sz="2400" dirty="0"/>
              <a:t> o </a:t>
            </a:r>
            <a:r>
              <a:rPr lang="hu-HU" sz="2400" dirty="0" err="1"/>
              <a:t>soubessem</a:t>
            </a:r>
            <a:r>
              <a:rPr lang="hu-HU" sz="2400" dirty="0"/>
              <a:t> </a:t>
            </a:r>
            <a:r>
              <a:rPr lang="hu-HU" sz="2400" dirty="0" err="1"/>
              <a:t>como</a:t>
            </a:r>
            <a:r>
              <a:rPr lang="hu-HU" sz="2400" dirty="0"/>
              <a:t> o </a:t>
            </a:r>
            <a:r>
              <a:rPr lang="hu-HU" sz="2400" dirty="0" err="1"/>
              <a:t>eu</a:t>
            </a:r>
            <a:r>
              <a:rPr lang="hu-HU" sz="2400" dirty="0"/>
              <a:t> </a:t>
            </a:r>
            <a:r>
              <a:rPr lang="hu-HU" sz="2400" dirty="0" err="1"/>
              <a:t>sei</a:t>
            </a:r>
            <a:r>
              <a:rPr lang="hu-HU" sz="2400" dirty="0"/>
              <a:t> </a:t>
            </a:r>
            <a:r>
              <a:rPr lang="hu-HU" sz="2400" dirty="0" err="1"/>
              <a:t>sacar</a:t>
            </a:r>
            <a:r>
              <a:rPr lang="hu-HU" sz="2400" i="1" dirty="0" err="1"/>
              <a:t>vos</a:t>
            </a:r>
            <a:r>
              <a:rPr lang="hu-HU" sz="2400" dirty="0" err="1"/>
              <a:t>-iam</a:t>
            </a:r>
            <a:r>
              <a:rPr lang="hu-HU" sz="2400" dirty="0"/>
              <a:t> </a:t>
            </a:r>
            <a:r>
              <a:rPr lang="hu-HU" sz="2400" dirty="0" err="1"/>
              <a:t>os</a:t>
            </a:r>
            <a:r>
              <a:rPr lang="hu-HU" sz="2400" dirty="0"/>
              <a:t> </a:t>
            </a:r>
            <a:r>
              <a:rPr lang="es-ES" sz="2400" dirty="0" smtClean="0"/>
              <a:t>			</a:t>
            </a:r>
            <a:r>
              <a:rPr lang="hu-HU" sz="2400" dirty="0" err="1" smtClean="0"/>
              <a:t>corações</a:t>
            </a:r>
            <a:r>
              <a:rPr lang="hu-HU" sz="2400" dirty="0" smtClean="0"/>
              <a:t> </a:t>
            </a:r>
            <a:r>
              <a:rPr lang="hu-HU" sz="2400" dirty="0"/>
              <a:t>[…](DSG, 48</a:t>
            </a:r>
            <a:r>
              <a:rPr lang="hu-HU" sz="2400" dirty="0" smtClean="0"/>
              <a:t>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033552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hu-HU" b="1" dirty="0" err="1">
                <a:solidFill>
                  <a:schemeClr val="bg1"/>
                </a:solidFill>
              </a:rPr>
              <a:t>Anteposición</a:t>
            </a:r>
            <a:r>
              <a:rPr lang="hu-HU" b="1" dirty="0">
                <a:solidFill>
                  <a:schemeClr val="bg1"/>
                </a:solidFill>
              </a:rPr>
              <a:t> del </a:t>
            </a:r>
            <a:r>
              <a:rPr lang="hu-HU" b="1" dirty="0" err="1">
                <a:solidFill>
                  <a:schemeClr val="bg1"/>
                </a:solidFill>
              </a:rPr>
              <a:t>complemento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err="1" smtClean="0">
                <a:solidFill>
                  <a:schemeClr val="bg1"/>
                </a:solidFill>
              </a:rPr>
              <a:t>pronominal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838200" y="2008331"/>
            <a:ext cx="1051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</p:txBody>
      </p:sp>
      <p:sp>
        <p:nvSpPr>
          <p:cNvPr id="5" name="Szövegdoboz 4"/>
          <p:cNvSpPr txBox="1"/>
          <p:nvPr/>
        </p:nvSpPr>
        <p:spPr>
          <a:xfrm>
            <a:off x="947854" y="2219093"/>
            <a:ext cx="1027640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(</a:t>
            </a:r>
            <a:r>
              <a:rPr lang="hu-HU" sz="2400" dirty="0" smtClean="0"/>
              <a:t>1</a:t>
            </a:r>
            <a:r>
              <a:rPr lang="es-ES" sz="2400" dirty="0" smtClean="0"/>
              <a:t>2</a:t>
            </a:r>
            <a:r>
              <a:rPr lang="hu-HU" sz="2400" dirty="0" smtClean="0"/>
              <a:t>) </a:t>
            </a:r>
            <a:r>
              <a:rPr lang="hu-HU" sz="2400" dirty="0"/>
              <a:t>	</a:t>
            </a:r>
            <a:r>
              <a:rPr lang="es-ES" sz="2400" dirty="0" smtClean="0"/>
              <a:t>a.</a:t>
            </a:r>
            <a:r>
              <a:rPr lang="hu-HU" sz="2400" dirty="0"/>
              <a:t>	</a:t>
            </a:r>
            <a:r>
              <a:rPr lang="hu-HU" sz="2400" dirty="0" err="1"/>
              <a:t>vos</a:t>
            </a:r>
            <a:r>
              <a:rPr lang="hu-HU" sz="2400" dirty="0"/>
              <a:t> </a:t>
            </a:r>
            <a:r>
              <a:rPr lang="hu-HU" sz="2400" i="1" dirty="0"/>
              <a:t>le</a:t>
            </a:r>
            <a:r>
              <a:rPr lang="hu-HU" sz="2400" dirty="0"/>
              <a:t> </a:t>
            </a:r>
            <a:r>
              <a:rPr lang="hu-HU" sz="2400" dirty="0" err="1"/>
              <a:t>direys</a:t>
            </a:r>
            <a:r>
              <a:rPr lang="hu-HU" sz="2400" dirty="0"/>
              <a:t> </a:t>
            </a:r>
            <a:r>
              <a:rPr lang="hu-HU" sz="2400" dirty="0" err="1"/>
              <a:t>pues</a:t>
            </a:r>
            <a:r>
              <a:rPr lang="hu-HU" sz="2400" dirty="0"/>
              <a:t> q&lt;</a:t>
            </a:r>
            <a:r>
              <a:rPr lang="hu-HU" sz="2400" dirty="0" err="1"/>
              <a:t>ue</a:t>
            </a:r>
            <a:r>
              <a:rPr lang="hu-HU" sz="2400" dirty="0"/>
              <a:t>&gt; </a:t>
            </a:r>
            <a:r>
              <a:rPr lang="hu-HU" sz="2400" dirty="0" err="1"/>
              <a:t>ella</a:t>
            </a:r>
            <a:r>
              <a:rPr lang="hu-HU" sz="2400" dirty="0"/>
              <a:t> </a:t>
            </a:r>
            <a:r>
              <a:rPr lang="hu-HU" sz="2400" dirty="0" err="1"/>
              <a:t>dessea</a:t>
            </a:r>
            <a:r>
              <a:rPr lang="hu-HU" sz="2400" dirty="0"/>
              <a:t> </a:t>
            </a:r>
            <a:r>
              <a:rPr lang="hu-HU" sz="2400" dirty="0" err="1"/>
              <a:t>ta</a:t>
            </a:r>
            <a:r>
              <a:rPr lang="hu-HU" sz="2400" dirty="0"/>
              <a:t>&lt;n&gt;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saber</a:t>
            </a:r>
            <a:r>
              <a:rPr lang="hu-HU" sz="2400" dirty="0"/>
              <a:t> mi no&lt;m&gt;</a:t>
            </a:r>
            <a:r>
              <a:rPr lang="hu-HU" sz="2400" dirty="0" err="1"/>
              <a:t>bre</a:t>
            </a:r>
            <a:r>
              <a:rPr lang="hu-HU" sz="2400" dirty="0"/>
              <a:t> &amp; </a:t>
            </a:r>
            <a:r>
              <a:rPr lang="es-ES" sz="2400" dirty="0" smtClean="0"/>
              <a:t>		</a:t>
            </a:r>
            <a:r>
              <a:rPr lang="hu-HU" sz="2400" dirty="0" err="1" smtClean="0"/>
              <a:t>quie</a:t>
            </a:r>
            <a:r>
              <a:rPr lang="hu-HU" sz="2400" dirty="0" smtClean="0"/>
              <a:t>&lt;n</a:t>
            </a:r>
            <a:r>
              <a:rPr lang="hu-HU" sz="2400" dirty="0"/>
              <a:t>&gt; </a:t>
            </a:r>
            <a:r>
              <a:rPr lang="hu-HU" sz="2400" dirty="0" err="1"/>
              <a:t>yo</a:t>
            </a:r>
            <a:r>
              <a:rPr lang="hu-HU" sz="2400" dirty="0"/>
              <a:t> </a:t>
            </a:r>
            <a:r>
              <a:rPr lang="hu-HU" sz="2400" dirty="0" err="1"/>
              <a:t>soy</a:t>
            </a:r>
            <a:r>
              <a:rPr lang="hu-HU" sz="2400" dirty="0"/>
              <a:t> (HPM, 7r)</a:t>
            </a:r>
          </a:p>
          <a:p>
            <a:r>
              <a:rPr lang="es-ES" sz="2400" dirty="0" smtClean="0"/>
              <a:t>	b.</a:t>
            </a:r>
            <a:r>
              <a:rPr lang="hu-HU" sz="2400" dirty="0"/>
              <a:t>	ne </a:t>
            </a:r>
            <a:r>
              <a:rPr lang="hu-HU" sz="2400" dirty="0" err="1"/>
              <a:t>no’</a:t>
            </a:r>
            <a:r>
              <a:rPr lang="hu-HU" sz="2400" i="1" dirty="0" err="1"/>
              <a:t>s</a:t>
            </a:r>
            <a:r>
              <a:rPr lang="hu-HU" sz="2400" dirty="0"/>
              <a:t> </a:t>
            </a:r>
            <a:r>
              <a:rPr lang="hu-HU" sz="2400" dirty="0" err="1"/>
              <a:t>poria</a:t>
            </a:r>
            <a:r>
              <a:rPr lang="hu-HU" sz="2400" dirty="0"/>
              <a:t> </a:t>
            </a:r>
            <a:r>
              <a:rPr lang="hu-HU" sz="2400" dirty="0" err="1"/>
              <a:t>dir</a:t>
            </a:r>
            <a:r>
              <a:rPr lang="hu-HU" sz="2400" dirty="0"/>
              <a:t> </a:t>
            </a:r>
            <a:r>
              <a:rPr lang="hu-HU" sz="2400" dirty="0" err="1"/>
              <a:t>bonament</a:t>
            </a:r>
            <a:r>
              <a:rPr lang="hu-HU" sz="2400" dirty="0"/>
              <a:t> per </a:t>
            </a:r>
            <a:r>
              <a:rPr lang="hu-HU" sz="2400" dirty="0" err="1"/>
              <a:t>scrit</a:t>
            </a:r>
            <a:r>
              <a:rPr lang="hu-HU" sz="2400" dirty="0"/>
              <a:t>. (DES, 140)</a:t>
            </a:r>
          </a:p>
          <a:p>
            <a:r>
              <a:rPr lang="es-ES" sz="2400" dirty="0" smtClean="0"/>
              <a:t>	c.</a:t>
            </a:r>
            <a:r>
              <a:rPr lang="hu-HU" sz="2400" dirty="0"/>
              <a:t>	amigos, </a:t>
            </a:r>
            <a:r>
              <a:rPr lang="hu-HU" sz="2400" dirty="0" err="1"/>
              <a:t>novas</a:t>
            </a:r>
            <a:r>
              <a:rPr lang="hu-HU" sz="2400" dirty="0"/>
              <a:t> </a:t>
            </a:r>
            <a:r>
              <a:rPr lang="hu-HU" sz="2400" i="1" dirty="0" err="1"/>
              <a:t>vos</a:t>
            </a:r>
            <a:r>
              <a:rPr lang="hu-HU" sz="2400" dirty="0"/>
              <a:t> </a:t>
            </a:r>
            <a:r>
              <a:rPr lang="hu-HU" sz="2400" dirty="0" err="1"/>
              <a:t>direi</a:t>
            </a:r>
            <a:r>
              <a:rPr lang="hu-HU" sz="2400" dirty="0"/>
              <a:t> (DSG, 26)</a:t>
            </a:r>
          </a:p>
          <a:p>
            <a:r>
              <a:rPr lang="es-ES" sz="2400" dirty="0" smtClean="0"/>
              <a:t>	d.</a:t>
            </a:r>
            <a:r>
              <a:rPr lang="hu-HU" sz="2400" dirty="0"/>
              <a:t>	</a:t>
            </a:r>
            <a:r>
              <a:rPr lang="hu-HU" sz="2400" dirty="0" err="1"/>
              <a:t>eu</a:t>
            </a:r>
            <a:r>
              <a:rPr lang="hu-HU" sz="2400" dirty="0"/>
              <a:t> </a:t>
            </a:r>
            <a:r>
              <a:rPr lang="hu-HU" sz="2400" i="1" dirty="0" err="1"/>
              <a:t>vos</a:t>
            </a:r>
            <a:r>
              <a:rPr lang="hu-HU" sz="2400" dirty="0"/>
              <a:t> </a:t>
            </a:r>
            <a:r>
              <a:rPr lang="hu-HU" sz="2400" dirty="0" err="1"/>
              <a:t>farei</a:t>
            </a:r>
            <a:r>
              <a:rPr lang="hu-HU" sz="2400" dirty="0"/>
              <a:t> </a:t>
            </a:r>
            <a:r>
              <a:rPr lang="hu-HU" sz="2400" dirty="0" err="1"/>
              <a:t>cavaleiro</a:t>
            </a:r>
            <a:r>
              <a:rPr lang="hu-HU" sz="2400" dirty="0"/>
              <a:t> (DSG, 21)</a:t>
            </a:r>
          </a:p>
          <a:p>
            <a:r>
              <a:rPr lang="es-ES" sz="2400" dirty="0" smtClean="0"/>
              <a:t>(13)	a.</a:t>
            </a:r>
            <a:r>
              <a:rPr lang="hu-HU" sz="2400" dirty="0"/>
              <a:t>	*</a:t>
            </a:r>
            <a:r>
              <a:rPr lang="hu-HU" sz="2400" dirty="0" err="1"/>
              <a:t>Novas</a:t>
            </a:r>
            <a:r>
              <a:rPr lang="hu-HU" sz="2400" dirty="0"/>
              <a:t> </a:t>
            </a:r>
            <a:r>
              <a:rPr lang="hu-HU" sz="2400" dirty="0" err="1"/>
              <a:t>vos</a:t>
            </a:r>
            <a:r>
              <a:rPr lang="hu-HU" sz="2400" dirty="0"/>
              <a:t> </a:t>
            </a:r>
            <a:r>
              <a:rPr lang="hu-HU" sz="2400" dirty="0" err="1"/>
              <a:t>ei</a:t>
            </a:r>
            <a:r>
              <a:rPr lang="hu-HU" sz="2400" dirty="0"/>
              <a:t> </a:t>
            </a:r>
            <a:r>
              <a:rPr lang="hu-HU" sz="2400" dirty="0" err="1"/>
              <a:t>dizer</a:t>
            </a:r>
            <a:endParaRPr lang="hu-HU" sz="2400" dirty="0"/>
          </a:p>
          <a:p>
            <a:r>
              <a:rPr lang="es-ES" sz="2400" dirty="0" smtClean="0"/>
              <a:t>	b.</a:t>
            </a:r>
            <a:r>
              <a:rPr lang="hu-HU" sz="2400" dirty="0"/>
              <a:t>	*</a:t>
            </a:r>
            <a:r>
              <a:rPr lang="hu-HU" sz="2400" dirty="0" err="1"/>
              <a:t>eu</a:t>
            </a:r>
            <a:r>
              <a:rPr lang="hu-HU" sz="2400" dirty="0"/>
              <a:t> </a:t>
            </a:r>
            <a:r>
              <a:rPr lang="hu-HU" sz="2400" dirty="0" err="1"/>
              <a:t>vos</a:t>
            </a:r>
            <a:r>
              <a:rPr lang="hu-HU" sz="2400" dirty="0"/>
              <a:t> </a:t>
            </a:r>
            <a:r>
              <a:rPr lang="hu-HU" sz="2400" dirty="0" err="1"/>
              <a:t>ei</a:t>
            </a:r>
            <a:r>
              <a:rPr lang="hu-HU" sz="2400" dirty="0"/>
              <a:t> </a:t>
            </a:r>
            <a:r>
              <a:rPr lang="hu-HU" sz="2400" dirty="0" err="1"/>
              <a:t>fazer</a:t>
            </a:r>
            <a:r>
              <a:rPr lang="hu-HU" sz="2400" dirty="0"/>
              <a:t> </a:t>
            </a:r>
            <a:r>
              <a:rPr lang="hu-HU" sz="2400" dirty="0" err="1"/>
              <a:t>cavaleiro</a:t>
            </a:r>
            <a:endParaRPr lang="hu-HU" sz="2400" dirty="0"/>
          </a:p>
          <a:p>
            <a:r>
              <a:rPr lang="hu-HU" dirty="0"/>
              <a:t> 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6339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Posposición</a:t>
            </a:r>
            <a:r>
              <a:rPr lang="hu-HU" b="1" dirty="0" smtClean="0">
                <a:solidFill>
                  <a:schemeClr val="bg1"/>
                </a:solidFill>
              </a:rPr>
              <a:t> </a:t>
            </a:r>
            <a:r>
              <a:rPr lang="hu-HU" b="1" dirty="0">
                <a:solidFill>
                  <a:schemeClr val="bg1"/>
                </a:solidFill>
              </a:rPr>
              <a:t>del </a:t>
            </a:r>
            <a:r>
              <a:rPr lang="hu-HU" b="1" dirty="0" err="1">
                <a:solidFill>
                  <a:schemeClr val="bg1"/>
                </a:solidFill>
              </a:rPr>
              <a:t>complemento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err="1" smtClean="0">
                <a:solidFill>
                  <a:schemeClr val="bg1"/>
                </a:solidFill>
              </a:rPr>
              <a:t>pronominal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838200" y="2008331"/>
            <a:ext cx="1051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</p:txBody>
      </p:sp>
      <p:sp>
        <p:nvSpPr>
          <p:cNvPr id="5" name="Szövegdoboz 4"/>
          <p:cNvSpPr txBox="1"/>
          <p:nvPr/>
        </p:nvSpPr>
        <p:spPr>
          <a:xfrm>
            <a:off x="838200" y="2008331"/>
            <a:ext cx="10515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español</a:t>
            </a:r>
            <a:endParaRPr lang="hu-HU" sz="2400" b="1" dirty="0"/>
          </a:p>
          <a:p>
            <a:r>
              <a:rPr lang="hu-HU" sz="2400" dirty="0"/>
              <a:t>(12)	</a:t>
            </a:r>
            <a:r>
              <a:rPr lang="es-ES" sz="2400" dirty="0" smtClean="0"/>
              <a:t>a.</a:t>
            </a:r>
            <a:r>
              <a:rPr lang="hu-HU" sz="2400" dirty="0" smtClean="0"/>
              <a:t> </a:t>
            </a:r>
            <a:r>
              <a:rPr lang="hu-HU" sz="2400" dirty="0"/>
              <a:t>	</a:t>
            </a:r>
            <a:r>
              <a:rPr lang="hu-HU" sz="2400" b="1" dirty="0" err="1"/>
              <a:t>Dire</a:t>
            </a:r>
            <a:r>
              <a:rPr lang="hu-HU" sz="2400" i="1" dirty="0" err="1"/>
              <a:t>vos</a:t>
            </a:r>
            <a:r>
              <a:rPr lang="hu-HU" sz="2400" i="1" dirty="0"/>
              <a:t> </a:t>
            </a:r>
            <a:r>
              <a:rPr lang="hu-HU" sz="2400" dirty="0"/>
              <a:t>de </a:t>
            </a:r>
            <a:r>
              <a:rPr lang="hu-HU" sz="2400" dirty="0" err="1"/>
              <a:t>los</a:t>
            </a:r>
            <a:r>
              <a:rPr lang="hu-HU" sz="2400" dirty="0"/>
              <a:t> </a:t>
            </a:r>
            <a:r>
              <a:rPr lang="hu-HU" sz="2400" dirty="0" err="1"/>
              <a:t>caballeros</a:t>
            </a:r>
            <a:r>
              <a:rPr lang="hu-HU" sz="2400" dirty="0"/>
              <a:t> </a:t>
            </a:r>
            <a:r>
              <a:rPr lang="hu-HU" sz="2400" dirty="0" err="1"/>
              <a:t>que</a:t>
            </a:r>
            <a:r>
              <a:rPr lang="hu-HU" sz="2400" dirty="0"/>
              <a:t> </a:t>
            </a:r>
            <a:r>
              <a:rPr lang="hu-HU" sz="2400" dirty="0" err="1"/>
              <a:t>llevaron</a:t>
            </a:r>
            <a:r>
              <a:rPr lang="hu-HU" sz="2400" dirty="0"/>
              <a:t> el </a:t>
            </a:r>
            <a:r>
              <a:rPr lang="hu-HU" sz="2400" dirty="0" err="1"/>
              <a:t>mensaje</a:t>
            </a:r>
            <a:r>
              <a:rPr lang="hu-HU" sz="2400" dirty="0"/>
              <a:t>. (PMC, v 1453)</a:t>
            </a:r>
          </a:p>
          <a:p>
            <a:r>
              <a:rPr lang="es-ES" sz="2400" dirty="0" smtClean="0"/>
              <a:t>	b.</a:t>
            </a:r>
            <a:r>
              <a:rPr lang="hu-HU" sz="2400" dirty="0" smtClean="0"/>
              <a:t> </a:t>
            </a:r>
            <a:r>
              <a:rPr lang="hu-HU" sz="2400" dirty="0"/>
              <a:t>	Los </a:t>
            </a:r>
            <a:r>
              <a:rPr lang="hu-HU" sz="2400" dirty="0" err="1"/>
              <a:t>dos</a:t>
            </a:r>
            <a:r>
              <a:rPr lang="hu-HU" sz="2400" dirty="0"/>
              <a:t> </a:t>
            </a:r>
            <a:r>
              <a:rPr lang="hu-HU" sz="2400" dirty="0" err="1"/>
              <a:t>han</a:t>
            </a:r>
            <a:r>
              <a:rPr lang="hu-HU" sz="2400" dirty="0"/>
              <a:t> </a:t>
            </a:r>
            <a:r>
              <a:rPr lang="hu-HU" sz="2400" dirty="0" err="1"/>
              <a:t>arrancado</a:t>
            </a:r>
            <a:r>
              <a:rPr lang="hu-HU" sz="2400" dirty="0"/>
              <a:t>; </a:t>
            </a:r>
            <a:r>
              <a:rPr lang="hu-HU" sz="2400" b="1" dirty="0" err="1"/>
              <a:t>dire</a:t>
            </a:r>
            <a:r>
              <a:rPr lang="hu-HU" sz="2400" i="1" dirty="0" err="1"/>
              <a:t>vos</a:t>
            </a:r>
            <a:r>
              <a:rPr lang="hu-HU" sz="2400" dirty="0"/>
              <a:t> de </a:t>
            </a:r>
            <a:r>
              <a:rPr lang="hu-HU" sz="2400" dirty="0" err="1"/>
              <a:t>Muo</a:t>
            </a:r>
            <a:r>
              <a:rPr lang="hu-HU" sz="2400" dirty="0"/>
              <a:t> </a:t>
            </a:r>
            <a:r>
              <a:rPr lang="hu-HU" sz="2400" dirty="0" err="1"/>
              <a:t>Gustioz</a:t>
            </a:r>
            <a:r>
              <a:rPr lang="hu-HU" sz="2400" dirty="0"/>
              <a:t>, /Con </a:t>
            </a:r>
            <a:r>
              <a:rPr lang="hu-HU" sz="2400" dirty="0" err="1"/>
              <a:t>Asur</a:t>
            </a:r>
            <a:r>
              <a:rPr lang="hu-HU" sz="2400" dirty="0"/>
              <a:t> </a:t>
            </a:r>
            <a:r>
              <a:rPr lang="hu-HU" sz="2400" dirty="0" err="1"/>
              <a:t>Gonçalez</a:t>
            </a:r>
            <a:r>
              <a:rPr lang="hu-HU" sz="2400" dirty="0"/>
              <a:t> </a:t>
            </a:r>
            <a:r>
              <a:rPr lang="es-ES" sz="2400" dirty="0" smtClean="0"/>
              <a:t>		</a:t>
            </a:r>
            <a:r>
              <a:rPr lang="hu-HU" sz="2400" dirty="0" err="1" smtClean="0"/>
              <a:t>como</a:t>
            </a:r>
            <a:r>
              <a:rPr lang="hu-HU" sz="2400" dirty="0" smtClean="0"/>
              <a:t> </a:t>
            </a:r>
            <a:r>
              <a:rPr lang="hu-HU" sz="2400" dirty="0"/>
              <a:t>se </a:t>
            </a:r>
            <a:r>
              <a:rPr lang="hu-HU" sz="2400" dirty="0" err="1"/>
              <a:t>adobo</a:t>
            </a:r>
            <a:r>
              <a:rPr lang="hu-HU" sz="2400" dirty="0"/>
              <a:t>. (PMC, </a:t>
            </a:r>
            <a:r>
              <a:rPr lang="hu-HU" sz="2400" dirty="0" err="1"/>
              <a:t>vv</a:t>
            </a:r>
            <a:r>
              <a:rPr lang="hu-HU" sz="2400" dirty="0"/>
              <a:t>. 3671-3672)</a:t>
            </a:r>
          </a:p>
          <a:p>
            <a:r>
              <a:rPr lang="es-ES" sz="2400" b="1" dirty="0" smtClean="0"/>
              <a:t>catalán</a:t>
            </a:r>
          </a:p>
          <a:p>
            <a:r>
              <a:rPr lang="es-ES" sz="2400" dirty="0" smtClean="0"/>
              <a:t>(13)	a.</a:t>
            </a:r>
            <a:r>
              <a:rPr lang="hu-HU" sz="2400" b="1" dirty="0" smtClean="0"/>
              <a:t> </a:t>
            </a:r>
            <a:r>
              <a:rPr lang="hu-HU" sz="2400" b="1" dirty="0"/>
              <a:t>	</a:t>
            </a:r>
            <a:r>
              <a:rPr lang="hu-HU" sz="2400" b="1" dirty="0" err="1"/>
              <a:t>dire</a:t>
            </a:r>
            <a:r>
              <a:rPr lang="hu-HU" sz="2400" i="1" dirty="0" err="1"/>
              <a:t>us</a:t>
            </a:r>
            <a:r>
              <a:rPr lang="hu-HU" sz="2400" dirty="0"/>
              <a:t> i </a:t>
            </a:r>
            <a:r>
              <a:rPr lang="hu-HU" sz="2400" b="1" dirty="0" err="1"/>
              <a:t>fare</a:t>
            </a:r>
            <a:r>
              <a:rPr lang="hu-HU" sz="2400" i="1" dirty="0" err="1"/>
              <a:t>us</a:t>
            </a:r>
            <a:r>
              <a:rPr lang="hu-HU" sz="2400" dirty="0"/>
              <a:t> </a:t>
            </a:r>
            <a:r>
              <a:rPr lang="hu-HU" sz="2400" dirty="0" err="1"/>
              <a:t>conexer</a:t>
            </a:r>
            <a:r>
              <a:rPr lang="hu-HU" sz="2400" dirty="0"/>
              <a:t> </a:t>
            </a:r>
            <a:r>
              <a:rPr lang="hu-HU" sz="2400" dirty="0" err="1"/>
              <a:t>que</a:t>
            </a:r>
            <a:r>
              <a:rPr lang="hu-HU" sz="2400" dirty="0"/>
              <a:t> </a:t>
            </a:r>
            <a:r>
              <a:rPr lang="hu-HU" sz="2400" dirty="0" err="1"/>
              <a:t>lemperador</a:t>
            </a:r>
            <a:r>
              <a:rPr lang="hu-HU" sz="2400" dirty="0"/>
              <a:t> no pora </a:t>
            </a:r>
            <a:r>
              <a:rPr lang="hu-HU" sz="2400" dirty="0" err="1"/>
              <a:t>conquerir</a:t>
            </a:r>
            <a:r>
              <a:rPr lang="hu-HU" sz="2400" dirty="0"/>
              <a:t> ni </a:t>
            </a:r>
            <a:r>
              <a:rPr lang="hu-HU" sz="2400" dirty="0" err="1"/>
              <a:t>pendra</a:t>
            </a:r>
            <a:r>
              <a:rPr lang="hu-HU" sz="2400" dirty="0"/>
              <a:t> </a:t>
            </a:r>
            <a:r>
              <a:rPr lang="es-ES" sz="2400" dirty="0" smtClean="0"/>
              <a:t>		</a:t>
            </a:r>
            <a:r>
              <a:rPr lang="hu-HU" sz="2400" dirty="0" smtClean="0"/>
              <a:t>la </a:t>
            </a:r>
            <a:r>
              <a:rPr lang="hu-HU" sz="2400" dirty="0" err="1"/>
              <a:t>ciutat</a:t>
            </a:r>
            <a:r>
              <a:rPr lang="hu-HU" sz="2400" dirty="0"/>
              <a:t> de </a:t>
            </a:r>
            <a:r>
              <a:rPr lang="hu-HU" sz="2400" dirty="0" err="1"/>
              <a:t>Jherusalem</a:t>
            </a:r>
            <a:r>
              <a:rPr lang="hu-HU" sz="2400" dirty="0"/>
              <a:t> (VCT, 25)</a:t>
            </a:r>
          </a:p>
          <a:p>
            <a:r>
              <a:rPr lang="es-ES" sz="2400" dirty="0" smtClean="0"/>
              <a:t>	b.</a:t>
            </a:r>
            <a:r>
              <a:rPr lang="hu-HU" sz="2400" dirty="0"/>
              <a:t>	</a:t>
            </a:r>
            <a:r>
              <a:rPr lang="hu-HU" sz="2400" dirty="0" err="1"/>
              <a:t>Mas</a:t>
            </a:r>
            <a:r>
              <a:rPr lang="hu-HU" sz="2400" dirty="0"/>
              <a:t> la </a:t>
            </a:r>
            <a:r>
              <a:rPr lang="hu-HU" sz="2400" dirty="0" err="1"/>
              <a:t>probresa</a:t>
            </a:r>
            <a:r>
              <a:rPr lang="hu-HU" sz="2400" dirty="0"/>
              <a:t> e la </a:t>
            </a:r>
            <a:r>
              <a:rPr lang="hu-HU" sz="2400" dirty="0" err="1"/>
              <a:t>fretura</a:t>
            </a:r>
            <a:r>
              <a:rPr lang="hu-HU" sz="2400" dirty="0"/>
              <a:t> </a:t>
            </a:r>
            <a:r>
              <a:rPr lang="hu-HU" sz="2400" dirty="0" err="1"/>
              <a:t>era</a:t>
            </a:r>
            <a:r>
              <a:rPr lang="hu-HU" sz="2400" dirty="0"/>
              <a:t> tan </a:t>
            </a:r>
            <a:r>
              <a:rPr lang="hu-HU" sz="2400" dirty="0" err="1"/>
              <a:t>gran</a:t>
            </a:r>
            <a:r>
              <a:rPr lang="hu-HU" sz="2400" dirty="0"/>
              <a:t> en </a:t>
            </a:r>
            <a:r>
              <a:rPr lang="hu-HU" sz="2400" dirty="0" err="1"/>
              <a:t>Catalunya</a:t>
            </a:r>
            <a:r>
              <a:rPr lang="hu-HU" sz="2400" dirty="0"/>
              <a:t> </a:t>
            </a:r>
            <a:r>
              <a:rPr lang="hu-HU" sz="2400" dirty="0" err="1"/>
              <a:t>que</a:t>
            </a:r>
            <a:r>
              <a:rPr lang="hu-HU" sz="2400" dirty="0"/>
              <a:t> </a:t>
            </a:r>
            <a:r>
              <a:rPr lang="hu-HU" sz="2400" dirty="0" err="1"/>
              <a:t>no’u</a:t>
            </a:r>
            <a:r>
              <a:rPr lang="hu-HU" sz="2400" dirty="0"/>
              <a:t> </a:t>
            </a:r>
            <a:r>
              <a:rPr lang="es-ES" sz="2400" dirty="0" smtClean="0"/>
              <a:t>			</a:t>
            </a:r>
            <a:r>
              <a:rPr lang="hu-HU" sz="2400" dirty="0" err="1" smtClean="0"/>
              <a:t>podien</a:t>
            </a:r>
            <a:r>
              <a:rPr lang="hu-HU" sz="2400" dirty="0" smtClean="0"/>
              <a:t> </a:t>
            </a:r>
            <a:r>
              <a:rPr lang="hu-HU" sz="2400" dirty="0" err="1"/>
              <a:t>fer</a:t>
            </a:r>
            <a:r>
              <a:rPr lang="hu-HU" sz="2400" dirty="0"/>
              <a:t> en </a:t>
            </a:r>
            <a:r>
              <a:rPr lang="hu-HU" sz="2400" dirty="0" err="1"/>
              <a:t>manera</a:t>
            </a:r>
            <a:r>
              <a:rPr lang="hu-HU" sz="2400" dirty="0"/>
              <a:t> </a:t>
            </a:r>
            <a:r>
              <a:rPr lang="hu-HU" sz="2400" dirty="0" err="1"/>
              <a:t>que</a:t>
            </a:r>
            <a:r>
              <a:rPr lang="hu-HU" sz="2400" dirty="0"/>
              <a:t> </a:t>
            </a:r>
            <a:r>
              <a:rPr lang="hu-HU" sz="2400" dirty="0" err="1"/>
              <a:t>deurian</a:t>
            </a:r>
            <a:r>
              <a:rPr lang="hu-HU" sz="2400" dirty="0"/>
              <a:t>; per </a:t>
            </a:r>
            <a:r>
              <a:rPr lang="hu-HU" sz="2400" dirty="0" err="1"/>
              <a:t>què</a:t>
            </a:r>
            <a:r>
              <a:rPr lang="hu-HU" sz="2400" dirty="0"/>
              <a:t> </a:t>
            </a:r>
            <a:r>
              <a:rPr lang="hu-HU" sz="2400" dirty="0" err="1"/>
              <a:t>pregaven</a:t>
            </a:r>
            <a:r>
              <a:rPr lang="hu-HU" sz="2400" dirty="0"/>
              <a:t> </a:t>
            </a:r>
            <a:r>
              <a:rPr lang="hu-HU" sz="2400" dirty="0" err="1"/>
              <a:t>al</a:t>
            </a:r>
            <a:r>
              <a:rPr lang="hu-HU" sz="2400" dirty="0"/>
              <a:t> </a:t>
            </a:r>
            <a:r>
              <a:rPr lang="hu-HU" sz="2400" dirty="0" err="1"/>
              <a:t>senyor</a:t>
            </a:r>
            <a:r>
              <a:rPr lang="hu-HU" sz="2400" dirty="0"/>
              <a:t> </a:t>
            </a:r>
            <a:r>
              <a:rPr lang="hu-HU" sz="2400" dirty="0" err="1"/>
              <a:t>rey</a:t>
            </a:r>
            <a:r>
              <a:rPr lang="hu-HU" sz="2400" dirty="0"/>
              <a:t> </a:t>
            </a:r>
            <a:r>
              <a:rPr lang="es-ES" sz="2400" dirty="0" smtClean="0"/>
              <a:t>		</a:t>
            </a:r>
            <a:r>
              <a:rPr lang="hu-HU" sz="2400" dirty="0" err="1" smtClean="0"/>
              <a:t>que</a:t>
            </a:r>
            <a:r>
              <a:rPr lang="hu-HU" sz="2400" dirty="0" smtClean="0"/>
              <a:t> </a:t>
            </a:r>
            <a:r>
              <a:rPr lang="hu-HU" sz="2400" dirty="0" err="1"/>
              <a:t>hagués</a:t>
            </a:r>
            <a:r>
              <a:rPr lang="hu-HU" sz="2400" dirty="0"/>
              <a:t> en </a:t>
            </a:r>
            <a:r>
              <a:rPr lang="hu-HU" sz="2400" dirty="0" err="1"/>
              <a:t>açò</a:t>
            </a:r>
            <a:r>
              <a:rPr lang="hu-HU" sz="2400" dirty="0"/>
              <a:t> </a:t>
            </a:r>
            <a:r>
              <a:rPr lang="hu-HU" sz="2400" dirty="0" err="1"/>
              <a:t>son</a:t>
            </a:r>
            <a:r>
              <a:rPr lang="hu-HU" sz="2400" dirty="0"/>
              <a:t> </a:t>
            </a:r>
            <a:r>
              <a:rPr lang="hu-HU" sz="2400" dirty="0" err="1"/>
              <a:t>sguart</a:t>
            </a:r>
            <a:r>
              <a:rPr lang="hu-HU" sz="2400" dirty="0"/>
              <a:t> e </a:t>
            </a:r>
            <a:r>
              <a:rPr lang="hu-HU" sz="2400" dirty="0" err="1"/>
              <a:t>ells</a:t>
            </a:r>
            <a:r>
              <a:rPr lang="hu-HU" sz="2400" dirty="0"/>
              <a:t> </a:t>
            </a:r>
            <a:r>
              <a:rPr lang="hu-HU" sz="2400" b="1" dirty="0" err="1"/>
              <a:t>farien</a:t>
            </a:r>
            <a:r>
              <a:rPr lang="hu-HU" sz="2400" dirty="0"/>
              <a:t>-</a:t>
            </a:r>
            <a:r>
              <a:rPr lang="hu-HU" sz="2400" i="1" dirty="0"/>
              <a:t>li</a:t>
            </a:r>
            <a:r>
              <a:rPr lang="hu-HU" sz="2400" dirty="0"/>
              <a:t> </a:t>
            </a:r>
            <a:r>
              <a:rPr lang="hu-HU" sz="2400" dirty="0" err="1"/>
              <a:t>aytant</a:t>
            </a:r>
            <a:r>
              <a:rPr lang="hu-HU" sz="2400" dirty="0"/>
              <a:t> </a:t>
            </a:r>
            <a:r>
              <a:rPr lang="hu-HU" sz="2400" dirty="0" err="1"/>
              <a:t>d'ecorriment</a:t>
            </a:r>
            <a:r>
              <a:rPr lang="hu-HU" sz="2400" dirty="0"/>
              <a:t> </a:t>
            </a:r>
            <a:r>
              <a:rPr lang="es-ES" sz="2400" dirty="0" smtClean="0"/>
              <a:t>			</a:t>
            </a:r>
            <a:r>
              <a:rPr lang="hu-HU" sz="2400" dirty="0" err="1" smtClean="0"/>
              <a:t>com</a:t>
            </a:r>
            <a:r>
              <a:rPr lang="hu-HU" sz="2400" dirty="0" smtClean="0"/>
              <a:t> </a:t>
            </a:r>
            <a:r>
              <a:rPr lang="hu-HU" sz="2400" dirty="0" err="1"/>
              <a:t>porien</a:t>
            </a:r>
            <a:r>
              <a:rPr lang="hu-HU" sz="2400" dirty="0"/>
              <a:t>, </a:t>
            </a:r>
            <a:r>
              <a:rPr lang="hu-HU" sz="2400" dirty="0" err="1"/>
              <a:t>mas</a:t>
            </a:r>
            <a:r>
              <a:rPr lang="hu-HU" sz="2400" dirty="0"/>
              <a:t> no tant </a:t>
            </a:r>
            <a:r>
              <a:rPr lang="hu-HU" sz="2400" dirty="0" err="1"/>
              <a:t>com</a:t>
            </a:r>
            <a:r>
              <a:rPr lang="hu-HU" sz="2400" dirty="0"/>
              <a:t> </a:t>
            </a:r>
            <a:r>
              <a:rPr lang="hu-HU" sz="2400" dirty="0" err="1"/>
              <a:t>volrien</a:t>
            </a:r>
            <a:r>
              <a:rPr lang="hu-HU" sz="2400" dirty="0"/>
              <a:t>. (DES, 31)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33306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339</Words>
  <Application>Microsoft Office PowerPoint</Application>
  <PresentationFormat>Szélesvásznú</PresentationFormat>
  <Paragraphs>123</Paragraphs>
  <Slides>14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MS Mincho</vt:lpstr>
      <vt:lpstr>Times New Roman</vt:lpstr>
      <vt:lpstr>Office-téma</vt:lpstr>
      <vt:lpstr>Perífrasis verbales y gramaticalización en  español con atención a las demás lenguas iberorrománicas</vt:lpstr>
      <vt:lpstr>El futuro romance: particularidades de su formación </vt:lpstr>
      <vt:lpstr>Alternancias alomórficas en la base</vt:lpstr>
      <vt:lpstr>Construcciones modales latinas</vt:lpstr>
      <vt:lpstr>Contracción fonológica de los dos verbos</vt:lpstr>
      <vt:lpstr>Alternancia alomórfica de la base</vt:lpstr>
      <vt:lpstr>Mesoclisis del complemento pronominal </vt:lpstr>
      <vt:lpstr>Anteposición del complemento pronominal</vt:lpstr>
      <vt:lpstr>Posposición del complemento pronominal</vt:lpstr>
      <vt:lpstr>Conservación del significado de obligación</vt:lpstr>
      <vt:lpstr>La construcción ire+infinitivo</vt:lpstr>
      <vt:lpstr>Dos construcciones</vt:lpstr>
      <vt:lpstr>Orígenes de la construcción</vt:lpstr>
      <vt:lpstr>Bibliografía recomendada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L’hongarés i les llengües romàniques en contrast</dc:title>
  <dc:creator>Dr. Palkovics Andrea</dc:creator>
  <cp:lastModifiedBy>Dr. Palkovics Andrea</cp:lastModifiedBy>
  <cp:revision>90</cp:revision>
  <dcterms:created xsi:type="dcterms:W3CDTF">2023-01-30T09:46:40Z</dcterms:created>
  <dcterms:modified xsi:type="dcterms:W3CDTF">2023-03-26T08:42:38Z</dcterms:modified>
</cp:coreProperties>
</file>