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7" r:id="rId11"/>
    <p:sldId id="265" r:id="rId12"/>
    <p:sldId id="266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77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9C53D-271A-4ECA-91D2-A5D458B73560}" type="datetimeFigureOut">
              <a:rPr lang="cs-CZ" smtClean="0"/>
              <a:t>03.05.2020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614C3-CB4D-4784-B6CE-9DEFC85A63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1189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9C53D-271A-4ECA-91D2-A5D458B73560}" type="datetimeFigureOut">
              <a:rPr lang="cs-CZ" smtClean="0"/>
              <a:t>03.05.2020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614C3-CB4D-4784-B6CE-9DEFC85A63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0044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9C53D-271A-4ECA-91D2-A5D458B73560}" type="datetimeFigureOut">
              <a:rPr lang="cs-CZ" smtClean="0"/>
              <a:t>03.05.2020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614C3-CB4D-4784-B6CE-9DEFC85A63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4550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9C53D-271A-4ECA-91D2-A5D458B73560}" type="datetimeFigureOut">
              <a:rPr lang="cs-CZ" smtClean="0"/>
              <a:t>03.05.2020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614C3-CB4D-4784-B6CE-9DEFC85A63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7486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9C53D-271A-4ECA-91D2-A5D458B73560}" type="datetimeFigureOut">
              <a:rPr lang="cs-CZ" smtClean="0"/>
              <a:t>03.05.2020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614C3-CB4D-4784-B6CE-9DEFC85A63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3684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9C53D-271A-4ECA-91D2-A5D458B73560}" type="datetimeFigureOut">
              <a:rPr lang="cs-CZ" smtClean="0"/>
              <a:t>03.05.2020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614C3-CB4D-4784-B6CE-9DEFC85A63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645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9C53D-271A-4ECA-91D2-A5D458B73560}" type="datetimeFigureOut">
              <a:rPr lang="cs-CZ" smtClean="0"/>
              <a:t>03.05.2020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614C3-CB4D-4784-B6CE-9DEFC85A63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4512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9C53D-271A-4ECA-91D2-A5D458B73560}" type="datetimeFigureOut">
              <a:rPr lang="cs-CZ" smtClean="0"/>
              <a:t>03.05.2020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614C3-CB4D-4784-B6CE-9DEFC85A63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8673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9C53D-271A-4ECA-91D2-A5D458B73560}" type="datetimeFigureOut">
              <a:rPr lang="cs-CZ" smtClean="0"/>
              <a:t>03.05.2020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614C3-CB4D-4784-B6CE-9DEFC85A63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1311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9C53D-271A-4ECA-91D2-A5D458B73560}" type="datetimeFigureOut">
              <a:rPr lang="cs-CZ" smtClean="0"/>
              <a:t>03.05.2020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614C3-CB4D-4784-B6CE-9DEFC85A63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7720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9C53D-271A-4ECA-91D2-A5D458B73560}" type="datetimeFigureOut">
              <a:rPr lang="cs-CZ" smtClean="0"/>
              <a:t>03.05.2020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614C3-CB4D-4784-B6CE-9DEFC85A63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6041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6000">
              <a:schemeClr val="bg2">
                <a:tint val="80000"/>
                <a:satMod val="300000"/>
              </a:schemeClr>
            </a:gs>
            <a:gs pos="99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F9C53D-271A-4ECA-91D2-A5D458B73560}" type="datetimeFigureOut">
              <a:rPr lang="cs-CZ" smtClean="0"/>
              <a:t>03.05.2020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6614C3-CB4D-4784-B6CE-9DEFC85A63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6297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Techniky literárněvědné práce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3861048"/>
            <a:ext cx="6400800" cy="1752600"/>
          </a:xfrm>
        </p:spPr>
        <p:txBody>
          <a:bodyPr/>
          <a:lstStyle/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Obecná metodologie –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Techniky literárněvědné práce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doprovodná část přednášky 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1455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Záměrná/zaměřená pozornost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147248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Při čtení rozsáhlejšího textu nám vždy něco unikne. Pokud jsme formulovali hypotézy a cíle, je naše pozornost zaměřena na ty signály textu, které s našimi cíli či hypotézami souvisejí. Pomáhá nám to koncentrovat se na priority, které v práci sledujeme.</a:t>
            </a: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Pozor: Přílišná koncentrace jen a jenom na naše priority nám může uškodit – můžeme „nevidět“ něco, co v textu objektivně je, ale my jsme na to nezaměřili pozornost.</a:t>
            </a:r>
            <a:endParaRPr lang="cs-CZ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273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Několik praktických rad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003232" cy="4896544"/>
          </a:xfrm>
        </p:spPr>
        <p:txBody>
          <a:bodyPr>
            <a:normAutofit/>
          </a:bodyPr>
          <a:lstStyle/>
          <a:p>
            <a:pPr marL="534988" indent="-534988">
              <a:buFont typeface="Wingdings" panose="05000000000000000000" pitchFamily="2" charset="2"/>
              <a:buChar char="Ø"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spoléhejte na svůj rozum, ale konzultujte se školitelem</a:t>
            </a:r>
          </a:p>
          <a:p>
            <a:pPr marL="534988" indent="-534988">
              <a:buFont typeface="Wingdings" panose="05000000000000000000" pitchFamily="2" charset="2"/>
              <a:buChar char="Ø"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pokud si poznamenáváte/konspektujete zdroje, čiňte tak vždy s přesným bibliografickým údajem</a:t>
            </a:r>
          </a:p>
          <a:p>
            <a:pPr marL="534988" indent="-534988">
              <a:buFont typeface="Wingdings" panose="05000000000000000000" pitchFamily="2" charset="2"/>
              <a:buChar char="Ø"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svá tvrzení dokládejte argumenty</a:t>
            </a:r>
          </a:p>
          <a:p>
            <a:pPr marL="534988" indent="-534988">
              <a:buFont typeface="Wingdings" panose="05000000000000000000" pitchFamily="2" charset="2"/>
              <a:buChar char="Ø"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svá vlastní tvrzení raději ověřujte </a:t>
            </a:r>
          </a:p>
          <a:p>
            <a:pPr marL="534988" indent="-534988">
              <a:buFont typeface="Wingdings" panose="05000000000000000000" pitchFamily="2" charset="2"/>
              <a:buChar char="Ø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ozpracované texty vždy zálohujte</a:t>
            </a:r>
          </a:p>
        </p:txBody>
      </p:sp>
    </p:spTree>
    <p:extLst>
      <p:ext uri="{BB962C8B-B14F-4D97-AF65-F5344CB8AC3E}">
        <p14:creationId xmlns:p14="http://schemas.microsoft.com/office/powerpoint/2010/main" val="2038313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Závěrečná práce z předmětu Obecná metodologie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36912"/>
            <a:ext cx="8003232" cy="3744416"/>
          </a:xfrm>
        </p:spPr>
        <p:txBody>
          <a:bodyPr>
            <a:normAutofit/>
          </a:bodyPr>
          <a:lstStyle/>
          <a:p>
            <a:pPr marL="534988" indent="-534988">
              <a:buFont typeface="Wingdings" panose="05000000000000000000" pitchFamily="2" charset="2"/>
              <a:buChar char="Ø"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pokyny naleznete v sekci Učební materiály</a:t>
            </a:r>
          </a:p>
          <a:p>
            <a:pPr marL="534988" indent="-534988">
              <a:buFont typeface="Wingdings" panose="05000000000000000000" pitchFamily="2" charset="2"/>
              <a:buChar char="Ø"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zašlete na mailové adresy obou vyučujících</a:t>
            </a:r>
          </a:p>
          <a:p>
            <a:pPr marL="534988" indent="-534988">
              <a:buFont typeface="Wingdings" panose="05000000000000000000" pitchFamily="2" charset="2"/>
              <a:buChar char="Ø"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4988" indent="-534988">
              <a:buFont typeface="Wingdings" panose="05000000000000000000" pitchFamily="2" charset="2"/>
              <a:buChar char="Ø"/>
            </a:pP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Děkuji za pozornost…</a:t>
            </a:r>
          </a:p>
        </p:txBody>
      </p:sp>
    </p:spTree>
    <p:extLst>
      <p:ext uri="{BB962C8B-B14F-4D97-AF65-F5344CB8AC3E}">
        <p14:creationId xmlns:p14="http://schemas.microsoft.com/office/powerpoint/2010/main" val="3572754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Obsah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volba metody/metod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využití relevantního textu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nalezení problému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stanovení cílů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stanovení hypotéz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praktické rady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11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Volba metodologického přístupu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Každý z „čistých“ metodologických přístupů má své před-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nosti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ale i nedostatky. Zpravidla tedy budeme v disertační práci volit vhodný mix přístupů. Vodítkem nám může být:</a:t>
            </a:r>
          </a:p>
          <a:p>
            <a:pPr marL="534988" indent="-534988">
              <a:buFont typeface="Wingdings" panose="05000000000000000000" pitchFamily="2" charset="2"/>
              <a:buChar char="Ø"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pečlivé vyhodnocení metodologických postupů a jejich potenciálních přínosů pro naše konkrétní téma</a:t>
            </a:r>
          </a:p>
          <a:p>
            <a:pPr marL="534988" indent="-534988">
              <a:buFont typeface="Wingdings" panose="05000000000000000000" pitchFamily="2" charset="2"/>
              <a:buChar char="Ø"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soustava cílů práce</a:t>
            </a:r>
          </a:p>
          <a:p>
            <a:pPr marL="534988" indent="-534988">
              <a:buFont typeface="Wingdings" panose="05000000000000000000" pitchFamily="2" charset="2"/>
              <a:buChar char="Ø"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materiál, který máme k dispozici</a:t>
            </a:r>
          </a:p>
          <a:p>
            <a:pPr marL="534988" indent="-534988">
              <a:buFont typeface="Wingdings" panose="05000000000000000000" pitchFamily="2" charset="2"/>
              <a:buChar char="Ø"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zkušenosti ze závěrečných prací</a:t>
            </a:r>
          </a:p>
          <a:p>
            <a:pPr marL="534988" indent="-534988">
              <a:buFont typeface="Wingdings" panose="05000000000000000000" pitchFamily="2" charset="2"/>
              <a:buChar char="Ø"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doporučení školitele.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3794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Dedukce nebo indukce?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147248" cy="452596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Deduktivní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přístup („shora dolů“) volíme zpravidla při aplikaci teoretických poznatků na zpracovávaný konkrétní materiál. Vhodný je např. při:</a:t>
            </a:r>
          </a:p>
          <a:p>
            <a:pPr marL="534988" indent="-534988">
              <a:buFont typeface="Wingdings" panose="05000000000000000000" pitchFamily="2" charset="2"/>
              <a:buChar char="Ø"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při subsumování teoretických poznatků a hle-dání kritérií, jež použijeme v dalším postupu </a:t>
            </a:r>
          </a:p>
          <a:p>
            <a:pPr marL="534988" indent="-534988">
              <a:buFont typeface="Wingdings" panose="05000000000000000000" pitchFamily="2" charset="2"/>
              <a:buChar char="Ø"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hodnocení materiálu z několika kategoriálních zorných úhlů</a:t>
            </a:r>
          </a:p>
          <a:p>
            <a:pPr marL="534988" indent="-534988">
              <a:buFont typeface="Wingdings" panose="05000000000000000000" pitchFamily="2" charset="2"/>
              <a:buChar char="Ø"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zjišťování, nakolik zkoumaný materiál odpovídá teorii, nakolik „vyhovuje kritériím“.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0193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Dedukce nebo indukce?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147248" cy="45259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Induktivní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přístup („zdola nahoru“) volíme zpravidla při detailní práci s textovým materiálem, když potřebujeme formulovat zákonitosti platné právě pro daný textový materiál, tedy:</a:t>
            </a:r>
          </a:p>
          <a:p>
            <a:pPr marL="534988" indent="-534988">
              <a:buFont typeface="Wingdings" panose="05000000000000000000" pitchFamily="2" charset="2"/>
              <a:buChar char="Ø"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při detailní analýze daného textu jako specifického fenoménu </a:t>
            </a:r>
          </a:p>
          <a:p>
            <a:pPr marL="534988" indent="-534988">
              <a:buFont typeface="Wingdings" panose="05000000000000000000" pitchFamily="2" charset="2"/>
              <a:buChar char="Ø"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při práci s materiálem v případě, že se nechceme nechat ovlivnit předchozími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teoretickými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postuláty</a:t>
            </a:r>
          </a:p>
          <a:p>
            <a:pPr marL="534988" indent="-534988">
              <a:buFont typeface="Wingdings" panose="05000000000000000000" pitchFamily="2" charset="2"/>
              <a:buChar char="Ø"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tam, kde se setkáváme s materiálem vymykajícím se nám známým teoretickým poznatkům</a:t>
            </a:r>
          </a:p>
          <a:p>
            <a:pPr marL="534988" indent="-534988">
              <a:buFont typeface="Wingdings" panose="05000000000000000000" pitchFamily="2" charset="2"/>
              <a:buChar char="Ø"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při ověřování platnosti/aplikovatelnosti teoretických postulátů.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2863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Volba textu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147248" cy="452596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Volíme vždy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validní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texty:</a:t>
            </a:r>
          </a:p>
          <a:p>
            <a:pPr marL="534988" indent="-534988">
              <a:buFont typeface="Wingdings" panose="05000000000000000000" pitchFamily="2" charset="2"/>
              <a:buChar char="Ø"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 „poslední ruky“, poslední autorizovaná varianta díla </a:t>
            </a:r>
          </a:p>
          <a:p>
            <a:pPr marL="534988" indent="-534988">
              <a:buFont typeface="Wingdings" panose="05000000000000000000" pitchFamily="2" charset="2"/>
              <a:buChar char="Ø"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akademická vydání např. v sebraných spisech atp. </a:t>
            </a:r>
          </a:p>
          <a:p>
            <a:pPr marL="534988" indent="-534988">
              <a:buFont typeface="Wingdings" panose="05000000000000000000" pitchFamily="2" charset="2"/>
              <a:buChar char="Ø"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vydání v renomovaných vydavatelstvích</a:t>
            </a:r>
          </a:p>
          <a:p>
            <a:pPr marL="534988" indent="-534988">
              <a:buFont typeface="Wingdings" panose="05000000000000000000" pitchFamily="2" charset="2"/>
              <a:buChar char="Ø"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saháme po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textu v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originálním jazyce, i dobré překlady jsou vždy „jen“ překlad</a:t>
            </a:r>
          </a:p>
          <a:p>
            <a:pPr marL="534988" indent="-534988">
              <a:buFont typeface="Wingdings" panose="05000000000000000000" pitchFamily="2" charset="2"/>
              <a:buChar char="Ø"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opatrní jsme u textů dostupných v internetovém prostředí – ne vždy se lze na dané znění spolehnout.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4053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Definujeme „problém“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147248" cy="452596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Při stanovení zaměření práce se snažíme přesně pojmenovat, co bude práce obsahovat. Vhodné je hledat „problém“, tedy něco, co má být „řešeno“, „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pojmeno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-váno“, co není „jednoznačné“, co budeme v práci nalézat:</a:t>
            </a:r>
          </a:p>
          <a:p>
            <a:pPr marL="534988" indent="-534988">
              <a:buFont typeface="Wingdings" panose="05000000000000000000" pitchFamily="2" charset="2"/>
              <a:buChar char="Ø"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pomůže nám to stanovit dílčí cíle pro práci </a:t>
            </a:r>
          </a:p>
          <a:p>
            <a:pPr marL="534988" indent="-534988">
              <a:buFont typeface="Wingdings" panose="05000000000000000000" pitchFamily="2" charset="2"/>
              <a:buChar char="Ø"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vytvoří to podmínky pro hledání vhodného postupu </a:t>
            </a:r>
          </a:p>
          <a:p>
            <a:pPr marL="534988" indent="-534988">
              <a:buFont typeface="Wingdings" panose="05000000000000000000" pitchFamily="2" charset="2"/>
              <a:buChar char="Ø"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pomůže nám to zvolit vhodné metody práce</a:t>
            </a:r>
          </a:p>
          <a:p>
            <a:pPr marL="534988" indent="-534988">
              <a:buFont typeface="Wingdings" panose="05000000000000000000" pitchFamily="2" charset="2"/>
              <a:buChar char="Ø"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orientuje nás to na vhodnou sekundární literaturu</a:t>
            </a:r>
          </a:p>
          <a:p>
            <a:pPr marL="534988" indent="-534988">
              <a:buFont typeface="Wingdings" panose="05000000000000000000" pitchFamily="2" charset="2"/>
              <a:buChar char="Ø"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spoluvytváří to zaměřenou/záměrnou pozornost.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7110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Stanovení dílčích cílů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147248" cy="45259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Cíl = myšlením předjímaný výsledek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naší činnosti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534988" indent="-534988">
              <a:buFont typeface="Wingdings" panose="05000000000000000000" pitchFamily="2" charset="2"/>
              <a:buChar char="Ø"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jasně pojmenovává, co v dané etapě práce hodláme dělat při řešení „problému“, dosahování celkového cíle</a:t>
            </a:r>
          </a:p>
          <a:p>
            <a:pPr marL="534988" indent="-534988">
              <a:buFont typeface="Wingdings" panose="05000000000000000000" pitchFamily="2" charset="2"/>
              <a:buChar char="Ø"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pomáhá nám zvolit vhodnou metodu práce</a:t>
            </a:r>
          </a:p>
          <a:p>
            <a:pPr marL="534988" indent="-534988">
              <a:buFont typeface="Wingdings" panose="05000000000000000000" pitchFamily="2" charset="2"/>
              <a:buChar char="Ø"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cíle spoluvytvářejí strukturu práce (důležitá je proto jejich následnost)</a:t>
            </a:r>
          </a:p>
          <a:p>
            <a:pPr marL="534988" indent="-534988">
              <a:buFont typeface="Wingdings" panose="05000000000000000000" pitchFamily="2" charset="2"/>
              <a:buChar char="Ø"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říká, kdy bude daná etapa splněna, pomůže nám kontrolovat postup naší práce</a:t>
            </a:r>
          </a:p>
          <a:p>
            <a:pPr marL="534988" indent="-534988">
              <a:buFont typeface="Wingdings" panose="05000000000000000000" pitchFamily="2" charset="2"/>
              <a:buChar char="Ø"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dotváří naši zaměřenou/záměrnou pozornost</a:t>
            </a:r>
          </a:p>
          <a:p>
            <a:pPr marL="534988" indent="-534988">
              <a:buFont typeface="Wingdings" panose="05000000000000000000" pitchFamily="2" charset="2"/>
              <a:buChar char="Ø"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ideální formulace: infinitiv dokonavého slovesa. 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7344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Formulace hypotéz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003232" cy="489654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Hypotéza je předpoklad, který má být potvrzen nebo vyvrácen. Hypotézy jsou tedy těsně propojeny s cíli – potvrzení nebo vyvrácení konkrétní hypotézy může být jedním z cílů. Hypotézy formulujeme jako potenciální zjištění, jako předpokládanou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možnou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„pravdu“. Hypotézy</a:t>
            </a:r>
          </a:p>
          <a:p>
            <a:pPr marL="534988" indent="-534988">
              <a:buFont typeface="Wingdings" panose="05000000000000000000" pitchFamily="2" charset="2"/>
              <a:buChar char="Ø"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pomáhají stanovit cíle</a:t>
            </a:r>
          </a:p>
          <a:p>
            <a:pPr marL="534988" indent="-534988">
              <a:buFont typeface="Wingdings" panose="05000000000000000000" pitchFamily="2" charset="2"/>
              <a:buChar char="Ø"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 důkaz/vyvrácení vyžadují vhodnou metodu práce</a:t>
            </a:r>
          </a:p>
          <a:p>
            <a:pPr marL="534988" indent="-534988">
              <a:buFont typeface="Wingdings" panose="05000000000000000000" pitchFamily="2" charset="2"/>
              <a:buChar char="Ø"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spoluvytvářejí záměrnou pozornost</a:t>
            </a:r>
          </a:p>
          <a:p>
            <a:pPr marL="534988" indent="-534988">
              <a:buFont typeface="Wingdings" panose="05000000000000000000" pitchFamily="2" charset="2"/>
              <a:buChar char="Ø"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orientují nás na argumenty, jež slouží k posouzení pravdivosti hypotézy</a:t>
            </a:r>
          </a:p>
          <a:p>
            <a:pPr marL="534988" indent="-534988">
              <a:buFont typeface="Wingdings" panose="05000000000000000000" pitchFamily="2" charset="2"/>
              <a:buChar char="Ø"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vedou nás k materiálu a práci s ním</a:t>
            </a:r>
          </a:p>
          <a:p>
            <a:pPr marL="534988" indent="-534988">
              <a:buFont typeface="Wingdings" panose="05000000000000000000" pitchFamily="2" charset="2"/>
              <a:buChar char="Ø"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zdůrazňují nutnost pojmenovat závěry</a:t>
            </a:r>
          </a:p>
          <a:p>
            <a:pPr marL="534988" indent="-534988">
              <a:buFont typeface="Wingdings" panose="05000000000000000000" pitchFamily="2" charset="2"/>
              <a:buChar char="Ø"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ověření hypotézy může vést k prověření dosavadních závěrů jiných badatelů a k případnému argumentovanému (ne)souhlasu s nimi, může dokonce ověřovat platnost některých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metodologic-kých</a:t>
            </a:r>
            <a:r>
              <a:rPr lang="cs-CZ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postupů.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7376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686</Words>
  <Application>Microsoft Office PowerPoint</Application>
  <PresentationFormat>Předvádění na obrazovce (4:3)</PresentationFormat>
  <Paragraphs>77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systému Office</vt:lpstr>
      <vt:lpstr>Techniky literárněvědné práce</vt:lpstr>
      <vt:lpstr>Obsah</vt:lpstr>
      <vt:lpstr>Volba metodologického přístupu</vt:lpstr>
      <vt:lpstr>Dedukce nebo indukce?</vt:lpstr>
      <vt:lpstr>Dedukce nebo indukce?</vt:lpstr>
      <vt:lpstr>Volba textu</vt:lpstr>
      <vt:lpstr>Definujeme „problém“</vt:lpstr>
      <vt:lpstr>Stanovení dílčích cílů</vt:lpstr>
      <vt:lpstr>Formulace hypotéz</vt:lpstr>
      <vt:lpstr>Záměrná/zaměřená pozornost</vt:lpstr>
      <vt:lpstr>Několik praktických rad</vt:lpstr>
      <vt:lpstr>Závěrečná práce z předmětu Obecná metodologie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Techniky literárněvědné práce</dc:title>
  <dc:creator>HP</dc:creator>
  <cp:lastModifiedBy>HP</cp:lastModifiedBy>
  <cp:revision>12</cp:revision>
  <dcterms:created xsi:type="dcterms:W3CDTF">2020-05-03T09:18:08Z</dcterms:created>
  <dcterms:modified xsi:type="dcterms:W3CDTF">2020-05-03T11:39:12Z</dcterms:modified>
</cp:coreProperties>
</file>