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1122363"/>
            <a:ext cx="10072922" cy="197834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3509963"/>
            <a:ext cx="10072922" cy="1747837"/>
          </a:xfrm>
        </p:spPr>
        <p:txBody>
          <a:bodyPr>
            <a:normAutofit/>
          </a:bodyPr>
          <a:lstStyle>
            <a:lvl1pPr marL="0" indent="0" algn="l">
              <a:buNone/>
              <a:defRPr sz="2000" i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24C6359-9BB8-4148-8114-537E698DA205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352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1B01909-73B8-4486-A749-C643B1D7E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5E279D86-4533-45F1-B0AA-D237399A5ED5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764FD722-CB31-4326-ADD8-CBA52FD1FF5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24E4BCEC-8B0A-444E-8509-1B3BB0449E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9DB36622-1DC7-4B17-8984-588BA8999FF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51B97AF0-1974-42B9-B5FC-A332C52E827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5A298AD-BE5D-4BE1-8CDF-DBFB42D63FE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1372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9BD0-10DB-43E7-8F22-40B3D51B8FC3}" type="datetime1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12EF7969-DB38-4989-A65C-9D190A245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33456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2145BE25-C437-45FE-A3D3-BBAAF108CC9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4A9D0FA0-682C-4076-B779-D865AEEFC66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B60163C-1A2D-4F00-BC61-8A3C11E2D2BE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3FF8D873-9CF9-4A0A-A7B8-875C0B8233D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2B645470-F624-4417-A8A4-FC242E43C9DB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ECC7EFEF-6B2A-4210-9275-0077ACF2827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57817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74374" y="787067"/>
            <a:ext cx="2628900" cy="53898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5719" y="787067"/>
            <a:ext cx="7039402" cy="53898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C79C-F566-427A-93F6-434A4E613134}" type="datetime1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88F505F-2957-41FC-9AAA-962853A67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5400000">
            <a:off x="7283627" y="125032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091A36EB-8545-4EFE-B619-165D36D644D1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8D075D29-6706-486B-A55A-13866882BA88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FAE751A-10F0-48F2-BBC3-D2FE499B34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52289CAF-683C-4BCC-8AA5-95A3BF799B0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BC8403A-C46F-4DA1-A015-00A80215F289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A797D957-3A2C-42DF-B73E-CBB47BE036B7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22725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/>
          <a:p>
            <a:fld id="{9376191F-481E-48E9-BB9A-369A67A7362D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AC552FEA-472E-4E74-B31D-531852C19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059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41DF3078-C636-4776-A616-D5BF3BC280C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0D1A27FA-1310-4BC3-A071-1566746B2FB1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99ACB9EB-84FE-4B33-9EF9-4EC7DAC25DD5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826E5EFB-0EF9-4DB8-99CB-5DD72009DB2C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86238E12-0689-4123-8B2E-E1CCFCC4C88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8538CF67-A00E-4955-A447-001BE02E771A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77754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10072922" cy="2313641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3509963"/>
            <a:ext cx="10072922" cy="25796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77DE-DD04-48CC-9C18-7BE9FF2DEB6B}" type="datetime1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37B4CDD2-E09A-418A-9131-FBDEE440A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8852E5FB-B268-4CCA-8E55-803038F7A00D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A1C9CBB3-97C0-4A35-9088-C69233F5CEE7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1610871-AEE9-46EB-9D27-BA1D9D688124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27478059-2A11-484D-A2D7-199F74778E50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0EC0886-DDB9-47F1-9414-C121C1D3F954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66A10427-DF20-4284-B215-EABA4D366E20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07561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717" y="2521885"/>
            <a:ext cx="4645152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2136" y="2521885"/>
            <a:ext cx="4611138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55ED-7101-4D18-A8AE-3B5E4CB87EA5}" type="datetime1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0CB61A83-9419-49FC-8074-2AB3D34FA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963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BCD12E57-97FB-48D8-81CC-7C37E8947CB4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E487641C-E83B-4134-88C9-1D23D5FA1836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B99AB7A6-A88C-44E1-A9DE-4126B957F88A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FF0D518-1D17-44C7-BF73-7C980481DB5B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A7A3E12-61E8-41A0-A459-15BF375FA945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9E5E4A56-9100-4D60-8A34-0FE116F41FF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4801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7"/>
            <a:ext cx="100729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521884"/>
            <a:ext cx="4845387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352" y="3366390"/>
            <a:ext cx="4845387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34025" y="2521884"/>
            <a:ext cx="4869249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34025" y="3366390"/>
            <a:ext cx="4869249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F23D-51F6-4C94-8CD5-B9ABBF67EE23}" type="datetime1">
              <a:rPr lang="en-US" smtClean="0"/>
              <a:t>2/12/2023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80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8" y="787068"/>
            <a:ext cx="1007755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702F-6367-4FD1-89A8-3744BE6BA9A2}" type="datetime1">
              <a:rPr lang="en-US" smtClean="0"/>
              <a:t>2/12/2023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aphic 78">
            <a:extLst>
              <a:ext uri="{FF2B5EF4-FFF2-40B4-BE49-F238E27FC236}">
                <a16:creationId xmlns:a16="http://schemas.microsoft.com/office/drawing/2014/main" id="{AC45ECC6-E29C-40EF-A7C9-5A17DAFD4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5233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7" name="Graphic 78">
              <a:extLst>
                <a:ext uri="{FF2B5EF4-FFF2-40B4-BE49-F238E27FC236}">
                  <a16:creationId xmlns:a16="http://schemas.microsoft.com/office/drawing/2014/main" id="{8DA0D497-8E8F-426A-8172-894BE03F70F6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aphic 78">
              <a:extLst>
                <a:ext uri="{FF2B5EF4-FFF2-40B4-BE49-F238E27FC236}">
                  <a16:creationId xmlns:a16="http://schemas.microsoft.com/office/drawing/2014/main" id="{8C0459EF-3B70-4083-8845-3A9AF847E805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9" name="Graphic 78">
                <a:extLst>
                  <a:ext uri="{FF2B5EF4-FFF2-40B4-BE49-F238E27FC236}">
                    <a16:creationId xmlns:a16="http://schemas.microsoft.com/office/drawing/2014/main" id="{53BF2B58-70F8-4288-85AB-CBDA723CDFCC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569E551-A5A0-4A8F-B999-3A6D104814A2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0FB69EB5-D9AC-46E7-934E-32999C39B2E6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6EABC49A-B4ED-44E4-ADB7-E432734A7C9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893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99BD-4B4F-4460-B452-0E8146ACCF8F}" type="datetime1">
              <a:rPr lang="en-US" smtClean="0"/>
              <a:t>2/12/2023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4315386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420086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4315386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D34C-1867-42A9-AC54-D15ADD8A65E7}" type="datetime1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839DB371-B90D-44CB-A4AF-C7BDBFD0A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0C845011-2FC2-40F7-B0C6-49CBBA72B9C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2BC78B8-5139-436F-AD47-3CC03903FDD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F9DC17BA-1278-45C9-B1BF-B9F1518E1F29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9637B9F-CC26-4669-81F0-A942B4F72D61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2BB8F115-0030-47B4-BAF4-C15D1EA27B11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662F9949-4F1A-4708-824B-E876E9BEDA1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2137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3932237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4200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33E9-A654-4C17-8C3C-DDCAC83D6EBF}" type="datetime1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7627CBC2-9DC2-4EE8-A2D5-849E30F22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9FB4AEFC-63AB-4831-8EC1-E8145604D8D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11E1337-D5DA-408D-91F3-A6A35FCDD0B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1E473FA4-FD80-4D04-AAC5-63B9A4D80778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FCB457B9-48DE-4921-8C3F-996598075B1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53C9DB95-9A61-4553-8D82-D2BE26FCBC6E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0EAE371F-24C9-4738-834F-FAF5A5C9ACE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45067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5959F4-53DA-47FF-BC24-1E5B75C69876}"/>
              </a:ext>
            </a:extLst>
          </p:cNvPr>
          <p:cNvSpPr/>
          <p:nvPr/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7CF83E8-F6F0-41E3-B580-7412A04DDFB5}"/>
              </a:ext>
            </a:extLst>
          </p:cNvPr>
          <p:cNvGrpSpPr/>
          <p:nvPr/>
        </p:nvGrpSpPr>
        <p:grpSpPr>
          <a:xfrm>
            <a:off x="10776050" y="5204030"/>
            <a:ext cx="886141" cy="802497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</a:extLst>
            </p:cNvPr>
            <p:cNvSpPr/>
            <p:nvPr/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</a:extLst>
            </p:cNvPr>
            <p:cNvSpPr/>
            <p:nvPr/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</a:extLst>
            </p:cNvPr>
            <p:cNvSpPr/>
            <p:nvPr/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4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</a:extLst>
            </p:cNvPr>
            <p:cNvSpPr/>
            <p:nvPr/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</a:extLst>
            </p:cNvPr>
            <p:cNvSpPr/>
            <p:nvPr/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</a:extLst>
            </p:cNvPr>
            <p:cNvSpPr/>
            <p:nvPr/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</a:extLst>
            </p:cNvPr>
            <p:cNvSpPr/>
            <p:nvPr/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9226104-0061-4319-8237-9C001BF85D49}"/>
              </a:ext>
            </a:extLst>
          </p:cNvPr>
          <p:cNvSpPr/>
          <p:nvPr/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1007755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717" y="2521885"/>
            <a:ext cx="10077557" cy="3549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5718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69D389-4C4C-4FD7-9E6B-9F44477F0EB8}" type="datetime1">
              <a:rPr lang="en-US" smtClean="0"/>
              <a:t>2/12/2023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18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55367" y="6356350"/>
            <a:ext cx="529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31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1" r:id="rId6"/>
    <p:sldLayoutId id="2147483847" r:id="rId7"/>
    <p:sldLayoutId id="2147483848" r:id="rId8"/>
    <p:sldLayoutId id="2147483849" r:id="rId9"/>
    <p:sldLayoutId id="2147483850" r:id="rId10"/>
    <p:sldLayoutId id="2147483852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8">
            <a:extLst>
              <a:ext uri="{FF2B5EF4-FFF2-40B4-BE49-F238E27FC236}">
                <a16:creationId xmlns:a16="http://schemas.microsoft.com/office/drawing/2014/main" id="{A5D0B0D3-D735-4619-AA45-B57B791E1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7C7E05-DC5D-41BC-92D1-7235127E5F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885557"/>
            <a:ext cx="4114800" cy="2215152"/>
          </a:xfrm>
        </p:spPr>
        <p:txBody>
          <a:bodyPr>
            <a:normAutofit/>
          </a:bodyPr>
          <a:lstStyle/>
          <a:p>
            <a:r>
              <a:rPr lang="cs-CZ" dirty="0"/>
              <a:t>Pedagogické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86A4249-68EB-4691-8F5C-20CE2EAF77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3509963"/>
            <a:ext cx="4114800" cy="2215152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20.02.2023</a:t>
            </a:r>
          </a:p>
          <a:p>
            <a:endParaRPr lang="cs-CZ" dirty="0"/>
          </a:p>
        </p:txBody>
      </p:sp>
      <p:sp>
        <p:nvSpPr>
          <p:cNvPr id="29" name="Freeform: Shape 10">
            <a:extLst>
              <a:ext uri="{FF2B5EF4-FFF2-40B4-BE49-F238E27FC236}">
                <a16:creationId xmlns:a16="http://schemas.microsoft.com/office/drawing/2014/main" id="{752C2BA4-3BBE-4D22-A0D9-8D2A7B8F1C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5918708"/>
            <a:ext cx="4187283" cy="93929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30" name="Picture 3" descr="Pastelová barva oranžová a modrá-zelená tvořící nebe">
            <a:extLst>
              <a:ext uri="{FF2B5EF4-FFF2-40B4-BE49-F238E27FC236}">
                <a16:creationId xmlns:a16="http://schemas.microsoft.com/office/drawing/2014/main" id="{A47E669E-D7D7-49A6-A130-016E707B1F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56" r="15917" b="-1"/>
          <a:stretch/>
        </p:blipFill>
        <p:spPr>
          <a:xfrm>
            <a:off x="5334000" y="10"/>
            <a:ext cx="6858000" cy="6855654"/>
          </a:xfrm>
          <a:prstGeom prst="rect">
            <a:avLst/>
          </a:prstGeom>
        </p:spPr>
      </p:pic>
      <p:sp>
        <p:nvSpPr>
          <p:cNvPr id="31" name="Freeform: Shape 12">
            <a:extLst>
              <a:ext uri="{FF2B5EF4-FFF2-40B4-BE49-F238E27FC236}">
                <a16:creationId xmlns:a16="http://schemas.microsoft.com/office/drawing/2014/main" id="{82AA7049-B18D-49D6-AD7D-DBB9E19F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0713190" y="-534982"/>
            <a:ext cx="943826" cy="2013794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32" name="Group 14">
            <a:extLst>
              <a:ext uri="{FF2B5EF4-FFF2-40B4-BE49-F238E27FC236}">
                <a16:creationId xmlns:a16="http://schemas.microsoft.com/office/drawing/2014/main" id="{3850DB66-16D1-4953-A6E3-FCA3DC5F2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35690" y="328232"/>
            <a:ext cx="886142" cy="693398"/>
            <a:chOff x="10948005" y="3379098"/>
            <a:chExt cx="868640" cy="679702"/>
          </a:xfrm>
          <a:solidFill>
            <a:schemeClr val="accent6"/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698AB2F-1D17-4249-81CB-9A41D46B8E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301961-8687-4ADB-8043-4065F470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8" name="Graphic 15">
              <a:extLst>
                <a:ext uri="{FF2B5EF4-FFF2-40B4-BE49-F238E27FC236}">
                  <a16:creationId xmlns:a16="http://schemas.microsoft.com/office/drawing/2014/main" id="{9DC20816-893A-4201-AA91-22F71E46F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Graphic 15">
              <a:extLst>
                <a:ext uri="{FF2B5EF4-FFF2-40B4-BE49-F238E27FC236}">
                  <a16:creationId xmlns:a16="http://schemas.microsoft.com/office/drawing/2014/main" id="{866D1F4E-BA21-44F3-A97A-E979C5FE78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35EADCB-1DB5-4B69-892B-14567F5280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2" name="Graphic 78">
            <a:extLst>
              <a:ext uri="{FF2B5EF4-FFF2-40B4-BE49-F238E27FC236}">
                <a16:creationId xmlns:a16="http://schemas.microsoft.com/office/drawing/2014/main" id="{06B4C967-D337-479B-87CA-7587B7FCF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352" y="3267662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23" name="Graphic 78">
              <a:extLst>
                <a:ext uri="{FF2B5EF4-FFF2-40B4-BE49-F238E27FC236}">
                  <a16:creationId xmlns:a16="http://schemas.microsoft.com/office/drawing/2014/main" id="{6EF1A9DB-7052-4254-8534-9AAED6F6B6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aphic 78">
              <a:extLst>
                <a:ext uri="{FF2B5EF4-FFF2-40B4-BE49-F238E27FC236}">
                  <a16:creationId xmlns:a16="http://schemas.microsoft.com/office/drawing/2014/main" id="{55D44775-F9E3-4142-8CDB-277AEF2F38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25" name="Graphic 78">
                <a:extLst>
                  <a:ext uri="{FF2B5EF4-FFF2-40B4-BE49-F238E27FC236}">
                    <a16:creationId xmlns:a16="http://schemas.microsoft.com/office/drawing/2014/main" id="{93BB9C83-6DC3-450C-BFAD-0CB5EAD294F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Graphic 78">
                <a:extLst>
                  <a:ext uri="{FF2B5EF4-FFF2-40B4-BE49-F238E27FC236}">
                    <a16:creationId xmlns:a16="http://schemas.microsoft.com/office/drawing/2014/main" id="{4E01AF91-A65B-4AE1-96C9-4168BD8F90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Graphic 78">
                <a:extLst>
                  <a:ext uri="{FF2B5EF4-FFF2-40B4-BE49-F238E27FC236}">
                    <a16:creationId xmlns:a16="http://schemas.microsoft.com/office/drawing/2014/main" id="{0AD45C08-DFB9-441F-A901-BCB9B03058D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Graphic 78">
                <a:extLst>
                  <a:ext uri="{FF2B5EF4-FFF2-40B4-BE49-F238E27FC236}">
                    <a16:creationId xmlns:a16="http://schemas.microsoft.com/office/drawing/2014/main" id="{E05BEC0E-4EE4-42C4-BF0B-15F9AC51815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09308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B55C43-0852-43A7-AC30-B91C75B37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Pedagogická praxe 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FAB7C0-EC38-4817-8700-3FC678851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521884"/>
            <a:ext cx="4845387" cy="459855"/>
          </a:xfrm>
        </p:spPr>
        <p:txBody>
          <a:bodyPr/>
          <a:lstStyle/>
          <a:p>
            <a:r>
              <a:rPr lang="cs-CZ" dirty="0"/>
              <a:t>RJUPP01J – jednooborové studium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6B6F9D1-599A-41D0-9D6B-1C354D99B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9026" y="3366389"/>
            <a:ext cx="5817704" cy="3029447"/>
          </a:xfrm>
        </p:spPr>
        <p:txBody>
          <a:bodyPr>
            <a:normAutofit/>
          </a:bodyPr>
          <a:lstStyle/>
          <a:p>
            <a:r>
              <a:rPr lang="cs-CZ" sz="2000" dirty="0"/>
              <a:t>STÍNOVÁNÍ – 12 hod. (+ 2 hod. reflexe s PU)</a:t>
            </a:r>
          </a:p>
          <a:p>
            <a:r>
              <a:rPr lang="cs-CZ" sz="2000" dirty="0"/>
              <a:t>NÁSLECHY – 18 hod. (+ 3 hod. reflexe s PU)</a:t>
            </a:r>
          </a:p>
          <a:p>
            <a:r>
              <a:rPr lang="cs-CZ" sz="2000" dirty="0"/>
              <a:t>VLASTNÍ VÝUKA – 4 hod. (+ 2 hod. reflexe s PU)</a:t>
            </a:r>
          </a:p>
          <a:p>
            <a:r>
              <a:rPr lang="cs-CZ" sz="2000" dirty="0"/>
              <a:t>TANDEM – 6 hod. (+ 3 hod. reflexe s PU)</a:t>
            </a:r>
          </a:p>
          <a:p>
            <a:r>
              <a:rPr lang="cs-CZ" sz="2000" dirty="0"/>
              <a:t>OSTATNÍ ČINNOSTI – 20 hod. 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C151E5F-9E50-4ECF-B1E1-7B0B4F8B76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73078" y="2521884"/>
            <a:ext cx="4030196" cy="459855"/>
          </a:xfrm>
        </p:spPr>
        <p:txBody>
          <a:bodyPr/>
          <a:lstStyle/>
          <a:p>
            <a:r>
              <a:rPr lang="cs-CZ" dirty="0"/>
              <a:t>RJUPP01S – sdružené studium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0DED5A3-EBF8-4AA2-968C-1E398999B1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81489" y="3366390"/>
            <a:ext cx="5699694" cy="3029446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STÍNOVÁNÍ – 6 hod. (+1 hod. reflexe s PU)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NÁSLECHY – 9 hod. (+1,5 hod. reflexe s PU)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VLASTNÍ VÝUKA – 2 hod. (+1 hod. reflexe s PU)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TANDEM – 3 hod. (+1,5 hod. reflexe s PU)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000" noProof="0" dirty="0">
                <a:solidFill>
                  <a:srgbClr val="000000"/>
                </a:solidFill>
                <a:latin typeface="Avenir Next LT Pro"/>
              </a:rPr>
              <a:t>OSTATNÍ ČINNOSTI – 10 hod.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568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891820-C82C-43A3-8D41-4003CA75C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činnosti (přímo ve škole):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6D6187-FD73-495F-808E-25ABA1F0B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8" y="2425148"/>
            <a:ext cx="10407326" cy="4174435"/>
          </a:xfrm>
        </p:spPr>
        <p:txBody>
          <a:bodyPr>
            <a:normAutofit lnSpcReduction="10000"/>
          </a:bodyPr>
          <a:lstStyle/>
          <a:p>
            <a:pPr marL="342900" indent="-342900">
              <a:buFontTx/>
              <a:buChar char="-"/>
            </a:pPr>
            <a:r>
              <a:rPr lang="cs-CZ" b="0" i="0" dirty="0">
                <a:solidFill>
                  <a:srgbClr val="0A0A0A"/>
                </a:solidFill>
                <a:effectLst/>
                <a:latin typeface="+mj-lt"/>
              </a:rPr>
              <a:t>stínování učitele mimo vyučovací hodiny; </a:t>
            </a:r>
          </a:p>
          <a:p>
            <a:pPr marL="342900" indent="-342900">
              <a:buFontTx/>
              <a:buChar char="-"/>
            </a:pPr>
            <a:r>
              <a:rPr lang="cs-CZ" b="0" i="0" dirty="0">
                <a:solidFill>
                  <a:srgbClr val="0A0A0A"/>
                </a:solidFill>
                <a:effectLst/>
                <a:latin typeface="+mj-lt"/>
              </a:rPr>
              <a:t>seznamování se s danou školou, jejím chodem, vizí, ŠVP, administrativou ad.; </a:t>
            </a:r>
          </a:p>
          <a:p>
            <a:pPr marL="342900" indent="-342900">
              <a:buFontTx/>
              <a:buChar char="-"/>
            </a:pPr>
            <a:r>
              <a:rPr lang="cs-CZ" b="0" i="0" dirty="0">
                <a:solidFill>
                  <a:srgbClr val="0A0A0A"/>
                </a:solidFill>
                <a:effectLst/>
                <a:latin typeface="+mj-lt"/>
              </a:rPr>
              <a:t>studium pedagogické dokumentace a individuálních vzdělávacích plánů žáků ad.; </a:t>
            </a:r>
          </a:p>
          <a:p>
            <a:pPr marL="342900" indent="-342900">
              <a:buFontTx/>
              <a:buChar char="-"/>
            </a:pPr>
            <a:r>
              <a:rPr lang="cs-CZ" b="0" i="0" dirty="0">
                <a:solidFill>
                  <a:srgbClr val="0A0A0A"/>
                </a:solidFill>
                <a:effectLst/>
                <a:latin typeface="+mj-lt"/>
              </a:rPr>
              <a:t>účast na třídních schůzkách, hovorových hodinách, poradách školy, tripartitách, exkurzích, soutěžích, projektech, dozorech ad.; </a:t>
            </a:r>
          </a:p>
          <a:p>
            <a:pPr marL="342900" indent="-342900">
              <a:buFontTx/>
              <a:buChar char="-"/>
            </a:pPr>
            <a:r>
              <a:rPr lang="cs-CZ" b="0" i="0" dirty="0">
                <a:solidFill>
                  <a:srgbClr val="0A0A0A"/>
                </a:solidFill>
                <a:effectLst/>
                <a:latin typeface="+mj-lt"/>
              </a:rPr>
              <a:t>reflexe výuky s provázejícím učitelem (nespadá sem reflexe na FF); </a:t>
            </a:r>
          </a:p>
          <a:p>
            <a:pPr marL="342900" indent="-342900">
              <a:buFontTx/>
              <a:buChar char="-"/>
            </a:pPr>
            <a:r>
              <a:rPr lang="cs-CZ" b="0" i="0" dirty="0">
                <a:solidFill>
                  <a:srgbClr val="0A0A0A"/>
                </a:solidFill>
                <a:effectLst/>
                <a:latin typeface="+mj-lt"/>
              </a:rPr>
              <a:t>plánování výuky ve spolupráci s provázejícím učitelem, společná příprava učebních pomůcek apod.; </a:t>
            </a:r>
          </a:p>
          <a:p>
            <a:pPr marL="342900" indent="-342900">
              <a:buFontTx/>
              <a:buChar char="-"/>
            </a:pPr>
            <a:r>
              <a:rPr lang="cs-CZ" b="0" i="0" dirty="0">
                <a:solidFill>
                  <a:srgbClr val="0A0A0A"/>
                </a:solidFill>
                <a:effectLst/>
                <a:latin typeface="+mj-lt"/>
              </a:rPr>
              <a:t>hodnocení výsledků učení žáků ve spolupráci s provázejícím učitelem (opravování žákovských produktů a jejich hodnocení) ad.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49751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394D23-198D-4AC6-AF18-567529BAE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Pedagogická praxe II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225094-D999-4D24-98D6-4BB95DD9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425148"/>
            <a:ext cx="4845387" cy="941241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RJUPP02J – jednooborové studium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9E928DC-6330-44D8-BE3D-1239F80BA7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2522" y="3366389"/>
            <a:ext cx="5963478" cy="2644797"/>
          </a:xfrm>
        </p:spPr>
        <p:txBody>
          <a:bodyPr/>
          <a:lstStyle/>
          <a:p>
            <a:r>
              <a:rPr lang="cs-CZ" sz="2000" dirty="0"/>
              <a:t>NÁSLECHY – 12 hod. (+ 2 hod. reflexe s PU)</a:t>
            </a:r>
          </a:p>
          <a:p>
            <a:r>
              <a:rPr lang="cs-CZ" sz="2000" dirty="0"/>
              <a:t>VLASTNÍ VÝUKA – 12 hod. (+ 4 hod. reflexe s PU)</a:t>
            </a:r>
          </a:p>
          <a:p>
            <a:r>
              <a:rPr lang="cs-CZ" sz="2000" dirty="0"/>
              <a:t>TANDEM – 8 hod. (+ 4 hod. reflexe s PU)</a:t>
            </a:r>
          </a:p>
          <a:p>
            <a:r>
              <a:rPr lang="cs-CZ" sz="2000" dirty="0"/>
              <a:t>OSTATNÍ ČINNOSTI – 28 hod. </a:t>
            </a:r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51B7A62-0526-4E04-8FB2-74C385C625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dirty="0"/>
              <a:t>RJUPP02S – sdružené studium</a:t>
            </a:r>
          </a:p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A8E96E8-7F6E-415B-AC99-BC50B8C25F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3302323"/>
            <a:ext cx="5738190" cy="2708863"/>
          </a:xfrm>
        </p:spPr>
        <p:txBody>
          <a:bodyPr/>
          <a:lstStyle/>
          <a:p>
            <a:r>
              <a:rPr lang="cs-CZ" sz="2000" dirty="0"/>
              <a:t>NÁSLECHY – 6 hod. (+ 1 hod. reflexe s PU)</a:t>
            </a:r>
          </a:p>
          <a:p>
            <a:r>
              <a:rPr lang="cs-CZ" sz="2000" dirty="0"/>
              <a:t>VLASTNÍ VÝUKA – 6 hod. (+ 2 hod. reflexe s PU)</a:t>
            </a:r>
          </a:p>
          <a:p>
            <a:r>
              <a:rPr lang="cs-CZ" sz="2000" dirty="0"/>
              <a:t>TANDEM – 4 hod. (+ 2 hod. reflexe s PU)</a:t>
            </a:r>
          </a:p>
          <a:p>
            <a:r>
              <a:rPr lang="cs-CZ" sz="2000" dirty="0"/>
              <a:t>OSTATNÍ ČINNOSTI – 14 hod.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865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09226C-59FF-41EB-9E38-C6AADA622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Pedagogická praxe III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E5DED1-CF33-4BD5-9A09-050B1074C5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RJUPP03J – jednooborové studium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337BA86-737D-4867-9A27-7BAD94C1D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689" y="3366390"/>
            <a:ext cx="5866546" cy="2644796"/>
          </a:xfrm>
        </p:spPr>
        <p:txBody>
          <a:bodyPr/>
          <a:lstStyle/>
          <a:p>
            <a:r>
              <a:rPr lang="cs-CZ" sz="2000" dirty="0"/>
              <a:t>NÁSLECHY – 8 hod. (+ 2 hod. reflexe s PU)</a:t>
            </a:r>
          </a:p>
          <a:p>
            <a:r>
              <a:rPr lang="cs-CZ" sz="2000" dirty="0"/>
              <a:t>VLASTNÍ VÝUKA – 16 hod. (+ 6 hod. reflexe s PU)</a:t>
            </a:r>
          </a:p>
          <a:p>
            <a:r>
              <a:rPr lang="cs-CZ" sz="2000" dirty="0"/>
              <a:t>TANDEM – 4 hod. (+ 2 hod. reflexe s PU)</a:t>
            </a:r>
          </a:p>
          <a:p>
            <a:r>
              <a:rPr lang="cs-CZ" sz="2000" dirty="0"/>
              <a:t>OSTATNÍ ČINNOSTI – 32 hod. </a:t>
            </a:r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FAACB6C-BF64-4182-B246-3B65F86CB4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800" y="2521884"/>
            <a:ext cx="4202474" cy="780439"/>
          </a:xfrm>
        </p:spPr>
        <p:txBody>
          <a:bodyPr/>
          <a:lstStyle/>
          <a:p>
            <a:r>
              <a:rPr lang="cs-CZ" dirty="0"/>
              <a:t>RJUPP03S – sdružené studium</a:t>
            </a:r>
          </a:p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5A2DECA-E33E-4F18-B93C-036A7B5E82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8766" y="3366390"/>
            <a:ext cx="5738191" cy="2644796"/>
          </a:xfrm>
        </p:spPr>
        <p:txBody>
          <a:bodyPr/>
          <a:lstStyle/>
          <a:p>
            <a:r>
              <a:rPr lang="cs-CZ" sz="2000" dirty="0"/>
              <a:t>NÁSLECHY – 4 hod. (+ 1 hod. reflexe s PU)</a:t>
            </a:r>
          </a:p>
          <a:p>
            <a:r>
              <a:rPr lang="cs-CZ" sz="2000" dirty="0"/>
              <a:t>VLASTNÍ VÝUKA – 8 hod. (+ 3 hod. reflexe s PU)</a:t>
            </a:r>
          </a:p>
          <a:p>
            <a:r>
              <a:rPr lang="cs-CZ" sz="2000" dirty="0"/>
              <a:t>TANDEM – 2 hod. (+ 1 hod. reflexe s PU)</a:t>
            </a:r>
          </a:p>
          <a:p>
            <a:r>
              <a:rPr lang="cs-CZ" sz="2000" dirty="0"/>
              <a:t>OSTATNÍ ČINNOSTI – 16 hod.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7146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8423F8-A170-48DD-8294-944FB173F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145774"/>
            <a:ext cx="10077557" cy="1974573"/>
          </a:xfrm>
        </p:spPr>
        <p:txBody>
          <a:bodyPr>
            <a:normAutofit fontScale="90000"/>
          </a:bodyPr>
          <a:lstStyle/>
          <a:p>
            <a:r>
              <a:rPr lang="cs-CZ" sz="5400" dirty="0"/>
              <a:t>Reflektivní semináře I, II, III</a:t>
            </a:r>
            <a:br>
              <a:rPr lang="cs-CZ" sz="5400" dirty="0"/>
            </a:br>
            <a:r>
              <a:rPr lang="cs-CZ" sz="5400" dirty="0"/>
              <a:t> </a:t>
            </a:r>
            <a:br>
              <a:rPr lang="cs-CZ" dirty="0"/>
            </a:br>
            <a:r>
              <a:rPr lang="cs-CZ" sz="2200" dirty="0"/>
              <a:t>(RJURS01J/RJURS01S; RJURS02J/RJURS02S; RJURS03J/RJURS03S)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80C6FC-738B-44AB-BDD4-5AD92EBC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200" dirty="0"/>
              <a:t>Společná reflexe a hodnocení náslechových hodin, výuky v tandemu a vlastní výuku. </a:t>
            </a:r>
          </a:p>
          <a:p>
            <a:r>
              <a:rPr lang="cs-CZ" sz="3200" dirty="0"/>
              <a:t>Reflektivní seminář I (</a:t>
            </a:r>
            <a:r>
              <a:rPr lang="cs-CZ" sz="3200" b="1" i="1" dirty="0"/>
              <a:t>RJURS01J/S</a:t>
            </a:r>
            <a:r>
              <a:rPr lang="cs-CZ" sz="3200" dirty="0"/>
              <a:t>, </a:t>
            </a:r>
            <a:r>
              <a:rPr lang="cs-CZ" sz="3200" b="1" i="1" dirty="0"/>
              <a:t>SPVRJURS1</a:t>
            </a:r>
            <a:r>
              <a:rPr lang="cs-CZ" sz="3200" dirty="0"/>
              <a:t>): </a:t>
            </a:r>
          </a:p>
          <a:p>
            <a:r>
              <a:rPr lang="cs-CZ" sz="3200" b="1" dirty="0"/>
              <a:t>B2.44   </a:t>
            </a:r>
            <a:r>
              <a:rPr lang="cs-CZ" sz="3200" dirty="0"/>
              <a:t>  12-13:40</a:t>
            </a:r>
          </a:p>
          <a:p>
            <a:r>
              <a:rPr lang="cs-CZ" sz="3200" dirty="0"/>
              <a:t>			20.02.2023 	03.04.2023					06.03.2023 	15.05.2023					20.03.2023			</a:t>
            </a:r>
          </a:p>
          <a:p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237459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252EE4-BAC8-49C7-9547-E853AF492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Učitelské portfolio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79D77E-DD7C-4434-AA3C-2C739207E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cs-CZ" dirty="0"/>
              <a:t>obsah: příklady dobré praxe!</a:t>
            </a:r>
          </a:p>
          <a:p>
            <a:pPr marL="342900" indent="-342900">
              <a:buFontTx/>
              <a:buChar char="-"/>
            </a:pPr>
            <a:r>
              <a:rPr lang="cs-CZ" dirty="0"/>
              <a:t>náslechové listy, </a:t>
            </a:r>
          </a:p>
          <a:p>
            <a:pPr marL="342900" indent="-342900">
              <a:buFontTx/>
              <a:buChar char="-"/>
            </a:pPr>
            <a:r>
              <a:rPr lang="cs-CZ" dirty="0"/>
              <a:t>textové, grafické a jiné výstupy, </a:t>
            </a:r>
          </a:p>
          <a:p>
            <a:pPr marL="342900" indent="-342900">
              <a:buFontTx/>
              <a:buChar char="-"/>
            </a:pPr>
            <a:r>
              <a:rPr lang="cs-CZ" dirty="0"/>
              <a:t>přípravy na výuku, </a:t>
            </a:r>
          </a:p>
          <a:p>
            <a:pPr marL="342900" indent="-342900">
              <a:buFontTx/>
              <a:buChar char="-"/>
            </a:pPr>
            <a:r>
              <a:rPr lang="cs-CZ" dirty="0"/>
              <a:t>učební pomůcky, </a:t>
            </a:r>
          </a:p>
          <a:p>
            <a:pPr marL="342900" indent="-342900">
              <a:buFontTx/>
              <a:buChar char="-"/>
            </a:pPr>
            <a:r>
              <a:rPr lang="cs-CZ"/>
              <a:t>prezentace </a:t>
            </a:r>
            <a:r>
              <a:rPr lang="cs-CZ" dirty="0"/>
              <a:t>aj.</a:t>
            </a:r>
          </a:p>
        </p:txBody>
      </p:sp>
    </p:spTree>
    <p:extLst>
      <p:ext uri="{BB962C8B-B14F-4D97-AF65-F5344CB8AC3E}">
        <p14:creationId xmlns:p14="http://schemas.microsoft.com/office/powerpoint/2010/main" val="1103782899"/>
      </p:ext>
    </p:extLst>
  </p:cSld>
  <p:clrMapOvr>
    <a:masterClrMapping/>
  </p:clrMapOvr>
</p:sld>
</file>

<file path=ppt/theme/theme1.xml><?xml version="1.0" encoding="utf-8"?>
<a:theme xmlns:a="http://schemas.openxmlformats.org/drawingml/2006/main" name="RocaVTI">
  <a:themeElements>
    <a:clrScheme name="AnalogousFromLightSeedRightStep">
      <a:dk1>
        <a:srgbClr val="000000"/>
      </a:dk1>
      <a:lt1>
        <a:srgbClr val="FFFFFF"/>
      </a:lt1>
      <a:dk2>
        <a:srgbClr val="3E3423"/>
      </a:dk2>
      <a:lt2>
        <a:srgbClr val="E2E7E8"/>
      </a:lt2>
      <a:accent1>
        <a:srgbClr val="EE876B"/>
      </a:accent1>
      <a:accent2>
        <a:srgbClr val="D5952A"/>
      </a:accent2>
      <a:accent3>
        <a:srgbClr val="A3A84D"/>
      </a:accent3>
      <a:accent4>
        <a:srgbClr val="7BB23B"/>
      </a:accent4>
      <a:accent5>
        <a:srgbClr val="41B930"/>
      </a:accent5>
      <a:accent6>
        <a:srgbClr val="30BA59"/>
      </a:accent6>
      <a:hlink>
        <a:srgbClr val="5B8B97"/>
      </a:hlink>
      <a:folHlink>
        <a:srgbClr val="7F7F7F"/>
      </a:folHlink>
    </a:clrScheme>
    <a:fontScheme name="Custom 36">
      <a:majorFont>
        <a:latin typeface="Georgia Pro Semibol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caVTI" id="{D79FE1D1-0489-4A69-8531-D0B8CDC31CBE}" vid="{CEBA7FE6-C04B-474E-964F-B022887AD1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77</TotalTime>
  <Words>544</Words>
  <Application>Microsoft Office PowerPoint</Application>
  <PresentationFormat>Širokoúhlá obrazovka</PresentationFormat>
  <Paragraphs>61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Avenir Next LT Pro</vt:lpstr>
      <vt:lpstr>Avenir Next LT Pro Light</vt:lpstr>
      <vt:lpstr>Georgia Pro Semibold</vt:lpstr>
      <vt:lpstr>RocaVTI</vt:lpstr>
      <vt:lpstr>Pedagogické praxe</vt:lpstr>
      <vt:lpstr>Pedagogická praxe I</vt:lpstr>
      <vt:lpstr>Ostatní činnosti (přímo ve škole):</vt:lpstr>
      <vt:lpstr>Pedagogická praxe II</vt:lpstr>
      <vt:lpstr>Pedagogická praxe III</vt:lpstr>
      <vt:lpstr>Reflektivní semináře I, II, III   (RJURS01J/RJURS01S; RJURS02J/RJURS02S; RJURS03J/RJURS03S)</vt:lpstr>
      <vt:lpstr>Učitelské portfolio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Pedagogické praxe</dc:title>
  <dc:creator>Taťjana Zaňko</dc:creator>
  <cp:lastModifiedBy>Taťjana Zaňko</cp:lastModifiedBy>
  <cp:revision>5</cp:revision>
  <dcterms:created xsi:type="dcterms:W3CDTF">2021-12-08T20:19:30Z</dcterms:created>
  <dcterms:modified xsi:type="dcterms:W3CDTF">2023-02-12T20:44:26Z</dcterms:modified>
</cp:coreProperties>
</file>