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4CD3-3014-4C94-99EC-4DC54528D18B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614C-D1C2-4CA1-A096-E017B94EB2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267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4CD3-3014-4C94-99EC-4DC54528D18B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614C-D1C2-4CA1-A096-E017B94EB2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608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4CD3-3014-4C94-99EC-4DC54528D18B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614C-D1C2-4CA1-A096-E017B94EB2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6041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4CD3-3014-4C94-99EC-4DC54528D18B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614C-D1C2-4CA1-A096-E017B94EB2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72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4CD3-3014-4C94-99EC-4DC54528D18B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614C-D1C2-4CA1-A096-E017B94EB2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48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4CD3-3014-4C94-99EC-4DC54528D18B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614C-D1C2-4CA1-A096-E017B94EB2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632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4CD3-3014-4C94-99EC-4DC54528D18B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614C-D1C2-4CA1-A096-E017B94EB2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9197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4CD3-3014-4C94-99EC-4DC54528D18B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614C-D1C2-4CA1-A096-E017B94EB2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199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4CD3-3014-4C94-99EC-4DC54528D18B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614C-D1C2-4CA1-A096-E017B94EB2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4607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4CD3-3014-4C94-99EC-4DC54528D18B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614C-D1C2-4CA1-A096-E017B94EB2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884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4CD3-3014-4C94-99EC-4DC54528D18B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614C-D1C2-4CA1-A096-E017B94EB2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7837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54CD3-3014-4C94-99EC-4DC54528D18B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4614C-D1C2-4CA1-A096-E017B94EB2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6935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zdroje.upol.cz/files/Citovani-CSN_ISO690.pdf" TargetMode="External"/><Relationship Id="rId2" Type="http://schemas.openxmlformats.org/officeDocument/2006/relationships/hyperlink" Target="https://music.phil.muni.cz/studium/pravidla-pro-psani-praci-a-citac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usic.phil.muni.cz/studium/zavazne-terminy" TargetMode="External"/><Relationship Id="rId2" Type="http://schemas.openxmlformats.org/officeDocument/2006/relationships/hyperlink" Target="https://music.phil.muni.cz/media/3411027/pravidla-280422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rchiv.brno.cz/index.php?nav01=1734&amp;nav02=5738&amp;nav03=5745" TargetMode="External"/><Relationship Id="rId5" Type="http://schemas.openxmlformats.org/officeDocument/2006/relationships/hyperlink" Target="https://asjournals.lib.cas.cz/ceskaliteratura/pro-autory/citacni-pravidla" TargetMode="External"/><Relationship Id="rId4" Type="http://schemas.openxmlformats.org/officeDocument/2006/relationships/hyperlink" Target="https://www.umeni-art.cz/cz/norm.asp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Jak správně napsat a odevzdat bakalářskou diplomovou práci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776210"/>
            <a:ext cx="9144000" cy="1655762"/>
          </a:xfrm>
        </p:spPr>
        <p:txBody>
          <a:bodyPr/>
          <a:lstStyle/>
          <a:p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Diplomový seminář II</a:t>
            </a:r>
          </a:p>
          <a:p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JS 2023</a:t>
            </a:r>
          </a:p>
        </p:txBody>
      </p:sp>
    </p:spTree>
    <p:extLst>
      <p:ext uri="{BB962C8B-B14F-4D97-AF65-F5344CB8AC3E}">
        <p14:creationId xmlns:p14="http://schemas.microsoft.com/office/powerpoint/2010/main" val="1617978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90953"/>
            <a:ext cx="10515600" cy="1325563"/>
          </a:xfrm>
        </p:spPr>
        <p:txBody>
          <a:bodyPr/>
          <a:lstStyle/>
          <a:p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Struktura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0377" y="1276985"/>
            <a:ext cx="10332720" cy="513252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V úvodu </a:t>
            </a:r>
          </a:p>
          <a:p>
            <a:r>
              <a:rPr lang="cs-CZ" dirty="0"/>
              <a:t>stručné uvést do pojednávaného problému</a:t>
            </a:r>
          </a:p>
          <a:p>
            <a:r>
              <a:rPr lang="cs-CZ" dirty="0"/>
              <a:t>zdůvodnit aktuálnost tématu (doporučeno jako vhodné)</a:t>
            </a:r>
          </a:p>
          <a:p>
            <a:r>
              <a:rPr lang="cs-CZ" dirty="0"/>
              <a:t>předložit metodologickou úvahu o řešení problematiky: jaký cíl si autor stanovuje a jaké metody k jeho dosažení volí, v jakém kontextu analyzuje své téma, na jaké teorie odkazuje</a:t>
            </a:r>
          </a:p>
          <a:p>
            <a:r>
              <a:rPr lang="cs-CZ" dirty="0"/>
              <a:t>představit dosavadní stav bádání o dané problematice – kritiku literatury a pramenů, která tvoří podklad pro autorovu argumentaci (nejlépe v samostatné kapitole hned za úvodem)</a:t>
            </a:r>
          </a:p>
          <a:p>
            <a:pPr marL="0" indent="0">
              <a:buNone/>
            </a:pPr>
            <a:r>
              <a:rPr lang="cs-CZ" dirty="0"/>
              <a:t>Stať</a:t>
            </a:r>
          </a:p>
          <a:p>
            <a:r>
              <a:rPr lang="cs-CZ" dirty="0"/>
              <a:t>sestává z jednotlivých kapitol práce, kde student samostatně zpracovává zkoumanou problematiku; prokazuje schopnost aplikovat poznatky získané studiem a formulovat vlastní stanovisko k řešeným problémům</a:t>
            </a:r>
          </a:p>
          <a:p>
            <a:pPr marL="0" indent="0">
              <a:buNone/>
            </a:pPr>
            <a:r>
              <a:rPr lang="cs-CZ" dirty="0"/>
              <a:t>Závěr</a:t>
            </a:r>
          </a:p>
          <a:p>
            <a:r>
              <a:rPr lang="cs-CZ" dirty="0"/>
              <a:t>obsahuje shrnutí hlavního obsahu celého pojednání a upozorňuje na nejdůležitější myšlenky práce</a:t>
            </a:r>
          </a:p>
          <a:p>
            <a:r>
              <a:rPr lang="cs-CZ" dirty="0"/>
              <a:t>autor (ve vší skromnosti) zodpoví, do jaké míry se mu podařilo dosáhnout cíle vytčeného v úvodu a stanoví podmínky, za kterých závěry vyplývající z jeho výkladu platí; myšlenky uvedené v této části musejí vyvěrat  z práce samé</a:t>
            </a:r>
          </a:p>
          <a:p>
            <a:r>
              <a:rPr lang="cs-CZ" dirty="0"/>
              <a:t>zároveň autor může nastínit případný směr dalšího bádání, konstatovat desiderata apod.</a:t>
            </a:r>
          </a:p>
          <a:p>
            <a:pPr marL="0" indent="0">
              <a:buNone/>
            </a:pPr>
            <a:r>
              <a:rPr lang="cs-CZ" dirty="0"/>
              <a:t>Zdroj: Pravidla ÚHV + aktualizace vyučujícího DS</a:t>
            </a:r>
          </a:p>
        </p:txBody>
      </p:sp>
    </p:spTree>
    <p:extLst>
      <p:ext uri="{BB962C8B-B14F-4D97-AF65-F5344CB8AC3E}">
        <p14:creationId xmlns:p14="http://schemas.microsoft.com/office/powerpoint/2010/main" val="882363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Odkazy na zdroje (citace)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622280" cy="4705804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bibliografické citace jsou uváděny podle normy ČSN ISO 690 a ČSN ISO 690-2 (01 0197) – avšak s připomínkou, že ISBN, ISSN a počet stran publikace stačí uvést jen v seznamu literatury a že nesmí chybět paginace</a:t>
            </a:r>
          </a:p>
          <a:p>
            <a:r>
              <a:rPr lang="cs-CZ" dirty="0"/>
              <a:t>obecně platí, že citace musí být přehledná a úplná; je lépe uvádět více údajů pro identifikaci (např. u seriálových publikací nebo elektronických zdrojů) </a:t>
            </a:r>
          </a:p>
          <a:p>
            <a:r>
              <a:rPr lang="cs-CZ" dirty="0"/>
              <a:t>citace literatury, sdělení informátorů či dalších pramenů by měly být v textu uváděny výhradně v původním znění</a:t>
            </a:r>
          </a:p>
          <a:p>
            <a:r>
              <a:rPr lang="cs-CZ" dirty="0"/>
              <a:t>u delších citací se doporučuje uvést překlad do poznámky pod čarou (dle vzoru práce z děkanátu je to opačně)</a:t>
            </a:r>
          </a:p>
          <a:p>
            <a:r>
              <a:rPr lang="cs-CZ" dirty="0"/>
              <a:t>cituje se vždy z původního díla; pokud si nelze opatřit původní zdroj, musí být z odkazu zřejmé, že se jedná o citát z „druhé ruky“, a udat přesně zdroj, z něhož byl vzat</a:t>
            </a:r>
          </a:p>
          <a:p>
            <a:r>
              <a:rPr lang="cs-CZ" dirty="0"/>
              <a:t>vypustí-li se něco v citátech, označí se to třemi tečkami v hranaté závorce</a:t>
            </a:r>
          </a:p>
          <a:p>
            <a:r>
              <a:rPr lang="cs-CZ" dirty="0"/>
              <a:t>rozepisují-li se zkratky, musí být oproti originálu doplněné znaky umístěny do hranatých závorek</a:t>
            </a:r>
          </a:p>
          <a:p>
            <a:r>
              <a:rPr lang="cs-CZ" dirty="0"/>
              <a:t>citáty jsou vyznačeny uvozovkami, kratší citáty (do tří řádků) – v hlavním textu v uvozovkách, delší citace – jako zvláštní odstavec s odsazením (bez uvozovek), doporučená velikost písma 11 </a:t>
            </a:r>
            <a:r>
              <a:rPr lang="cs-CZ" dirty="0" err="1"/>
              <a:t>pt</a:t>
            </a:r>
            <a:r>
              <a:rPr lang="cs-CZ" dirty="0"/>
              <a:t>. (hlavní text 12 </a:t>
            </a:r>
            <a:r>
              <a:rPr lang="cs-CZ" dirty="0" err="1"/>
              <a:t>pt</a:t>
            </a:r>
            <a:r>
              <a:rPr lang="cs-CZ" dirty="0"/>
              <a:t>., poznámky 10 </a:t>
            </a:r>
            <a:r>
              <a:rPr lang="cs-CZ" dirty="0" err="1"/>
              <a:t>pt</a:t>
            </a:r>
            <a:r>
              <a:rPr lang="cs-CZ" dirty="0"/>
              <a:t>.)</a:t>
            </a:r>
          </a:p>
          <a:p>
            <a:pPr marL="0" indent="0">
              <a:buNone/>
            </a:pPr>
            <a:r>
              <a:rPr lang="cs-CZ" dirty="0"/>
              <a:t>Zdroje: Pravidla ÚHV a upravená šablona práce z děkanátu, Praktické tipy pro citování podle ČSN ISO 690 (UPOL)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https://music.phil.muni.cz/studium/pravidla-pro-psani-praci-a-citace</a:t>
            </a:r>
            <a:endParaRPr lang="cs-CZ" dirty="0"/>
          </a:p>
          <a:p>
            <a:pPr marL="0" indent="0">
              <a:buNone/>
            </a:pPr>
            <a:r>
              <a:rPr lang="cs-CZ" dirty="0">
                <a:hlinkClick r:id="rId3"/>
              </a:rPr>
              <a:t>https://ezdroje.upol.cz/files/Citovani-CSN_ISO690.pdf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0082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Rozsah práce a forma odevzdání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rozsah bakalářských diplomových prací je min. 70.000 znaků</a:t>
            </a:r>
          </a:p>
          <a:p>
            <a:r>
              <a:rPr lang="cs-CZ" dirty="0"/>
              <a:t>do rozsahu prací se vždy ZAPOČÍTÁVÁ vlastní text práce včetně předmluvy, úvodu a závěru, poznámkový aparát, obsah a resumé; o započítání příloh rozhoduje vedoucí práce</a:t>
            </a:r>
          </a:p>
          <a:p>
            <a:r>
              <a:rPr lang="cs-CZ" dirty="0"/>
              <a:t>do rozsahu se NEZAPOČÍTÁVÁ seznam literatury, titulní strany a čestné prohlášení</a:t>
            </a:r>
          </a:p>
          <a:p>
            <a:r>
              <a:rPr lang="cs-CZ" dirty="0"/>
              <a:t>bakalářská práce se odevzdává výhradně elektronicky do Archivu závěrečných prací v IS</a:t>
            </a:r>
          </a:p>
          <a:p>
            <a:r>
              <a:rPr lang="cs-CZ" dirty="0"/>
              <a:t>finalizace témat prací do 31.3., odevzdání hotové práce nejpozději do 5.5.2023, 23:59 (opravný termín do 7.8.2023)</a:t>
            </a:r>
          </a:p>
          <a:p>
            <a:r>
              <a:rPr lang="cs-CZ" dirty="0"/>
              <a:t>obhajoba práce a státní zkouška proběhne 12.6., opravný termín je 6.9.</a:t>
            </a:r>
          </a:p>
        </p:txBody>
      </p:sp>
    </p:spTree>
    <p:extLst>
      <p:ext uri="{BB962C8B-B14F-4D97-AF65-F5344CB8AC3E}">
        <p14:creationId xmlns:p14="http://schemas.microsoft.com/office/powerpoint/2010/main" val="3204635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Hodnocení kvality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5906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obsah práce odpovídá jejímu názvu</a:t>
            </a:r>
          </a:p>
          <a:p>
            <a:r>
              <a:rPr lang="cs-CZ" dirty="0"/>
              <a:t>stanovení problému a z něj vyplývajících otázek, závěrečné zhodnocení výsledků</a:t>
            </a:r>
          </a:p>
          <a:p>
            <a:r>
              <a:rPr lang="cs-CZ" dirty="0"/>
              <a:t>vnitřní odkazy mezi jednotlivými kapitolami práce – téma je logicky rozvíjeno, nejsou zde pouhé „výplně“</a:t>
            </a:r>
          </a:p>
          <a:p>
            <a:r>
              <a:rPr lang="cs-CZ" dirty="0"/>
              <a:t>dostatek zdrojů, na nichž je práce založena (v seznamu literatury by se měly uvádět jen ty tituly, které jsou v práci citovány)</a:t>
            </a:r>
          </a:p>
          <a:p>
            <a:r>
              <a:rPr lang="cs-CZ" dirty="0"/>
              <a:t>znalost aktuálního poznání</a:t>
            </a:r>
          </a:p>
          <a:p>
            <a:r>
              <a:rPr lang="cs-CZ" dirty="0"/>
              <a:t>metodologické ujasnění</a:t>
            </a:r>
          </a:p>
          <a:p>
            <a:r>
              <a:rPr lang="cs-CZ" dirty="0"/>
              <a:t>stylistická a jazyková správnost, korektní citace</a:t>
            </a:r>
          </a:p>
          <a:p>
            <a:r>
              <a:rPr lang="cs-CZ" dirty="0"/>
              <a:t>kultivovaná vnější forma (případně i dobrá úroveň obrazových příloh)</a:t>
            </a:r>
          </a:p>
        </p:txBody>
      </p:sp>
    </p:spTree>
    <p:extLst>
      <p:ext uri="{BB962C8B-B14F-4D97-AF65-F5344CB8AC3E}">
        <p14:creationId xmlns:p14="http://schemas.microsoft.com/office/powerpoint/2010/main" val="1912456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BE4D0F-19C3-4B79-84F8-11184DE21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Hlavní zásady publikační etiky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E77F2F-45DA-4C7B-9EA6-F95C48FDC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V každém odborném textu musíme:</a:t>
            </a:r>
          </a:p>
          <a:p>
            <a:r>
              <a:rPr lang="cs-CZ" dirty="0"/>
              <a:t>Podat úplné a konzistentní informace o všech využitých zdrojích</a:t>
            </a:r>
          </a:p>
          <a:p>
            <a:r>
              <a:rPr lang="cs-CZ" dirty="0"/>
              <a:t>Jasně odlišit vlastní myšlenky, formulace, data a údaje od převzatých</a:t>
            </a:r>
          </a:p>
          <a:p>
            <a:r>
              <a:rPr lang="cs-CZ" dirty="0"/>
              <a:t>Co nejpřesněji reprodukovat použité texty</a:t>
            </a:r>
          </a:p>
          <a:p>
            <a:pPr marL="0" indent="0">
              <a:buNone/>
            </a:pPr>
            <a:r>
              <a:rPr lang="cs-CZ" dirty="0"/>
              <a:t>Bez odkazu lze uvést jen všeobecně známá fakta a [naše] původní myšlenky (závěry).</a:t>
            </a:r>
          </a:p>
          <a:p>
            <a:pPr marL="0" indent="0">
              <a:buNone/>
            </a:pPr>
            <a:r>
              <a:rPr lang="cs-CZ" dirty="0"/>
              <a:t>Citát je detailní kopií původního znění a jeho případné úpravy je třeba pečlivě vyznačit. Odkaz se musí uvést také u parafráze.</a:t>
            </a:r>
          </a:p>
          <a:p>
            <a:pPr marL="0" indent="0">
              <a:buNone/>
            </a:pPr>
            <a:r>
              <a:rPr lang="cs-CZ" dirty="0"/>
              <a:t>Doslova převzato z knihy: Jadwiga Šanderová, </a:t>
            </a:r>
            <a:r>
              <a:rPr lang="cs-CZ" i="1" dirty="0"/>
              <a:t>Jak číst a psát odborný text ve společenských vědách</a:t>
            </a:r>
            <a:r>
              <a:rPr lang="cs-CZ" dirty="0"/>
              <a:t>. Praha 2007, s. 85-96.</a:t>
            </a:r>
          </a:p>
        </p:txBody>
      </p:sp>
    </p:spTree>
    <p:extLst>
      <p:ext uri="{BB962C8B-B14F-4D97-AF65-F5344CB8AC3E}">
        <p14:creationId xmlns:p14="http://schemas.microsoft.com/office/powerpoint/2010/main" val="1226160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9E793B-7A72-419F-8EE6-4EF80A20F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227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Komu je práce určena a co se s ní děje po odevzdání?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B1FE76-3BE9-4D4F-A1D1-8D0D9B1F7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7062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Práce je určena odborné obci na úrovni absolventa bakalářského studia příslušného oboru, proto není třeba vysvětlovat běžně užívané pojmy, známá jména atd.</a:t>
            </a:r>
          </a:p>
          <a:p>
            <a:r>
              <a:rPr lang="cs-CZ" dirty="0"/>
              <a:t>Jedná se o odbornou práci, u níž je především oceňována přesvědčivost argumentace, a nikoli (domnělá) atraktivita pro čtenáře, proto se vyvarujme žurnalistických obratů a argumentační nedůslednosti.</a:t>
            </a:r>
          </a:p>
          <a:p>
            <a:r>
              <a:rPr lang="cs-CZ" dirty="0"/>
              <a:t>Kvalifikační práce na filozofické fakultě by ji měly reprezentovat také odpovídající jazykovou úrovní. </a:t>
            </a:r>
          </a:p>
          <a:p>
            <a:r>
              <a:rPr lang="cs-CZ" dirty="0"/>
              <a:t>Po odevzdání práce je stanoven oponent. U obhajoby se očekává vyjádření k posudkům vedoucího a oponenta, případně je vedena rozprava na náměty z posudků. Posudky budou vloženy do archivu práce v </a:t>
            </a:r>
            <a:r>
              <a:rPr lang="cs-CZ" dirty="0" err="1"/>
              <a:t>ISu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47040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Použité zdroje a další odkazy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Pravidla a termíny ÚHV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https://music.phil.muni.cz/media/3411027/pravidla-280422.pdf</a:t>
            </a:r>
            <a:endParaRPr lang="cs-CZ" dirty="0"/>
          </a:p>
          <a:p>
            <a:pPr marL="0" indent="0">
              <a:buNone/>
            </a:pPr>
            <a:r>
              <a:rPr lang="cs-CZ" dirty="0">
                <a:hlinkClick r:id="rId3"/>
              </a:rPr>
              <a:t>https://music.phil.muni.cz/studium/zavazne-terminy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Možné citační vzory: Umění, Česká literatura, Brno v minulosti a dnes (hlavním vzorem však zůstává ČSN ISO 690)</a:t>
            </a:r>
          </a:p>
          <a:p>
            <a:r>
              <a:rPr lang="cs-CZ" u="sng" dirty="0">
                <a:hlinkClick r:id="rId4"/>
              </a:rPr>
              <a:t>https://www.umeni-art.cz/cz/norm.aspx</a:t>
            </a:r>
            <a:endParaRPr lang="cs-CZ" u="sng" dirty="0"/>
          </a:p>
          <a:p>
            <a:r>
              <a:rPr lang="cs-CZ" dirty="0">
                <a:hlinkClick r:id="rId5"/>
              </a:rPr>
              <a:t>https://asjournals.lib.cas.cz/ceskaliteratura/pro-autory/citacni-pravidla</a:t>
            </a:r>
            <a:endParaRPr lang="cs-CZ" u="sng" dirty="0"/>
          </a:p>
          <a:p>
            <a:r>
              <a:rPr lang="cs-CZ" u="sng" dirty="0">
                <a:hlinkClick r:id="rId6"/>
              </a:rPr>
              <a:t>https://archiv.brno.cz/index.php?nav01=1734&amp;nav02=5738&amp;nav03=5745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1061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984</Words>
  <Application>Microsoft Office PowerPoint</Application>
  <PresentationFormat>Širokoúhlá obrazovka</PresentationFormat>
  <Paragraphs>66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Jak správně napsat a odevzdat bakalářskou diplomovou práci</vt:lpstr>
      <vt:lpstr>Struktura práce</vt:lpstr>
      <vt:lpstr>Odkazy na zdroje (citace)</vt:lpstr>
      <vt:lpstr>Rozsah práce a forma odevzdání</vt:lpstr>
      <vt:lpstr>Hodnocení kvality práce</vt:lpstr>
      <vt:lpstr>Hlavní zásady publikační etiky</vt:lpstr>
      <vt:lpstr>Komu je práce určena a co se s ní děje po odevzdání?</vt:lpstr>
      <vt:lpstr>Použité zdroje a další odkazy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správně napsat bakalářskou diplomovou práci</dc:title>
  <dc:creator>Aleš Filip</dc:creator>
  <cp:lastModifiedBy>Aleš Filip</cp:lastModifiedBy>
  <cp:revision>14</cp:revision>
  <dcterms:created xsi:type="dcterms:W3CDTF">2019-02-25T14:23:26Z</dcterms:created>
  <dcterms:modified xsi:type="dcterms:W3CDTF">2023-02-13T14:37:11Z</dcterms:modified>
</cp:coreProperties>
</file>