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media/image1.jpeg" ContentType="image/jpeg"/>
  <Override PartName="/ppt/media/image2.jpeg" ContentType="image/jpeg"/>
  <Override PartName="/ppt/media/image8.png" ContentType="image/png"/>
  <Override PartName="/ppt/media/image3.jpeg" ContentType="image/jpeg"/>
  <Override PartName="/ppt/media/image5.png" ContentType="image/png"/>
  <Override PartName="/ppt/media/image4.jpeg" ContentType="image/jpe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35664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89392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35664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589392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335664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89392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6"/>
          <p:cNvSpPr>
            <a:spLocks noGrp="1"/>
          </p:cNvSpPr>
          <p:nvPr>
            <p:ph type="body"/>
          </p:nvPr>
        </p:nvSpPr>
        <p:spPr>
          <a:xfrm>
            <a:off x="335664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7"/>
          <p:cNvSpPr>
            <a:spLocks noGrp="1"/>
          </p:cNvSpPr>
          <p:nvPr>
            <p:ph type="body"/>
          </p:nvPr>
        </p:nvSpPr>
        <p:spPr>
          <a:xfrm>
            <a:off x="589392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5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335664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589392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6"/>
          <p:cNvSpPr>
            <a:spLocks noGrp="1"/>
          </p:cNvSpPr>
          <p:nvPr>
            <p:ph type="body"/>
          </p:nvPr>
        </p:nvSpPr>
        <p:spPr>
          <a:xfrm>
            <a:off x="335664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7"/>
          <p:cNvSpPr>
            <a:spLocks noGrp="1"/>
          </p:cNvSpPr>
          <p:nvPr>
            <p:ph type="body"/>
          </p:nvPr>
        </p:nvSpPr>
        <p:spPr>
          <a:xfrm>
            <a:off x="589392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5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335664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589392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6"/>
          <p:cNvSpPr>
            <a:spLocks noGrp="1"/>
          </p:cNvSpPr>
          <p:nvPr>
            <p:ph type="body"/>
          </p:nvPr>
        </p:nvSpPr>
        <p:spPr>
          <a:xfrm>
            <a:off x="335664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7"/>
          <p:cNvSpPr>
            <a:spLocks noGrp="1"/>
          </p:cNvSpPr>
          <p:nvPr>
            <p:ph type="body"/>
          </p:nvPr>
        </p:nvSpPr>
        <p:spPr>
          <a:xfrm>
            <a:off x="589392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5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335664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589392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6"/>
          <p:cNvSpPr>
            <a:spLocks noGrp="1"/>
          </p:cNvSpPr>
          <p:nvPr>
            <p:ph type="body"/>
          </p:nvPr>
        </p:nvSpPr>
        <p:spPr>
          <a:xfrm>
            <a:off x="335664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7"/>
          <p:cNvSpPr>
            <a:spLocks noGrp="1"/>
          </p:cNvSpPr>
          <p:nvPr>
            <p:ph type="body"/>
          </p:nvPr>
        </p:nvSpPr>
        <p:spPr>
          <a:xfrm>
            <a:off x="589392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63e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824560"/>
            <a:ext cx="7369920" cy="231876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 flipH="1">
            <a:off x="3582000" y="1550880"/>
            <a:ext cx="5560920" cy="359244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 rot="10800000">
            <a:off x="5059080" y="0"/>
            <a:ext cx="4084920" cy="205236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algn="ctr" blurRad="228600" rotWithShape="0" sx="101000" sy="10100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grpSp>
        <p:nvGrpSpPr>
          <p:cNvPr id="4" name="Group 5"/>
          <p:cNvGrpSpPr/>
          <p:nvPr/>
        </p:nvGrpSpPr>
        <p:grpSpPr>
          <a:xfrm>
            <a:off x="255240" y="720"/>
            <a:ext cx="2250000" cy="1044000"/>
            <a:chOff x="255240" y="720"/>
            <a:chExt cx="2250000" cy="1044000"/>
          </a:xfrm>
        </p:grpSpPr>
        <p:sp>
          <p:nvSpPr>
            <p:cNvPr id="5" name="CustomShape 6"/>
            <p:cNvSpPr/>
            <p:nvPr/>
          </p:nvSpPr>
          <p:spPr>
            <a:xfrm>
              <a:off x="76392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50976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25524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" name="Group 9"/>
          <p:cNvGrpSpPr/>
          <p:nvPr/>
        </p:nvGrpSpPr>
        <p:grpSpPr>
          <a:xfrm>
            <a:off x="905400" y="720"/>
            <a:ext cx="2250000" cy="1044000"/>
            <a:chOff x="905400" y="720"/>
            <a:chExt cx="2250000" cy="1044000"/>
          </a:xfrm>
        </p:grpSpPr>
        <p:sp>
          <p:nvSpPr>
            <p:cNvPr id="9" name="CustomShape 10"/>
            <p:cNvSpPr/>
            <p:nvPr/>
          </p:nvSpPr>
          <p:spPr>
            <a:xfrm>
              <a:off x="141408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115992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90540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2" name="Group 13"/>
          <p:cNvGrpSpPr/>
          <p:nvPr/>
        </p:nvGrpSpPr>
        <p:grpSpPr>
          <a:xfrm>
            <a:off x="7057440" y="5040"/>
            <a:ext cx="1850760" cy="751680"/>
            <a:chOff x="7057440" y="5040"/>
            <a:chExt cx="1850760" cy="751680"/>
          </a:xfrm>
        </p:grpSpPr>
        <p:sp>
          <p:nvSpPr>
            <p:cNvPr id="13" name="CustomShape 14"/>
            <p:cNvSpPr/>
            <p:nvPr/>
          </p:nvSpPr>
          <p:spPr>
            <a:xfrm>
              <a:off x="7659360" y="5040"/>
              <a:ext cx="1248840" cy="7516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7358400" y="5040"/>
              <a:ext cx="1248840" cy="7516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7057440" y="5040"/>
              <a:ext cx="1248840" cy="7516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6" name="Group 17"/>
          <p:cNvGrpSpPr/>
          <p:nvPr/>
        </p:nvGrpSpPr>
        <p:grpSpPr>
          <a:xfrm>
            <a:off x="6553080" y="4217760"/>
            <a:ext cx="2388600" cy="925200"/>
            <a:chOff x="6553080" y="4217760"/>
            <a:chExt cx="2388600" cy="925200"/>
          </a:xfrm>
        </p:grpSpPr>
        <p:sp>
          <p:nvSpPr>
            <p:cNvPr id="17" name="CustomShape 18"/>
            <p:cNvSpPr/>
            <p:nvPr/>
          </p:nvSpPr>
          <p:spPr>
            <a:xfrm>
              <a:off x="7329960" y="4217760"/>
              <a:ext cx="1611720" cy="9252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6941520" y="4217760"/>
              <a:ext cx="1611720" cy="9252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6553080" y="4217760"/>
              <a:ext cx="1611720" cy="9252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0" name="Group 21"/>
          <p:cNvGrpSpPr/>
          <p:nvPr/>
        </p:nvGrpSpPr>
        <p:grpSpPr>
          <a:xfrm>
            <a:off x="199080" y="4055760"/>
            <a:ext cx="2795040" cy="1082880"/>
            <a:chOff x="199080" y="4055760"/>
            <a:chExt cx="2795040" cy="1082880"/>
          </a:xfrm>
        </p:grpSpPr>
        <p:sp>
          <p:nvSpPr>
            <p:cNvPr id="21" name="CustomShape 22"/>
            <p:cNvSpPr/>
            <p:nvPr/>
          </p:nvSpPr>
          <p:spPr>
            <a:xfrm>
              <a:off x="1108080" y="405576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653760" y="405576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199080" y="405576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4" name="PlaceHolder 25"/>
          <p:cNvSpPr>
            <a:spLocks noGrp="1"/>
          </p:cNvSpPr>
          <p:nvPr>
            <p:ph type="title"/>
          </p:nvPr>
        </p:nvSpPr>
        <p:spPr>
          <a:xfrm>
            <a:off x="1858680" y="1822680"/>
            <a:ext cx="5361120" cy="14479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ctr"/>
            <a:r>
              <a:rPr b="0" lang="sk-SK" sz="3800" spc="-1" strike="noStrike">
                <a:solidFill>
                  <a:srgbClr val="000000"/>
                </a:solidFill>
                <a:latin typeface="Arial"/>
              </a:rPr>
              <a:t>Kliknúť na úpravu formátu textu titulku</a:t>
            </a:r>
            <a:endParaRPr b="0" lang="sk-SK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AD860CE3-6BDF-4432-AC02-551CB67FBB7A}" type="slidenum">
              <a:rPr b="0" lang="sk-SK" sz="1000" spc="-1" strike="noStrike">
                <a:solidFill>
                  <a:srgbClr val="233a44"/>
                </a:solidFill>
                <a:latin typeface="Nunito"/>
                <a:ea typeface="Nunito"/>
              </a:rPr>
              <a:t>&lt;číslo&gt;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Kliknúť na úpravu formátu textu osnovy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Tretia úroveň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Štvrtá úroveň osnovy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Piata úroveň osnovy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Šiesta úroveň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Siedma úroveň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33a4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 flipH="1">
            <a:off x="3582000" y="1550880"/>
            <a:ext cx="5560920" cy="359244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"/>
          <p:cNvSpPr/>
          <p:nvPr/>
        </p:nvSpPr>
        <p:spPr>
          <a:xfrm>
            <a:off x="0" y="2824560"/>
            <a:ext cx="7369920" cy="231876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3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algn="ctr" blurRad="228600" rotWithShape="0" sx="101000" sy="10100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66" name="PlaceHolder 4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tIns="91440" bIns="91440">
            <a:normAutofit/>
          </a:bodyPr>
          <a:p>
            <a:pPr algn="ctr"/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Kliknúť na úpravu formátu textu titulku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tIns="91440" bIns="91440">
            <a:normAutofit/>
          </a:bodyPr>
          <a:p>
            <a:pPr marL="432000" indent="-324000" algn="ctr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Kliknúť na úpravu formátu textu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Tretia úroveň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Štvrtá úroveň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Piata úroveň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Šiesta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Siedma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6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4106C1F9-8CF0-4ED1-8678-3B35C1EBE4AB}" type="slidenum">
              <a:rPr b="0" lang="sk-SK" sz="1000" spc="-1" strike="noStrike">
                <a:solidFill>
                  <a:srgbClr val="233a44"/>
                </a:solidFill>
                <a:latin typeface="Nunito"/>
                <a:ea typeface="Nunito"/>
              </a:rPr>
              <a:t>&lt;číslo&gt;</a:t>
            </a:fld>
            <a:endParaRPr b="0" lang="sk-SK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796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0" y="2823120"/>
            <a:ext cx="7368840" cy="23166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6" name="CustomShape 2"/>
          <p:cNvSpPr/>
          <p:nvPr/>
        </p:nvSpPr>
        <p:spPr>
          <a:xfrm flipH="1">
            <a:off x="3582360" y="1554120"/>
            <a:ext cx="5560200" cy="35892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07" name="Group 3"/>
          <p:cNvGrpSpPr/>
          <p:nvPr/>
        </p:nvGrpSpPr>
        <p:grpSpPr>
          <a:xfrm>
            <a:off x="255960" y="0"/>
            <a:ext cx="2251080" cy="1042920"/>
            <a:chOff x="255960" y="0"/>
            <a:chExt cx="2251080" cy="1042920"/>
          </a:xfrm>
        </p:grpSpPr>
        <p:sp>
          <p:nvSpPr>
            <p:cNvPr id="108" name="CustomShape 4"/>
            <p:cNvSpPr/>
            <p:nvPr/>
          </p:nvSpPr>
          <p:spPr>
            <a:xfrm>
              <a:off x="766080" y="0"/>
              <a:ext cx="1740960" cy="104292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" name="CustomShape 5"/>
            <p:cNvSpPr/>
            <p:nvPr/>
          </p:nvSpPr>
          <p:spPr>
            <a:xfrm>
              <a:off x="511200" y="0"/>
              <a:ext cx="1740960" cy="104292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" name="CustomShape 6"/>
            <p:cNvSpPr/>
            <p:nvPr/>
          </p:nvSpPr>
          <p:spPr>
            <a:xfrm>
              <a:off x="255960" y="0"/>
              <a:ext cx="1740960" cy="104292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11" name="CustomShape 7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algn="ctr" blurRad="228600" rotWithShape="0" sx="101000" sy="10100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grpSp>
        <p:nvGrpSpPr>
          <p:cNvPr id="112" name="Group 8"/>
          <p:cNvGrpSpPr/>
          <p:nvPr/>
        </p:nvGrpSpPr>
        <p:grpSpPr>
          <a:xfrm>
            <a:off x="34920" y="4521960"/>
            <a:ext cx="1593000" cy="616680"/>
            <a:chOff x="34920" y="4521960"/>
            <a:chExt cx="1593000" cy="616680"/>
          </a:xfrm>
        </p:grpSpPr>
        <p:sp>
          <p:nvSpPr>
            <p:cNvPr id="113" name="CustomShape 9"/>
            <p:cNvSpPr/>
            <p:nvPr/>
          </p:nvSpPr>
          <p:spPr>
            <a:xfrm>
              <a:off x="552960" y="4521960"/>
              <a:ext cx="1074960" cy="61668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" name="CustomShape 10"/>
            <p:cNvSpPr/>
            <p:nvPr/>
          </p:nvSpPr>
          <p:spPr>
            <a:xfrm>
              <a:off x="294120" y="4521960"/>
              <a:ext cx="1074960" cy="61668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CustomShape 11"/>
            <p:cNvSpPr/>
            <p:nvPr/>
          </p:nvSpPr>
          <p:spPr>
            <a:xfrm>
              <a:off x="34920" y="4521960"/>
              <a:ext cx="1074960" cy="61668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16" name="Group 12"/>
          <p:cNvGrpSpPr/>
          <p:nvPr/>
        </p:nvGrpSpPr>
        <p:grpSpPr>
          <a:xfrm>
            <a:off x="5886360" y="1080"/>
            <a:ext cx="3257280" cy="1261080"/>
            <a:chOff x="5886360" y="1080"/>
            <a:chExt cx="3257280" cy="1261080"/>
          </a:xfrm>
        </p:grpSpPr>
        <p:sp>
          <p:nvSpPr>
            <p:cNvPr id="117" name="CustomShape 13"/>
            <p:cNvSpPr/>
            <p:nvPr/>
          </p:nvSpPr>
          <p:spPr>
            <a:xfrm>
              <a:off x="6945840" y="1080"/>
              <a:ext cx="2197800" cy="12610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CustomShape 14"/>
            <p:cNvSpPr/>
            <p:nvPr/>
          </p:nvSpPr>
          <p:spPr>
            <a:xfrm>
              <a:off x="6415920" y="1080"/>
              <a:ext cx="2197800" cy="12610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" name="CustomShape 15"/>
            <p:cNvSpPr/>
            <p:nvPr/>
          </p:nvSpPr>
          <p:spPr>
            <a:xfrm>
              <a:off x="5886360" y="1080"/>
              <a:ext cx="2197800" cy="12610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20" name="PlaceHolder 16"/>
          <p:cNvSpPr>
            <a:spLocks noGrp="1"/>
          </p:cNvSpPr>
          <p:nvPr>
            <p:ph type="title"/>
          </p:nvPr>
        </p:nvSpPr>
        <p:spPr>
          <a:xfrm>
            <a:off x="1393920" y="1301040"/>
            <a:ext cx="6366600" cy="25387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ctr"/>
            <a:r>
              <a:rPr b="0" lang="sk-SK" sz="3200" spc="-1" strike="noStrike">
                <a:solidFill>
                  <a:srgbClr val="000000"/>
                </a:solidFill>
                <a:latin typeface="Arial"/>
              </a:rPr>
              <a:t>Kliknúť na úpravu formátu textu titulku</a:t>
            </a:r>
            <a:endParaRPr b="0" lang="sk-SK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17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62F7F16A-D7BA-4B0E-BB39-6B40F83109CA}" type="slidenum">
              <a:rPr b="0" lang="sk-SK" sz="1000" spc="-1" strike="noStrike">
                <a:solidFill>
                  <a:srgbClr val="233a44"/>
                </a:solidFill>
                <a:latin typeface="Nunito"/>
                <a:ea typeface="Nunito"/>
              </a:rPr>
              <a:t>&lt;číslo&gt;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122" name="PlaceHolder 18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Kliknúť na úpravu formátu textu osnovy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Tretia úroveň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Štvrtá úroveň osnovy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Piata úroveň osnovy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Šiesta úroveň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Siedma úroveň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33a4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 flipH="1">
            <a:off x="3582000" y="1550880"/>
            <a:ext cx="5560920" cy="359244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2"/>
          <p:cNvSpPr/>
          <p:nvPr/>
        </p:nvSpPr>
        <p:spPr>
          <a:xfrm>
            <a:off x="0" y="2824560"/>
            <a:ext cx="7369920" cy="231876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CustomShape 3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algn="ctr" blurRad="228600" rotWithShape="0" sx="101000" sy="10100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62" name="PlaceHolder 4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tIns="91440" bIns="91440">
            <a:normAutofit/>
          </a:bodyPr>
          <a:p>
            <a:pPr algn="ctr"/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Kliknúť na úpravu formátu textu titulku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tIns="91440" bIns="91440">
            <a:normAutofit fontScale="78000"/>
          </a:bodyPr>
          <a:p>
            <a:pPr marL="432000" indent="-324000" algn="ctr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Kliknúť na úpravu formátu textu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Tretia úroveň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Štvrtá úroveň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Piata úroveň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Šiesta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Siedma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6"/>
          <p:cNvSpPr>
            <a:spLocks noGrp="1"/>
          </p:cNvSpPr>
          <p:nvPr>
            <p:ph type="body"/>
          </p:nvPr>
        </p:nvSpPr>
        <p:spPr>
          <a:xfrm>
            <a:off x="4638600" y="1990800"/>
            <a:ext cx="3685680" cy="2447640"/>
          </a:xfrm>
          <a:prstGeom prst="rect">
            <a:avLst/>
          </a:prstGeom>
        </p:spPr>
        <p:txBody>
          <a:bodyPr tIns="91440" bIns="91440">
            <a:normAutofit fontScale="78000"/>
          </a:bodyPr>
          <a:p>
            <a:pPr marL="432000" indent="-324000" algn="ctr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Kliknúť na úpravu formátu textu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Tretia úroveň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Štvrtá úroveň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Piata úroveň osnovy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Šiesta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1300" spc="-1" strike="noStrike">
                <a:solidFill>
                  <a:srgbClr val="000000"/>
                </a:solidFill>
                <a:latin typeface="Arial"/>
              </a:rPr>
              <a:t>Siedma úroveň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7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08031F0D-AB58-41D3-86B9-652B69A850E0}" type="slidenum">
              <a:rPr b="0" lang="sk-SK" sz="1000" spc="-1" strike="noStrike">
                <a:solidFill>
                  <a:srgbClr val="233a44"/>
                </a:solidFill>
                <a:latin typeface="Nunito"/>
                <a:ea typeface="Nunito"/>
              </a:rPr>
              <a:t>&lt;číslo&gt;</a:t>
            </a:fld>
            <a:endParaRPr b="0" lang="sk-SK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4a15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 flipH="1">
            <a:off x="4756320" y="2309400"/>
            <a:ext cx="4386600" cy="283392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03" name="Group 2"/>
          <p:cNvGrpSpPr/>
          <p:nvPr/>
        </p:nvGrpSpPr>
        <p:grpSpPr>
          <a:xfrm>
            <a:off x="5594040" y="3961080"/>
            <a:ext cx="2909880" cy="1181880"/>
            <a:chOff x="5594040" y="3961080"/>
            <a:chExt cx="2909880" cy="1181880"/>
          </a:xfrm>
        </p:grpSpPr>
        <p:sp>
          <p:nvSpPr>
            <p:cNvPr id="204" name="CustomShape 3"/>
            <p:cNvSpPr/>
            <p:nvPr/>
          </p:nvSpPr>
          <p:spPr>
            <a:xfrm>
              <a:off x="6540480" y="3961080"/>
              <a:ext cx="1963440" cy="118188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5" name="CustomShape 4"/>
            <p:cNvSpPr/>
            <p:nvPr/>
          </p:nvSpPr>
          <p:spPr>
            <a:xfrm>
              <a:off x="6067440" y="3961080"/>
              <a:ext cx="1963440" cy="118188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6" name="CustomShape 5"/>
            <p:cNvSpPr/>
            <p:nvPr/>
          </p:nvSpPr>
          <p:spPr>
            <a:xfrm>
              <a:off x="5594040" y="3961080"/>
              <a:ext cx="1963440" cy="118188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07" name="Group 6"/>
          <p:cNvGrpSpPr/>
          <p:nvPr/>
        </p:nvGrpSpPr>
        <p:grpSpPr>
          <a:xfrm>
            <a:off x="199080" y="0"/>
            <a:ext cx="2795040" cy="1082880"/>
            <a:chOff x="199080" y="0"/>
            <a:chExt cx="2795040" cy="1082880"/>
          </a:xfrm>
        </p:grpSpPr>
        <p:sp>
          <p:nvSpPr>
            <p:cNvPr id="208" name="CustomShape 7"/>
            <p:cNvSpPr/>
            <p:nvPr/>
          </p:nvSpPr>
          <p:spPr>
            <a:xfrm>
              <a:off x="1108080" y="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9" name="CustomShape 8"/>
            <p:cNvSpPr/>
            <p:nvPr/>
          </p:nvSpPr>
          <p:spPr>
            <a:xfrm>
              <a:off x="653760" y="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0" name="CustomShape 9"/>
            <p:cNvSpPr/>
            <p:nvPr/>
          </p:nvSpPr>
          <p:spPr>
            <a:xfrm>
              <a:off x="199080" y="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11" name="PlaceHolder 10"/>
          <p:cNvSpPr>
            <a:spLocks noGrp="1"/>
          </p:cNvSpPr>
          <p:nvPr>
            <p:ph type="title"/>
          </p:nvPr>
        </p:nvSpPr>
        <p:spPr>
          <a:xfrm>
            <a:off x="1888560" y="1746000"/>
            <a:ext cx="5377320" cy="16459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ctr"/>
            <a:r>
              <a:rPr b="0" lang="sk-SK" sz="3200" spc="-1" strike="noStrike">
                <a:solidFill>
                  <a:srgbClr val="000000"/>
                </a:solidFill>
                <a:latin typeface="Arial"/>
              </a:rPr>
              <a:t>Kliknúť na úpravu formátu textu titulku</a:t>
            </a:r>
            <a:endParaRPr b="0" lang="sk-SK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11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3CB8EDCD-0FC4-45A7-AFA1-F5536ABF812A}" type="slidenum">
              <a:rPr b="0" lang="sk-SK" sz="1000" spc="-1" strike="noStrike">
                <a:solidFill>
                  <a:srgbClr val="233a44"/>
                </a:solidFill>
                <a:latin typeface="Nunito"/>
                <a:ea typeface="Nunito"/>
              </a:rPr>
              <a:t>&lt;číslo&gt;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213" name="PlaceHolder 1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Kliknúť na úpravu formátu textu osnovy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Tretia úroveň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400" spc="-1" strike="noStrike">
                <a:solidFill>
                  <a:srgbClr val="000000"/>
                </a:solidFill>
                <a:latin typeface="Arial"/>
              </a:rPr>
              <a:t>Štvrtá úroveň osnovy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Piata úroveň osnovy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Šiesta úroveň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</a:rPr>
              <a:t>Siedma úroveň</a:t>
            </a:r>
            <a:endParaRPr b="0" lang="sk-SK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media.spreadthesign.com/video/mp4/13/399315.mp4" TargetMode="External"/><Relationship Id="rId2" Type="http://schemas.openxmlformats.org/officeDocument/2006/relationships/hyperlink" Target="https://media.spreadthesign.com/video/mp4/13/58507.mp4" TargetMode="External"/><Relationship Id="rId3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hyperlink" Target="https://media.spreadthesign.com/video/mp4/1/97885.mp4" TargetMode="External"/><Relationship Id="rId2" Type="http://schemas.openxmlformats.org/officeDocument/2006/relationships/hyperlink" Target="https://media.spreadthesign.com/video/mp4/4/4651.mp4" TargetMode="External"/><Relationship Id="rId3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hyperlink" Target="https://media.spreadthesign.com/video/mp4/13/310757.mp4" TargetMode="Externa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hyperlink" Target="https://media.spreadthesign.com/video/mp4/13/48611.mp4" TargetMode="External"/><Relationship Id="rId2" Type="http://schemas.openxmlformats.org/officeDocument/2006/relationships/hyperlink" Target="https://media.spreadthesign.com/video/mp4/13/94020.mp4" TargetMode="External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slideLayout" Target="../slideLayouts/slideLayout1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hyperlink" Target="https://media.spreadthesign.com/video/mp4/13/455739.mp4" TargetMode="External"/><Relationship Id="rId2" Type="http://schemas.openxmlformats.org/officeDocument/2006/relationships/hyperlink" Target="https://media.spreadthesign.com/video/mp4/13/50862.mp4" TargetMode="External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slideLayout" Target="../slideLayouts/slideLayout1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5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40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1858680" y="1822680"/>
            <a:ext cx="5361120" cy="14479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ctr">
              <a:lnSpc>
                <a:spcPct val="100000"/>
              </a:lnSpc>
            </a:pPr>
            <a:r>
              <a:rPr b="0" lang="sk-SK" sz="3800" spc="-1" strike="noStrike">
                <a:solidFill>
                  <a:srgbClr val="af7b51"/>
                </a:solidFill>
                <a:latin typeface="Nunito"/>
                <a:ea typeface="Nunito"/>
              </a:rPr>
              <a:t>Čas, aspekt a modalita</a:t>
            </a:r>
            <a:endParaRPr b="0" lang="sk-SK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TextShape 2"/>
          <p:cNvSpPr txBox="1"/>
          <p:nvPr/>
        </p:nvSpPr>
        <p:spPr>
          <a:xfrm>
            <a:off x="1858680" y="3413160"/>
            <a:ext cx="5361120" cy="522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algn="ctr">
              <a:lnSpc>
                <a:spcPct val="100000"/>
              </a:lnSpc>
            </a:pPr>
            <a:r>
              <a:rPr b="0" lang="sk-SK" sz="1600" spc="-1" strike="noStrike">
                <a:solidFill>
                  <a:srgbClr val="af7b51"/>
                </a:solidFill>
                <a:latin typeface="Calibri"/>
                <a:ea typeface="Calibri"/>
              </a:rPr>
              <a:t>Anna Knápková, Lucie Hudková</a:t>
            </a:r>
            <a:endParaRPr b="0" lang="sk-SK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LTM/”lexikální časové markery”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TextShape 2"/>
          <p:cNvSpPr txBox="1"/>
          <p:nvPr/>
        </p:nvSpPr>
        <p:spPr>
          <a:xfrm>
            <a:off x="819000" y="1504800"/>
            <a:ext cx="7505280" cy="2933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068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používáno v ASL 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marL="457200" indent="-31068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podobají se časovým příslovcům, ale </a:t>
            </a:r>
            <a:r>
              <a:rPr b="1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více omezené používání </a:t>
            </a:r>
            <a:r>
              <a:rPr b="0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– liší se distribucí v rámci syntax a mají odlišné artikulační vlastnosti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marL="457200" indent="-31068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zaměření článku pouze na LTMs  spojené s časem budoucím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marL="457200" indent="-31068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fungují jako </a:t>
            </a:r>
            <a:r>
              <a:rPr b="1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modální slovesa</a:t>
            </a:r>
            <a:r>
              <a:rPr b="0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 – nacházejí se mezi subjektem a slovesem, před negací ve větě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marL="457200" indent="-31068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X  </a:t>
            </a:r>
            <a:r>
              <a:rPr b="0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současně modální sloveso a LTM 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 marL="457200" indent="-31068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modulace pro vyjádření větší či menší vzdálenosti v čase nejsou možné – </a:t>
            </a:r>
            <a:r>
              <a:rPr b="1" lang="sk-SK" sz="1300" spc="-1" strike="noStrike">
                <a:solidFill>
                  <a:srgbClr val="233a44"/>
                </a:solidFill>
                <a:latin typeface="Calibri"/>
                <a:ea typeface="Calibri"/>
              </a:rPr>
              <a:t>fixní artikulace</a:t>
            </a: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74" name="Google Shape;188;p22" descr=""/>
          <p:cNvPicPr/>
          <p:nvPr/>
        </p:nvPicPr>
        <p:blipFill>
          <a:blip r:embed="rId1"/>
          <a:stretch/>
        </p:blipFill>
        <p:spPr>
          <a:xfrm>
            <a:off x="1366920" y="3826440"/>
            <a:ext cx="5648040" cy="1066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Značení času na slovese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značení času pomocí vázaných morfémů –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modulace sloves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(fonologické změny)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Jacobowitz and Stokoe (1988) – v ASL více než 200 sloves, u kterých soustavně dochází k modulacím u jejich manuální části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např. 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1"/>
              </a:rPr>
              <a:t>COME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, 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2"/>
              </a:rPr>
              <a:t>GO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– obsahují path movement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extenze v zápěstí, lokti nebo rameni “značení budoucnosti”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flexe v zápěstí, lokti nebo rameni “značení minulosti”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819000" y="861840"/>
            <a:ext cx="7505280" cy="35766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Zucchi (2009), LIS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změny související s časovými osami – přidání nemanuální části k znaku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rameno natočeno dozadu “minulost”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rameno natočeno dopředu “budoucnost”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(n</a:t>
            </a:r>
            <a:r>
              <a:rPr b="0" i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eobjevuje se pokud věta obsahuje časový příslovce pro budoucnost nebo minulost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78" name="Google Shape;200;p24" descr=""/>
          <p:cNvPicPr/>
          <p:nvPr/>
        </p:nvPicPr>
        <p:blipFill>
          <a:blip r:embed="rId1"/>
          <a:srcRect l="-1347" t="14544" r="1347" b="-14544"/>
          <a:stretch/>
        </p:blipFill>
        <p:spPr>
          <a:xfrm>
            <a:off x="1041120" y="2571840"/>
            <a:ext cx="5638320" cy="1571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Shape 1"/>
          <p:cNvSpPr txBox="1"/>
          <p:nvPr/>
        </p:nvSpPr>
        <p:spPr>
          <a:xfrm>
            <a:off x="1393920" y="1301040"/>
            <a:ext cx="6366600" cy="25387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ctr">
              <a:lnSpc>
                <a:spcPct val="100000"/>
              </a:lnSpc>
            </a:pPr>
            <a:r>
              <a:rPr b="0" lang="sk-SK" sz="3200" spc="-1" strike="noStrike">
                <a:solidFill>
                  <a:srgbClr val="af7b51"/>
                </a:solidFill>
                <a:latin typeface="Nunito"/>
                <a:ea typeface="Nunito"/>
              </a:rPr>
              <a:t>Aspekt</a:t>
            </a:r>
            <a:endParaRPr b="0" lang="sk-SK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Aspekt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TextShape 2"/>
          <p:cNvSpPr txBox="1"/>
          <p:nvPr/>
        </p:nvSpPr>
        <p:spPr>
          <a:xfrm>
            <a:off x="819000" y="1532520"/>
            <a:ext cx="7505280" cy="29059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označuje způsob jakým událost/skutečnost probíhá v čase – jak dlouho trvá, dynamická x statická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bohaté systémy aspectual marking ve znakových jazycích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realizován: volnými nebo vázanými morfémy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Lexikální aspekt/Aktionsart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– popisuje vnitřní časovou strukturu události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Gramatický aspekt/viewpoint aspect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– popisuje časový rozsah, ve kterém je na událost nahlíženo – trvání, opakování za určitou dobu, ukončená x neukončená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Marking of aspect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TextShape 2"/>
          <p:cNvSpPr txBox="1"/>
          <p:nvPr/>
        </p:nvSpPr>
        <p:spPr>
          <a:xfrm>
            <a:off x="819000" y="1752120"/>
            <a:ext cx="7505280" cy="26863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free aspectual markers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aspectual inflection on verbs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9144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continuative morpheme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9144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iterative morpheme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9144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habitual morpheme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9144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other aspectual morphemes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(non-manual aspect marking)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Free aspectual markers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TextShape 2"/>
          <p:cNvSpPr txBox="1"/>
          <p:nvPr/>
        </p:nvSpPr>
        <p:spPr>
          <a:xfrm>
            <a:off x="819000" y="1637280"/>
            <a:ext cx="7505280" cy="28015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tyto markery především značí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completive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perfective aspect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vznikají gramatikalizací sloves nebo příslovců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LIS - sloveso DONE “dokončit”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(a) lexikální sloveso x (b) aspectual marker (perfective aspect)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JANA OBĚD VAŘIT KONEC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       “Jana dovařila oběd.”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         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    [ČZJ]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86" name="Google Shape;224;p28" descr=""/>
          <p:cNvPicPr/>
          <p:nvPr/>
        </p:nvPicPr>
        <p:blipFill>
          <a:blip r:embed="rId1"/>
          <a:stretch/>
        </p:blipFill>
        <p:spPr>
          <a:xfrm>
            <a:off x="1415520" y="2842920"/>
            <a:ext cx="5638320" cy="8758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819000" y="802440"/>
            <a:ext cx="7505280" cy="38368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Meir (1999), Israeli SL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perfective marker ALREADY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(a) experiential perfect, (b) perfect denoting a terminated situation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Hoiting and Slobin (2001), NGT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continuous/habitual marker THROUGH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chceme reduplikovat lexikální sloveso v rámci tvoření aspektu, ale nemůžeme – vnitřní pohyb, znakováno na těle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88" name="Google Shape;230;p29" descr=""/>
          <p:cNvPicPr/>
          <p:nvPr/>
        </p:nvPicPr>
        <p:blipFill>
          <a:blip r:embed="rId1"/>
          <a:stretch/>
        </p:blipFill>
        <p:spPr>
          <a:xfrm>
            <a:off x="1280520" y="1949400"/>
            <a:ext cx="5667120" cy="837720"/>
          </a:xfrm>
          <a:prstGeom prst="rect">
            <a:avLst/>
          </a:prstGeom>
          <a:ln>
            <a:noFill/>
          </a:ln>
        </p:spPr>
      </p:pic>
      <p:pic>
        <p:nvPicPr>
          <p:cNvPr id="289" name="Google Shape;231;p29" descr=""/>
          <p:cNvPicPr/>
          <p:nvPr/>
        </p:nvPicPr>
        <p:blipFill>
          <a:blip r:embed="rId2"/>
          <a:stretch/>
        </p:blipFill>
        <p:spPr>
          <a:xfrm>
            <a:off x="1325520" y="4347360"/>
            <a:ext cx="5667120" cy="592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Aspectual inflection on verbs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ASL – sledování aspektuálních jevů, kterými lze modifikovat slovesa – nalezeno více než 15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modulace na slovese: reduplikace, napětí, pauzy mezi cykly reduplikace, rychlost znakování, …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Rathmann (2005) – stanovení 6 aspektuálních morfémů: marker FINISH,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continuative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,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iterative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,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habitual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, hold, conative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Continuative morpheme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TextShape 2"/>
          <p:cNvSpPr txBox="1"/>
          <p:nvPr/>
        </p:nvSpPr>
        <p:spPr>
          <a:xfrm>
            <a:off x="819000" y="1637280"/>
            <a:ext cx="7505280" cy="28015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pomáhá znázornit časový interval během kterého se událost rozvíjí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nepřerušeně a déle než je obvyklé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realizace: pomalá reduplikace, pomalý obloukový pohyb – může přerůst až v kruhový pohyb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u znaků, které nemají path movement – aspekt znázorněn pomocí delšího držení znaku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nemanuální markery – našpulené rty, slabé foukání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BSL – 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1"/>
              </a:rPr>
              <a:t>HOLD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- nemá path movement – extended hold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ČZJ – 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2"/>
              </a:rPr>
              <a:t>HLEDAT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-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rychlé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kruhové pohyby, vyplazený jazyk = “hledat dlouho”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Exit slip 5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TextShape 2"/>
          <p:cNvSpPr txBox="1"/>
          <p:nvPr/>
        </p:nvSpPr>
        <p:spPr>
          <a:xfrm>
            <a:off x="819000" y="1682640"/>
            <a:ext cx="7505280" cy="27558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AutoNum type="arabicPeriod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Vypište časové osy, které se vyskytují v ČZJ a ke každé uveďte příklad.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AutoNum type="arabicPeriod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Popište volné morfémy pro značení aspektu.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AutoNum type="arabicPeriod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Vypište znaky, které můžeme v ČZJ použít pro vyjádření nutnosti a možnosti v rámci deontické modality.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AutoNum type="arabicPeriod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Vymyslete příklad v ČZJ, kde je použit tzv. continuative morpheme pro vyjádření aspektu.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Iterative morpheme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TextShape 2"/>
          <p:cNvSpPr txBox="1"/>
          <p:nvPr/>
        </p:nvSpPr>
        <p:spPr>
          <a:xfrm>
            <a:off x="819000" y="1690920"/>
            <a:ext cx="7505280" cy="27475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pomáhá znázornit děj, který se děje znovu a znovu, opakovaně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realizace: reduplikace pohybu kořene slovesa, opakované krátké pohyby, opakovaný pohyb v rámci jedné lokace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ASL - 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1"/>
              </a:rPr>
              <a:t>STUDY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– reduplikace pohybu “opakovaně studovat”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ČZJ - ?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96" name="Obrázek 2" descr="Obsah obrázku text&#10;&#10;Popis byl vytvořen automaticky"/>
          <p:cNvPicPr/>
          <p:nvPr/>
        </p:nvPicPr>
        <p:blipFill>
          <a:blip r:embed="rId2"/>
          <a:srcRect l="31120" t="11409" r="37301" b="-331"/>
          <a:stretch/>
        </p:blipFill>
        <p:spPr>
          <a:xfrm>
            <a:off x="6093720" y="2505240"/>
            <a:ext cx="1548360" cy="1933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Habitual morpheme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TextShape 2"/>
          <p:cNvSpPr txBox="1"/>
          <p:nvPr/>
        </p:nvSpPr>
        <p:spPr>
          <a:xfrm>
            <a:off x="819000" y="1637280"/>
            <a:ext cx="7505280" cy="28015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podobný iterative morfému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také pomáhá zachytit repetice událostí – neočekává ale jejich ukončení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události se opakují pod vlivem nějakého zažitého chování, vzoru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realizace: reduplikace s menšími a rychlejšími pohyby, …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ASL – STUDY – krátký opakovaný pohyb, wiggle není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ČZJ – ??? UČIT SE - reduplikace s menšími a rychlejšími pohyby, vyplazený jazyk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  <a:spcAft>
                <a:spcPts val="1199"/>
              </a:spcAft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NGT - pomalý eliptický pohyb – odvrácení zraku, uvolněné rty a vystrčený jazyk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99" name="Obrázek 2" descr="Obsah obrázku text&#10;&#10;Popis byl vytvořen automaticky"/>
          <p:cNvPicPr/>
          <p:nvPr/>
        </p:nvPicPr>
        <p:blipFill>
          <a:blip r:embed="rId1"/>
          <a:srcRect l="67390" t="16180" r="2970" b="0"/>
          <a:stretch/>
        </p:blipFill>
        <p:spPr>
          <a:xfrm>
            <a:off x="6743880" y="2151000"/>
            <a:ext cx="1414080" cy="1773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Non-manual aspect marking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většinou doprovází aspekt markery, ale může značit aspekt i samostatně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ASL –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kývnutí hlavy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– perfective marker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02" name="Google Shape;262;p34" descr=""/>
          <p:cNvPicPr/>
          <p:nvPr/>
        </p:nvPicPr>
        <p:blipFill>
          <a:blip r:embed="rId1"/>
          <a:stretch/>
        </p:blipFill>
        <p:spPr>
          <a:xfrm>
            <a:off x="1337400" y="2876040"/>
            <a:ext cx="5864400" cy="740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1393920" y="1301040"/>
            <a:ext cx="6366600" cy="25387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ctr">
              <a:lnSpc>
                <a:spcPct val="100000"/>
              </a:lnSpc>
            </a:pPr>
            <a:r>
              <a:rPr b="0" lang="sk-SK" sz="3200" spc="-1" strike="noStrike">
                <a:solidFill>
                  <a:srgbClr val="af7b51"/>
                </a:solidFill>
                <a:latin typeface="Nunito"/>
                <a:ea typeface="Nunito"/>
              </a:rPr>
              <a:t>Modalita</a:t>
            </a:r>
            <a:endParaRPr b="0" lang="sk-SK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Modalita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TextShape 2"/>
          <p:cNvSpPr txBox="1"/>
          <p:nvPr/>
        </p:nvSpPr>
        <p:spPr>
          <a:xfrm>
            <a:off x="819000" y="1502640"/>
            <a:ext cx="7505280" cy="3110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marL="457200" indent="-317160">
              <a:lnSpc>
                <a:spcPct val="9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sémantické hledisko: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deontická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x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epistemická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9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Wilcox and Shaffer (2006), ASL – rozlišování mezi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participant-internal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participant-external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u nutnosti/možnosti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5000"/>
              </a:lnSpc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9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Deontická modalita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– souvisí s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nutností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nebo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možností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nějakého stavu na základě norem, zákonů, morálních principů nebo ideálů – povinnosti, závazky, povolení, schopnosti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9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Epistemická modalita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– souvisí se znalostmi znakujícího o světě – co je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možné/nutné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9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často dochází k případům, kdy není jasné o kterou modalitu se jedná: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9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ČJ:  Matka musí uvařit pro svou rodinu.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06" name="Google Shape;274;p36" descr=""/>
          <p:cNvPicPr/>
          <p:nvPr/>
        </p:nvPicPr>
        <p:blipFill>
          <a:blip r:embed="rId1"/>
          <a:stretch/>
        </p:blipFill>
        <p:spPr>
          <a:xfrm>
            <a:off x="1386720" y="3730320"/>
            <a:ext cx="5896080" cy="734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Deontická modalita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ovlivňuje participanta v činnosti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nutností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(necessity)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možností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(possibility)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nutnost/možnost především vyjádřeny modálními slovesy a auxiliaries + pokrčené obočí, našpulené rty, kývnutí hlavy, ...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 txBox="1"/>
          <p:nvPr/>
        </p:nvSpPr>
        <p:spPr>
          <a:xfrm>
            <a:off x="819000" y="586800"/>
            <a:ext cx="7505280" cy="385128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ASL – necessity – 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1"/>
              </a:rPr>
              <a:t>MUST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/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2"/>
              </a:rPr>
              <a:t>SHOULD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participant-external: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participant-internal: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139680"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10" name="Google Shape;286;p38" descr=""/>
          <p:cNvPicPr/>
          <p:nvPr/>
        </p:nvPicPr>
        <p:blipFill>
          <a:blip r:embed="rId3"/>
          <a:stretch/>
        </p:blipFill>
        <p:spPr>
          <a:xfrm>
            <a:off x="1369080" y="2519280"/>
            <a:ext cx="5658480" cy="1291680"/>
          </a:xfrm>
          <a:prstGeom prst="rect">
            <a:avLst/>
          </a:prstGeom>
          <a:ln>
            <a:noFill/>
          </a:ln>
        </p:spPr>
      </p:pic>
      <p:pic>
        <p:nvPicPr>
          <p:cNvPr id="311" name="Google Shape;287;p38" descr=""/>
          <p:cNvPicPr/>
          <p:nvPr/>
        </p:nvPicPr>
        <p:blipFill>
          <a:blip r:embed="rId4"/>
          <a:stretch/>
        </p:blipFill>
        <p:spPr>
          <a:xfrm>
            <a:off x="1435320" y="1322640"/>
            <a:ext cx="5358240" cy="649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Shape 1"/>
          <p:cNvSpPr txBox="1"/>
          <p:nvPr/>
        </p:nvSpPr>
        <p:spPr>
          <a:xfrm>
            <a:off x="819000" y="681120"/>
            <a:ext cx="7505280" cy="37573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ASL – possibility – 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1"/>
              </a:rPr>
              <a:t>CAN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participant-internal: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participant-external: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vznik CAN ze znaku </a:t>
            </a:r>
            <a:r>
              <a:rPr b="0" lang="sk-SK" sz="1400" spc="-1" strike="noStrike" u="sng">
                <a:solidFill>
                  <a:srgbClr val="3d4594"/>
                </a:solidFill>
                <a:uFillTx/>
                <a:latin typeface="Calibri"/>
                <a:ea typeface="Calibri"/>
                <a:hlinkClick r:id="rId2"/>
              </a:rPr>
              <a:t>STRONG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/POWER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13" name="Google Shape;293;p39" descr=""/>
          <p:cNvPicPr/>
          <p:nvPr/>
        </p:nvPicPr>
        <p:blipFill>
          <a:blip r:embed="rId3"/>
          <a:stretch/>
        </p:blipFill>
        <p:spPr>
          <a:xfrm>
            <a:off x="1323360" y="1483200"/>
            <a:ext cx="6501600" cy="664200"/>
          </a:xfrm>
          <a:prstGeom prst="rect">
            <a:avLst/>
          </a:prstGeom>
          <a:ln>
            <a:noFill/>
          </a:ln>
        </p:spPr>
      </p:pic>
      <p:pic>
        <p:nvPicPr>
          <p:cNvPr id="314" name="Google Shape;294;p39" descr=""/>
          <p:cNvPicPr/>
          <p:nvPr/>
        </p:nvPicPr>
        <p:blipFill>
          <a:blip r:embed="rId4"/>
          <a:stretch/>
        </p:blipFill>
        <p:spPr>
          <a:xfrm>
            <a:off x="1323360" y="2614320"/>
            <a:ext cx="6273720" cy="771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Epistemická modalita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označuje, jak dalece si je znakující jistý svou promluvou –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jistota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do jaké míry věří svému tvrzení -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pravdivost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TextShape 1"/>
          <p:cNvSpPr txBox="1"/>
          <p:nvPr/>
        </p:nvSpPr>
        <p:spPr>
          <a:xfrm>
            <a:off x="819000" y="681120"/>
            <a:ext cx="7505280" cy="37573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Míra jistoty/degree of certainty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ASL - modální sloveso SHOULD “vysoká míra jistoty” na konci + hn,fb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18" name="Google Shape;306;p41" descr=""/>
          <p:cNvPicPr/>
          <p:nvPr/>
        </p:nvPicPr>
        <p:blipFill>
          <a:blip r:embed="rId1"/>
          <a:stretch/>
        </p:blipFill>
        <p:spPr>
          <a:xfrm>
            <a:off x="1066680" y="1086120"/>
            <a:ext cx="6174360" cy="497160"/>
          </a:xfrm>
          <a:prstGeom prst="rect">
            <a:avLst/>
          </a:prstGeom>
          <a:ln>
            <a:noFill/>
          </a:ln>
        </p:spPr>
      </p:pic>
      <p:pic>
        <p:nvPicPr>
          <p:cNvPr id="319" name="Google Shape;307;p41" descr=""/>
          <p:cNvPicPr/>
          <p:nvPr/>
        </p:nvPicPr>
        <p:blipFill>
          <a:blip r:embed="rId2"/>
          <a:stretch/>
        </p:blipFill>
        <p:spPr>
          <a:xfrm>
            <a:off x="1066680" y="2293560"/>
            <a:ext cx="6174360" cy="700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Úvod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každá věta/promluva v přirozených jazycích musí obsahovat informace o čase, aspektu a modalitě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gramatické kategorie realizovány pomocí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TAM-marking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nemusí být jasně specifikovány – vyplývají z kontextu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specifikovány: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slovesné skloňování, volné morfémy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TextShape 1"/>
          <p:cNvSpPr txBox="1"/>
          <p:nvPr/>
        </p:nvSpPr>
        <p:spPr>
          <a:xfrm>
            <a:off x="819000" y="667800"/>
            <a:ext cx="7505280" cy="3770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Míra závazku/degree of commitment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krátké ostré pohyby spojovány se silnějším závazkem vs. jemné a opakované pohyby spojovány s menší mírou závazku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21" name="Google Shape;313;p42" descr=""/>
          <p:cNvPicPr/>
          <p:nvPr/>
        </p:nvPicPr>
        <p:blipFill>
          <a:blip r:embed="rId1"/>
          <a:stretch/>
        </p:blipFill>
        <p:spPr>
          <a:xfrm>
            <a:off x="1150200" y="1749600"/>
            <a:ext cx="6334920" cy="1839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TextShape 1"/>
          <p:cNvSpPr txBox="1"/>
          <p:nvPr/>
        </p:nvSpPr>
        <p:spPr>
          <a:xfrm>
            <a:off x="819000" y="845640"/>
            <a:ext cx="7505280" cy="6703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Závěr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TextShape 2"/>
          <p:cNvSpPr txBox="1"/>
          <p:nvPr/>
        </p:nvSpPr>
        <p:spPr>
          <a:xfrm>
            <a:off x="819000" y="1461960"/>
            <a:ext cx="7505280" cy="29761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K vyjádření gramatických kategorií času, způsobu a modality používají znakové jazyky volné a vázané gramatické markery.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Volné morfémy – temporal adverbials, LTMs – nejčastěji používány pro naznačení času.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Aspekt může být naznačen pomocí slovesného skloňování – alternace pohybu.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Completive/perfective aspect obvykle realizován pomocí volných gramatických morfémů.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Modalita také realizována pomocí volných gramatických morfémů – modální slovesa.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Pozorovány podobné postupy TAM-marking v rámci znakových jazyků.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TextShape 1"/>
          <p:cNvSpPr txBox="1"/>
          <p:nvPr/>
        </p:nvSpPr>
        <p:spPr>
          <a:xfrm>
            <a:off x="1888560" y="1746000"/>
            <a:ext cx="5377320" cy="16459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ctr">
              <a:lnSpc>
                <a:spcPct val="100000"/>
              </a:lnSpc>
            </a:pPr>
            <a:r>
              <a:rPr b="0" lang="sk-SK" sz="3200" spc="-1" strike="noStrike">
                <a:solidFill>
                  <a:srgbClr val="233a44"/>
                </a:solidFill>
                <a:latin typeface="Nunito"/>
                <a:ea typeface="Nunito"/>
              </a:rPr>
              <a:t>Děkujeme za pozornost.</a:t>
            </a:r>
            <a:endParaRPr b="0" lang="sk-SK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extShape 1"/>
          <p:cNvSpPr txBox="1"/>
          <p:nvPr/>
        </p:nvSpPr>
        <p:spPr>
          <a:xfrm>
            <a:off x="819000" y="829080"/>
            <a:ext cx="7505280" cy="3609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Arial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Pfau, R., Steinbach, M. &amp; Woll, B. (2012). 9. Tense, aspect, and modality. In R. Pfau, M. Steinbach &amp; B. Woll (Ed.), </a:t>
            </a:r>
            <a:r>
              <a:rPr b="0" i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Sign Language: An International Handbook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(pp. 186-204). Berlin, Boston: De Gruyter Mouton.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Lin, H., Kuhn, J., Sheng, H., &amp; Schlenker, P. (2021). Timelines and Temporal Pointing in Chinese Sign Language. </a:t>
            </a:r>
            <a:r>
              <a:rPr b="0" i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Glossa: a journal of general linguistics, 6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(1).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Malaia, E., &amp; Milković, M. (2021). Aspect. In Quer, J., Pfau, R. and Herrmann, A. (Eds.) </a:t>
            </a:r>
            <a:r>
              <a:rPr b="0" i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The Routledge Handbook of Theoretical and Experimental Sign Language Research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(pp. 194-212). Routledge.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Exit slip 5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TextShape 2"/>
          <p:cNvSpPr txBox="1"/>
          <p:nvPr/>
        </p:nvSpPr>
        <p:spPr>
          <a:xfrm>
            <a:off x="819000" y="1682640"/>
            <a:ext cx="7505280" cy="27558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AutoNum type="arabicPeriod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Vypište časové osy, které se vyskytují v ČZJ a ke každé uveďte příklad.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AutoNum type="arabicPeriod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Popište volné morfémy pro značení aspektu.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AutoNum type="arabicPeriod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Vypište znaky, které můžeme v ČZJ použít pro vyjádření nutnosti a možnosti v rámci deontické modality.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AutoNum type="arabicPeriod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Vymyslete příklad v ČZJ, kde je použit tzv. continuative morpheme pro vyjádření aspektu.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Mluvené x znakové jazyky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 obou se 3 gram. kategorie vyjadřují pomocí TAM-marking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způsoby TAM-marking ve znakových jazycích se zpravidla výrazně liší od mluveného jazyka na daném území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 rámci znakových jazyků jsou strategie/způsoby TAM-marking velice podobné – méně časování, bohaté systémy aspektuálního skloňování atd.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Shape 1"/>
          <p:cNvSpPr txBox="1"/>
          <p:nvPr/>
        </p:nvSpPr>
        <p:spPr>
          <a:xfrm>
            <a:off x="1393920" y="1301040"/>
            <a:ext cx="6366600" cy="25387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rmAutofit/>
          </a:bodyPr>
          <a:p>
            <a:pPr algn="ctr">
              <a:lnSpc>
                <a:spcPct val="100000"/>
              </a:lnSpc>
            </a:pPr>
            <a:r>
              <a:rPr b="0" lang="sk-SK" sz="3200" spc="-1" strike="noStrike">
                <a:solidFill>
                  <a:srgbClr val="af7b51"/>
                </a:solidFill>
                <a:latin typeface="Nunito"/>
                <a:ea typeface="Nunito"/>
              </a:rPr>
              <a:t>Čas/Tense</a:t>
            </a:r>
            <a:endParaRPr b="0" lang="sk-SK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Čas/Tense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kde v čase se událost nachází ve vztahu k jinému bodu v čase (často jiná událost, ke které může být referováno i v rámci jedné věty)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ve většině znakových jazycích slovesa nepodléhají flexi při vyjadřování času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vyjádřen pomocí: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volných morfémů –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příslovce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(používají časové osy),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LTM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(lexical tense markers)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50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vázaných morfémů – 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modulace sloves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(fonologické změny)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Časové osy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TextShape 2"/>
          <p:cNvSpPr txBox="1"/>
          <p:nvPr/>
        </p:nvSpPr>
        <p:spPr>
          <a:xfrm>
            <a:off x="819000" y="1394640"/>
            <a:ext cx="4794120" cy="25099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vyplývají z percepce času dané kultury – zakódováno do jazyka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typický model: lineární, události před námi nebo za námi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EN – “looking </a:t>
            </a:r>
            <a:r>
              <a:rPr b="0" i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forward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to something, what is coming </a:t>
            </a:r>
            <a:r>
              <a:rPr b="0" i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up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next week”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ČJ – “už to mám </a:t>
            </a:r>
            <a:r>
              <a:rPr b="0" i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za sebou”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osy používají téměř všechny znakové jazyky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výjimky: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Malagasy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– budoucnost za zády a naopak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Kata Kolok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— zj, který osy nepoužívá - vyjádření událostí napojených na čas za pomoci rovníku - NOON - pointing 90°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(CSL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— všechny tři osy – události</a:t>
            </a: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TextShape 3"/>
          <p:cNvSpPr txBox="1"/>
          <p:nvPr/>
        </p:nvSpPr>
        <p:spPr>
          <a:xfrm>
            <a:off x="5361840" y="1838160"/>
            <a:ext cx="36856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spcBef>
                <a:spcPts val="1199"/>
              </a:spcBef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sagitální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- události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horizontální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- vyjádření trvání událostí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vertikální 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- např. pro vyjádření růstu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4" name="Google Shape;166;p19" descr=""/>
          <p:cNvPicPr/>
          <p:nvPr/>
        </p:nvPicPr>
        <p:blipFill>
          <a:blip r:embed="rId1"/>
          <a:stretch/>
        </p:blipFill>
        <p:spPr>
          <a:xfrm rot="16200000">
            <a:off x="6002280" y="322560"/>
            <a:ext cx="2404080" cy="2386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</a:pPr>
            <a:r>
              <a:rPr b="0" lang="sk-SK" sz="3000" spc="-1" strike="noStrike">
                <a:solidFill>
                  <a:srgbClr val="af7b51"/>
                </a:solidFill>
                <a:latin typeface="Nunito"/>
                <a:ea typeface="Nunito"/>
              </a:rPr>
              <a:t>Příslovce/adverbials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TextShape 2"/>
          <p:cNvSpPr txBox="1"/>
          <p:nvPr/>
        </p:nvSpPr>
        <p:spPr>
          <a:xfrm>
            <a:off x="819000" y="1627920"/>
            <a:ext cx="7505280" cy="28105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funkce: lokalizace události na časové ose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zpravidla na první pozici ve větě – </a:t>
            </a:r>
            <a:r>
              <a:rPr b="0" i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sentence-initial position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specifické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– indikují specifický bod v čase (e.g. yesterday, in-two-days)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1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nespecifické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 – nejasná lokalizace události v minulosti nebo v přítomnosti (e.g past) 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160">
              <a:lnSpc>
                <a:spcPct val="115000"/>
              </a:lnSpc>
              <a:buClr>
                <a:srgbClr val="233a44"/>
              </a:buClr>
              <a:buFont typeface="Calibri"/>
              <a:buChar char="-"/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artikulační vlastnosti: modulace path movement time adverbials – vyjádření vzdáleností časových událostí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[ASL]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FUTURE-ADV - prodloužení pohybu do dálky - “dále v budoucnosti”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[ČZJ]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? (3. světová válka)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7" name="Google Shape;173;p20" descr=""/>
          <p:cNvPicPr/>
          <p:nvPr/>
        </p:nvPicPr>
        <p:blipFill>
          <a:blip r:embed="rId1"/>
          <a:stretch/>
        </p:blipFill>
        <p:spPr>
          <a:xfrm>
            <a:off x="5572080" y="456120"/>
            <a:ext cx="2980800" cy="1733040"/>
          </a:xfrm>
          <a:prstGeom prst="rect">
            <a:avLst/>
          </a:prstGeom>
          <a:ln>
            <a:noFill/>
          </a:ln>
        </p:spPr>
      </p:pic>
      <p:sp>
        <p:nvSpPr>
          <p:cNvPr id="268" name="CustomShape 3"/>
          <p:cNvSpPr/>
          <p:nvPr/>
        </p:nvSpPr>
        <p:spPr>
          <a:xfrm>
            <a:off x="7924320" y="1954080"/>
            <a:ext cx="574200" cy="39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spAutoFit/>
          </a:bodyPr>
          <a:p>
            <a:pPr>
              <a:lnSpc>
                <a:spcPct val="100000"/>
              </a:lnSpc>
            </a:pPr>
            <a:r>
              <a:rPr b="0" lang="sk-SK" sz="1400" spc="-1" strike="noStrike">
                <a:solidFill>
                  <a:srgbClr val="000000"/>
                </a:solidFill>
                <a:latin typeface="Calibri"/>
                <a:ea typeface="Calibri"/>
              </a:rPr>
              <a:t>[CSL]</a:t>
            </a:r>
            <a:endParaRPr b="0" lang="sk-SK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TextShape 1"/>
          <p:cNvSpPr txBox="1"/>
          <p:nvPr/>
        </p:nvSpPr>
        <p:spPr>
          <a:xfrm>
            <a:off x="819000" y="588240"/>
            <a:ext cx="7505280" cy="38502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5000"/>
              </a:lnSpc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VČERA JÁ KNIHA ČÍST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[ČZJ]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	</a:t>
            </a: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“Včera jsem četl knihu.”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</a:pP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1199"/>
              </a:spcBef>
              <a:spcAft>
                <a:spcPts val="1199"/>
              </a:spcAft>
            </a:pPr>
            <a:r>
              <a:rPr b="0" lang="sk-SK" sz="1400" spc="-1" strike="noStrike">
                <a:solidFill>
                  <a:srgbClr val="233a44"/>
                </a:solidFill>
                <a:latin typeface="Calibri"/>
                <a:ea typeface="Calibri"/>
              </a:rPr>
              <a:t>ČZJ - ?</a:t>
            </a:r>
            <a:endParaRPr b="0" lang="sk-SK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70" name="Google Shape;180;p21" descr=""/>
          <p:cNvPicPr/>
          <p:nvPr/>
        </p:nvPicPr>
        <p:blipFill>
          <a:blip r:embed="rId1"/>
          <a:srcRect l="-2268" t="-13547" r="2268" b="13547"/>
          <a:stretch/>
        </p:blipFill>
        <p:spPr>
          <a:xfrm>
            <a:off x="993600" y="630720"/>
            <a:ext cx="5762160" cy="1009440"/>
          </a:xfrm>
          <a:prstGeom prst="rect">
            <a:avLst/>
          </a:prstGeom>
          <a:ln>
            <a:noFill/>
          </a:ln>
        </p:spPr>
      </p:pic>
      <p:pic>
        <p:nvPicPr>
          <p:cNvPr id="271" name="Google Shape;181;p21" descr=""/>
          <p:cNvPicPr/>
          <p:nvPr/>
        </p:nvPicPr>
        <p:blipFill>
          <a:blip r:embed="rId2"/>
          <a:stretch/>
        </p:blipFill>
        <p:spPr>
          <a:xfrm>
            <a:off x="1117440" y="2571840"/>
            <a:ext cx="5667120" cy="1342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LibreOffice/6.3.6.2$Windows_X86_64 LibreOffice_project/2196df99b074d8a661f4036fca8fa0cbfa33a497</Application>
  <Words>1626</Words>
  <Paragraphs>196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Lucie Hudková</dc:creator>
  <dc:description/>
  <dc:language>sk-SK</dc:language>
  <cp:lastModifiedBy/>
  <dcterms:modified xsi:type="dcterms:W3CDTF">2023-04-27T23:26:17Z</dcterms:modified>
  <cp:revision>5</cp:revision>
  <dc:subject/>
  <dc:title>Čas, aspekt a modalita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34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34</vt:i4>
  </property>
</Properties>
</file>