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notesMasterIdLst>
    <p:notesMasterId r:id="rId33"/>
  </p:notesMasterIdLst>
  <p:sldIdLst>
    <p:sldId id="256" r:id="rId2"/>
    <p:sldId id="350" r:id="rId3"/>
    <p:sldId id="349" r:id="rId4"/>
    <p:sldId id="260" r:id="rId5"/>
    <p:sldId id="261" r:id="rId6"/>
    <p:sldId id="262" r:id="rId7"/>
    <p:sldId id="263" r:id="rId8"/>
    <p:sldId id="264" r:id="rId9"/>
    <p:sldId id="265" r:id="rId10"/>
    <p:sldId id="286" r:id="rId11"/>
    <p:sldId id="266" r:id="rId12"/>
    <p:sldId id="267" r:id="rId13"/>
    <p:sldId id="268" r:id="rId14"/>
    <p:sldId id="269" r:id="rId15"/>
    <p:sldId id="28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51" r:id="rId29"/>
    <p:sldId id="283" r:id="rId30"/>
    <p:sldId id="284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6553A-73E0-4839-8AF3-4A285ED4A206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D52B-52EA-4E83-98A9-EF213301B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90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12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2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3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9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5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5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0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9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4"/><Relationship Id="rId7" Type="http://schemas.openxmlformats.org/officeDocument/2006/relationships/image" Target="../media/image1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4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zsl.nz/signs/5655" TargetMode="External"/><Relationship Id="rId3" Type="http://schemas.openxmlformats.org/officeDocument/2006/relationships/hyperlink" Target="https://edit.dictio.info/cs/translate/czj/text/cht%C3%ADt/czj-7486" TargetMode="External"/><Relationship Id="rId7" Type="http://schemas.openxmlformats.org/officeDocument/2006/relationships/hyperlink" Target="https://www.signingsavvy.com/search/zero" TargetMode="External"/><Relationship Id="rId2" Type="http://schemas.openxmlformats.org/officeDocument/2006/relationships/hyperlink" Target="https://doi.org/10.1515/9783110261325.3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it.dictio.info/cs/translate/czj/text/nev%C4%9Bd%C4%9Bt/czj-7438" TargetMode="External"/><Relationship Id="rId5" Type="http://schemas.openxmlformats.org/officeDocument/2006/relationships/hyperlink" Target="https://edit.dictio.info/cs/translate/czj/text/v%C4%9Bd%C4%9Bt/czj-7595" TargetMode="External"/><Relationship Id="rId4" Type="http://schemas.openxmlformats.org/officeDocument/2006/relationships/hyperlink" Target="https://edit.dictio.info/cs/translate/czj/text/necht%C3%ADt/czj-760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40D44-22F0-4F1E-B325-2F808C1E6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negace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3869A1-06E1-4D2F-9D19-EAFA07D98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Žaneta Slámová a Šárka Slavíčková</a:t>
            </a:r>
          </a:p>
          <a:p>
            <a:r>
              <a:rPr lang="cs-CZ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3627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262626"/>
                </a:solidFill>
                <a:latin typeface="Candara"/>
              </a:rPr>
              <a:t>Supletivní formy</a:t>
            </a:r>
            <a:endParaRPr lang="en-GB" sz="5400" b="0" strike="noStrike" spc="-1" dirty="0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88620" indent="-342900">
              <a:spcBef>
                <a:spcPts val="1400"/>
              </a:spcBef>
              <a:buClr>
                <a:srgbClr val="7EA9CA"/>
              </a:buClr>
              <a:buSzPct val="80000"/>
            </a:pPr>
            <a:r>
              <a:rPr lang="cs-CZ" sz="2400" b="0" strike="noStrike" spc="-1" dirty="0">
                <a:solidFill>
                  <a:srgbClr val="262626"/>
                </a:solidFill>
                <a:latin typeface="Candara" panose="020E0502030303020204" pitchFamily="34" charset="0"/>
              </a:rPr>
              <a:t>negativní a pozitivní formy jsou zcela odlišné</a:t>
            </a:r>
            <a:endParaRPr lang="cs-CZ" sz="2400" b="0" strike="noStrike" spc="-1" dirty="0">
              <a:solidFill>
                <a:srgbClr val="262626"/>
              </a:solidFill>
              <a:latin typeface="Candara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endParaRPr lang="en-GB" sz="24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18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</p:txBody>
      </p:sp>
      <p:sp>
        <p:nvSpPr>
          <p:cNvPr id="162" name="Obdélník 4"/>
          <p:cNvSpPr/>
          <p:nvPr/>
        </p:nvSpPr>
        <p:spPr>
          <a:xfrm>
            <a:off x="9268200" y="3666600"/>
            <a:ext cx="798120" cy="220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7C146E-F53B-401D-A6CD-FBBBF0840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865" y="3083968"/>
            <a:ext cx="1807161" cy="30041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F1760A-39F4-468D-8721-2F12A7E5D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9026" y="3083968"/>
            <a:ext cx="1882065" cy="2889135"/>
          </a:xfrm>
          <a:prstGeom prst="rect">
            <a:avLst/>
          </a:prstGeom>
        </p:spPr>
      </p:pic>
      <p:pic>
        <p:nvPicPr>
          <p:cNvPr id="8" name="vím">
            <a:hlinkClick r:id="" action="ppaction://media"/>
            <a:extLst>
              <a:ext uri="{FF2B5EF4-FFF2-40B4-BE49-F238E27FC236}">
                <a16:creationId xmlns:a16="http://schemas.microsoft.com/office/drawing/2014/main" id="{97FA0B25-D2F9-469E-A135-74F072119F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69112" y="3429000"/>
            <a:ext cx="2456068" cy="1964996"/>
          </a:xfrm>
          <a:prstGeom prst="rect">
            <a:avLst/>
          </a:prstGeom>
        </p:spPr>
      </p:pic>
      <p:pic>
        <p:nvPicPr>
          <p:cNvPr id="9" name="nevím">
            <a:hlinkClick r:id="" action="ppaction://media"/>
            <a:extLst>
              <a:ext uri="{FF2B5EF4-FFF2-40B4-BE49-F238E27FC236}">
                <a16:creationId xmlns:a16="http://schemas.microsoft.com/office/drawing/2014/main" id="{6B3729DF-9259-4C9B-9662-597BAA8EBB8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12083" y="3429001"/>
            <a:ext cx="2456068" cy="19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262626"/>
                </a:solidFill>
                <a:latin typeface="Candara"/>
              </a:rPr>
              <a:t>Transparentní simultánně</a:t>
            </a:r>
            <a:endParaRPr lang="en-GB" sz="5400" b="0" strike="noStrike" spc="-1" dirty="0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pohybem</a:t>
            </a: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							→ </a:t>
            </a:r>
            <a:r>
              <a:rPr lang="cs-CZ" sz="2400" b="0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FinSL</a:t>
            </a: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							→ ČZJ</a:t>
            </a: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53" name="Obrázek 3"/>
          <p:cNvPicPr/>
          <p:nvPr/>
        </p:nvPicPr>
        <p:blipFill>
          <a:blip r:embed="rId6"/>
          <a:stretch/>
        </p:blipFill>
        <p:spPr>
          <a:xfrm>
            <a:off x="3080649" y="2057400"/>
            <a:ext cx="4811040" cy="1829520"/>
          </a:xfrm>
          <a:prstGeom prst="rect">
            <a:avLst/>
          </a:prstGeom>
          <a:ln w="0">
            <a:noFill/>
          </a:ln>
        </p:spPr>
      </p:pic>
      <p:pic>
        <p:nvPicPr>
          <p:cNvPr id="155" name="Obrázek 15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80649" y="4561712"/>
            <a:ext cx="2026440" cy="1621080"/>
          </a:xfrm>
          <a:prstGeom prst="rect">
            <a:avLst/>
          </a:prstGeom>
          <a:ln w="0">
            <a:noFill/>
          </a:ln>
        </p:spPr>
      </p:pic>
      <p:pic>
        <p:nvPicPr>
          <p:cNvPr id="156" name="Obrázek 155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5249" y="4561712"/>
            <a:ext cx="2026440" cy="162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0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1" restart="whenNotActive" fill="hold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childTnLst>
                  <p:par>
                    <p:cTn id="12" fill="hold">
                      <p:stCondLst>
                        <p:cond evt="onClick" delay="0">
                          <p:tgtEl>
                            <p:spTgt spid="155"/>
                          </p:tgtEl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6" restart="whenNotActive" fill="hold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childTnLst>
                  <p:par>
                    <p:cTn id="17" fill="hold">
                      <p:stCondLst>
                        <p:cond evt="onClick" delay="0">
                          <p:tgtEl>
                            <p:spTgt spid="156"/>
                          </p:tgtEl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262626"/>
                </a:solidFill>
                <a:latin typeface="Candara"/>
              </a:rPr>
              <a:t>Transparentní simultánně</a:t>
            </a:r>
            <a:endParaRPr lang="en-GB" sz="5400" b="0" strike="noStrike" spc="-1" dirty="0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1121400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afixace příležitostně obsahuje </a:t>
            </a:r>
            <a:r>
              <a:rPr lang="cs-CZ" sz="2400" b="1" strike="noStrike" spc="-1" dirty="0">
                <a:solidFill>
                  <a:srgbClr val="262626"/>
                </a:solidFill>
                <a:latin typeface="Candara"/>
              </a:rPr>
              <a:t>specifický tvar ruky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v HKSL:</a:t>
            </a: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				</a:t>
            </a: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						→ ze znaku BAD/WRONG</a:t>
            </a: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						KNOW-BAD</a:t>
            </a:r>
            <a:r>
              <a:rPr lang="en-US" sz="2400" b="0" strike="noStrike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= </a:t>
            </a:r>
            <a:r>
              <a:rPr lang="en-US" sz="2400" b="0" strike="noStrike" spc="-1" dirty="0">
                <a:solidFill>
                  <a:srgbClr val="262626"/>
                </a:solidFill>
                <a:latin typeface="Candara"/>
              </a:rPr>
              <a:t>don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‘</a:t>
            </a:r>
            <a:r>
              <a:rPr lang="en-US" sz="2400" b="0" strike="noStrike" spc="-1" dirty="0">
                <a:solidFill>
                  <a:srgbClr val="262626"/>
                </a:solidFill>
                <a:latin typeface="Candara"/>
              </a:rPr>
              <a:t>t know</a:t>
            </a: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						UNDERSTAND-BAD</a:t>
            </a:r>
            <a:r>
              <a:rPr lang="en-US" sz="2400" b="0" strike="noStrike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= </a:t>
            </a:r>
            <a:r>
              <a:rPr lang="en-US" sz="2400" b="0" strike="noStrike" spc="-1" dirty="0">
                <a:solidFill>
                  <a:srgbClr val="262626"/>
                </a:solidFill>
                <a:latin typeface="Candara"/>
              </a:rPr>
              <a:t>don</a:t>
            </a:r>
            <a:r>
              <a:rPr lang="cs-CZ" sz="2400" spc="-1" dirty="0">
                <a:solidFill>
                  <a:srgbClr val="262626"/>
                </a:solidFill>
                <a:latin typeface="Candara"/>
              </a:rPr>
              <a:t>‘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t </a:t>
            </a:r>
            <a:r>
              <a:rPr lang="en-US" sz="2400" b="0" strike="noStrike" spc="-1" dirty="0">
                <a:solidFill>
                  <a:srgbClr val="262626"/>
                </a:solidFill>
                <a:latin typeface="Candara"/>
              </a:rPr>
              <a:t>understand</a:t>
            </a: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</p:txBody>
      </p:sp>
      <p:pic>
        <p:nvPicPr>
          <p:cNvPr id="159" name="Obrázek 7"/>
          <p:cNvPicPr/>
          <p:nvPr/>
        </p:nvPicPr>
        <p:blipFill>
          <a:blip r:embed="rId2"/>
          <a:stretch/>
        </p:blipFill>
        <p:spPr>
          <a:xfrm>
            <a:off x="1143000" y="3429000"/>
            <a:ext cx="4369320" cy="243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262626"/>
                </a:solidFill>
                <a:latin typeface="Candara"/>
              </a:rPr>
              <a:t>Transparentní sekvenčně</a:t>
            </a:r>
            <a:endParaRPr lang="en-GB" sz="5400" b="0" strike="noStrike" spc="-1" dirty="0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5720" indent="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None/>
            </a:pPr>
            <a:r>
              <a:rPr lang="cs-CZ" sz="2400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Amarican</a:t>
            </a:r>
            <a:r>
              <a:rPr lang="cs-CZ" sz="24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Sign </a:t>
            </a:r>
            <a:r>
              <a:rPr lang="cs-CZ" sz="2400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Language</a:t>
            </a:r>
            <a:endParaRPr lang="cs-CZ" sz="2400" spc="-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marL="388620" indent="-342900">
              <a:spcBef>
                <a:spcPts val="1400"/>
              </a:spcBef>
              <a:buClr>
                <a:srgbClr val="7EA9CA"/>
              </a:buClr>
              <a:buSzPct val="80000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sufix ^ZERO</a:t>
            </a:r>
          </a:p>
          <a:p>
            <a:pPr marL="45720" indent="0">
              <a:spcBef>
                <a:spcPts val="1400"/>
              </a:spcBef>
              <a:buClr>
                <a:srgbClr val="7EA9CA"/>
              </a:buClr>
              <a:buSzPct val="80000"/>
              <a:buNone/>
            </a:pPr>
            <a:endParaRPr lang="cs-CZ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Candara"/>
            </a:endParaRPr>
          </a:p>
          <a:p>
            <a:pPr marL="45720" indent="0">
              <a:spcBef>
                <a:spcPts val="1400"/>
              </a:spcBef>
              <a:buClr>
                <a:srgbClr val="7EA9CA"/>
              </a:buClr>
              <a:buSzPct val="80000"/>
              <a:buNone/>
            </a:pPr>
            <a:endParaRPr lang="cs-CZ" sz="2400" spc="-1" dirty="0">
              <a:solidFill>
                <a:schemeClr val="tx1">
                  <a:lumMod val="85000"/>
                  <a:lumOff val="15000"/>
                </a:schemeClr>
              </a:solidFill>
              <a:latin typeface="Candara"/>
            </a:endParaRPr>
          </a:p>
          <a:p>
            <a:pPr marL="45720" indent="0">
              <a:spcBef>
                <a:spcPts val="1400"/>
              </a:spcBef>
              <a:buClr>
                <a:srgbClr val="7EA9CA"/>
              </a:buClr>
              <a:buSzPct val="80000"/>
              <a:buNone/>
            </a:pPr>
            <a:endParaRPr lang="cs-CZ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Candara"/>
            </a:endParaRPr>
          </a:p>
          <a:p>
            <a:pPr marL="45720" indent="0">
              <a:spcBef>
                <a:spcPts val="1400"/>
              </a:spcBef>
              <a:buClr>
                <a:srgbClr val="7EA9CA"/>
              </a:buClr>
              <a:buSzPct val="80000"/>
              <a:buNone/>
            </a:pPr>
            <a:endParaRPr lang="cs-CZ" sz="2400" spc="-1" dirty="0">
              <a:solidFill>
                <a:schemeClr val="tx1">
                  <a:lumMod val="85000"/>
                  <a:lumOff val="15000"/>
                </a:schemeClr>
              </a:solidFill>
              <a:latin typeface="Candara"/>
            </a:endParaRPr>
          </a:p>
          <a:p>
            <a:pPr marL="45720" indent="0">
              <a:spcBef>
                <a:spcPts val="1400"/>
              </a:spcBef>
              <a:buClr>
                <a:srgbClr val="7EA9CA"/>
              </a:buClr>
              <a:buSzPct val="80000"/>
              <a:buNone/>
            </a:pPr>
            <a:r>
              <a:rPr lang="cs-CZ" sz="24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/>
              </a:rPr>
              <a:t>ČZJ</a:t>
            </a: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vidět / nevidět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18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sp>
        <p:nvSpPr>
          <p:cNvPr id="162" name="Obdélník 4"/>
          <p:cNvSpPr/>
          <p:nvPr/>
        </p:nvSpPr>
        <p:spPr>
          <a:xfrm>
            <a:off x="9268200" y="3666600"/>
            <a:ext cx="798120" cy="220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doesnt exist 2">
            <a:hlinkClick r:id="" action="ppaction://media"/>
            <a:extLst>
              <a:ext uri="{FF2B5EF4-FFF2-40B4-BE49-F238E27FC236}">
                <a16:creationId xmlns:a16="http://schemas.microsoft.com/office/drawing/2014/main" id="{AE36A19E-A60D-4FC7-94F1-4CBC70B12D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6620" y="2295000"/>
            <a:ext cx="48768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Nominální a adverbiální negace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neg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. </a:t>
            </a:r>
            <a:r>
              <a:rPr lang="cs-CZ" sz="2400" b="1" strike="noStrike" spc="-1" dirty="0">
                <a:solidFill>
                  <a:srgbClr val="262626"/>
                </a:solidFill>
                <a:latin typeface="Candara"/>
              </a:rPr>
              <a:t>determinanty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(NO)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endParaRPr lang="cs-CZ" sz="2400" b="0" strike="noStrike" spc="-1" dirty="0">
              <a:solidFill>
                <a:srgbClr val="262626"/>
              </a:solidFill>
              <a:latin typeface="Candara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neg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. </a:t>
            </a:r>
            <a:r>
              <a:rPr lang="cs-CZ" sz="2400" b="1" strike="noStrike" spc="-1" dirty="0">
                <a:solidFill>
                  <a:srgbClr val="262626"/>
                </a:solidFill>
                <a:latin typeface="Candara"/>
              </a:rPr>
              <a:t>kvantifikátory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(NONE / NOTHING / NO ONE)</a:t>
            </a: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neg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. </a:t>
            </a:r>
            <a:r>
              <a:rPr lang="cs-CZ" sz="2400" b="1" strike="noStrike" spc="-1" dirty="0">
                <a:solidFill>
                  <a:srgbClr val="262626"/>
                </a:solidFill>
                <a:latin typeface="Candara"/>
              </a:rPr>
              <a:t>adverbia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(NEVER)</a:t>
            </a:r>
            <a:endParaRPr lang="en-GB" sz="24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</p:txBody>
      </p:sp>
      <p:pic>
        <p:nvPicPr>
          <p:cNvPr id="167" name="Obrázek 3"/>
          <p:cNvPicPr/>
          <p:nvPr/>
        </p:nvPicPr>
        <p:blipFill>
          <a:blip r:embed="rId2"/>
          <a:stretch/>
        </p:blipFill>
        <p:spPr>
          <a:xfrm>
            <a:off x="2077200" y="3429000"/>
            <a:ext cx="5826240" cy="774000"/>
          </a:xfrm>
          <a:prstGeom prst="rect">
            <a:avLst/>
          </a:prstGeom>
          <a:ln w="0">
            <a:noFill/>
          </a:ln>
        </p:spPr>
      </p:pic>
      <p:pic>
        <p:nvPicPr>
          <p:cNvPr id="168" name="Obrázek 4"/>
          <p:cNvPicPr/>
          <p:nvPr/>
        </p:nvPicPr>
        <p:blipFill>
          <a:blip r:embed="rId3"/>
          <a:stretch/>
        </p:blipFill>
        <p:spPr>
          <a:xfrm>
            <a:off x="2077200" y="5043274"/>
            <a:ext cx="5826240" cy="93139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262626"/>
                </a:solidFill>
                <a:latin typeface="Candara"/>
              </a:rPr>
              <a:t>Další typy negace</a:t>
            </a:r>
            <a:endParaRPr lang="en-GB" sz="5400" b="0" strike="noStrike" spc="-1" dirty="0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neg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. </a:t>
            </a:r>
            <a:r>
              <a:rPr lang="cs-CZ" sz="2400" b="1" strike="noStrike" spc="-1" dirty="0">
                <a:solidFill>
                  <a:srgbClr val="262626"/>
                </a:solidFill>
                <a:latin typeface="Candara"/>
              </a:rPr>
              <a:t>imperativa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(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imperatives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/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prohibitive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)</a:t>
            </a:r>
          </a:p>
          <a:p>
            <a:pPr lvl="1" indent="-182880"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000" spc="-1" dirty="0">
                <a:solidFill>
                  <a:srgbClr val="262626"/>
                </a:solidFill>
                <a:latin typeface="Candara"/>
              </a:rPr>
              <a:t>obvykle: nemanuální komponent</a:t>
            </a:r>
          </a:p>
          <a:p>
            <a:pPr lvl="1" indent="-182880"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000" b="0" strike="noStrike" spc="-1" dirty="0">
                <a:solidFill>
                  <a:srgbClr val="262626"/>
                </a:solidFill>
                <a:latin typeface="Candara"/>
              </a:rPr>
              <a:t>v některých ZJ: speciální znak</a:t>
            </a:r>
            <a:endParaRPr lang="en-GB" sz="20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37CB404-0A46-4CE9-9386-0ED1147F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852" y="3612324"/>
            <a:ext cx="3202296" cy="27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Nemanuální markery negace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některé druhy pohybu těla, hlavy nebo výrazy obličeje</a:t>
            </a: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nemanuální </a:t>
            </a:r>
            <a:r>
              <a:rPr lang="cs-CZ" sz="2400" strike="noStrike" spc="-1" dirty="0" err="1">
                <a:solidFill>
                  <a:srgbClr val="262626"/>
                </a:solidFill>
                <a:latin typeface="Candara"/>
                <a:ea typeface="Microsoft YaHei"/>
              </a:rPr>
              <a:t>marker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 negace může plnit funkci větné negace sám</a:t>
            </a: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 err="1">
                <a:solidFill>
                  <a:srgbClr val="262626"/>
                </a:solidFill>
                <a:latin typeface="Candara"/>
                <a:ea typeface="Microsoft YaHei"/>
              </a:rPr>
              <a:t>markery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 mají svůj původ v gestech a výrazech obličeje, které se vyskytují ve spojení s negativními významy v lidské interakci</a:t>
            </a: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v ZJ: vývoj v plně gramatické prvky omezené gramatickými pravidly specifickými pro daný jazyk</a:t>
            </a: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na rozdíl od gest mají jasný a lingvisticky definovaný rozsah, začátek</a:t>
            </a:r>
            <a:br>
              <a:rPr sz="2400" dirty="0"/>
            </a:br>
            <a:r>
              <a:rPr lang="cs-CZ" sz="240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a konec a jsou konstantní</a:t>
            </a:r>
            <a:endParaRPr lang="en-GB" sz="240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Pohyby hlavy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hlavní nemanuální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marker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vyskytují se: sami / se záporným znakem / s celou výpovědí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1" i="1" strike="noStrike" spc="-1" dirty="0" err="1">
                <a:solidFill>
                  <a:srgbClr val="262626"/>
                </a:solidFill>
                <a:latin typeface="Candara"/>
              </a:rPr>
              <a:t>headshake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</a:t>
            </a:r>
            <a:endParaRPr lang="en-GB" sz="2400" b="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b="0" strike="noStrike" spc="-1" dirty="0">
                <a:solidFill>
                  <a:srgbClr val="262626"/>
                </a:solidFill>
                <a:latin typeface="Candara"/>
              </a:rPr>
              <a:t>ve všech doposud zkoumaných ZJ</a:t>
            </a:r>
            <a:endParaRPr lang="en-GB" sz="2200" b="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b="0" strike="noStrike" spc="-1" dirty="0">
                <a:solidFill>
                  <a:srgbClr val="262626"/>
                </a:solidFill>
                <a:latin typeface="Candara"/>
              </a:rPr>
              <a:t>běžně se spojuje s manuálním znakem – analyzován jako afix </a:t>
            </a:r>
            <a:endParaRPr lang="en-GB" sz="22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1" i="1" strike="noStrike" spc="-1" dirty="0">
                <a:solidFill>
                  <a:srgbClr val="262626"/>
                </a:solidFill>
                <a:latin typeface="Candara"/>
              </a:rPr>
              <a:t>free-</a:t>
            </a:r>
            <a:r>
              <a:rPr lang="cs-CZ" sz="2400" b="1" i="1" strike="noStrike" spc="-1" dirty="0" err="1">
                <a:solidFill>
                  <a:srgbClr val="262626"/>
                </a:solidFill>
                <a:latin typeface="Candara"/>
              </a:rPr>
              <a:t>standing</a:t>
            </a:r>
            <a:r>
              <a:rPr lang="cs-CZ" sz="2400" b="1" i="1" strike="noStrike" spc="-1" dirty="0">
                <a:solidFill>
                  <a:srgbClr val="262626"/>
                </a:solidFill>
                <a:latin typeface="Candara"/>
              </a:rPr>
              <a:t> negative </a:t>
            </a:r>
            <a:r>
              <a:rPr lang="cs-CZ" sz="2400" b="1" i="1" strike="noStrike" spc="-1" dirty="0" err="1">
                <a:solidFill>
                  <a:srgbClr val="262626"/>
                </a:solidFill>
                <a:latin typeface="Candara"/>
              </a:rPr>
              <a:t>headshake</a:t>
            </a:r>
            <a:endParaRPr lang="en-GB" sz="24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274320" indent="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None/>
              <a:tabLst>
                <a:tab pos="0" algn="l"/>
              </a:tabLst>
            </a:pPr>
            <a:endParaRPr lang="en-GB" sz="2200" b="0" strike="noStrike" spc="-1" dirty="0">
              <a:latin typeface="Arial"/>
            </a:endParaRPr>
          </a:p>
        </p:txBody>
      </p:sp>
      <p:pic>
        <p:nvPicPr>
          <p:cNvPr id="173" name="Obrázek 3"/>
          <p:cNvPicPr/>
          <p:nvPr/>
        </p:nvPicPr>
        <p:blipFill>
          <a:blip r:embed="rId2"/>
          <a:stretch/>
        </p:blipFill>
        <p:spPr>
          <a:xfrm>
            <a:off x="2751840" y="4766400"/>
            <a:ext cx="5409360" cy="551880"/>
          </a:xfrm>
          <a:prstGeom prst="rect">
            <a:avLst/>
          </a:prstGeom>
          <a:ln w="0">
            <a:noFill/>
          </a:ln>
        </p:spPr>
      </p:pic>
      <p:pic>
        <p:nvPicPr>
          <p:cNvPr id="174" name="Obrázek 4"/>
          <p:cNvPicPr/>
          <p:nvPr/>
        </p:nvPicPr>
        <p:blipFill>
          <a:blip r:embed="rId3"/>
          <a:stretch/>
        </p:blipFill>
        <p:spPr>
          <a:xfrm>
            <a:off x="2751840" y="5397480"/>
            <a:ext cx="5409360" cy="619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Pohyby hlavy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360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1" i="1" strike="noStrike" spc="-1">
                <a:solidFill>
                  <a:srgbClr val="262626"/>
                </a:solidFill>
                <a:latin typeface="Candara"/>
              </a:rPr>
              <a:t>headturn</a:t>
            </a:r>
            <a:r>
              <a:rPr lang="cs-CZ" sz="2400" b="0" i="1" strike="noStrike" spc="-1">
                <a:solidFill>
                  <a:srgbClr val="262626"/>
                </a:solidFill>
                <a:latin typeface="Candara"/>
              </a:rPr>
              <a:t> </a:t>
            </a:r>
            <a:r>
              <a:rPr lang="cs-CZ" sz="2000" b="0" strike="noStrike" spc="-1">
                <a:solidFill>
                  <a:srgbClr val="262626"/>
                </a:solidFill>
                <a:latin typeface="Candara"/>
              </a:rPr>
              <a:t>(BSL, CSL, GSL, Irish SL, LIU, ...)</a:t>
            </a:r>
            <a:endParaRPr lang="en-GB" sz="2000" b="0" strike="noStrike" spc="-1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262626"/>
                </a:solidFill>
                <a:latin typeface="Candara"/>
              </a:rPr>
              <a:t>není tak rozšířený, chápeme jako zredukovanou verzi headshake</a:t>
            </a:r>
            <a:endParaRPr lang="en-GB" sz="2200" b="0" strike="noStrike" spc="-1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1" i="1" strike="noStrike" spc="-1">
                <a:solidFill>
                  <a:srgbClr val="262626"/>
                </a:solidFill>
                <a:latin typeface="Candara"/>
              </a:rPr>
              <a:t>head-tilt</a:t>
            </a:r>
            <a:r>
              <a:rPr lang="cs-CZ" sz="2400" b="0" i="1" strike="noStrike" spc="-1">
                <a:solidFill>
                  <a:srgbClr val="262626"/>
                </a:solidFill>
                <a:latin typeface="Candara"/>
              </a:rPr>
              <a:t> </a:t>
            </a:r>
            <a:r>
              <a:rPr lang="cs-CZ" sz="2000" b="0" strike="noStrike" spc="-1">
                <a:solidFill>
                  <a:srgbClr val="262626"/>
                </a:solidFill>
                <a:latin typeface="Candara"/>
              </a:rPr>
              <a:t>(GSL, LIL, LIU, TİD, ...)</a:t>
            </a:r>
            <a:endParaRPr lang="en-GB" sz="2000" b="0" strike="noStrike" spc="-1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262626"/>
                </a:solidFill>
                <a:latin typeface="Candara"/>
              </a:rPr>
              <a:t>sklon hlavy</a:t>
            </a:r>
            <a:endParaRPr lang="en-GB" sz="2200" b="0" strike="noStrike" spc="-1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262626"/>
                </a:solidFill>
                <a:latin typeface="Candara"/>
              </a:rPr>
              <a:t>zakořeněn v negativním gestu </a:t>
            </a:r>
            <a:endParaRPr lang="en-GB" sz="2200" b="0" strike="noStrike" spc="-1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1" i="1" strike="noStrike" spc="-1">
                <a:solidFill>
                  <a:srgbClr val="262626"/>
                </a:solidFill>
                <a:latin typeface="Candara"/>
              </a:rPr>
              <a:t>headnod</a:t>
            </a:r>
            <a:endParaRPr lang="en-GB" sz="2400" b="0" strike="noStrike" spc="-1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262626"/>
                </a:solidFill>
                <a:latin typeface="Candara"/>
              </a:rPr>
              <a:t>kývnutí</a:t>
            </a:r>
            <a:endParaRPr lang="en-GB" sz="2200" b="0" strike="noStrike" spc="-1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262626"/>
                </a:solidFill>
                <a:latin typeface="Candara"/>
              </a:rPr>
              <a:t>v kladných odpovědích na otázky nebo pro zdůraznění</a:t>
            </a:r>
            <a:endParaRPr lang="en-GB" sz="2200" b="0" strike="noStrike" spc="-1">
              <a:latin typeface="Arial"/>
            </a:endParaRPr>
          </a:p>
          <a:p>
            <a:pPr marL="274320" indent="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None/>
              <a:tabLst>
                <a:tab pos="0" algn="l"/>
              </a:tabLst>
            </a:pPr>
            <a:endParaRPr lang="en-GB" sz="2200" b="0" strike="noStrike" spc="-1">
              <a:latin typeface="Arial"/>
            </a:endParaRPr>
          </a:p>
        </p:txBody>
      </p:sp>
      <p:pic>
        <p:nvPicPr>
          <p:cNvPr id="177" name="Obrázek 5"/>
          <p:cNvPicPr/>
          <p:nvPr/>
        </p:nvPicPr>
        <p:blipFill>
          <a:blip r:embed="rId2"/>
          <a:srcRect r="67180" b="7100"/>
          <a:stretch/>
        </p:blipFill>
        <p:spPr>
          <a:xfrm>
            <a:off x="8892000" y="4662720"/>
            <a:ext cx="2156040" cy="689760"/>
          </a:xfrm>
          <a:prstGeom prst="rect">
            <a:avLst/>
          </a:prstGeom>
          <a:ln w="0">
            <a:noFill/>
          </a:ln>
        </p:spPr>
      </p:pic>
      <p:pic>
        <p:nvPicPr>
          <p:cNvPr id="178" name="Obrázek 6"/>
          <p:cNvPicPr/>
          <p:nvPr/>
        </p:nvPicPr>
        <p:blipFill>
          <a:blip r:embed="rId3"/>
          <a:stretch/>
        </p:blipFill>
        <p:spPr>
          <a:xfrm>
            <a:off x="8892000" y="3173760"/>
            <a:ext cx="2880000" cy="84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Výrazy obličeje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můžou také vyjadřovat různou 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intenzitu</a:t>
            </a: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rozšířenější: svraštělé obočí, přimhouřené oči, pokrčený nos a pootevřené sevřené nebo zamračené rty, ...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specifičtější: nafouknuté tváře, vyfukování vzduchu, vyplazený jazyk, ...</a:t>
            </a: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LSB (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Brazilian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Sign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Language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)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i="1" strike="noStrike" spc="-1" dirty="0" err="1">
                <a:solidFill>
                  <a:srgbClr val="262626"/>
                </a:solidFill>
                <a:latin typeface="Candara"/>
              </a:rPr>
              <a:t>headshake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+ výraz obličeje (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nfe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)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nfe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= povinný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marker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negace</a:t>
            </a: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</p:txBody>
      </p:sp>
      <p:pic>
        <p:nvPicPr>
          <p:cNvPr id="181" name="Obrázek 3"/>
          <p:cNvPicPr/>
          <p:nvPr/>
        </p:nvPicPr>
        <p:blipFill>
          <a:blip r:embed="rId2"/>
          <a:stretch/>
        </p:blipFill>
        <p:spPr>
          <a:xfrm>
            <a:off x="7655760" y="4462920"/>
            <a:ext cx="3218760" cy="144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Exit slip – otázky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142999" y="2057400"/>
            <a:ext cx="10442359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02920" indent="-45720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andara"/>
              <a:buAutoNum type="arabicPeriod"/>
            </a:pPr>
            <a:r>
              <a:rPr lang="cs-CZ" sz="2200" b="0" strike="noStrike" spc="-1" dirty="0">
                <a:solidFill>
                  <a:srgbClr val="262626"/>
                </a:solidFill>
                <a:latin typeface="Candara"/>
              </a:rPr>
              <a:t>Vymyslete příklad z ČZJ k oběma typům negativní shody.</a:t>
            </a:r>
            <a:endParaRPr lang="en-GB" sz="2200" b="0" strike="noStrike" spc="-1" dirty="0">
              <a:latin typeface="Arial"/>
            </a:endParaRPr>
          </a:p>
          <a:p>
            <a:pPr marL="502920" indent="-45720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andara"/>
              <a:buAutoNum type="arabicPeriod"/>
            </a:pPr>
            <a:r>
              <a:rPr lang="cs-CZ" sz="2200" b="0" strike="noStrike" spc="-1" dirty="0">
                <a:solidFill>
                  <a:srgbClr val="262626"/>
                </a:solidFill>
                <a:latin typeface="Candara"/>
              </a:rPr>
              <a:t>Jaké různé způsoby se užívají ke zdůraznění negace?</a:t>
            </a:r>
            <a:endParaRPr lang="en-GB" sz="2200" b="0" strike="noStrike" spc="-1" dirty="0">
              <a:latin typeface="Arial"/>
            </a:endParaRPr>
          </a:p>
          <a:p>
            <a:pPr marL="502920" indent="-45720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andara"/>
              <a:buAutoNum type="arabicPeriod"/>
            </a:pPr>
            <a:r>
              <a:rPr lang="cs-CZ" sz="2200" b="0" strike="noStrike" spc="-1" dirty="0">
                <a:solidFill>
                  <a:srgbClr val="262626"/>
                </a:solidFill>
                <a:latin typeface="Candara"/>
              </a:rPr>
              <a:t>Jaké jsou dvě formy nepravidelných negativních znaků?</a:t>
            </a:r>
            <a:br>
              <a:rPr lang="cs-CZ" sz="2200" b="0" strike="noStrike" spc="-1" dirty="0">
                <a:solidFill>
                  <a:srgbClr val="262626"/>
                </a:solidFill>
                <a:latin typeface="Candara"/>
              </a:rPr>
            </a:br>
            <a:r>
              <a:rPr lang="cs-CZ" sz="2200" b="0" strike="noStrike" spc="-1" dirty="0">
                <a:solidFill>
                  <a:srgbClr val="262626"/>
                </a:solidFill>
                <a:latin typeface="Candara"/>
              </a:rPr>
              <a:t>Ke každému typu uveďte příklad.</a:t>
            </a:r>
          </a:p>
          <a:p>
            <a:pPr marL="502920" indent="-45720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andara"/>
              <a:buAutoNum type="arabicPeriod"/>
            </a:pPr>
            <a:r>
              <a:rPr lang="cs-CZ" spc="-1" dirty="0">
                <a:solidFill>
                  <a:srgbClr val="262626"/>
                </a:solidFill>
                <a:latin typeface="Candara"/>
              </a:rPr>
              <a:t>Řadí se ČZJ do manuálně-dominantních nebo nemanuálně-dominantních jazyků?</a:t>
            </a:r>
            <a:br>
              <a:rPr lang="cs-CZ" spc="-1" dirty="0">
                <a:solidFill>
                  <a:srgbClr val="262626"/>
                </a:solidFill>
                <a:latin typeface="Candara"/>
              </a:rPr>
            </a:br>
            <a:r>
              <a:rPr lang="cs-CZ" spc="-1" dirty="0">
                <a:solidFill>
                  <a:srgbClr val="262626"/>
                </a:solidFill>
                <a:latin typeface="Candara"/>
              </a:rPr>
              <a:t>S</a:t>
            </a:r>
            <a:r>
              <a:rPr lang="cs-CZ" sz="2200" b="0" strike="noStrike" spc="-1" dirty="0">
                <a:solidFill>
                  <a:srgbClr val="262626"/>
                </a:solidFill>
                <a:latin typeface="Candara"/>
              </a:rPr>
              <a:t>vou odpověď odůvodněte pomocí příkladu.</a:t>
            </a:r>
          </a:p>
          <a:p>
            <a:pPr marL="502920" indent="-45720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andara"/>
              <a:buAutoNum type="arabicPeriod"/>
            </a:pPr>
            <a:endParaRPr lang="cs-CZ" sz="2200" b="0" strike="noStrike" spc="-1" dirty="0">
              <a:solidFill>
                <a:srgbClr val="262626"/>
              </a:solidFill>
              <a:latin typeface="Candara"/>
            </a:endParaRPr>
          </a:p>
          <a:p>
            <a:pPr marL="502920" indent="-45720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andara"/>
              <a:buAutoNum type="arabicPeriod"/>
            </a:pPr>
            <a:r>
              <a:rPr lang="cs-CZ" sz="2200" b="0" strike="noStrike" spc="-1" dirty="0">
                <a:solidFill>
                  <a:srgbClr val="262626"/>
                </a:solidFill>
                <a:latin typeface="Candara"/>
              </a:rPr>
              <a:t>Je</a:t>
            </a:r>
            <a:r>
              <a:rPr lang="cs-CZ" spc="-1" dirty="0">
                <a:solidFill>
                  <a:srgbClr val="262626"/>
                </a:solidFill>
                <a:latin typeface="Candara"/>
              </a:rPr>
              <a:t> možné v ČZJ najít případ, kdy při negaci nepoužijete </a:t>
            </a:r>
            <a:r>
              <a:rPr lang="cs-CZ" i="1" spc="-1" dirty="0" err="1">
                <a:solidFill>
                  <a:srgbClr val="262626"/>
                </a:solidFill>
                <a:latin typeface="Candara"/>
              </a:rPr>
              <a:t>headshake</a:t>
            </a:r>
            <a:r>
              <a:rPr lang="cs-CZ" spc="-1" dirty="0">
                <a:solidFill>
                  <a:srgbClr val="262626"/>
                </a:solidFill>
                <a:latin typeface="Candara"/>
              </a:rPr>
              <a:t>?</a:t>
            </a:r>
            <a:br>
              <a:rPr lang="cs-CZ" spc="-1" dirty="0">
                <a:solidFill>
                  <a:srgbClr val="262626"/>
                </a:solidFill>
                <a:latin typeface="Candara"/>
              </a:rPr>
            </a:br>
            <a:r>
              <a:rPr lang="cs-CZ" spc="-1" dirty="0">
                <a:solidFill>
                  <a:srgbClr val="262626"/>
                </a:solidFill>
                <a:latin typeface="Candara"/>
              </a:rPr>
              <a:t>Pokud ano, uveďte příklad.</a:t>
            </a:r>
            <a:endParaRPr lang="en-GB" sz="22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200" b="0" strike="noStrike" spc="-1" dirty="0">
              <a:latin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DA3873-743E-47F0-A052-D135C98046FA}"/>
              </a:ext>
            </a:extLst>
          </p:cNvPr>
          <p:cNvSpPr txBox="1"/>
          <p:nvPr/>
        </p:nvSpPr>
        <p:spPr>
          <a:xfrm>
            <a:off x="1142999" y="4616389"/>
            <a:ext cx="998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spc="-1" dirty="0">
                <a:solidFill>
                  <a:srgbClr val="262626"/>
                </a:solidFill>
                <a:latin typeface="Candara"/>
              </a:rPr>
              <a:t>Bonus: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262626"/>
                </a:solidFill>
                <a:latin typeface="Candara"/>
              </a:rPr>
              <a:t>Syntaktické vzorce negace</a:t>
            </a:r>
            <a:endParaRPr lang="en-GB" sz="5400" b="0" strike="noStrike" spc="-1" dirty="0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negativní znaky: </a:t>
            </a:r>
            <a:r>
              <a:rPr lang="cs-CZ" sz="2400" b="1" strike="noStrike" spc="-1" dirty="0">
                <a:solidFill>
                  <a:srgbClr val="262626"/>
                </a:solidFill>
                <a:latin typeface="Candara"/>
              </a:rPr>
              <a:t>tendence vyskytovat se na konci vět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negace interaguje s ostatními funkčními elementy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syntaktická </a:t>
            </a:r>
            <a:r>
              <a:rPr lang="cs-CZ" sz="2400" b="1" strike="noStrike" spc="-1" dirty="0">
                <a:solidFill>
                  <a:srgbClr val="262626"/>
                </a:solidFill>
                <a:latin typeface="Candara"/>
              </a:rPr>
              <a:t>hlava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nebo </a:t>
            </a:r>
            <a:r>
              <a:rPr lang="cs-CZ" sz="2400" b="1" strike="noStrike" spc="-1" dirty="0">
                <a:solidFill>
                  <a:srgbClr val="262626"/>
                </a:solidFill>
                <a:latin typeface="Candara"/>
              </a:rPr>
              <a:t>fráze</a:t>
            </a:r>
            <a:endParaRPr lang="en-GB" sz="24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0" strike="noStrike" spc="-1">
                <a:solidFill>
                  <a:srgbClr val="262626"/>
                </a:solidFill>
                <a:latin typeface="Candara"/>
              </a:rPr>
              <a:t>Interakce s dalšími syntaktickými kategoriemi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1012212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Israeli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Sign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Language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(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Israeli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SL)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různé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negátory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jsou selektivní, pokud jde o syntaktické kategorie, se kterými se mohou kombinovat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 </a:t>
            </a:r>
            <a:r>
              <a:rPr lang="cs-CZ" sz="2000" b="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NOT 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pouze společně s přídavným jménem, </a:t>
            </a:r>
            <a:r>
              <a:rPr lang="cs-CZ" sz="2000" b="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NEG-EXIST 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s podstatným jménem,  </a:t>
            </a:r>
            <a:r>
              <a:rPr lang="cs-CZ" sz="2000" b="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NEG-PAST 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se slovesem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186" name="Obrázek 3"/>
          <p:cNvPicPr/>
          <p:nvPr/>
        </p:nvPicPr>
        <p:blipFill>
          <a:blip r:embed="rId2"/>
          <a:stretch/>
        </p:blipFill>
        <p:spPr>
          <a:xfrm>
            <a:off x="5760000" y="4623120"/>
            <a:ext cx="4851000" cy="1316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0" strike="noStrike" spc="-1">
                <a:solidFill>
                  <a:srgbClr val="262626"/>
                </a:solidFill>
                <a:latin typeface="Candara"/>
              </a:rPr>
              <a:t>Interakce s dalšími syntaktickými kategoriemi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1080000" y="2081880"/>
            <a:ext cx="10122120" cy="431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000" spc="-1" dirty="0" err="1">
                <a:solidFill>
                  <a:srgbClr val="262626"/>
                </a:solidFill>
                <a:latin typeface="Candara"/>
              </a:rPr>
              <a:t>Brazilian</a:t>
            </a:r>
            <a:r>
              <a:rPr lang="cs-CZ" sz="2000" spc="-1" dirty="0">
                <a:solidFill>
                  <a:srgbClr val="262626"/>
                </a:solidFill>
                <a:latin typeface="Candara"/>
              </a:rPr>
              <a:t> Sign </a:t>
            </a:r>
            <a:r>
              <a:rPr lang="cs-CZ" sz="2000" spc="-1" dirty="0" err="1">
                <a:solidFill>
                  <a:srgbClr val="262626"/>
                </a:solidFill>
                <a:latin typeface="Candara"/>
              </a:rPr>
              <a:t>Language</a:t>
            </a:r>
            <a:r>
              <a:rPr lang="cs-CZ" sz="2000" spc="-1" dirty="0">
                <a:solidFill>
                  <a:srgbClr val="262626"/>
                </a:solidFill>
                <a:latin typeface="Candara"/>
              </a:rPr>
              <a:t> (BSL)</a:t>
            </a:r>
            <a:endParaRPr lang="en-GB" sz="2000" spc="-1" dirty="0">
              <a:solidFill>
                <a:srgbClr val="262626"/>
              </a:solidFill>
              <a:latin typeface="Candara"/>
            </a:endParaRPr>
          </a:p>
          <a:p>
            <a:pPr marL="432000" lvl="1" indent="-216000">
              <a:lnSpc>
                <a:spcPct val="90000"/>
              </a:lnSpc>
              <a:spcBef>
                <a:spcPts val="1134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pc="-1" dirty="0">
                <a:solidFill>
                  <a:srgbClr val="262626"/>
                </a:solidFill>
                <a:latin typeface="Candara"/>
              </a:rPr>
              <a:t>s</a:t>
            </a:r>
            <a:r>
              <a:rPr lang="en-GB" spc="-1" dirty="0" err="1">
                <a:solidFill>
                  <a:srgbClr val="262626"/>
                </a:solidFill>
                <a:latin typeface="Candara"/>
              </a:rPr>
              <a:t>hodová</a:t>
            </a:r>
            <a:r>
              <a:rPr lang="en-GB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pc="-1" dirty="0" err="1">
                <a:solidFill>
                  <a:srgbClr val="262626"/>
                </a:solidFill>
                <a:latin typeface="Candara"/>
              </a:rPr>
              <a:t>slovesa</a:t>
            </a:r>
            <a:r>
              <a:rPr lang="cs-CZ" spc="-1" dirty="0">
                <a:solidFill>
                  <a:srgbClr val="262626"/>
                </a:solidFill>
                <a:latin typeface="Candara"/>
              </a:rPr>
              <a:t> –</a:t>
            </a:r>
            <a:r>
              <a:rPr lang="en-GB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pc="-1" dirty="0" err="1">
                <a:solidFill>
                  <a:srgbClr val="262626"/>
                </a:solidFill>
                <a:latin typeface="Candara"/>
              </a:rPr>
              <a:t>možnost</a:t>
            </a:r>
            <a:r>
              <a:rPr lang="en-GB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pc="-1" dirty="0" err="1">
                <a:solidFill>
                  <a:srgbClr val="262626"/>
                </a:solidFill>
                <a:latin typeface="Candara"/>
              </a:rPr>
              <a:t>preverbání</a:t>
            </a:r>
            <a:r>
              <a:rPr lang="en-GB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pc="-1" dirty="0" err="1">
                <a:solidFill>
                  <a:srgbClr val="262626"/>
                </a:solidFill>
                <a:latin typeface="Candara"/>
              </a:rPr>
              <a:t>postavení</a:t>
            </a:r>
            <a:endParaRPr lang="cs-CZ" spc="-1" dirty="0">
              <a:solidFill>
                <a:srgbClr val="262626"/>
              </a:solidFill>
              <a:latin typeface="Candara"/>
            </a:endParaRPr>
          </a:p>
          <a:p>
            <a:pPr marL="432000" lvl="1" indent="-216000">
              <a:lnSpc>
                <a:spcPct val="90000"/>
              </a:lnSpc>
              <a:spcBef>
                <a:spcPts val="1134"/>
              </a:spcBef>
              <a:buClr>
                <a:schemeClr val="accent1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pc="-1" dirty="0">
                <a:solidFill>
                  <a:srgbClr val="262626"/>
                </a:solidFill>
                <a:latin typeface="Candara"/>
              </a:rPr>
              <a:t>p</a:t>
            </a:r>
            <a:r>
              <a:rPr lang="en-GB" spc="-1" dirty="0" err="1">
                <a:solidFill>
                  <a:srgbClr val="262626"/>
                </a:solidFill>
                <a:latin typeface="Candara"/>
              </a:rPr>
              <a:t>rostá</a:t>
            </a:r>
            <a:r>
              <a:rPr lang="en-GB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pc="-1" dirty="0" err="1">
                <a:solidFill>
                  <a:srgbClr val="262626"/>
                </a:solidFill>
                <a:latin typeface="Candara"/>
              </a:rPr>
              <a:t>slovesa</a:t>
            </a:r>
            <a:r>
              <a:rPr lang="cs-CZ" spc="-1" dirty="0">
                <a:solidFill>
                  <a:srgbClr val="262626"/>
                </a:solidFill>
                <a:latin typeface="Candara"/>
              </a:rPr>
              <a:t> –</a:t>
            </a:r>
            <a:r>
              <a:rPr lang="en-GB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pc="-1" dirty="0" err="1">
                <a:solidFill>
                  <a:srgbClr val="262626"/>
                </a:solidFill>
                <a:latin typeface="Candara"/>
              </a:rPr>
              <a:t>nutné</a:t>
            </a:r>
            <a:r>
              <a:rPr lang="en-GB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pc="-1" dirty="0" err="1">
                <a:solidFill>
                  <a:srgbClr val="262626"/>
                </a:solidFill>
                <a:latin typeface="Candara"/>
              </a:rPr>
              <a:t>finální</a:t>
            </a:r>
            <a:r>
              <a:rPr lang="en-GB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pc="-1" dirty="0" err="1">
                <a:solidFill>
                  <a:srgbClr val="262626"/>
                </a:solidFill>
                <a:latin typeface="Candara"/>
              </a:rPr>
              <a:t>postavení</a:t>
            </a:r>
            <a:endParaRPr lang="en-GB" spc="-1" dirty="0">
              <a:solidFill>
                <a:srgbClr val="262626"/>
              </a:solidFill>
              <a:latin typeface="Candara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spc="-1" dirty="0">
              <a:solidFill>
                <a:srgbClr val="262626"/>
              </a:solidFill>
              <a:latin typeface="Candara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spc="-1" dirty="0">
              <a:solidFill>
                <a:srgbClr val="262626"/>
              </a:solidFill>
              <a:latin typeface="Candara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spc="-1" dirty="0">
              <a:solidFill>
                <a:srgbClr val="262626"/>
              </a:solidFill>
              <a:latin typeface="Candara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cs-CZ" sz="2000" spc="-1" dirty="0">
              <a:solidFill>
                <a:srgbClr val="262626"/>
              </a:solidFill>
              <a:latin typeface="Candara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spc="-1" dirty="0">
              <a:solidFill>
                <a:srgbClr val="262626"/>
              </a:solidFill>
              <a:latin typeface="Candara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spc="-1" dirty="0">
                <a:solidFill>
                  <a:srgbClr val="262626"/>
                </a:solidFill>
                <a:latin typeface="Candara"/>
              </a:rPr>
              <a:t>ASL</a:t>
            </a:r>
            <a:r>
              <a:rPr lang="cs-CZ" sz="2000" spc="-1" dirty="0">
                <a:solidFill>
                  <a:srgbClr val="262626"/>
                </a:solidFill>
                <a:latin typeface="Candara"/>
              </a:rPr>
              <a:t> –</a:t>
            </a:r>
            <a:r>
              <a:rPr lang="en-GB" sz="2000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z="2000" spc="-1" dirty="0" err="1">
                <a:solidFill>
                  <a:srgbClr val="262626"/>
                </a:solidFill>
                <a:latin typeface="Candara"/>
              </a:rPr>
              <a:t>možné</a:t>
            </a:r>
            <a:r>
              <a:rPr lang="en-GB" sz="2000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z="2000" spc="-1" dirty="0" err="1">
                <a:solidFill>
                  <a:srgbClr val="262626"/>
                </a:solidFill>
                <a:latin typeface="Candara"/>
              </a:rPr>
              <a:t>preverbální</a:t>
            </a:r>
            <a:r>
              <a:rPr lang="en-GB" sz="2000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z="2000" spc="-1" dirty="0" err="1">
                <a:solidFill>
                  <a:srgbClr val="262626"/>
                </a:solidFill>
                <a:latin typeface="Candara"/>
              </a:rPr>
              <a:t>postavení</a:t>
            </a:r>
            <a:r>
              <a:rPr lang="en-GB" sz="2000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z="2000" spc="-1" dirty="0" err="1">
                <a:solidFill>
                  <a:srgbClr val="262626"/>
                </a:solidFill>
                <a:latin typeface="Candara"/>
              </a:rPr>
              <a:t>i</a:t>
            </a:r>
            <a:r>
              <a:rPr lang="en-GB" sz="2000" spc="-1" dirty="0">
                <a:solidFill>
                  <a:srgbClr val="262626"/>
                </a:solidFill>
                <a:latin typeface="Candara"/>
              </a:rPr>
              <a:t> u </a:t>
            </a:r>
            <a:r>
              <a:rPr lang="en-GB" sz="2000" spc="-1" dirty="0" err="1">
                <a:solidFill>
                  <a:srgbClr val="262626"/>
                </a:solidFill>
                <a:latin typeface="Candara"/>
              </a:rPr>
              <a:t>prostých</a:t>
            </a:r>
            <a:r>
              <a:rPr lang="en-GB" sz="2000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en-GB" sz="2000" spc="-1" dirty="0" err="1">
                <a:solidFill>
                  <a:srgbClr val="262626"/>
                </a:solidFill>
                <a:latin typeface="Candara"/>
              </a:rPr>
              <a:t>sloves</a:t>
            </a:r>
            <a:endParaRPr lang="en-GB" sz="2000" spc="-1" dirty="0">
              <a:solidFill>
                <a:srgbClr val="262626"/>
              </a:solidFill>
              <a:latin typeface="Candara"/>
            </a:endParaRPr>
          </a:p>
        </p:txBody>
      </p:sp>
      <p:pic>
        <p:nvPicPr>
          <p:cNvPr id="189" name="Obrázek 188"/>
          <p:cNvPicPr/>
          <p:nvPr/>
        </p:nvPicPr>
        <p:blipFill>
          <a:blip r:embed="rId2"/>
          <a:stretch/>
        </p:blipFill>
        <p:spPr>
          <a:xfrm>
            <a:off x="6096000" y="2941319"/>
            <a:ext cx="5532213" cy="1751957"/>
          </a:xfrm>
          <a:prstGeom prst="rect">
            <a:avLst/>
          </a:prstGeom>
          <a:ln w="0">
            <a:noFill/>
          </a:ln>
        </p:spPr>
      </p:pic>
      <p:pic>
        <p:nvPicPr>
          <p:cNvPr id="190" name="Obrázek 189"/>
          <p:cNvPicPr/>
          <p:nvPr/>
        </p:nvPicPr>
        <p:blipFill>
          <a:blip r:embed="rId3"/>
          <a:stretch/>
        </p:blipFill>
        <p:spPr>
          <a:xfrm>
            <a:off x="6080400" y="4693276"/>
            <a:ext cx="5532214" cy="68400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Doubling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zdvojení negativních </a:t>
            </a:r>
            <a:r>
              <a:rPr lang="cs-CZ" sz="2400" strike="noStrike" spc="-1" dirty="0" err="1">
                <a:solidFill>
                  <a:srgbClr val="262626"/>
                </a:solidFill>
                <a:latin typeface="Candara"/>
              </a:rPr>
              <a:t>markerů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(druhý </a:t>
            </a:r>
            <a:r>
              <a:rPr lang="cs-CZ" sz="2400" strike="noStrike" spc="-1" dirty="0" err="1">
                <a:solidFill>
                  <a:srgbClr val="262626"/>
                </a:solidFill>
                <a:latin typeface="Candara"/>
              </a:rPr>
              <a:t>negátor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je kopií prvního)</a:t>
            </a: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negativní </a:t>
            </a:r>
            <a:r>
              <a:rPr lang="cs-CZ" sz="2400" strike="noStrike" spc="-1" dirty="0" err="1">
                <a:solidFill>
                  <a:srgbClr val="262626"/>
                </a:solidFill>
                <a:latin typeface="Candara"/>
              </a:rPr>
              <a:t>markery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jsou zdvojeny ve strukturách, ve kterých hraje roli důrazná interpretace (</a:t>
            </a:r>
            <a:r>
              <a:rPr lang="cs-CZ" sz="2400" strike="noStrike" spc="-1" dirty="0" err="1">
                <a:solidFill>
                  <a:srgbClr val="262626"/>
                </a:solidFill>
                <a:latin typeface="Candara"/>
              </a:rPr>
              <a:t>focus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– ohnisko)</a:t>
            </a:r>
            <a:endParaRPr lang="en-GB" sz="240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v jedné větě/výpovědi se může objevit jen jeden double</a:t>
            </a:r>
            <a:endParaRPr lang="en-GB" sz="2400" strike="noStrike" spc="-1" dirty="0">
              <a:latin typeface="Arial"/>
            </a:endParaRPr>
          </a:p>
        </p:txBody>
      </p:sp>
      <p:pic>
        <p:nvPicPr>
          <p:cNvPr id="193" name="Obrázek 3"/>
          <p:cNvPicPr/>
          <p:nvPr/>
        </p:nvPicPr>
        <p:blipFill>
          <a:blip r:embed="rId2"/>
          <a:stretch/>
        </p:blipFill>
        <p:spPr>
          <a:xfrm>
            <a:off x="3203280" y="4552200"/>
            <a:ext cx="5784840" cy="697320"/>
          </a:xfrm>
          <a:prstGeom prst="rect">
            <a:avLst/>
          </a:prstGeom>
          <a:ln w="0">
            <a:noFill/>
          </a:ln>
        </p:spPr>
      </p:pic>
      <p:pic>
        <p:nvPicPr>
          <p:cNvPr id="194" name="Obrázek 4"/>
          <p:cNvPicPr/>
          <p:nvPr/>
        </p:nvPicPr>
        <p:blipFill>
          <a:blip r:embed="rId3"/>
          <a:stretch/>
        </p:blipFill>
        <p:spPr>
          <a:xfrm>
            <a:off x="3203280" y="5523480"/>
            <a:ext cx="5784840" cy="70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Spreading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893160" y="1965600"/>
            <a:ext cx="100864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šíření nemanuálního rysu negace</a:t>
            </a:r>
            <a:endParaRPr lang="en-GB" sz="2400" b="0" strike="noStrike" spc="-1" dirty="0"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pc="-1" dirty="0">
                <a:solidFill>
                  <a:srgbClr val="262626"/>
                </a:solidFill>
                <a:latin typeface="Candara"/>
              </a:rPr>
              <a:t>d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va stejné manuální s nemanuálním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pc="-1" dirty="0">
                <a:solidFill>
                  <a:srgbClr val="262626"/>
                </a:solidFill>
                <a:latin typeface="Candara"/>
              </a:rPr>
              <a:t>d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va různé manuální + dva stejné nemanuální rysy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dva různé manuální + odlišné nemanuální rysy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manuální s nemanuálním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197" name="Obrázek 3"/>
          <p:cNvPicPr/>
          <p:nvPr/>
        </p:nvPicPr>
        <p:blipFill>
          <a:blip r:embed="rId2"/>
          <a:stretch/>
        </p:blipFill>
        <p:spPr>
          <a:xfrm>
            <a:off x="5580000" y="2491560"/>
            <a:ext cx="6133320" cy="74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Spreading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1001520" y="1883520"/>
            <a:ext cx="100864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571500" indent="-342900">
              <a:tabLst>
                <a:tab pos="0" algn="l"/>
              </a:tabLst>
            </a:pPr>
            <a:r>
              <a:rPr lang="cs-CZ" sz="2400" spc="-1" dirty="0">
                <a:solidFill>
                  <a:srgbClr val="262626"/>
                </a:solidFill>
                <a:latin typeface="Candara"/>
              </a:rPr>
              <a:t>d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va různé manuální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neg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. + dva stejné nemanuální rysy (17a)</a:t>
            </a:r>
            <a:endParaRPr lang="en-GB" sz="2400" b="0" strike="noStrike" spc="-1" dirty="0"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571500" indent="-342900">
              <a:tabLst>
                <a:tab pos="0" algn="l"/>
              </a:tabLst>
            </a:pPr>
            <a:r>
              <a:rPr lang="cs-CZ" sz="2400" spc="-1" dirty="0">
                <a:solidFill>
                  <a:srgbClr val="262626"/>
                </a:solidFill>
                <a:latin typeface="Candara"/>
              </a:rPr>
              <a:t>d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va různé manuální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neg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. + dva různé nemanuální rysy (17b)(17c)</a:t>
            </a:r>
            <a:endParaRPr lang="en-GB" sz="2400" b="0" strike="noStrike" spc="-1" dirty="0"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</p:txBody>
      </p:sp>
      <p:pic>
        <p:nvPicPr>
          <p:cNvPr id="200" name="Obrázek 2"/>
          <p:cNvPicPr/>
          <p:nvPr/>
        </p:nvPicPr>
        <p:blipFill>
          <a:blip r:embed="rId2"/>
          <a:srcRect r="56714"/>
          <a:stretch/>
        </p:blipFill>
        <p:spPr>
          <a:xfrm>
            <a:off x="812520" y="4534560"/>
            <a:ext cx="3327120" cy="1405080"/>
          </a:xfrm>
          <a:prstGeom prst="rect">
            <a:avLst/>
          </a:prstGeom>
          <a:ln w="0">
            <a:noFill/>
          </a:ln>
        </p:spPr>
      </p:pic>
      <p:sp>
        <p:nvSpPr>
          <p:cNvPr id="201" name="Zástupný symbol pro obsah 3"/>
          <p:cNvSpPr/>
          <p:nvPr/>
        </p:nvSpPr>
        <p:spPr>
          <a:xfrm>
            <a:off x="4500000" y="4680000"/>
            <a:ext cx="6969240" cy="245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1600" b="0" strike="noStrike" spc="-1">
                <a:solidFill>
                  <a:srgbClr val="262626"/>
                </a:solidFill>
                <a:latin typeface="Candara"/>
                <a:ea typeface="DejaVu Sans"/>
              </a:rPr>
              <a:t>pokud jsou stejné dva manuální negátory, </a:t>
            </a:r>
            <a:r>
              <a:rPr lang="cs-CZ" sz="1600" b="1" strike="noStrike" spc="-1">
                <a:solidFill>
                  <a:srgbClr val="262626"/>
                </a:solidFill>
                <a:latin typeface="Candara"/>
                <a:ea typeface="DejaVu Sans"/>
              </a:rPr>
              <a:t>nemanuální negátor se rožšíří</a:t>
            </a:r>
            <a:endParaRPr lang="en-GB" sz="1600" b="0" strike="noStrike" spc="-1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1600" b="0" strike="noStrike" spc="-1">
                <a:solidFill>
                  <a:srgbClr val="262626"/>
                </a:solidFill>
                <a:latin typeface="Candara"/>
                <a:ea typeface="DejaVu Sans"/>
              </a:rPr>
              <a:t>pokud jsou jiné, </a:t>
            </a:r>
            <a:r>
              <a:rPr lang="cs-CZ" sz="1600" b="1" strike="noStrike" spc="-1">
                <a:solidFill>
                  <a:srgbClr val="262626"/>
                </a:solidFill>
                <a:latin typeface="Candara"/>
                <a:ea typeface="DejaVu Sans"/>
              </a:rPr>
              <a:t>zůstávají dva různé nemanuální negátory</a:t>
            </a:r>
            <a:endParaRPr lang="en-GB" sz="1600" b="0" strike="noStrike" spc="-1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1600" b="0" strike="noStrike" spc="-1">
                <a:solidFill>
                  <a:srgbClr val="262626"/>
                </a:solidFill>
                <a:latin typeface="Candara"/>
                <a:ea typeface="DejaVu Sans"/>
              </a:rPr>
              <a:t>nebo se jeden </a:t>
            </a:r>
            <a:r>
              <a:rPr lang="cs-CZ" sz="1600" b="1" strike="noStrike" spc="-1">
                <a:solidFill>
                  <a:srgbClr val="262626"/>
                </a:solidFill>
                <a:latin typeface="Candara"/>
                <a:ea typeface="DejaVu Sans"/>
              </a:rPr>
              <a:t>nemanuální negátor rozšíří na celou výpověď</a:t>
            </a:r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Spreading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pokud je na začátku přítomno téma nebo doplňková věta, negativní </a:t>
            </a:r>
            <a:r>
              <a:rPr lang="cs-CZ" sz="2400" strike="noStrike" spc="-1" dirty="0" err="1">
                <a:solidFill>
                  <a:srgbClr val="262626"/>
                </a:solidFill>
                <a:latin typeface="Candara"/>
              </a:rPr>
              <a:t>marker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se přes ni nemůže rozšířit a nahradit ostatní nemanuální </a:t>
            </a:r>
            <a:r>
              <a:rPr lang="cs-CZ" sz="2400" strike="noStrike" spc="-1" dirty="0" err="1">
                <a:solidFill>
                  <a:srgbClr val="262626"/>
                </a:solidFill>
                <a:latin typeface="Candara"/>
              </a:rPr>
              <a:t>markery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spojené s touto složkou</a:t>
            </a:r>
            <a:endParaRPr lang="en-GB" sz="240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v ASL:</a:t>
            </a:r>
            <a:endParaRPr lang="en-GB" sz="240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buď </a:t>
            </a:r>
            <a:r>
              <a:rPr lang="cs-CZ" sz="2200" strike="noStrike" spc="-1" dirty="0" err="1">
                <a:solidFill>
                  <a:srgbClr val="262626"/>
                </a:solidFill>
                <a:latin typeface="Candara"/>
              </a:rPr>
              <a:t>headshake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 + </a:t>
            </a:r>
            <a:r>
              <a:rPr lang="cs-CZ" sz="2200" strike="noStrike" spc="-1" dirty="0" err="1">
                <a:solidFill>
                  <a:srgbClr val="262626"/>
                </a:solidFill>
                <a:latin typeface="Candara"/>
              </a:rPr>
              <a:t>negátor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cs-CZ" sz="1800" strike="noStrike" spc="-1" dirty="0">
                <a:solidFill>
                  <a:srgbClr val="262626"/>
                </a:solidFill>
                <a:latin typeface="Candara"/>
              </a:rPr>
              <a:t>NOT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 </a:t>
            </a:r>
            <a:endParaRPr lang="en-GB" sz="220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nebo rozšíření </a:t>
            </a:r>
            <a:r>
              <a:rPr lang="cs-CZ" sz="2200" strike="noStrike" spc="-1" dirty="0" err="1">
                <a:solidFill>
                  <a:srgbClr val="262626"/>
                </a:solidFill>
                <a:latin typeface="Candara"/>
              </a:rPr>
              <a:t>negátoru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 i přes slovesnou frázi stojící za ním</a:t>
            </a:r>
            <a:endParaRPr lang="en-GB" sz="2200" strike="noStrike" spc="-1" dirty="0">
              <a:latin typeface="Arial"/>
            </a:endParaRPr>
          </a:p>
          <a:p>
            <a:pPr marL="731520" lvl="2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000" strike="noStrike" spc="-1" dirty="0">
                <a:solidFill>
                  <a:srgbClr val="262626"/>
                </a:solidFill>
                <a:latin typeface="Candara"/>
              </a:rPr>
              <a:t>pokud manuální NOT chybí, </a:t>
            </a:r>
            <a:r>
              <a:rPr lang="cs-CZ" sz="2000" i="1" strike="noStrike" spc="-1" dirty="0" err="1">
                <a:solidFill>
                  <a:srgbClr val="262626"/>
                </a:solidFill>
                <a:latin typeface="Candara"/>
              </a:rPr>
              <a:t>headshake</a:t>
            </a:r>
            <a:r>
              <a:rPr lang="cs-CZ" sz="2000" strike="noStrike" spc="-1" dirty="0">
                <a:solidFill>
                  <a:srgbClr val="262626"/>
                </a:solidFill>
                <a:latin typeface="Candara"/>
              </a:rPr>
              <a:t> je povinný</a:t>
            </a:r>
            <a:endParaRPr lang="en-GB" sz="200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</p:txBody>
      </p:sp>
      <p:pic>
        <p:nvPicPr>
          <p:cNvPr id="204" name="Obrázek 3"/>
          <p:cNvPicPr/>
          <p:nvPr/>
        </p:nvPicPr>
        <p:blipFill>
          <a:blip r:embed="rId2"/>
          <a:stretch/>
        </p:blipFill>
        <p:spPr>
          <a:xfrm>
            <a:off x="2948040" y="3191040"/>
            <a:ext cx="6261840" cy="734760"/>
          </a:xfrm>
          <a:prstGeom prst="rect">
            <a:avLst/>
          </a:prstGeom>
          <a:ln w="0">
            <a:noFill/>
          </a:ln>
        </p:spPr>
      </p:pic>
      <p:pic>
        <p:nvPicPr>
          <p:cNvPr id="205" name="Obrázek 4"/>
          <p:cNvPicPr/>
          <p:nvPr/>
        </p:nvPicPr>
        <p:blipFill>
          <a:blip r:embed="rId3"/>
          <a:stretch/>
        </p:blipFill>
        <p:spPr>
          <a:xfrm>
            <a:off x="9007560" y="4550760"/>
            <a:ext cx="2361600" cy="132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Spreading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pc="-1" dirty="0">
                <a:solidFill>
                  <a:srgbClr val="262626"/>
                </a:solidFill>
                <a:latin typeface="Candara"/>
              </a:rPr>
              <a:t>r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ozdíl ASL s DGS – </a:t>
            </a:r>
            <a:r>
              <a:rPr lang="cs-CZ" sz="2400" b="0" i="1" strike="noStrike" spc="-1" dirty="0" err="1">
                <a:solidFill>
                  <a:srgbClr val="262626"/>
                </a:solidFill>
                <a:latin typeface="Candara"/>
              </a:rPr>
              <a:t>spreading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je volitelný i při absenci manuál</a:t>
            </a:r>
            <a:r>
              <a:rPr lang="cs-CZ" sz="2400" spc="-1" dirty="0">
                <a:solidFill>
                  <a:srgbClr val="262626"/>
                </a:solidFill>
                <a:latin typeface="Candara"/>
              </a:rPr>
              <a:t>ní negaci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DGS je povinné šíření alespoň i na predikát, kdy naopak v Katalánském ZJ se </a:t>
            </a:r>
            <a:r>
              <a:rPr lang="cs-CZ" sz="2400" b="0" i="1" strike="noStrike" spc="-1" dirty="0" err="1">
                <a:solidFill>
                  <a:srgbClr val="262626"/>
                </a:solidFill>
                <a:latin typeface="Candara"/>
                <a:ea typeface="Microsoft YaHei"/>
              </a:rPr>
              <a:t>headshake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  <a:ea typeface="Microsoft YaHei"/>
              </a:rPr>
              <a:t> pojí pouze se manuálním NOT a nešíří se</a:t>
            </a:r>
            <a:endParaRPr lang="en-GB" sz="24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</p:txBody>
      </p:sp>
      <p:pic>
        <p:nvPicPr>
          <p:cNvPr id="208" name="Obrázek 207"/>
          <p:cNvPicPr/>
          <p:nvPr/>
        </p:nvPicPr>
        <p:blipFill>
          <a:blip r:embed="rId2"/>
          <a:stretch/>
        </p:blipFill>
        <p:spPr>
          <a:xfrm>
            <a:off x="6181920" y="4256640"/>
            <a:ext cx="4977720" cy="208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262626"/>
                </a:solidFill>
                <a:latin typeface="Candara"/>
              </a:rPr>
              <a:t>Negativní shoda </a:t>
            </a:r>
            <a:r>
              <a:rPr lang="cs-CZ" sz="2000" b="0" i="1" strike="noStrike" spc="-1" dirty="0">
                <a:solidFill>
                  <a:srgbClr val="262626"/>
                </a:solidFill>
                <a:latin typeface="Candara"/>
              </a:rPr>
              <a:t>(S</a:t>
            </a:r>
            <a:r>
              <a:rPr lang="en-US" sz="2000" i="1" spc="-1" dirty="0" err="1">
                <a:solidFill>
                  <a:srgbClr val="262626"/>
                </a:solidFill>
              </a:rPr>
              <a:t>plit</a:t>
            </a:r>
            <a:r>
              <a:rPr lang="en-US" sz="2000" i="1" spc="-1" dirty="0">
                <a:solidFill>
                  <a:srgbClr val="262626"/>
                </a:solidFill>
              </a:rPr>
              <a:t> negation </a:t>
            </a:r>
            <a:r>
              <a:rPr lang="cs-CZ" sz="2000" i="1" spc="-1" dirty="0">
                <a:solidFill>
                  <a:srgbClr val="262626"/>
                </a:solidFill>
              </a:rPr>
              <a:t>/ </a:t>
            </a:r>
            <a:r>
              <a:rPr lang="en-US" sz="2000" i="1" spc="-1" dirty="0">
                <a:solidFill>
                  <a:srgbClr val="262626"/>
                </a:solidFill>
              </a:rPr>
              <a:t>negative </a:t>
            </a:r>
            <a:r>
              <a:rPr lang="en-US" sz="2000" i="1" spc="-1" dirty="0" err="1">
                <a:solidFill>
                  <a:srgbClr val="262626"/>
                </a:solidFill>
              </a:rPr>
              <a:t>concor</a:t>
            </a:r>
            <a:r>
              <a:rPr lang="cs-CZ" sz="2000" i="1" spc="-1" dirty="0">
                <a:solidFill>
                  <a:srgbClr val="262626"/>
                </a:solidFill>
              </a:rPr>
              <a:t>d)</a:t>
            </a:r>
            <a:endParaRPr lang="en-GB" sz="5400" b="0" i="1" strike="noStrike" spc="-1" dirty="0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ve stejné větě se mohou objevit dvě nebo více záporných položek, aniž by se změnila její polarita (zůstává záporná)</a:t>
            </a:r>
            <a:endParaRPr lang="en-GB" sz="24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důrazná/silná negace</a:t>
            </a:r>
            <a:endParaRPr lang="cs-CZ" sz="2400" spc="-1" dirty="0">
              <a:solidFill>
                <a:srgbClr val="262626"/>
              </a:solidFill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endParaRPr lang="cs-CZ" sz="2400" b="0" strike="noStrike" spc="-1" dirty="0">
              <a:solidFill>
                <a:srgbClr val="262626"/>
              </a:solidFill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None/>
            </a:pPr>
            <a:r>
              <a:rPr lang="cs-CZ" sz="2400" spc="-1" dirty="0">
                <a:solidFill>
                  <a:srgbClr val="262626"/>
                </a:solidFill>
                <a:latin typeface="+mj-lt"/>
              </a:rPr>
              <a:t>m</a:t>
            </a:r>
            <a:r>
              <a:rPr lang="cs-CZ" sz="2400" b="0" strike="noStrike" spc="-1" dirty="0">
                <a:solidFill>
                  <a:srgbClr val="262626"/>
                </a:solidFill>
                <a:latin typeface="+mj-lt"/>
              </a:rPr>
              <a:t>anuální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+mj-lt"/>
              </a:rPr>
              <a:t>negátor</a:t>
            </a:r>
            <a:r>
              <a:rPr lang="cs-CZ" sz="2400" b="0" strike="noStrike" spc="-1" dirty="0">
                <a:solidFill>
                  <a:srgbClr val="262626"/>
                </a:solidFill>
                <a:latin typeface="+mj-lt"/>
              </a:rPr>
              <a:t> + nemanuální 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+mj-lt"/>
              </a:rPr>
              <a:t>negátor</a:t>
            </a:r>
            <a:r>
              <a:rPr lang="cs-CZ" sz="2400" b="0" strike="noStrike" spc="-1" dirty="0">
                <a:solidFill>
                  <a:srgbClr val="262626"/>
                </a:solidFill>
                <a:latin typeface="+mj-lt"/>
              </a:rPr>
              <a:t>:</a:t>
            </a:r>
          </a:p>
          <a:p>
            <a:pPr marL="45720" indent="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None/>
            </a:pPr>
            <a:endParaRPr lang="cs-CZ" sz="2400" spc="-1" dirty="0">
              <a:solidFill>
                <a:srgbClr val="262626"/>
              </a:solidFill>
              <a:latin typeface="+mj-lt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None/>
            </a:pPr>
            <a:r>
              <a:rPr lang="cs-CZ" sz="2400" spc="-1" dirty="0">
                <a:solidFill>
                  <a:srgbClr val="262626"/>
                </a:solidFill>
                <a:latin typeface="+mj-lt"/>
              </a:rPr>
              <a:t>dva manuální </a:t>
            </a:r>
            <a:r>
              <a:rPr lang="cs-CZ" sz="2400" spc="-1" dirty="0" err="1">
                <a:solidFill>
                  <a:srgbClr val="262626"/>
                </a:solidFill>
                <a:latin typeface="+mj-lt"/>
              </a:rPr>
              <a:t>negátory</a:t>
            </a:r>
            <a:r>
              <a:rPr lang="cs-CZ" sz="2400" spc="-1" dirty="0">
                <a:solidFill>
                  <a:srgbClr val="262626"/>
                </a:solidFill>
                <a:latin typeface="+mj-lt"/>
              </a:rPr>
              <a:t>:</a:t>
            </a:r>
            <a:endParaRPr lang="en-GB" sz="2400" spc="-1" dirty="0">
              <a:solidFill>
                <a:srgbClr val="262626"/>
              </a:solidFill>
              <a:latin typeface="+mj-lt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CFA41B5-C66A-4E84-90D1-00FE0F408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26" r="74637" b="27765"/>
          <a:stretch/>
        </p:blipFill>
        <p:spPr>
          <a:xfrm>
            <a:off x="7869181" y="3552498"/>
            <a:ext cx="1993912" cy="8877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CF4E718-1DF9-425F-B345-52DAA30EE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647"/>
          <a:stretch/>
        </p:blipFill>
        <p:spPr>
          <a:xfrm>
            <a:off x="4930672" y="5056502"/>
            <a:ext cx="2862014" cy="10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85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0" strike="noStrike" spc="-1">
                <a:solidFill>
                  <a:srgbClr val="262626"/>
                </a:solidFill>
                <a:latin typeface="Candara"/>
              </a:rPr>
              <a:t> </a:t>
            </a: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Výjimky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>
                <a:solidFill>
                  <a:srgbClr val="262626"/>
                </a:solidFill>
                <a:latin typeface="Candara"/>
              </a:rPr>
              <a:t>Hong Kong Sign Language (HKSL)</a:t>
            </a:r>
            <a:endParaRPr lang="en-GB" sz="2400" b="0" strike="noStrike" spc="-1">
              <a:latin typeface="Arial"/>
            </a:endParaRPr>
          </a:p>
          <a:p>
            <a:pPr marL="502920" indent="-45720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andara"/>
              <a:buAutoNum type="arabicPeriod"/>
              <a:tabLst>
                <a:tab pos="0" algn="l"/>
              </a:tabLst>
            </a:pPr>
            <a:r>
              <a:rPr lang="cs-CZ" sz="2400" b="0" strike="noStrike" spc="-1">
                <a:solidFill>
                  <a:srgbClr val="262626"/>
                </a:solidFill>
                <a:latin typeface="Candara"/>
              </a:rPr>
              <a:t>samo o sobě: ŠPATNÝ/ZLÝ</a:t>
            </a:r>
            <a:endParaRPr lang="en-GB" sz="2400" b="0" strike="noStrike" spc="-1">
              <a:latin typeface="Arial"/>
            </a:endParaRPr>
          </a:p>
          <a:p>
            <a:pPr marL="502920" indent="-45720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andara"/>
              <a:buAutoNum type="arabicPeriod"/>
              <a:tabLst>
                <a:tab pos="0" algn="l"/>
              </a:tabLst>
            </a:pPr>
            <a:r>
              <a:rPr lang="cs-CZ" sz="2400" b="0" strike="noStrike" spc="-1">
                <a:solidFill>
                  <a:srgbClr val="262626"/>
                </a:solidFill>
                <a:latin typeface="Candara"/>
              </a:rPr>
              <a:t>může nahradit tvar ruky znaku (simultánní afix)</a:t>
            </a:r>
            <a:endParaRPr lang="en-GB" sz="2400" b="0" strike="noStrike" spc="-1">
              <a:latin typeface="Arial"/>
            </a:endParaRPr>
          </a:p>
          <a:p>
            <a:pPr marL="502920" indent="-45720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andara"/>
              <a:buAutoNum type="arabicPeriod"/>
              <a:tabLst>
                <a:tab pos="0" algn="l"/>
              </a:tabLst>
            </a:pPr>
            <a:r>
              <a:rPr lang="cs-CZ" sz="2400" b="0" strike="noStrike" spc="-1">
                <a:solidFill>
                  <a:srgbClr val="262626"/>
                </a:solidFill>
                <a:latin typeface="Candara"/>
              </a:rPr>
              <a:t>může stát za znakem (sekvenční afix)</a:t>
            </a:r>
            <a:endParaRPr lang="en-GB" sz="2400" b="0" strike="noStrike" spc="-1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262626"/>
                </a:solidFill>
                <a:latin typeface="Candara"/>
              </a:rPr>
              <a:t>MOUTH^BAD = němý</a:t>
            </a:r>
            <a:endParaRPr lang="en-GB" sz="2400" b="0" strike="noStrike" spc="-1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262626"/>
                </a:solidFill>
                <a:latin typeface="Candara"/>
              </a:rPr>
              <a:t>EAR ^BAD = neslyšící</a:t>
            </a:r>
            <a:endParaRPr lang="en-GB" sz="2400" b="0" strike="noStrike" spc="-1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en-US" sz="2400" b="0" i="1" strike="noStrike" spc="-1">
                <a:solidFill>
                  <a:srgbClr val="262626"/>
                </a:solidFill>
                <a:latin typeface="Candara"/>
              </a:rPr>
              <a:t>reasonable/unreasonable</a:t>
            </a:r>
            <a:r>
              <a:rPr lang="en-US" sz="2400" b="0" strike="noStrike" spc="-1">
                <a:solidFill>
                  <a:srgbClr val="262626"/>
                </a:solidFill>
                <a:latin typeface="Candara"/>
              </a:rPr>
              <a:t>, </a:t>
            </a:r>
            <a:r>
              <a:rPr lang="en-US" sz="2400" b="0" i="1" strike="noStrike" spc="-1">
                <a:solidFill>
                  <a:srgbClr val="262626"/>
                </a:solidFill>
                <a:latin typeface="Candara"/>
              </a:rPr>
              <a:t>appealing/unappealing </a:t>
            </a:r>
            <a:r>
              <a:rPr lang="en-US" sz="2400" b="0" strike="noStrike" spc="-1">
                <a:solidFill>
                  <a:srgbClr val="262626"/>
                </a:solidFill>
                <a:latin typeface="Candara"/>
              </a:rPr>
              <a:t>a </a:t>
            </a:r>
            <a:r>
              <a:rPr lang="en-US" sz="2400" b="0" i="1" strike="noStrike" spc="-1">
                <a:solidFill>
                  <a:srgbClr val="262626"/>
                </a:solidFill>
                <a:latin typeface="Candara"/>
              </a:rPr>
              <a:t>lucky/unlucky</a:t>
            </a:r>
            <a:endParaRPr lang="en-GB" sz="2400" b="0" strike="noStrike" spc="-1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>
              <a:latin typeface="Arial"/>
            </a:endParaRPr>
          </a:p>
        </p:txBody>
      </p:sp>
      <p:pic>
        <p:nvPicPr>
          <p:cNvPr id="215" name="Obrázek 3"/>
          <p:cNvPicPr/>
          <p:nvPr/>
        </p:nvPicPr>
        <p:blipFill>
          <a:blip r:embed="rId2"/>
          <a:stretch/>
        </p:blipFill>
        <p:spPr>
          <a:xfrm>
            <a:off x="8057520" y="2789280"/>
            <a:ext cx="3409200" cy="2361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Obsah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800" b="0" strike="noStrike" spc="-1" dirty="0">
                <a:solidFill>
                  <a:srgbClr val="262626"/>
                </a:solidFill>
                <a:latin typeface="Candara"/>
              </a:rPr>
              <a:t>Manuální a nemanuální dominantní jazyky</a:t>
            </a:r>
            <a:endParaRPr lang="en-GB" sz="28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800" b="0" strike="noStrike" spc="-1" dirty="0">
                <a:solidFill>
                  <a:srgbClr val="262626"/>
                </a:solidFill>
                <a:latin typeface="Candara"/>
              </a:rPr>
              <a:t>Manuální negace</a:t>
            </a:r>
            <a:endParaRPr lang="en-GB" sz="28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800" b="0" strike="noStrike" spc="-1" dirty="0">
                <a:solidFill>
                  <a:srgbClr val="262626"/>
                </a:solidFill>
                <a:latin typeface="Candara"/>
              </a:rPr>
              <a:t>Nominální a adverbiální negace</a:t>
            </a:r>
            <a:endParaRPr lang="en-GB" sz="28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800" b="0" strike="noStrike" spc="-1" dirty="0" err="1">
                <a:solidFill>
                  <a:srgbClr val="262626"/>
                </a:solidFill>
                <a:latin typeface="Candara"/>
              </a:rPr>
              <a:t>Nemanualní</a:t>
            </a:r>
            <a:r>
              <a:rPr lang="cs-CZ" sz="2800" b="0" strike="noStrike" spc="-1" dirty="0">
                <a:solidFill>
                  <a:srgbClr val="262626"/>
                </a:solidFill>
                <a:latin typeface="Candara"/>
              </a:rPr>
              <a:t> komponenty negace</a:t>
            </a:r>
            <a:endParaRPr lang="en-GB" sz="28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800" b="0" strike="noStrike" spc="-1" dirty="0" err="1">
                <a:solidFill>
                  <a:srgbClr val="262626"/>
                </a:solidFill>
                <a:latin typeface="Candara"/>
              </a:rPr>
              <a:t>Doubling</a:t>
            </a:r>
            <a:r>
              <a:rPr lang="cs-CZ" sz="2800" b="0" strike="noStrike" spc="-1" dirty="0">
                <a:solidFill>
                  <a:srgbClr val="262626"/>
                </a:solidFill>
                <a:latin typeface="Candara"/>
              </a:rPr>
              <a:t>, </a:t>
            </a:r>
            <a:r>
              <a:rPr lang="cs-CZ" sz="2800" b="0" strike="noStrike" spc="-1" dirty="0" err="1">
                <a:solidFill>
                  <a:srgbClr val="262626"/>
                </a:solidFill>
                <a:latin typeface="Candara"/>
              </a:rPr>
              <a:t>spreading</a:t>
            </a:r>
            <a:endParaRPr lang="en-GB" sz="28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800" b="0" strike="noStrike" spc="-1" dirty="0">
                <a:solidFill>
                  <a:srgbClr val="262626"/>
                </a:solidFill>
                <a:latin typeface="Candara"/>
              </a:rPr>
              <a:t>Negativní shoda</a:t>
            </a:r>
            <a:endParaRPr lang="en-GB" sz="2800" b="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800" b="0" strike="noStrike" spc="-1" dirty="0">
                <a:solidFill>
                  <a:srgbClr val="262626"/>
                </a:solidFill>
                <a:latin typeface="Candara"/>
              </a:rPr>
              <a:t>Výjimky</a:t>
            </a:r>
            <a:endParaRPr lang="en-GB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Výjimky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>
                <a:solidFill>
                  <a:srgbClr val="262626"/>
                </a:solidFill>
                <a:latin typeface="Candara"/>
              </a:rPr>
              <a:t>New Zealand Sign Language (NZSL)</a:t>
            </a:r>
            <a:endParaRPr lang="en-GB" sz="2400" b="0" strike="noStrike" spc="-1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262626"/>
                </a:solidFill>
                <a:latin typeface="Candara"/>
              </a:rPr>
              <a:t>skloňování osoby znaku </a:t>
            </a:r>
            <a:r>
              <a:rPr lang="cs-CZ" sz="2000" b="0" strike="noStrike" spc="-1">
                <a:solidFill>
                  <a:srgbClr val="262626"/>
                </a:solidFill>
                <a:latin typeface="Candara"/>
              </a:rPr>
              <a:t>NOTHING</a:t>
            </a:r>
            <a:endParaRPr lang="en-GB" sz="2000" b="0" strike="noStrike" spc="-1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>
                <a:solidFill>
                  <a:srgbClr val="262626"/>
                </a:solidFill>
                <a:latin typeface="Candara"/>
              </a:rPr>
              <a:t>	→ 2. osoba: </a:t>
            </a:r>
            <a:r>
              <a:rPr lang="cs-CZ" sz="2400" b="0" i="1" strike="noStrike" spc="-1">
                <a:solidFill>
                  <a:srgbClr val="262626"/>
                </a:solidFill>
                <a:latin typeface="Candara"/>
              </a:rPr>
              <a:t>y</a:t>
            </a:r>
            <a:r>
              <a:rPr lang="en-US" sz="2400" b="0" i="1" strike="noStrike" spc="-1">
                <a:solidFill>
                  <a:srgbClr val="262626"/>
                </a:solidFill>
                <a:latin typeface="Candara"/>
              </a:rPr>
              <a:t>ou don’t have</a:t>
            </a:r>
            <a:r>
              <a:rPr lang="cs-CZ" sz="2400" b="0" i="1" strike="noStrike" spc="-1">
                <a:solidFill>
                  <a:srgbClr val="262626"/>
                </a:solidFill>
                <a:latin typeface="Candara"/>
              </a:rPr>
              <a:t> </a:t>
            </a:r>
            <a:r>
              <a:rPr lang="en-US" sz="2400" b="0" i="1" strike="noStrike" spc="-1">
                <a:solidFill>
                  <a:srgbClr val="262626"/>
                </a:solidFill>
                <a:latin typeface="Candara"/>
              </a:rPr>
              <a:t>/</a:t>
            </a:r>
            <a:r>
              <a:rPr lang="cs-CZ" sz="2400" b="0" i="1" strike="noStrike" spc="-1">
                <a:solidFill>
                  <a:srgbClr val="262626"/>
                </a:solidFill>
                <a:latin typeface="Candara"/>
              </a:rPr>
              <a:t> y</a:t>
            </a:r>
            <a:r>
              <a:rPr lang="en-US" sz="2400" b="0" i="1" strike="noStrike" spc="-1">
                <a:solidFill>
                  <a:srgbClr val="262626"/>
                </a:solidFill>
                <a:latin typeface="Candara"/>
              </a:rPr>
              <a:t>ou aren’t</a:t>
            </a:r>
            <a:r>
              <a:rPr lang="cs-CZ" sz="2400" b="0" i="1" strike="noStrike" spc="-1">
                <a:solidFill>
                  <a:srgbClr val="262626"/>
                </a:solidFill>
                <a:latin typeface="Candara"/>
              </a:rPr>
              <a:t> </a:t>
            </a:r>
            <a:r>
              <a:rPr lang="en-US" sz="2400" b="0" i="1" strike="noStrike" spc="-1">
                <a:solidFill>
                  <a:srgbClr val="262626"/>
                </a:solidFill>
                <a:latin typeface="Candara"/>
              </a:rPr>
              <a:t>/</a:t>
            </a:r>
            <a:r>
              <a:rPr lang="cs-CZ" sz="2400" b="0" i="1" strike="noStrike" spc="-1">
                <a:solidFill>
                  <a:srgbClr val="262626"/>
                </a:solidFill>
                <a:latin typeface="Candara"/>
              </a:rPr>
              <a:t> n</a:t>
            </a:r>
            <a:r>
              <a:rPr lang="en-US" sz="2400" b="0" i="1" strike="noStrike" spc="-1">
                <a:solidFill>
                  <a:srgbClr val="262626"/>
                </a:solidFill>
                <a:latin typeface="Candara"/>
              </a:rPr>
              <a:t>ot you</a:t>
            </a:r>
            <a:endParaRPr lang="en-GB" sz="2400" b="0" strike="noStrike" spc="-1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b="0" strike="noStrike" spc="-1">
                <a:solidFill>
                  <a:srgbClr val="262626"/>
                </a:solidFill>
                <a:latin typeface="Candara"/>
              </a:rPr>
              <a:t>	→ i vícenásobně skloňování obloukovým pohybem</a:t>
            </a:r>
            <a:endParaRPr lang="en-GB" sz="2400" b="0" strike="noStrike" spc="-1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>
              <a:latin typeface="Arial"/>
            </a:endParaRPr>
          </a:p>
        </p:txBody>
      </p:sp>
      <p:pic>
        <p:nvPicPr>
          <p:cNvPr id="218" name="Obrázek 21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90700" y="4273560"/>
            <a:ext cx="2576880" cy="1974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218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262626"/>
                </a:solidFill>
                <a:latin typeface="Candara"/>
              </a:rPr>
              <a:t>Zdroje</a:t>
            </a:r>
            <a:endParaRPr lang="en-GB" sz="5400" b="0" strike="noStrike" spc="-1" dirty="0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1145520" y="2039645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5720" indent="0"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Quer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J. (2012). 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15. </a:t>
            </a:r>
            <a:r>
              <a:rPr lang="cs-CZ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Negation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. In R.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Pfau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M. Steinbach &amp; B.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Woll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(Ed.), 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Sign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Language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An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International Handbook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 (pp. 316-339).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Berlin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Boston: De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Gruyter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Mouton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.</a:t>
            </a:r>
            <a:r>
              <a:rPr lang="cs-CZ" dirty="0">
                <a:latin typeface="Candara" panose="020E0502030303020204" pitchFamily="34" charset="0"/>
              </a:rPr>
              <a:t> </a:t>
            </a:r>
            <a:r>
              <a:rPr lang="cs-CZ" dirty="0">
                <a:latin typeface="Candara" panose="020E0502030303020204" pitchFamily="34" charset="0"/>
                <a:hlinkClick r:id="rId2"/>
              </a:rPr>
              <a:t>https://doi.org/10.1515/9783110261325.316</a:t>
            </a:r>
            <a:endParaRPr lang="cs-CZ" dirty="0">
              <a:latin typeface="Candara" panose="020E0502030303020204" pitchFamily="34" charset="0"/>
            </a:endParaRPr>
          </a:p>
          <a:p>
            <a:pPr marL="45720" indent="0"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Dictio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>
              <a:tabLst>
                <a:tab pos="0" algn="l"/>
              </a:tabLst>
            </a:pPr>
            <a:r>
              <a:rPr lang="cs-CZ" sz="1600" dirty="0">
                <a:latin typeface="Candara" panose="020E0502030303020204" pitchFamily="34" charset="0"/>
                <a:hlinkClick r:id="rId3"/>
              </a:rPr>
              <a:t>https://edit.dictio.info/cs/translate/czj/text/cht%C3%ADt/czj-7486</a:t>
            </a:r>
            <a:r>
              <a:rPr lang="cs-CZ" sz="1600" dirty="0">
                <a:latin typeface="Candara" panose="020E0502030303020204" pitchFamily="34" charset="0"/>
              </a:rPr>
              <a:t>		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- CHTÍT</a:t>
            </a:r>
          </a:p>
          <a:p>
            <a:pPr>
              <a:tabLst>
                <a:tab pos="0" algn="l"/>
              </a:tabLst>
            </a:pPr>
            <a:r>
              <a:rPr lang="cs-CZ" sz="1600" dirty="0">
                <a:latin typeface="Candara" panose="020E0502030303020204" pitchFamily="34" charset="0"/>
                <a:hlinkClick r:id="rId4"/>
              </a:rPr>
              <a:t>https://edit.dictio.info/cs/translate/czj/text/necht%C3%ADt/czj-7602</a:t>
            </a:r>
            <a:r>
              <a:rPr lang="cs-CZ" sz="1600" dirty="0">
                <a:latin typeface="Candara" panose="020E0502030303020204" pitchFamily="34" charset="0"/>
              </a:rPr>
              <a:t>		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- NECHTÍT</a:t>
            </a:r>
          </a:p>
          <a:p>
            <a:pPr>
              <a:tabLst>
                <a:tab pos="0" algn="l"/>
              </a:tabLst>
            </a:pPr>
            <a:r>
              <a:rPr lang="cs-CZ" sz="1600" dirty="0">
                <a:latin typeface="Candara" panose="020E0502030303020204" pitchFamily="34" charset="0"/>
                <a:hlinkClick r:id="rId5"/>
              </a:rPr>
              <a:t>https://edit.dictio.info/cs/translate/czj/text/v%C4%9Bd%C4%9Bt/czj-7595</a:t>
            </a:r>
            <a:r>
              <a:rPr lang="cs-CZ" sz="1600" dirty="0">
                <a:latin typeface="Candara" panose="020E0502030303020204" pitchFamily="34" charset="0"/>
              </a:rPr>
              <a:t>		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- VĚDĚT</a:t>
            </a:r>
          </a:p>
          <a:p>
            <a:pPr>
              <a:tabLst>
                <a:tab pos="0" algn="l"/>
              </a:tabLst>
            </a:pPr>
            <a:r>
              <a:rPr lang="cs-CZ" sz="1600" dirty="0">
                <a:latin typeface="Candara" panose="020E0502030303020204" pitchFamily="34" charset="0"/>
                <a:hlinkClick r:id="rId6"/>
              </a:rPr>
              <a:t>https://edit.dictio.info/cs/translate/czj/text/nev%C4%9Bd%C4%9Bt/czj-7438</a:t>
            </a:r>
            <a:r>
              <a:rPr lang="cs-CZ" sz="1600" dirty="0">
                <a:latin typeface="Candara" panose="020E0502030303020204" pitchFamily="34" charset="0"/>
              </a:rPr>
              <a:t>	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- NEVĚDĚT</a:t>
            </a:r>
          </a:p>
          <a:p>
            <a:pPr marL="45720" indent="0">
              <a:buNone/>
              <a:tabLst>
                <a:tab pos="0" algn="l"/>
              </a:tabLst>
            </a:pPr>
            <a:r>
              <a:rPr lang="cs-CZ" dirty="0">
                <a:latin typeface="Candara" panose="020E0502030303020204" pitchFamily="34" charset="0"/>
                <a:hlinkClick r:id="rId7"/>
              </a:rPr>
              <a:t>https://www.signingsavvy.com/search/zero</a:t>
            </a:r>
            <a:r>
              <a:rPr lang="cs-CZ" dirty="0">
                <a:latin typeface="Candara" panose="020E0502030303020204" pitchFamily="34" charset="0"/>
              </a:rPr>
              <a:t>			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- ALS: ZERO</a:t>
            </a:r>
          </a:p>
          <a:p>
            <a:pPr marL="45720" indent="0">
              <a:buNone/>
              <a:tabLst>
                <a:tab pos="0" algn="l"/>
              </a:tabLst>
            </a:pPr>
            <a:r>
              <a:rPr lang="cs-CZ" dirty="0">
                <a:latin typeface="Candara" panose="020E0502030303020204" pitchFamily="34" charset="0"/>
                <a:hlinkClick r:id="rId8"/>
              </a:rPr>
              <a:t>https://www.nzsl.nz/signs/5655</a:t>
            </a:r>
            <a:r>
              <a:rPr lang="cs-CZ" dirty="0">
                <a:latin typeface="Candara" panose="020E0502030303020204" pitchFamily="34" charset="0"/>
              </a:rPr>
              <a:t>				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- NZSL: ZERO</a:t>
            </a:r>
          </a:p>
          <a:p>
            <a:pPr marL="45720" indent="0">
              <a:buNone/>
              <a:tabLst>
                <a:tab pos="0" algn="l"/>
              </a:tabLst>
            </a:pPr>
            <a:endParaRPr lang="cs-CZ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2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262626"/>
                </a:solidFill>
                <a:latin typeface="Candara"/>
              </a:rPr>
              <a:t>Složky negace</a:t>
            </a:r>
            <a:endParaRPr lang="en-GB" sz="5400" b="0" strike="noStrike" spc="-1" dirty="0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manuální znaky</a:t>
            </a:r>
            <a:endParaRPr lang="cs-CZ" sz="2400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nemanuální rysy</a:t>
            </a:r>
            <a:endParaRPr lang="en-GB" sz="2400" b="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000" b="0" strike="noStrike" spc="-1" dirty="0">
                <a:solidFill>
                  <a:srgbClr val="262626"/>
                </a:solidFill>
                <a:latin typeface="Candara"/>
              </a:rPr>
              <a:t>nemanuální rysy + manuální záporné znaky</a:t>
            </a:r>
            <a:endParaRPr lang="en-GB" sz="2000" b="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000" b="0" strike="noStrike" spc="-1" dirty="0">
                <a:solidFill>
                  <a:srgbClr val="262626"/>
                </a:solidFill>
                <a:latin typeface="Candara"/>
              </a:rPr>
              <a:t>nebo s jinými lexikálními znaky, vyjadřují negaci samy	</a:t>
            </a:r>
            <a:endParaRPr lang="en-GB" sz="2000" b="0" strike="noStrike" spc="-1" dirty="0"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200" b="0" strike="noStrike" spc="-1" dirty="0"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Manuální a nemanuální složka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1080000" y="190188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000" strike="noStrike" spc="-1" dirty="0">
                <a:solidFill>
                  <a:srgbClr val="262626"/>
                </a:solidFill>
                <a:latin typeface="Candara"/>
              </a:rPr>
              <a:t>	</a:t>
            </a:r>
            <a:endParaRPr lang="en-GB" sz="200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None/>
              <a:tabLst>
                <a:tab pos="0" algn="l"/>
              </a:tabLst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NEMANUÁLNĚ-DOMINANTNÍ ZN.J. </a:t>
            </a:r>
            <a:endParaRPr lang="en-GB" sz="2400" strike="noStrike" spc="-1" dirty="0">
              <a:latin typeface="Arial"/>
            </a:endParaRPr>
          </a:p>
          <a:p>
            <a:pPr marL="571500" indent="-3429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tabLst>
                <a:tab pos="0" algn="l"/>
              </a:tabLst>
            </a:pPr>
            <a:r>
              <a:rPr lang="cs-CZ" sz="2100" strike="noStrike" spc="-1" dirty="0">
                <a:solidFill>
                  <a:srgbClr val="262626"/>
                </a:solidFill>
                <a:latin typeface="Candara"/>
              </a:rPr>
              <a:t>nemanuální </a:t>
            </a:r>
            <a:r>
              <a:rPr lang="cs-CZ" sz="2100" strike="noStrike" spc="-1" dirty="0" err="1">
                <a:solidFill>
                  <a:srgbClr val="262626"/>
                </a:solidFill>
                <a:latin typeface="Candara"/>
              </a:rPr>
              <a:t>marker</a:t>
            </a:r>
            <a:r>
              <a:rPr lang="cs-CZ" sz="2100" strike="noStrike" spc="-1" dirty="0">
                <a:solidFill>
                  <a:srgbClr val="262626"/>
                </a:solidFill>
                <a:latin typeface="Candara"/>
              </a:rPr>
              <a:t> negace může sám o sobě plnit funkci </a:t>
            </a:r>
            <a:r>
              <a:rPr lang="cs-CZ" sz="2100" strike="noStrike" spc="-1" dirty="0" err="1">
                <a:solidFill>
                  <a:srgbClr val="262626"/>
                </a:solidFill>
                <a:latin typeface="Candara"/>
              </a:rPr>
              <a:t>negátoru</a:t>
            </a:r>
            <a:endParaRPr lang="cs-CZ" sz="2100" strike="noStrike" spc="-1" dirty="0">
              <a:solidFill>
                <a:srgbClr val="262626"/>
              </a:solidFill>
              <a:latin typeface="Candara"/>
            </a:endParaRPr>
          </a:p>
          <a:p>
            <a:pPr marL="571500" indent="-3429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tabLst>
                <a:tab pos="0" algn="l"/>
              </a:tabLst>
            </a:pPr>
            <a:r>
              <a:rPr lang="cs-CZ" sz="2100" spc="-1" dirty="0">
                <a:solidFill>
                  <a:srgbClr val="262626"/>
                </a:solidFill>
                <a:latin typeface="Candara"/>
              </a:rPr>
              <a:t>ASL, DGS, LSC</a:t>
            </a:r>
            <a:endParaRPr lang="en-GB" sz="2100" spc="-1" dirty="0">
              <a:solidFill>
                <a:srgbClr val="262626"/>
              </a:solidFill>
              <a:latin typeface="Candara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None/>
              <a:tabLst>
                <a:tab pos="0" algn="l"/>
              </a:tabLst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MANUÁLNĚ-DOMINANTNÍ ZN.J.</a:t>
            </a:r>
            <a:endParaRPr lang="en-GB" sz="2400" strike="noStrike" spc="-1" dirty="0">
              <a:latin typeface="Arial"/>
            </a:endParaRPr>
          </a:p>
          <a:p>
            <a:pPr marL="571500" indent="-342900">
              <a:spcBef>
                <a:spcPts val="1400"/>
              </a:spcBef>
              <a:buClr>
                <a:schemeClr val="accent1"/>
              </a:buClr>
              <a:tabLst>
                <a:tab pos="0" algn="l"/>
              </a:tabLst>
            </a:pPr>
            <a:r>
              <a:rPr lang="cs-CZ" sz="2100" spc="-1" dirty="0">
                <a:solidFill>
                  <a:srgbClr val="262626"/>
                </a:solidFill>
                <a:latin typeface="Candara"/>
              </a:rPr>
              <a:t>manuální </a:t>
            </a:r>
            <a:r>
              <a:rPr lang="cs-CZ" sz="2100" spc="-1" dirty="0" err="1">
                <a:solidFill>
                  <a:srgbClr val="262626"/>
                </a:solidFill>
                <a:latin typeface="Candara"/>
              </a:rPr>
              <a:t>negátor</a:t>
            </a:r>
            <a:r>
              <a:rPr lang="cs-CZ" sz="2100" spc="-1" dirty="0">
                <a:solidFill>
                  <a:srgbClr val="262626"/>
                </a:solidFill>
                <a:latin typeface="Candara"/>
              </a:rPr>
              <a:t> je nutný</a:t>
            </a:r>
          </a:p>
          <a:p>
            <a:pPr marL="571500" indent="-342900">
              <a:spcBef>
                <a:spcPts val="1400"/>
              </a:spcBef>
              <a:buClr>
                <a:schemeClr val="accent1"/>
              </a:buClr>
              <a:tabLst>
                <a:tab pos="0" algn="l"/>
              </a:tabLst>
            </a:pPr>
            <a:r>
              <a:rPr lang="cs-CZ" sz="2100" spc="-1" dirty="0">
                <a:solidFill>
                  <a:srgbClr val="262626"/>
                </a:solidFill>
                <a:latin typeface="Candara"/>
              </a:rPr>
              <a:t>LIS, LIU, TİD</a:t>
            </a:r>
            <a:endParaRPr lang="en-GB" sz="2100" spc="-1" dirty="0">
              <a:solidFill>
                <a:srgbClr val="262626"/>
              </a:solidFill>
              <a:latin typeface="Candara"/>
            </a:endParaRPr>
          </a:p>
          <a:p>
            <a:pPr marL="22860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6000" b="0" strike="noStrike" spc="-1">
                <a:solidFill>
                  <a:srgbClr val="262626"/>
                </a:solidFill>
                <a:latin typeface="Candara"/>
              </a:rPr>
              <a:t>Manuální negace</a:t>
            </a:r>
            <a:endParaRPr lang="en-GB" sz="60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1143000" y="196596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pc="-1" dirty="0">
                <a:solidFill>
                  <a:srgbClr val="262626"/>
                </a:solidFill>
                <a:latin typeface="Candara"/>
              </a:rPr>
              <a:t>základní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větná negace</a:t>
            </a:r>
            <a:endParaRPr lang="en-GB" sz="240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+ další význam</a:t>
            </a:r>
            <a:endParaRPr lang="en-GB" sz="240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1800" strike="noStrike" spc="-1" dirty="0">
                <a:solidFill>
                  <a:srgbClr val="262626"/>
                </a:solidFill>
                <a:latin typeface="Candara"/>
              </a:rPr>
              <a:t>NEG-CONTR / NO-NO</a:t>
            </a:r>
            <a:endParaRPr lang="en-GB" sz="180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některé ZJ: „manuální důraz“</a:t>
            </a:r>
            <a:endParaRPr lang="en-GB" sz="240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1800" strike="noStrike" spc="-1" dirty="0">
                <a:solidFill>
                  <a:srgbClr val="262626"/>
                </a:solidFill>
                <a:latin typeface="Candara"/>
              </a:rPr>
              <a:t>rozhodně ne / absolutně vůbec</a:t>
            </a:r>
            <a:endParaRPr lang="en-GB" sz="1800" strike="noStrike" spc="-1" dirty="0">
              <a:latin typeface="Arial"/>
            </a:endParaRPr>
          </a:p>
        </p:txBody>
      </p:sp>
      <p:pic>
        <p:nvPicPr>
          <p:cNvPr id="141" name="Obrázek 6"/>
          <p:cNvPicPr/>
          <p:nvPr/>
        </p:nvPicPr>
        <p:blipFill>
          <a:blip r:embed="rId2"/>
          <a:stretch/>
        </p:blipFill>
        <p:spPr>
          <a:xfrm>
            <a:off x="6079320" y="2141640"/>
            <a:ext cx="5356800" cy="419760"/>
          </a:xfrm>
          <a:prstGeom prst="rect">
            <a:avLst/>
          </a:prstGeom>
          <a:ln w="0">
            <a:noFill/>
          </a:ln>
        </p:spPr>
      </p:pic>
      <p:pic>
        <p:nvPicPr>
          <p:cNvPr id="142" name="Obrázek 7"/>
          <p:cNvPicPr/>
          <p:nvPr/>
        </p:nvPicPr>
        <p:blipFill>
          <a:blip r:embed="rId3"/>
          <a:srcRect b="41760"/>
          <a:stretch/>
        </p:blipFill>
        <p:spPr>
          <a:xfrm>
            <a:off x="6079320" y="3138480"/>
            <a:ext cx="5356800" cy="630720"/>
          </a:xfrm>
          <a:prstGeom prst="rect">
            <a:avLst/>
          </a:prstGeom>
          <a:ln w="0">
            <a:noFill/>
          </a:ln>
        </p:spPr>
      </p:pic>
      <p:pic>
        <p:nvPicPr>
          <p:cNvPr id="143" name="Obrázek 8"/>
          <p:cNvPicPr/>
          <p:nvPr/>
        </p:nvPicPr>
        <p:blipFill>
          <a:blip r:embed="rId4"/>
          <a:stretch/>
        </p:blipFill>
        <p:spPr>
          <a:xfrm>
            <a:off x="6079320" y="4942440"/>
            <a:ext cx="5340240" cy="632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262626"/>
                </a:solidFill>
                <a:latin typeface="Candara"/>
              </a:rPr>
              <a:t>Nepravidelný zápor </a:t>
            </a:r>
            <a:r>
              <a:rPr lang="cs-CZ" sz="2200" b="0" i="1" strike="noStrike" spc="-1" dirty="0">
                <a:solidFill>
                  <a:srgbClr val="262626"/>
                </a:solidFill>
                <a:latin typeface="Candara"/>
              </a:rPr>
              <a:t>(</a:t>
            </a:r>
            <a:r>
              <a:rPr lang="cs-CZ" sz="2200" i="1" spc="-1" dirty="0" err="1">
                <a:solidFill>
                  <a:srgbClr val="262626"/>
                </a:solidFill>
                <a:latin typeface="Candara"/>
              </a:rPr>
              <a:t>I</a:t>
            </a:r>
            <a:r>
              <a:rPr lang="cs-CZ" sz="2200" b="0" i="1" strike="noStrike" spc="-1" dirty="0" err="1">
                <a:solidFill>
                  <a:srgbClr val="262626"/>
                </a:solidFill>
                <a:latin typeface="Candara"/>
              </a:rPr>
              <a:t>rregular</a:t>
            </a:r>
            <a:r>
              <a:rPr lang="cs-CZ" sz="2200" b="0" i="1" strike="noStrike" spc="-1" dirty="0">
                <a:solidFill>
                  <a:srgbClr val="262626"/>
                </a:solidFill>
                <a:latin typeface="Candara"/>
              </a:rPr>
              <a:t> negative)</a:t>
            </a:r>
            <a:endParaRPr lang="en-GB" sz="2200" b="0" i="1" strike="noStrike" spc="-1" dirty="0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1010412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obvykle obsahuje řadu lexikálních znaků, které zahrnují negaci:</a:t>
            </a:r>
            <a:endParaRPr lang="en-GB" sz="240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v transparentních formách</a:t>
            </a:r>
            <a:endParaRPr lang="en-GB" sz="220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v supletivních formách</a:t>
            </a:r>
            <a:endParaRPr lang="en-GB" sz="22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→ inkorporace</a:t>
            </a: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většina takových znaků patří k sémantickým třídám predikátů vyjadřujících:</a:t>
            </a:r>
            <a:endParaRPr lang="en-GB" sz="240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cognition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 (poznání) 				→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know</a:t>
            </a:r>
            <a:r>
              <a:rPr lang="cs-CZ" sz="2200" i="1" strike="noStrike" spc="-1" dirty="0">
                <a:solidFill>
                  <a:srgbClr val="262626"/>
                </a:solidFill>
                <a:latin typeface="Candara"/>
              </a:rPr>
              <a:t>,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understand</a:t>
            </a:r>
            <a:endParaRPr lang="en-GB" sz="220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emotion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cs-CZ" sz="2200" strike="noStrike" spc="-1" dirty="0" err="1">
                <a:solidFill>
                  <a:srgbClr val="262626"/>
                </a:solidFill>
                <a:latin typeface="Candara"/>
              </a:rPr>
              <a:t>or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volition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 (emoce nebo chtění) 		→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like</a:t>
            </a:r>
            <a:r>
              <a:rPr lang="cs-CZ" sz="2200" i="1" strike="noStrike" spc="-1" dirty="0">
                <a:solidFill>
                  <a:srgbClr val="262626"/>
                </a:solidFill>
                <a:latin typeface="Candara"/>
              </a:rPr>
              <a:t>,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want</a:t>
            </a:r>
            <a:endParaRPr lang="en-GB" sz="220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modal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meaning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 (modální význam)			→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can</a:t>
            </a:r>
            <a:r>
              <a:rPr lang="cs-CZ" sz="2200" i="1" strike="noStrike" spc="-1" dirty="0">
                <a:solidFill>
                  <a:srgbClr val="262626"/>
                </a:solidFill>
                <a:latin typeface="Candara"/>
              </a:rPr>
              <a:t>,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need</a:t>
            </a:r>
            <a:r>
              <a:rPr lang="cs-CZ" sz="2200" i="1" strike="noStrike" spc="-1" dirty="0">
                <a:solidFill>
                  <a:srgbClr val="262626"/>
                </a:solidFill>
                <a:latin typeface="Candara"/>
              </a:rPr>
              <a:t>,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must</a:t>
            </a:r>
            <a:endParaRPr lang="en-GB" sz="2200" strike="noStrike" spc="-1" dirty="0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possession</a:t>
            </a:r>
            <a:r>
              <a:rPr lang="cs-CZ" sz="2200" i="1" strike="noStrike" spc="-1" dirty="0">
                <a:solidFill>
                  <a:srgbClr val="262626"/>
                </a:solidFill>
                <a:latin typeface="Candara"/>
              </a:rPr>
              <a:t>/existence </a:t>
            </a:r>
            <a:r>
              <a:rPr lang="cs-CZ" sz="2200" strike="noStrike" spc="-1" dirty="0">
                <a:solidFill>
                  <a:srgbClr val="262626"/>
                </a:solidFill>
                <a:latin typeface="Candara"/>
              </a:rPr>
              <a:t>(vlastnictví/existenci)		→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have</a:t>
            </a:r>
            <a:r>
              <a:rPr lang="cs-CZ" sz="2200" i="1" strike="noStrike" spc="-1" dirty="0">
                <a:solidFill>
                  <a:srgbClr val="262626"/>
                </a:solidFill>
                <a:latin typeface="Candara"/>
              </a:rPr>
              <a:t>, </a:t>
            </a:r>
            <a:r>
              <a:rPr lang="cs-CZ" sz="2200" i="1" strike="noStrike" spc="-1" dirty="0" err="1">
                <a:solidFill>
                  <a:srgbClr val="262626"/>
                </a:solidFill>
                <a:latin typeface="Candara"/>
              </a:rPr>
              <a:t>there-be</a:t>
            </a:r>
            <a:endParaRPr lang="en-GB" sz="22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/>
          </p:nvPr>
        </p:nvSpPr>
        <p:spPr>
          <a:xfrm>
            <a:off x="1143000" y="2057400"/>
            <a:ext cx="101650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</a:pP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 hodnotící predikáty (</a:t>
            </a:r>
            <a:r>
              <a:rPr lang="cs-CZ" sz="2400" b="0" i="1" strike="noStrike" spc="-1" dirty="0" err="1">
                <a:solidFill>
                  <a:srgbClr val="262626"/>
                </a:solidFill>
                <a:latin typeface="Candara"/>
              </a:rPr>
              <a:t>good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, </a:t>
            </a:r>
            <a:r>
              <a:rPr lang="cs-CZ" sz="2400" b="0" i="1" strike="noStrike" spc="-1" dirty="0" err="1">
                <a:solidFill>
                  <a:srgbClr val="262626"/>
                </a:solidFill>
                <a:latin typeface="Candara"/>
              </a:rPr>
              <a:t>enough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) a výpovědi týkající se času/aspektu (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perfect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/</a:t>
            </a:r>
            <a:r>
              <a:rPr lang="cs-CZ" sz="2400" b="0" strike="noStrike" spc="-1" dirty="0" err="1">
                <a:solidFill>
                  <a:srgbClr val="262626"/>
                </a:solidFill>
                <a:latin typeface="Candara"/>
              </a:rPr>
              <a:t>future</a:t>
            </a:r>
            <a:r>
              <a:rPr lang="cs-CZ" sz="2400" b="0" strike="noStrike" spc="-1" dirty="0">
                <a:solidFill>
                  <a:srgbClr val="262626"/>
                </a:solidFill>
                <a:latin typeface="Candara"/>
              </a:rPr>
              <a:t>), mají tendenci se také lexikálně slučovat s negací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147" name="Obrázek 3"/>
          <p:cNvPicPr/>
          <p:nvPr/>
        </p:nvPicPr>
        <p:blipFill>
          <a:blip r:embed="rId2"/>
          <a:stretch/>
        </p:blipFill>
        <p:spPr>
          <a:xfrm>
            <a:off x="2761920" y="3429000"/>
            <a:ext cx="6667560" cy="188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>
                <a:solidFill>
                  <a:srgbClr val="262626"/>
                </a:solidFill>
                <a:latin typeface="Candara"/>
              </a:rPr>
              <a:t>Z morfologického hlediska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Transparentní formy</a:t>
            </a: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pc="-1" dirty="0">
                <a:solidFill>
                  <a:srgbClr val="262626"/>
                </a:solidFill>
                <a:latin typeface="Candara"/>
              </a:rPr>
              <a:t>zápor zřetězen</a:t>
            </a: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pc="-1" dirty="0" err="1">
                <a:solidFill>
                  <a:srgbClr val="262626"/>
                </a:solidFill>
                <a:latin typeface="Candara"/>
              </a:rPr>
              <a:t>klitizací</a:t>
            </a:r>
            <a:r>
              <a:rPr lang="cs-CZ" sz="2400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cs-CZ" sz="2400" spc="-1" dirty="0" err="1">
                <a:solidFill>
                  <a:srgbClr val="262626"/>
                </a:solidFill>
                <a:latin typeface="Candara"/>
              </a:rPr>
              <a:t>neg</a:t>
            </a:r>
            <a:r>
              <a:rPr lang="cs-CZ" sz="2400" spc="-1" dirty="0">
                <a:solidFill>
                  <a:srgbClr val="262626"/>
                </a:solidFill>
                <a:latin typeface="Candara"/>
              </a:rPr>
              <a:t>. morfému na lexikální znak</a:t>
            </a: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trike="noStrike" spc="-1" dirty="0" err="1">
                <a:solidFill>
                  <a:srgbClr val="262626"/>
                </a:solidFill>
                <a:latin typeface="Candara"/>
              </a:rPr>
              <a:t>afixací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</a:t>
            </a:r>
            <a:r>
              <a:rPr lang="cs-CZ" sz="2400" strike="noStrike" spc="-1" dirty="0" err="1">
                <a:solidFill>
                  <a:srgbClr val="262626"/>
                </a:solidFill>
                <a:latin typeface="Candara"/>
              </a:rPr>
              <a:t>neg</a:t>
            </a:r>
            <a:r>
              <a:rPr lang="cs-CZ" sz="2400" spc="-1" dirty="0">
                <a:solidFill>
                  <a:srgbClr val="262626"/>
                </a:solidFill>
                <a:latin typeface="Candara"/>
              </a:rPr>
              <a:t>. morfému na lexikální znak</a:t>
            </a:r>
            <a:endParaRPr lang="en-GB" sz="240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endParaRPr lang="en-GB" sz="2400" strike="noStrike" spc="-1" dirty="0">
              <a:latin typeface="Arial"/>
            </a:endParaRPr>
          </a:p>
          <a:p>
            <a:pPr marL="45720" indent="0">
              <a:lnSpc>
                <a:spcPct val="90000"/>
              </a:lnSpc>
              <a:spcBef>
                <a:spcPts val="1400"/>
              </a:spcBef>
              <a:buNone/>
              <a:tabLst>
                <a:tab pos="0" algn="l"/>
              </a:tabLst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Supletivní formy</a:t>
            </a:r>
            <a:endParaRPr lang="en-GB" sz="2400" strike="noStrike" spc="-1" dirty="0">
              <a:latin typeface="Aria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7EA9CA"/>
              </a:buClr>
              <a:buSzPct val="80000"/>
              <a:buFont typeface="Corbel"/>
              <a:buChar char="•"/>
              <a:tabLst>
                <a:tab pos="0" algn="l"/>
              </a:tabLst>
            </a:pP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zcela neprůhledné negativní protějšky existujících </a:t>
            </a:r>
            <a:r>
              <a:rPr lang="cs-CZ" sz="2400" strike="noStrike" spc="-1" dirty="0" err="1">
                <a:solidFill>
                  <a:srgbClr val="262626"/>
                </a:solidFill>
                <a:latin typeface="Candara"/>
              </a:rPr>
              <a:t>nenegovaných</a:t>
            </a:r>
            <a:r>
              <a:rPr lang="cs-CZ" sz="2400" strike="noStrike" spc="-1" dirty="0">
                <a:solidFill>
                  <a:srgbClr val="262626"/>
                </a:solidFill>
                <a:latin typeface="Candara"/>
              </a:rPr>
              <a:t> znaků</a:t>
            </a:r>
            <a:endParaRPr lang="en-GB" sz="24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Vlastní 24">
      <a:dk1>
        <a:srgbClr val="000000"/>
      </a:dk1>
      <a:lt1>
        <a:srgbClr val="FFFFFF"/>
      </a:lt1>
      <a:dk2>
        <a:srgbClr val="637052"/>
      </a:dk2>
      <a:lt2>
        <a:srgbClr val="FFFFFF"/>
      </a:lt2>
      <a:accent1>
        <a:srgbClr val="7EA9CA"/>
      </a:accent1>
      <a:accent2>
        <a:srgbClr val="3F739B"/>
      </a:accent2>
      <a:accent3>
        <a:srgbClr val="1F394D"/>
      </a:accent3>
      <a:accent4>
        <a:srgbClr val="9B8357"/>
      </a:accent4>
      <a:accent5>
        <a:srgbClr val="C2BC80"/>
      </a:accent5>
      <a:accent6>
        <a:srgbClr val="94A088"/>
      </a:accent6>
      <a:hlink>
        <a:srgbClr val="7EA9CA"/>
      </a:hlink>
      <a:folHlink>
        <a:srgbClr val="7EA9CA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1252</TotalTime>
  <Words>1358</Words>
  <Application>Microsoft Office PowerPoint</Application>
  <PresentationFormat>Širokoúhlá obrazovka</PresentationFormat>
  <Paragraphs>227</Paragraphs>
  <Slides>31</Slides>
  <Notes>0</Notes>
  <HiddenSlides>0</HiddenSlides>
  <MMClips>6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Microsoft YaHei</vt:lpstr>
      <vt:lpstr>Arial</vt:lpstr>
      <vt:lpstr>Calibri</vt:lpstr>
      <vt:lpstr>Candara</vt:lpstr>
      <vt:lpstr>Corbel</vt:lpstr>
      <vt:lpstr>DejaVu Sans</vt:lpstr>
      <vt:lpstr>Wingdings</vt:lpstr>
      <vt:lpstr>Základ</vt:lpstr>
      <vt:lpstr>negace</vt:lpstr>
      <vt:lpstr>Exit slip – otázky</vt:lpstr>
      <vt:lpstr>Obsah</vt:lpstr>
      <vt:lpstr>Složky negace</vt:lpstr>
      <vt:lpstr>Manuální a nemanuální složka</vt:lpstr>
      <vt:lpstr>Manuální negace</vt:lpstr>
      <vt:lpstr>Nepravidelný zápor (Irregular negative)</vt:lpstr>
      <vt:lpstr>Prezentace aplikace PowerPoint</vt:lpstr>
      <vt:lpstr>Z morfologického hlediska</vt:lpstr>
      <vt:lpstr>Supletivní formy</vt:lpstr>
      <vt:lpstr>Transparentní simultánně</vt:lpstr>
      <vt:lpstr>Transparentní simultánně</vt:lpstr>
      <vt:lpstr>Transparentní sekvenčně</vt:lpstr>
      <vt:lpstr>Nominální a adverbiální negace</vt:lpstr>
      <vt:lpstr>Další typy negace</vt:lpstr>
      <vt:lpstr>Nemanuální markery negace</vt:lpstr>
      <vt:lpstr>Pohyby hlavy</vt:lpstr>
      <vt:lpstr>Pohyby hlavy</vt:lpstr>
      <vt:lpstr>Výrazy obličeje</vt:lpstr>
      <vt:lpstr>Syntaktické vzorce negace</vt:lpstr>
      <vt:lpstr>Interakce s dalšími syntaktickými kategoriemi</vt:lpstr>
      <vt:lpstr>Interakce s dalšími syntaktickými kategoriemi</vt:lpstr>
      <vt:lpstr>Doubling</vt:lpstr>
      <vt:lpstr>Spreading</vt:lpstr>
      <vt:lpstr>Spreading</vt:lpstr>
      <vt:lpstr>Spreading</vt:lpstr>
      <vt:lpstr>Spreading</vt:lpstr>
      <vt:lpstr>Negativní shoda (Split negation / negative concord)</vt:lpstr>
      <vt:lpstr> Výjimky</vt:lpstr>
      <vt:lpstr>Výjimky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negace</dc:title>
  <dc:creator>Žaneta Slámová</dc:creator>
  <cp:lastModifiedBy>Žaneta Slámová</cp:lastModifiedBy>
  <cp:revision>128</cp:revision>
  <dcterms:created xsi:type="dcterms:W3CDTF">2023-04-27T17:53:53Z</dcterms:created>
  <dcterms:modified xsi:type="dcterms:W3CDTF">2023-05-02T18:37:08Z</dcterms:modified>
</cp:coreProperties>
</file>