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97" r:id="rId4"/>
    <p:sldId id="267" r:id="rId5"/>
    <p:sldId id="268" r:id="rId6"/>
    <p:sldId id="269" r:id="rId7"/>
    <p:sldId id="273" r:id="rId8"/>
    <p:sldId id="272" r:id="rId9"/>
    <p:sldId id="274" r:id="rId10"/>
    <p:sldId id="289" r:id="rId11"/>
    <p:sldId id="300" r:id="rId12"/>
    <p:sldId id="257" r:id="rId13"/>
    <p:sldId id="291" r:id="rId14"/>
    <p:sldId id="293" r:id="rId15"/>
    <p:sldId id="259" r:id="rId16"/>
    <p:sldId id="261" r:id="rId17"/>
    <p:sldId id="262" r:id="rId18"/>
    <p:sldId id="263" r:id="rId19"/>
    <p:sldId id="264" r:id="rId20"/>
    <p:sldId id="294" r:id="rId21"/>
    <p:sldId id="266" r:id="rId22"/>
    <p:sldId id="301" r:id="rId23"/>
    <p:sldId id="286" r:id="rId24"/>
    <p:sldId id="275" r:id="rId25"/>
    <p:sldId id="278" r:id="rId26"/>
    <p:sldId id="277" r:id="rId27"/>
    <p:sldId id="284" r:id="rId28"/>
    <p:sldId id="281" r:id="rId29"/>
    <p:sldId id="287" r:id="rId30"/>
    <p:sldId id="280" r:id="rId31"/>
    <p:sldId id="276" r:id="rId32"/>
    <p:sldId id="299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172"/>
    <a:srgbClr val="E9F2F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D84162E-B8EC-475E-9C1A-25E1BBB33F47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E32C51A-ACF1-4EEA-95C6-88774720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05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62E-B8EC-475E-9C1A-25E1BBB33F47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C51A-ACF1-4EEA-95C6-88774720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92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62E-B8EC-475E-9C1A-25E1BBB33F47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C51A-ACF1-4EEA-95C6-88774720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87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62E-B8EC-475E-9C1A-25E1BBB33F47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C51A-ACF1-4EEA-95C6-88774720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39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62E-B8EC-475E-9C1A-25E1BBB33F47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C51A-ACF1-4EEA-95C6-88774720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31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62E-B8EC-475E-9C1A-25E1BBB33F47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C51A-ACF1-4EEA-95C6-88774720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02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62E-B8EC-475E-9C1A-25E1BBB33F47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C51A-ACF1-4EEA-95C6-88774720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1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62E-B8EC-475E-9C1A-25E1BBB33F47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C51A-ACF1-4EEA-95C6-88774720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11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62E-B8EC-475E-9C1A-25E1BBB33F47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C51A-ACF1-4EEA-95C6-88774720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87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162E-B8EC-475E-9C1A-25E1BBB33F47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E32C51A-ACF1-4EEA-95C6-88774720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91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D84162E-B8EC-475E-9C1A-25E1BBB33F47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E32C51A-ACF1-4EEA-95C6-88774720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9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D84162E-B8EC-475E-9C1A-25E1BBB33F47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E32C51A-ACF1-4EEA-95C6-88774720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82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readthesign.com/video/mp4/13/455436.mp4" TargetMode="External"/><Relationship Id="rId2" Type="http://schemas.openxmlformats.org/officeDocument/2006/relationships/hyperlink" Target="https://media.spreadthesign.com/video/mp4/13/91532.mp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dictio.info/videoczj/A_nocni_stolek.mp4" TargetMode="External"/><Relationship Id="rId2" Type="http://schemas.openxmlformats.org/officeDocument/2006/relationships/hyperlink" Target="https://files.dictio.info/videoczj/A_policie1.mp4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files.dictio.info/videoczj/A_27267.mp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dictio.info/videoczj/A_nocni_stolek.mp4" TargetMode="External"/><Relationship Id="rId2" Type="http://schemas.openxmlformats.org/officeDocument/2006/relationships/hyperlink" Target="https://files.dictio.info/videoczj/A_policie1.mp4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files.dictio.info/videoczj/A_27267.mp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dia.spreadthesign.com/video/mp4/4/34966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0BBCA-47EB-7AD1-F83D-2CF12DFAE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0466"/>
            <a:ext cx="12192000" cy="3577247"/>
          </a:xfrm>
        </p:spPr>
        <p:txBody>
          <a:bodyPr/>
          <a:lstStyle/>
          <a:p>
            <a:pPr algn="ctr"/>
            <a:r>
              <a:rPr lang="cs-CZ" sz="16600" b="1" dirty="0" err="1"/>
              <a:t>Pluralizace</a:t>
            </a:r>
            <a:endParaRPr lang="cs-CZ" sz="16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29FE9D-3150-5C99-D211-0D7780080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1055" y="6317433"/>
            <a:ext cx="7670945" cy="540567"/>
          </a:xfrm>
        </p:spPr>
        <p:txBody>
          <a:bodyPr>
            <a:normAutofit/>
          </a:bodyPr>
          <a:lstStyle/>
          <a:p>
            <a:r>
              <a:rPr lang="cs-CZ" sz="2400" dirty="0"/>
              <a:t>Prezentaci vypracovaly Barbora Stenglová a Eliška Prokopová</a:t>
            </a:r>
          </a:p>
        </p:txBody>
      </p:sp>
    </p:spTree>
    <p:extLst>
      <p:ext uri="{BB962C8B-B14F-4D97-AF65-F5344CB8AC3E}">
        <p14:creationId xmlns:p14="http://schemas.microsoft.com/office/powerpoint/2010/main" val="281976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C696EB3-26A0-AF92-F071-22D4323E15D6}"/>
              </a:ext>
            </a:extLst>
          </p:cNvPr>
          <p:cNvSpPr txBox="1"/>
          <p:nvPr/>
        </p:nvSpPr>
        <p:spPr>
          <a:xfrm>
            <a:off x="357381" y="706040"/>
            <a:ext cx="1147723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ASL</a:t>
            </a:r>
            <a:r>
              <a:rPr lang="cs-CZ" sz="2400" dirty="0"/>
              <a:t> – Americký ZJ</a:t>
            </a:r>
          </a:p>
          <a:p>
            <a:r>
              <a:rPr lang="cs-CZ" sz="2400" dirty="0"/>
              <a:t>	- jednoruční znaky s tváří jako místem artikulace tvoří plurál střídavým opakováním znaku 		na obou tvářích – </a:t>
            </a:r>
            <a:r>
              <a:rPr lang="cs-CZ" sz="2400" dirty="0">
                <a:hlinkClick r:id="rId2"/>
              </a:rPr>
              <a:t>ONION</a:t>
            </a:r>
            <a:r>
              <a:rPr lang="cs-CZ" sz="2400" dirty="0"/>
              <a:t>, </a:t>
            </a:r>
            <a:r>
              <a:rPr lang="cs-CZ" sz="2400" dirty="0">
                <a:hlinkClick r:id="rId3"/>
              </a:rPr>
              <a:t>APPLE</a:t>
            </a:r>
            <a:endParaRPr lang="cs-CZ" sz="2400" dirty="0"/>
          </a:p>
          <a:p>
            <a:r>
              <a:rPr lang="cs-CZ" sz="2400" dirty="0"/>
              <a:t>	- znaky se sekundárním pohybem nevyužívají k pluralizaci reduplikaci, pouze prodlouží a 		zintenzivní sekundární pohyb</a:t>
            </a:r>
          </a:p>
          <a:p>
            <a:r>
              <a:rPr lang="cs-CZ" sz="2400" dirty="0"/>
              <a:t>	- znaky mající kontakt s tělem, nebo měnící orientaci pluralizují reduplikací s přidaným 			horizontálním obloukovým pohybem</a:t>
            </a:r>
          </a:p>
          <a:p>
            <a:r>
              <a:rPr lang="cs-CZ" sz="2400" dirty="0"/>
              <a:t>	- také některé znaky s opakovaným komplexním pohybem vyjadřují mnohost 					horizontálním obloukovým pohybem bez využití reduplikační operace.</a:t>
            </a:r>
          </a:p>
          <a:p>
            <a:endParaRPr lang="cs-CZ" sz="2400" dirty="0"/>
          </a:p>
          <a:p>
            <a:endParaRPr lang="cs-CZ" sz="2400" dirty="0"/>
          </a:p>
          <a:p>
            <a:pPr lvl="1"/>
            <a:r>
              <a:rPr lang="cs-CZ" sz="2400" dirty="0">
                <a:latin typeface="Times New Roman" panose="02020603050405020304" pitchFamily="18" charset="0"/>
              </a:rPr>
              <a:t>WILBUR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, Ronnie</a:t>
            </a:r>
            <a:r>
              <a:rPr lang="cs-CZ" sz="2400" b="0" i="0" dirty="0">
                <a:effectLst/>
                <a:latin typeface="Times New Roman" panose="02020603050405020304" pitchFamily="18" charset="0"/>
              </a:rPr>
              <a:t> (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1987</a:t>
            </a:r>
            <a:r>
              <a:rPr lang="cs-CZ" sz="2400" b="0" i="0" dirty="0">
                <a:effectLst/>
                <a:latin typeface="Times New Roman" panose="02020603050405020304" pitchFamily="18" charset="0"/>
              </a:rPr>
              <a:t>) </a:t>
            </a:r>
            <a:r>
              <a:rPr lang="en-US" sz="2400" b="0" i="1" dirty="0">
                <a:effectLst/>
                <a:latin typeface="Times New Roman" panose="02020603050405020304" pitchFamily="18" charset="0"/>
              </a:rPr>
              <a:t>American Sign Language: Linguistic and Applied Dimensions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. Boston: </a:t>
            </a:r>
            <a:r>
              <a:rPr lang="en-US" sz="2400" b="0" i="0" dirty="0" err="1">
                <a:effectLst/>
                <a:latin typeface="Times New Roman" panose="02020603050405020304" pitchFamily="18" charset="0"/>
              </a:rPr>
              <a:t>Little,Brown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 &amp; Co.</a:t>
            </a:r>
            <a:endParaRPr lang="cs-CZ" sz="2400" dirty="0"/>
          </a:p>
          <a:p>
            <a:r>
              <a:rPr lang="cs-CZ" sz="2400" dirty="0"/>
              <a:t>	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6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FB7A017-8F50-D8EA-8F98-7BFE18BC0C81}"/>
              </a:ext>
            </a:extLst>
          </p:cNvPr>
          <p:cNvSpPr/>
          <p:nvPr/>
        </p:nvSpPr>
        <p:spPr>
          <a:xfrm>
            <a:off x="0" y="386927"/>
            <a:ext cx="12192000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4C8A21-E1EE-B1CC-9D72-1394CBF6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Jmenná pluralizace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74D05A-D8FE-24BC-E113-B54A7177D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2492829"/>
            <a:ext cx="11702641" cy="4161971"/>
          </a:xfrm>
        </p:spPr>
        <p:txBody>
          <a:bodyPr>
            <a:normAutofit/>
          </a:bodyPr>
          <a:lstStyle/>
          <a:p>
            <a:r>
              <a:rPr lang="cs-CZ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Jmenná fráze je zásadní pro gramatickou správnost vlastností substantiv jakými jsou       	například osoba, číslo a pád</a:t>
            </a:r>
          </a:p>
          <a:p>
            <a:pPr lvl="2"/>
            <a:r>
              <a:rPr lang="cs-CZ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proto, za účelem shody, ovlivňují některé </a:t>
            </a:r>
            <a:r>
              <a:rPr lang="cs-CZ" kern="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pluralizační</a:t>
            </a:r>
            <a:r>
              <a:rPr lang="cs-CZ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operace nejen podstatná jména, ale celé jmenné fráze obsahující např. determinátory a přídavná jména.</a:t>
            </a:r>
          </a:p>
          <a:p>
            <a:pPr lvl="1">
              <a:buFontTx/>
              <a:buChar char="-"/>
            </a:pPr>
            <a:r>
              <a:rPr lang="cs-CZ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ZJ značí pluralizaci celé fráze buďto jednorázovým, nebo opakovaným použitím množitele</a:t>
            </a:r>
          </a:p>
          <a:p>
            <a:pPr marL="0" lvl="2" indent="0">
              <a:buNone/>
            </a:pPr>
            <a:r>
              <a:rPr lang="cs-CZ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- u jednorázového množitele se nejčastěji jedná o číslovky a příslovce, kdy PJ není v číselné shodě s množitelem</a:t>
            </a:r>
          </a:p>
          <a:p>
            <a:pPr marL="0" lvl="2" indent="0">
              <a:buNone/>
            </a:pPr>
            <a:r>
              <a:rPr lang="cs-CZ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- pokud je ve frázi přítomna číslovka či příslovce, reduplikace prostá i s posunem je potlačena </a:t>
            </a:r>
          </a:p>
          <a:p>
            <a:pPr marL="0" lvl="2" indent="0">
              <a:buNone/>
            </a:pPr>
            <a:r>
              <a:rPr lang="cs-CZ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- pokud </a:t>
            </a:r>
            <a:r>
              <a:rPr lang="cs-CZ" kern="1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pluralizované</a:t>
            </a:r>
            <a:r>
              <a:rPr lang="cs-CZ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PJ má přiřazené ADJ, </a:t>
            </a:r>
          </a:p>
          <a:p>
            <a:pPr marL="0" lvl="2" indent="0">
              <a:buNone/>
            </a:pPr>
            <a:r>
              <a:rPr lang="cs-CZ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nereduplikuje se, i kdyby splňovalo</a:t>
            </a:r>
          </a:p>
          <a:p>
            <a:pPr marL="0" lvl="2" indent="0">
              <a:buNone/>
            </a:pPr>
            <a:r>
              <a:rPr lang="cs-CZ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fonologické vlastnosti</a:t>
            </a:r>
          </a:p>
          <a:p>
            <a:pPr marL="0" lvl="2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4EF08DC-237B-F1C9-F11B-3CE28361D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6" r="16322"/>
          <a:stretch/>
        </p:blipFill>
        <p:spPr>
          <a:xfrm>
            <a:off x="5282878" y="4865907"/>
            <a:ext cx="6147121" cy="175499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F7467C8-7337-E40D-16D7-25B75AE8B9BD}"/>
              </a:ext>
            </a:extLst>
          </p:cNvPr>
          <p:cNvSpPr txBox="1"/>
          <p:nvPr/>
        </p:nvSpPr>
        <p:spPr>
          <a:xfrm>
            <a:off x="10434367" y="6436237"/>
            <a:ext cx="1855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Steinbach (2012)</a:t>
            </a:r>
          </a:p>
        </p:txBody>
      </p:sp>
    </p:spTree>
    <p:extLst>
      <p:ext uri="{BB962C8B-B14F-4D97-AF65-F5344CB8AC3E}">
        <p14:creationId xmlns:p14="http://schemas.microsoft.com/office/powerpoint/2010/main" val="6554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5D9ABDA-7B28-60BA-8257-0E207D19807F}"/>
              </a:ext>
            </a:extLst>
          </p:cNvPr>
          <p:cNvSpPr/>
          <p:nvPr/>
        </p:nvSpPr>
        <p:spPr>
          <a:xfrm>
            <a:off x="0" y="459952"/>
            <a:ext cx="12192000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005FB6-D189-C603-1FAC-A9ACDACA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Pluralizace</a:t>
            </a:r>
            <a:r>
              <a:rPr lang="cs-CZ" dirty="0"/>
              <a:t> </a:t>
            </a:r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zájmen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5712ED-C028-2431-4437-7E0CA2FB1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3290678"/>
            <a:ext cx="10753725" cy="391433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modifikace pohybu nebo opakování zájmena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morfologie mluvených i znakových jazyků</a:t>
            </a: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osoba a číslo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mluvené jazyky - přesné odlišné formy (ty, my, oni) </a:t>
            </a:r>
            <a:endParaRPr lang="cs-CZ" sz="2000" kern="1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znakové jazyky - </a:t>
            </a:r>
            <a:r>
              <a:rPr lang="cs-CZ" sz="20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znakovací</a:t>
            </a: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prostor (R-loci)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kern="1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očet natažených prstů podle počtu referentů, v některých jazycích až devět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4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4085731F-A6E8-AA5F-97B9-A942FEF0755D}"/>
              </a:ext>
            </a:extLst>
          </p:cNvPr>
          <p:cNvSpPr/>
          <p:nvPr/>
        </p:nvSpPr>
        <p:spPr>
          <a:xfrm>
            <a:off x="0" y="459952"/>
            <a:ext cx="12192000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57B5A8-73EE-AFF2-DECF-E4052802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Pluralizace</a:t>
            </a:r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zájmen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2BA1F2-C521-28EC-50A6-4C943339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58" y="3018683"/>
            <a:ext cx="10753725" cy="376618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znakové jazyky nejčastěji rozlišují: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singulár</a:t>
            </a: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ukazovák na referenta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duál</a:t>
            </a: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–kývání (x kruhový pohyb u </a:t>
            </a:r>
            <a:r>
              <a:rPr lang="cs-CZ" sz="2000" kern="1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inkorporace); MY DVA, ONI DVA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distributivní (</a:t>
            </a:r>
            <a:r>
              <a:rPr lang="cs-CZ" sz="20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exhaustive</a:t>
            </a:r>
            <a:r>
              <a:rPr lang="cs-CZ" sz="20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plurál </a:t>
            </a: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opakované ukazování (krátký pohyb) mapované na dlouhý posun; TO TO TO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kolektivní plurál </a:t>
            </a: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rozmáchlý pohyb v prostoru asociovaném s referentem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861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4363810-9AFC-F13C-ECEB-AA9F467F8BC2}"/>
              </a:ext>
            </a:extLst>
          </p:cNvPr>
          <p:cNvSpPr/>
          <p:nvPr/>
        </p:nvSpPr>
        <p:spPr>
          <a:xfrm>
            <a:off x="0" y="0"/>
            <a:ext cx="40843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CF923C-0FA4-D5A0-C493-1A3FBEDF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3" y="1228876"/>
            <a:ext cx="3718833" cy="343021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Kývavý X krouživý pohyb v zájmenech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F8929E-27A5-EB4A-2796-ACA51689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16572" r="51923" b="5480"/>
          <a:stretch/>
        </p:blipFill>
        <p:spPr>
          <a:xfrm rot="5400000">
            <a:off x="4907091" y="494688"/>
            <a:ext cx="2999084" cy="32235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525737-8823-7168-F681-A8A0A27DA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3" t="13381" r="15750" b="5252"/>
          <a:stretch/>
        </p:blipFill>
        <p:spPr>
          <a:xfrm rot="5400000">
            <a:off x="8434314" y="3002536"/>
            <a:ext cx="2888357" cy="354162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0B4160C-C47F-1EA1-D8C5-00EB83C81A48}"/>
              </a:ext>
            </a:extLst>
          </p:cNvPr>
          <p:cNvSpPr txBox="1"/>
          <p:nvPr/>
        </p:nvSpPr>
        <p:spPr>
          <a:xfrm>
            <a:off x="8107682" y="1853967"/>
            <a:ext cx="297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First</a:t>
            </a:r>
            <a:r>
              <a:rPr lang="cs-CZ" sz="2400" dirty="0"/>
              <a:t> Person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A4D37C9-CCF3-D679-048A-745CFCA930BD}"/>
              </a:ext>
            </a:extLst>
          </p:cNvPr>
          <p:cNvSpPr txBox="1"/>
          <p:nvPr/>
        </p:nvSpPr>
        <p:spPr>
          <a:xfrm>
            <a:off x="5858342" y="4773346"/>
            <a:ext cx="297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Non-</a:t>
            </a:r>
            <a:r>
              <a:rPr lang="cs-CZ" sz="2400" dirty="0" err="1"/>
              <a:t>First</a:t>
            </a:r>
            <a:r>
              <a:rPr lang="cs-CZ" sz="2400" dirty="0"/>
              <a:t> Person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6A1E78F-EFC3-A870-EB40-FAA1C2BA0422}"/>
              </a:ext>
            </a:extLst>
          </p:cNvPr>
          <p:cNvSpPr txBox="1"/>
          <p:nvPr/>
        </p:nvSpPr>
        <p:spPr>
          <a:xfrm>
            <a:off x="10412835" y="6400692"/>
            <a:ext cx="2019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Servusová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(2008)</a:t>
            </a:r>
          </a:p>
        </p:txBody>
      </p:sp>
    </p:spTree>
    <p:extLst>
      <p:ext uri="{BB962C8B-B14F-4D97-AF65-F5344CB8AC3E}">
        <p14:creationId xmlns:p14="http://schemas.microsoft.com/office/powerpoint/2010/main" val="201590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84AE930-C152-DA3A-86CF-8253A016A8BF}"/>
              </a:ext>
            </a:extLst>
          </p:cNvPr>
          <p:cNvSpPr/>
          <p:nvPr/>
        </p:nvSpPr>
        <p:spPr>
          <a:xfrm>
            <a:off x="0" y="459952"/>
            <a:ext cx="12192000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D72269-EE67-1B95-D087-B9CA5AEF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Číselná inkorporace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C76443-6D8C-730F-6580-6600607C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224" y="2420470"/>
            <a:ext cx="4663440" cy="3767328"/>
          </a:xfrm>
        </p:spPr>
        <p:txBody>
          <a:bodyPr/>
          <a:lstStyle/>
          <a:p>
            <a:r>
              <a:rPr lang="cs-CZ" sz="2000" b="1" dirty="0"/>
              <a:t>Zájmena</a:t>
            </a:r>
          </a:p>
          <a:p>
            <a:pPr marL="8001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malý kruhový pohyb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</a:t>
            </a:r>
            <a:r>
              <a:rPr lang="cs-CZ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locus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nejčastěji inkorporace končí na pěti (ONI+5), artikulace blokovaná specifickým </a:t>
            </a:r>
            <a:r>
              <a:rPr lang="cs-CZ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</a:t>
            </a:r>
            <a:r>
              <a:rPr lang="cs-CZ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místem (R-loci)</a:t>
            </a: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170894-8CA3-ABBF-DFB3-F24DFACC7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420470"/>
            <a:ext cx="4663440" cy="3767328"/>
          </a:xfrm>
        </p:spPr>
        <p:txBody>
          <a:bodyPr/>
          <a:lstStyle/>
          <a:p>
            <a:r>
              <a:rPr lang="cs-CZ" sz="2000" b="1" dirty="0"/>
              <a:t>Časové údaje</a:t>
            </a:r>
          </a:p>
          <a:p>
            <a:pPr marL="8001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nejčastěji až do deseti (DESET+HODIN)</a:t>
            </a:r>
          </a:p>
          <a:p>
            <a:pPr marL="800100" lv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jednodušší na artikulaci oběma rukama (bez R-loci)</a:t>
            </a:r>
          </a:p>
          <a:p>
            <a:pPr marL="800100" lvl="1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cs-CZ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D3EFBD3C-A3A4-EFF0-A69A-572C76DEE3BB}"/>
              </a:ext>
            </a:extLst>
          </p:cNvPr>
          <p:cNvSpPr txBox="1">
            <a:spLocks/>
          </p:cNvSpPr>
          <p:nvPr/>
        </p:nvSpPr>
        <p:spPr>
          <a:xfrm>
            <a:off x="854279" y="4932485"/>
            <a:ext cx="4663441" cy="1425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místo a pohyb ze základního znaku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</a:rPr>
              <a:t>+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tvar ruky inkorporované číslovky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CF1304-B91A-DB8A-C2F0-674DAAB74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27908" r="19231" b="19303"/>
          <a:stretch/>
        </p:blipFill>
        <p:spPr>
          <a:xfrm rot="16200000">
            <a:off x="7399564" y="4031858"/>
            <a:ext cx="2302671" cy="284722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69789EC-CA1F-80E9-894B-84CBFFACA56E}"/>
              </a:ext>
            </a:extLst>
          </p:cNvPr>
          <p:cNvSpPr txBox="1"/>
          <p:nvPr/>
        </p:nvSpPr>
        <p:spPr>
          <a:xfrm>
            <a:off x="10145786" y="623747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Servusová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(2008)</a:t>
            </a:r>
          </a:p>
        </p:txBody>
      </p:sp>
    </p:spTree>
    <p:extLst>
      <p:ext uri="{BB962C8B-B14F-4D97-AF65-F5344CB8AC3E}">
        <p14:creationId xmlns:p14="http://schemas.microsoft.com/office/powerpoint/2010/main" val="383341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800C12E-2E92-3A3D-4901-AB926228FF55}"/>
              </a:ext>
            </a:extLst>
          </p:cNvPr>
          <p:cNvSpPr/>
          <p:nvPr/>
        </p:nvSpPr>
        <p:spPr>
          <a:xfrm>
            <a:off x="0" y="459952"/>
            <a:ext cx="12192000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F61E9F-0188-7392-97EB-0A832F05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Číslovky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B44D68-042B-F92B-1BE7-EF0BA0136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389184"/>
            <a:ext cx="10753725" cy="376618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Fyzický počet </a:t>
            </a:r>
            <a:r>
              <a:rPr lang="cs-CZ" sz="20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artikulátorů</a:t>
            </a: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(10 prstů)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vždy hraniční číslo, ale existují varianty: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DGS, ČZJ – do pěti jedna ruka, potom se do desíti přidá pětka na pasivní ruce; 5 tvarů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ASL – jednoruční až do deseti, změna artikulace v pěti (kontakt s palcem); 10 tvarů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které prsty jsou natažené se liší podle jazyků: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jeden natažený prst; palec/ukazovák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</a:t>
            </a:r>
            <a:r>
              <a:rPr lang="cs-CZ" sz="20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palec+ukazovák</a:t>
            </a: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20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ukazovák+prostředník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96744E8-75C1-5373-BEE0-7DCA978AC972}"/>
              </a:ext>
            </a:extLst>
          </p:cNvPr>
          <p:cNvSpPr txBox="1"/>
          <p:nvPr/>
        </p:nvSpPr>
        <p:spPr>
          <a:xfrm>
            <a:off x="6403425" y="4640321"/>
            <a:ext cx="60974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https://media.spreadthesign.com/video/mp4/4/469106.mp4</a:t>
            </a:r>
            <a:br>
              <a:rPr lang="cs-CZ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https://media.spreadthesign.com/video/mp4/13/51497.mp4</a:t>
            </a:r>
            <a:br>
              <a:rPr lang="cs-CZ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https://media.spreadthesign.com/video/mp4/4/469094.mp4</a:t>
            </a:r>
            <a:br>
              <a:rPr lang="cs-CZ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https://media.spreadthesign.com/video/mp4/13/243888.mp4</a:t>
            </a:r>
            <a:br>
              <a:rPr lang="cs-CZ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https://media.spreadthesign.com/video/mp4/6/206197.mp4</a:t>
            </a:r>
          </a:p>
        </p:txBody>
      </p:sp>
    </p:spTree>
    <p:extLst>
      <p:ext uri="{BB962C8B-B14F-4D97-AF65-F5344CB8AC3E}">
        <p14:creationId xmlns:p14="http://schemas.microsoft.com/office/powerpoint/2010/main" val="3228719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99681C4-DA15-116B-DE8E-8DEE8B5D01C6}"/>
              </a:ext>
            </a:extLst>
          </p:cNvPr>
          <p:cNvSpPr/>
          <p:nvPr/>
        </p:nvSpPr>
        <p:spPr>
          <a:xfrm>
            <a:off x="0" y="459952"/>
            <a:ext cx="12192000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F61E9F-0188-7392-97EB-0A832F05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Číslovky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B44D68-042B-F92B-1BE7-EF0BA0136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777596"/>
            <a:ext cx="10753725" cy="376618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číslovky 1-10 jsou základ, od kterého se odvozuje forma vyšších čísel – každá desítka má vlastní formu STO, TISÍC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různé strategie pro tvorbu komplexních číslovek ze základních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kombinace forem ČZJ (STO TISÍC)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řetězec cifer ASL (124 = ONE + TWO + FOUR), DGS (26 = SECHS + ZWEI; dodržuje opačné pořadí)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speciální čísla – opakující se cifry (22, 44)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4B4E9D9-8982-D595-F41D-1CCFF9550AC2}"/>
              </a:ext>
            </a:extLst>
          </p:cNvPr>
          <p:cNvSpPr txBox="1"/>
          <p:nvPr/>
        </p:nvSpPr>
        <p:spPr>
          <a:xfrm>
            <a:off x="6421834" y="5105305"/>
            <a:ext cx="6097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https://media.spreadthesign.com/video/mp4/4/470198.mp4</a:t>
            </a:r>
            <a:br>
              <a:rPr lang="cs-CZ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https://media.spreadthesign.com/video/mp4/13/363574.mp4</a:t>
            </a:r>
          </a:p>
        </p:txBody>
      </p:sp>
    </p:spTree>
    <p:extLst>
      <p:ext uri="{BB962C8B-B14F-4D97-AF65-F5344CB8AC3E}">
        <p14:creationId xmlns:p14="http://schemas.microsoft.com/office/powerpoint/2010/main" val="200641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F96F3AD-1B64-C793-9720-BD626E5A1DFB}"/>
              </a:ext>
            </a:extLst>
          </p:cNvPr>
          <p:cNvSpPr/>
          <p:nvPr/>
        </p:nvSpPr>
        <p:spPr>
          <a:xfrm>
            <a:off x="0" y="459952"/>
            <a:ext cx="12192000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2AAA78-7950-79A1-396C-D18E8A0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Slovesná </a:t>
            </a:r>
            <a:r>
              <a:rPr lang="cs-CZ" b="1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pluralizace</a:t>
            </a:r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– </a:t>
            </a:r>
            <a:r>
              <a:rPr lang="cs-CZ" b="1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shodová</a:t>
            </a:r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slovesa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4BB373-4B89-41CB-3991-E7700E72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631863"/>
            <a:ext cx="10753725" cy="376618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příbuzná s </a:t>
            </a:r>
            <a:r>
              <a:rPr lang="cs-CZ" sz="2000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nominalizací</a:t>
            </a: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stejné strategie </a:t>
            </a:r>
            <a:b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zájmena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shoda s referenčními místy podle argumentu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distributivní plurál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typicky násobná reduplikace po obloukovém pohybu před tělem (ROZHLÁSIT)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jednoruční znaky – může být pluralizováno oběma rukama (CESTOVAT, NAKUPOVAT)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kolektivní plurál</a:t>
            </a:r>
            <a:endParaRPr lang="cs-CZ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rozmáchlý pohyb přes lokace určené R-loci (plynulý pohyb bez reduplikace) </a:t>
            </a:r>
            <a:r>
              <a:rPr lang="cs-CZ" sz="2000" kern="100" dirty="0">
                <a:solidFill>
                  <a:srgbClr val="243172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(UKÁZAT)</a:t>
            </a:r>
            <a:endParaRPr lang="cs-CZ" sz="2000" kern="100" dirty="0">
              <a:solidFill>
                <a:srgbClr val="24317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4809372-7475-5A83-F70C-9EFFDB48D7A6}"/>
              </a:ext>
            </a:extLst>
          </p:cNvPr>
          <p:cNvSpPr txBox="1"/>
          <p:nvPr/>
        </p:nvSpPr>
        <p:spPr>
          <a:xfrm>
            <a:off x="6248810" y="3045561"/>
            <a:ext cx="6097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https://edit.dictio.info/cs/translate/czj/text/d%C3%A1t/czj-2536</a:t>
            </a:r>
            <a:br>
              <a:rPr lang="cs-CZ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https://edit.dictio.info/cs/translate/czj/text/d%C3%A1t/czj-576</a:t>
            </a:r>
          </a:p>
        </p:txBody>
      </p:sp>
    </p:spTree>
    <p:extLst>
      <p:ext uri="{BB962C8B-B14F-4D97-AF65-F5344CB8AC3E}">
        <p14:creationId xmlns:p14="http://schemas.microsoft.com/office/powerpoint/2010/main" val="3967654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4F1E390-10B3-2664-39C9-61A3CF1000A5}"/>
              </a:ext>
            </a:extLst>
          </p:cNvPr>
          <p:cNvSpPr/>
          <p:nvPr/>
        </p:nvSpPr>
        <p:spPr>
          <a:xfrm>
            <a:off x="0" y="459952"/>
            <a:ext cx="12192000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6FF756-FFB5-C953-C6E7-EC547909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Slovesná </a:t>
            </a:r>
            <a:r>
              <a:rPr lang="cs-CZ" b="1" dirty="0" err="1">
                <a:solidFill>
                  <a:schemeClr val="tx2">
                    <a:lumMod val="10000"/>
                    <a:lumOff val="90000"/>
                  </a:schemeClr>
                </a:solidFill>
              </a:rPr>
              <a:t>pluralizace</a:t>
            </a:r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 – klasifikátorové konstrukce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4BC9D2-8A6E-55B3-58B2-55472226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354580"/>
            <a:ext cx="10753725" cy="376618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endParaRPr lang="cs-CZ" sz="2000" kern="1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počet + reálná prostorová situace umístění referentů </a:t>
            </a:r>
            <a:b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(sémantická funkce)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klasifikátorové tvary ruky + sloveso pohybu nebo umístění </a:t>
            </a:r>
            <a:b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(+ modifikace)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mohou být kombinovány s číslovkami PĚT AUTO KLF(5x)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počet reduplikací neomezen – modifikace podle přesného počtu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Prostorová modifikace: přímo (KNIHY), přímo + plynule (KOLA), náhodně (KVĚTINY)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45D325-9125-B901-F800-713F00177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" t="-392" r="285" b="8597"/>
          <a:stretch/>
        </p:blipFill>
        <p:spPr bwMode="auto">
          <a:xfrm>
            <a:off x="7781356" y="2411206"/>
            <a:ext cx="3648643" cy="24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6AAA236-5BBF-0B6D-0E1D-8E5E6B4063A9}"/>
              </a:ext>
            </a:extLst>
          </p:cNvPr>
          <p:cNvSpPr txBox="1"/>
          <p:nvPr/>
        </p:nvSpPr>
        <p:spPr>
          <a:xfrm>
            <a:off x="9431866" y="6358467"/>
            <a:ext cx="2912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Pfau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and Steinbach (2006)</a:t>
            </a:r>
          </a:p>
        </p:txBody>
      </p:sp>
    </p:spTree>
    <p:extLst>
      <p:ext uri="{BB962C8B-B14F-4D97-AF65-F5344CB8AC3E}">
        <p14:creationId xmlns:p14="http://schemas.microsoft.com/office/powerpoint/2010/main" val="286344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BE89C-6260-4EE3-4AC4-BECD4C48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6FA7353-14BF-8AE1-78CA-DDC213FE9309}"/>
              </a:ext>
            </a:extLst>
          </p:cNvPr>
          <p:cNvSpPr txBox="1"/>
          <p:nvPr/>
        </p:nvSpPr>
        <p:spPr>
          <a:xfrm>
            <a:off x="2810311" y="1853967"/>
            <a:ext cx="74158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Definice pojmu </a:t>
            </a:r>
            <a:r>
              <a:rPr lang="cs-CZ" sz="2800" b="1" i="1" dirty="0"/>
              <a:t>pluralizace</a:t>
            </a:r>
          </a:p>
          <a:p>
            <a:r>
              <a:rPr lang="cs-CZ" sz="2800" b="1" dirty="0"/>
              <a:t>- Pluralizace podstatných jmen a jmenných frází</a:t>
            </a:r>
          </a:p>
          <a:p>
            <a:r>
              <a:rPr lang="cs-CZ" sz="2800" b="1" dirty="0"/>
              <a:t>	</a:t>
            </a:r>
            <a:r>
              <a:rPr lang="cs-CZ" sz="2800" dirty="0"/>
              <a:t>- Pomocnými slovními druhy</a:t>
            </a:r>
          </a:p>
          <a:p>
            <a:r>
              <a:rPr lang="cs-CZ" sz="2800" dirty="0"/>
              <a:t>	- Reduplikací</a:t>
            </a:r>
          </a:p>
          <a:p>
            <a:r>
              <a:rPr lang="cs-CZ" sz="2800" dirty="0"/>
              <a:t>	- </a:t>
            </a:r>
            <a:r>
              <a:rPr lang="cs-CZ" sz="2800" dirty="0" err="1"/>
              <a:t>Zero</a:t>
            </a:r>
            <a:r>
              <a:rPr lang="cs-CZ" sz="2800" dirty="0"/>
              <a:t> </a:t>
            </a:r>
            <a:r>
              <a:rPr lang="cs-CZ" sz="2800" dirty="0" err="1"/>
              <a:t>marking</a:t>
            </a:r>
            <a:endParaRPr lang="cs-CZ" sz="2800" dirty="0"/>
          </a:p>
          <a:p>
            <a:r>
              <a:rPr lang="cs-CZ" sz="2800" b="1" dirty="0"/>
              <a:t>- Pluralizace zájmen</a:t>
            </a:r>
          </a:p>
          <a:p>
            <a:r>
              <a:rPr lang="cs-CZ" sz="2800" dirty="0"/>
              <a:t>	- Číselná inkorporace</a:t>
            </a:r>
          </a:p>
          <a:p>
            <a:r>
              <a:rPr lang="cs-CZ" sz="2800" b="1" dirty="0"/>
              <a:t>- Číslovky</a:t>
            </a:r>
          </a:p>
          <a:p>
            <a:r>
              <a:rPr lang="cs-CZ" sz="2800" b="1" dirty="0"/>
              <a:t>- Slovesná pluralizace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80449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4363810-9AFC-F13C-ECEB-AA9F467F8BC2}"/>
              </a:ext>
            </a:extLst>
          </p:cNvPr>
          <p:cNvSpPr/>
          <p:nvPr/>
        </p:nvSpPr>
        <p:spPr>
          <a:xfrm>
            <a:off x="0" y="0"/>
            <a:ext cx="40843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CF923C-0FA4-D5A0-C493-1A3FBEDF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43" y="2633133"/>
            <a:ext cx="3718833" cy="343021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umístění v rovině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8D9D55-7286-5345-A5EF-C6A5BD4EB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396" y="2392438"/>
            <a:ext cx="5737428" cy="120785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STŮL		KNIHA		umístění + KLF	</a:t>
            </a:r>
            <a:br>
              <a:rPr lang="cs-CZ" dirty="0"/>
            </a:br>
            <a:r>
              <a:rPr lang="cs-CZ" dirty="0"/>
              <a:t>= Knihy leží vedle sebe na stole.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CA94BE-738B-4EEE-0FED-587629864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37"/>
          <a:stretch/>
        </p:blipFill>
        <p:spPr>
          <a:xfrm>
            <a:off x="5238968" y="561486"/>
            <a:ext cx="6110284" cy="18593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8BE7E2-CB5F-17D0-6F4B-B9495415D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49" y="3333978"/>
            <a:ext cx="4084321" cy="2206321"/>
          </a:xfrm>
          <a:prstGeom prst="rect">
            <a:avLst/>
          </a:prstGeom>
        </p:spPr>
      </p:pic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507D3A92-A50A-F5B1-AAD5-D4CB90D56C1A}"/>
              </a:ext>
            </a:extLst>
          </p:cNvPr>
          <p:cNvSpPr txBox="1">
            <a:spLocks/>
          </p:cNvSpPr>
          <p:nvPr/>
        </p:nvSpPr>
        <p:spPr>
          <a:xfrm>
            <a:off x="6251949" y="5517803"/>
            <a:ext cx="4364933" cy="1207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/>
              <a:t>KOLO		KLF + posun	</a:t>
            </a:r>
            <a:br>
              <a:rPr lang="cs-CZ" dirty="0"/>
            </a:br>
            <a:r>
              <a:rPr lang="cs-CZ" dirty="0"/>
              <a:t>= Neurčitý počet kol stojí v řadě.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A3D7022-1207-F416-0473-AB66AEAEE487}"/>
              </a:ext>
            </a:extLst>
          </p:cNvPr>
          <p:cNvSpPr txBox="1"/>
          <p:nvPr/>
        </p:nvSpPr>
        <p:spPr>
          <a:xfrm>
            <a:off x="10336270" y="6356328"/>
            <a:ext cx="2948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Steinbach (2012)</a:t>
            </a:r>
          </a:p>
        </p:txBody>
      </p:sp>
    </p:spTree>
    <p:extLst>
      <p:ext uri="{BB962C8B-B14F-4D97-AF65-F5344CB8AC3E}">
        <p14:creationId xmlns:p14="http://schemas.microsoft.com/office/powerpoint/2010/main" val="3418844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45FE8D5-E5B4-5CA1-AD1B-ED804801F9FA}"/>
              </a:ext>
            </a:extLst>
          </p:cNvPr>
          <p:cNvSpPr/>
          <p:nvPr/>
        </p:nvSpPr>
        <p:spPr>
          <a:xfrm>
            <a:off x="0" y="459952"/>
            <a:ext cx="12192000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127A0F-D2D5-6D79-E8BD-8D111212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Srovnání znakových a mluvených jazyků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CBF79E-FDE1-C3BB-7522-9D6EA0893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439518"/>
            <a:ext cx="10753725" cy="3766185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duál v mluvených jazycích vzácný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některé mluvené jazyky – reduplikace (</a:t>
            </a:r>
            <a:r>
              <a:rPr lang="cs-CZ" sz="2000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orang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orangorang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) i </a:t>
            </a:r>
            <a:r>
              <a:rPr lang="cs-CZ" sz="2000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zero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marking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(AJ </a:t>
            </a:r>
            <a:r>
              <a:rPr lang="cs-CZ" sz="2000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sheep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2000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sheep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pl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mluvené jazyky často používají: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2000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afixaci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(klíč – klíč</a:t>
            </a:r>
            <a:r>
              <a:rPr lang="cs-CZ" sz="2000" b="1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-e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	změny na kmeni (</a:t>
            </a:r>
            <a:r>
              <a:rPr lang="cs-CZ" sz="2000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goose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g</a:t>
            </a:r>
            <a:r>
              <a:rPr lang="cs-CZ" sz="2000" b="1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ee</a:t>
            </a:r>
            <a:r>
              <a:rPr lang="cs-CZ" sz="2000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se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	vícenásobný plurál (mein</a:t>
            </a:r>
            <a:r>
              <a:rPr lang="cs-CZ" sz="2000" b="1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-e </a:t>
            </a:r>
            <a:r>
              <a:rPr lang="cs-CZ" sz="2000" b="1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zwei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alt</a:t>
            </a:r>
            <a:r>
              <a:rPr lang="cs-CZ" sz="2000" b="1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-en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Auto</a:t>
            </a:r>
            <a:r>
              <a:rPr lang="cs-CZ" sz="2000" b="1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-s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znakové jazyky mají, na rozdíl od mluvených, tendenci k </a:t>
            </a:r>
            <a:r>
              <a:rPr lang="cs-CZ" sz="2000" kern="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hyperdeterminaci</a:t>
            </a:r>
            <a:r>
              <a:rPr lang="cs-CZ" sz="2000" kern="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(opakování určení plurálu)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611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0D727-7343-3C44-3827-46AED4E7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858120" cy="5674764"/>
          </a:xfrm>
        </p:spPr>
        <p:txBody>
          <a:bodyPr>
            <a:normAutofit/>
          </a:bodyPr>
          <a:lstStyle/>
          <a:p>
            <a:r>
              <a:rPr lang="cs-CZ" sz="8800" dirty="0"/>
              <a:t>Shrnutí: pluralizace v ČZJ</a:t>
            </a:r>
          </a:p>
        </p:txBody>
      </p:sp>
    </p:spTree>
    <p:extLst>
      <p:ext uri="{BB962C8B-B14F-4D97-AF65-F5344CB8AC3E}">
        <p14:creationId xmlns:p14="http://schemas.microsoft.com/office/powerpoint/2010/main" val="473308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EB2E609-45B5-3770-2C4B-A5E4D1152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8144" y="697540"/>
            <a:ext cx="4363059" cy="2543530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4363810-9AFC-F13C-ECEB-AA9F467F8BC2}"/>
              </a:ext>
            </a:extLst>
          </p:cNvPr>
          <p:cNvSpPr/>
          <p:nvPr/>
        </p:nvSpPr>
        <p:spPr>
          <a:xfrm>
            <a:off x="0" y="0"/>
            <a:ext cx="40843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CF923C-0FA4-D5A0-C493-1A3FBEDF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" y="222854"/>
            <a:ext cx="3784147" cy="610174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ČZJ u reduplikace s posunem využívá i jiných směrů, než jen základního laterálního doprava</a:t>
            </a:r>
            <a:b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b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a) doprava od těla</a:t>
            </a:r>
            <a:b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	POSTEL, OSOBY, SKŘÍŇ</a:t>
            </a:r>
            <a:b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b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b) dopředu od těla</a:t>
            </a:r>
            <a:b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	PŘECHOD, STŮL</a:t>
            </a:r>
            <a:b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b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c) dolů</a:t>
            </a:r>
            <a:b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cs-CZ" sz="24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	SLOVO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FE86D0E-298E-A2FC-95FD-14AEEB419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144" y="3535599"/>
            <a:ext cx="6411220" cy="3096057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7E61114E-4D44-2A07-C0B8-735610E92BA8}"/>
              </a:ext>
            </a:extLst>
          </p:cNvPr>
          <p:cNvSpPr txBox="1">
            <a:spLocks/>
          </p:cNvSpPr>
          <p:nvPr/>
        </p:nvSpPr>
        <p:spPr>
          <a:xfrm>
            <a:off x="97971" y="397932"/>
            <a:ext cx="3986349" cy="1517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FFFF"/>
                </a:solidFill>
              </a:rPr>
              <a:t>Reduplikace s posunem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7B9D34A-1E71-4D8D-54B9-A52BB0660B40}"/>
              </a:ext>
            </a:extLst>
          </p:cNvPr>
          <p:cNvSpPr txBox="1"/>
          <p:nvPr/>
        </p:nvSpPr>
        <p:spPr>
          <a:xfrm>
            <a:off x="0" y="6406634"/>
            <a:ext cx="6129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Macurová and Zbořilová (2018)</a:t>
            </a:r>
          </a:p>
        </p:txBody>
      </p:sp>
    </p:spTree>
    <p:extLst>
      <p:ext uri="{BB962C8B-B14F-4D97-AF65-F5344CB8AC3E}">
        <p14:creationId xmlns:p14="http://schemas.microsoft.com/office/powerpoint/2010/main" val="193631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95751BD-FA6A-2957-AB70-70B66BAD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2264229"/>
            <a:ext cx="4283910" cy="4295381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Midsagittální</a:t>
            </a:r>
            <a:r>
              <a:rPr lang="cs-CZ" dirty="0">
                <a:solidFill>
                  <a:srgbClr val="FFFFFF"/>
                </a:solidFill>
              </a:rPr>
              <a:t> symetrický znak s prostým pohybem narozdíl od DGS využívá reduplikace s posunem, místo reduplikace prosté.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F1F5B04-9EAC-2A83-D38E-DC6E92649B15}"/>
              </a:ext>
            </a:extLst>
          </p:cNvPr>
          <p:cNvSpPr/>
          <p:nvPr/>
        </p:nvSpPr>
        <p:spPr>
          <a:xfrm>
            <a:off x="4639057" y="-26024"/>
            <a:ext cx="3125217" cy="69856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27512AF-553C-80BB-5A15-9B12728F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292" y="3749040"/>
            <a:ext cx="7353139" cy="29780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45BE8B8-ED98-CD51-67C8-3CC49A2EF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89" y="237800"/>
            <a:ext cx="4990372" cy="363666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8DEF828-BF54-B47F-6581-5241922B3686}"/>
              </a:ext>
            </a:extLst>
          </p:cNvPr>
          <p:cNvSpPr txBox="1"/>
          <p:nvPr/>
        </p:nvSpPr>
        <p:spPr>
          <a:xfrm>
            <a:off x="101152" y="6400968"/>
            <a:ext cx="610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Macurová and Zbořilová (2018)</a:t>
            </a:r>
          </a:p>
        </p:txBody>
      </p:sp>
    </p:spTree>
    <p:extLst>
      <p:ext uri="{BB962C8B-B14F-4D97-AF65-F5344CB8AC3E}">
        <p14:creationId xmlns:p14="http://schemas.microsoft.com/office/powerpoint/2010/main" val="2760647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41ECA-E087-C7EB-B649-EE9FB9DE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514" y="370114"/>
            <a:ext cx="4430486" cy="1208315"/>
          </a:xfrm>
        </p:spPr>
        <p:txBody>
          <a:bodyPr/>
          <a:lstStyle/>
          <a:p>
            <a:r>
              <a:rPr lang="cs-CZ" b="1" dirty="0"/>
              <a:t>Částečná reduplikace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1D79F45-6A4E-9E55-0225-3921761A3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56" y="95093"/>
            <a:ext cx="5268060" cy="224821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C86550-6B07-F575-A705-289DCD805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D30C008-27A8-15B6-FBEB-D2AA42EA0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4040"/>
            <a:ext cx="6516009" cy="264832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6789357-2835-DC3E-36A1-8575A3A785BA}"/>
              </a:ext>
            </a:extLst>
          </p:cNvPr>
          <p:cNvSpPr txBox="1"/>
          <p:nvPr/>
        </p:nvSpPr>
        <p:spPr>
          <a:xfrm>
            <a:off x="9144000" y="63875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Macurová and Zbořilová (2018)</a:t>
            </a:r>
          </a:p>
        </p:txBody>
      </p:sp>
    </p:spTree>
    <p:extLst>
      <p:ext uri="{BB962C8B-B14F-4D97-AF65-F5344CB8AC3E}">
        <p14:creationId xmlns:p14="http://schemas.microsoft.com/office/powerpoint/2010/main" val="2196788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3A16B-D02A-F66F-5610-224ED09D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068804"/>
          </a:xfrm>
        </p:spPr>
        <p:txBody>
          <a:bodyPr/>
          <a:lstStyle/>
          <a:p>
            <a:r>
              <a:rPr lang="cs-CZ" sz="4800" b="1" dirty="0" err="1"/>
              <a:t>Zero</a:t>
            </a:r>
            <a:r>
              <a:rPr lang="cs-CZ" sz="4800" b="1" dirty="0"/>
              <a:t> </a:t>
            </a:r>
            <a:r>
              <a:rPr lang="cs-CZ" sz="4800" b="1" dirty="0" err="1"/>
              <a:t>marking</a:t>
            </a:r>
            <a:endParaRPr lang="cs-CZ" sz="4800" b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3B8CD32-7412-CF2E-E430-E5DE11BBF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316" y="115516"/>
            <a:ext cx="4696480" cy="207674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8019658-C480-3D2A-F7F7-D8D49452B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7714" y="2511813"/>
            <a:ext cx="3836788" cy="3126987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"Opakování artikulace znaku bez posunu s využitím nemanuálního komponentu - nafouklé pravé tváře" (</a:t>
            </a:r>
            <a:r>
              <a:rPr lang="cs-CZ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Macurová and Zbořilová, 2018)</a:t>
            </a:r>
          </a:p>
          <a:p>
            <a:endParaRPr lang="cs-CZ" sz="20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E728FF5-3EAB-BE5C-DB78-20199E94A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6" y="2192256"/>
            <a:ext cx="5639587" cy="21529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9DD30C3-1625-A6F9-C49E-45E17635CF0D}"/>
              </a:ext>
            </a:extLst>
          </p:cNvPr>
          <p:cNvSpPr txBox="1"/>
          <p:nvPr/>
        </p:nvSpPr>
        <p:spPr>
          <a:xfrm>
            <a:off x="9042400" y="6478601"/>
            <a:ext cx="3437467" cy="379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Macurová and Zbořilová (2018)</a:t>
            </a:r>
          </a:p>
        </p:txBody>
      </p:sp>
    </p:spTree>
    <p:extLst>
      <p:ext uri="{BB962C8B-B14F-4D97-AF65-F5344CB8AC3E}">
        <p14:creationId xmlns:p14="http://schemas.microsoft.com/office/powerpoint/2010/main" val="35015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54AA8E3-EA70-E562-E665-19A851101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694" y="124187"/>
            <a:ext cx="4858428" cy="2819794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4363810-9AFC-F13C-ECEB-AA9F467F8BC2}"/>
              </a:ext>
            </a:extLst>
          </p:cNvPr>
          <p:cNvSpPr/>
          <p:nvPr/>
        </p:nvSpPr>
        <p:spPr>
          <a:xfrm>
            <a:off x="0" y="0"/>
            <a:ext cx="40843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CF923C-0FA4-D5A0-C493-1A3FBEDF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3" y="1228876"/>
            <a:ext cx="3718833" cy="343021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Užití neurčitého kvantifikátoru před PJ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D79BA0C-5179-F2B1-0D37-A7F9960DB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226" y="3581198"/>
            <a:ext cx="6716062" cy="289600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E9D1921-C7CD-620D-BB3D-DC4481077AC5}"/>
              </a:ext>
            </a:extLst>
          </p:cNvPr>
          <p:cNvSpPr txBox="1"/>
          <p:nvPr/>
        </p:nvSpPr>
        <p:spPr>
          <a:xfrm>
            <a:off x="185116" y="64772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Macurová and Zbořilová (2018)</a:t>
            </a:r>
          </a:p>
        </p:txBody>
      </p:sp>
    </p:spTree>
    <p:extLst>
      <p:ext uri="{BB962C8B-B14F-4D97-AF65-F5344CB8AC3E}">
        <p14:creationId xmlns:p14="http://schemas.microsoft.com/office/powerpoint/2010/main" val="2295305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B4CB28F-F37B-4D72-9AE4-402BA3980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4320" y="48812"/>
            <a:ext cx="7782561" cy="3380187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4363810-9AFC-F13C-ECEB-AA9F467F8BC2}"/>
              </a:ext>
            </a:extLst>
          </p:cNvPr>
          <p:cNvSpPr/>
          <p:nvPr/>
        </p:nvSpPr>
        <p:spPr>
          <a:xfrm>
            <a:off x="0" y="0"/>
            <a:ext cx="40843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CF923C-0FA4-D5A0-C493-1A3FBEDF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621453"/>
            <a:ext cx="3647439" cy="604350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</a:rPr>
              <a:t>Přidání SPC a KLF</a:t>
            </a:r>
            <a:br>
              <a:rPr lang="cs-CZ" dirty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</a:rPr>
            </a:br>
            <a:br>
              <a:rPr lang="cs-CZ" dirty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</a:rPr>
              <a:t>a) </a:t>
            </a:r>
            <a:r>
              <a:rPr lang="cs-CZ" sz="28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</a:rPr>
              <a:t>příznakově</a:t>
            </a:r>
            <a:r>
              <a:rPr lang="cs-CZ" sz="2800" dirty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</a:rPr>
              <a:t> - se zřetele na uspořádání předmětů</a:t>
            </a:r>
            <a:br>
              <a:rPr lang="cs-CZ" sz="2800" dirty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</a:rPr>
            </a:br>
            <a:br>
              <a:rPr lang="cs-CZ" sz="2800" dirty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</a:rPr>
              <a:t>b) </a:t>
            </a:r>
            <a:r>
              <a:rPr lang="cs-CZ" sz="28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</a:rPr>
              <a:t>nepříznakově</a:t>
            </a:r>
            <a:r>
              <a:rPr lang="cs-CZ" sz="2800" dirty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</a:rPr>
              <a:t> - bez zřetele na uspořádání předmětů</a:t>
            </a:r>
            <a:br>
              <a:rPr lang="cs-CZ" sz="2800" dirty="0">
                <a:solidFill>
                  <a:schemeClr val="tx2">
                    <a:lumMod val="10000"/>
                    <a:lumOff val="90000"/>
                  </a:schemeClr>
                </a:solidFill>
                <a:latin typeface="+mn-lt"/>
              </a:rPr>
            </a:br>
            <a:endParaRPr lang="cs-CZ" sz="3100" dirty="0">
              <a:solidFill>
                <a:schemeClr val="tx2">
                  <a:lumMod val="10000"/>
                  <a:lumOff val="90000"/>
                </a:schemeClr>
              </a:solidFill>
              <a:latin typeface="+mn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46B792F-C5A4-3F2B-F882-807198EC1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015" y="3428999"/>
            <a:ext cx="7790985" cy="339267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925DD0F-9FEF-1378-B057-F33DB00CC33E}"/>
              </a:ext>
            </a:extLst>
          </p:cNvPr>
          <p:cNvSpPr txBox="1"/>
          <p:nvPr/>
        </p:nvSpPr>
        <p:spPr>
          <a:xfrm>
            <a:off x="0" y="64802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Macurová and Zbořilová (2018)</a:t>
            </a:r>
          </a:p>
        </p:txBody>
      </p:sp>
    </p:spTree>
    <p:extLst>
      <p:ext uri="{BB962C8B-B14F-4D97-AF65-F5344CB8AC3E}">
        <p14:creationId xmlns:p14="http://schemas.microsoft.com/office/powerpoint/2010/main" val="3104862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5B2F33C-70F8-6758-2C75-3AFCB9974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5" y="463301"/>
            <a:ext cx="5723645" cy="230535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E35D040-213A-DBB8-34FD-AF98193C7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55" y="3038220"/>
            <a:ext cx="5917833" cy="26515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B01B75-21F4-0CF4-C5EE-2967F5ED2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171" y="3429000"/>
            <a:ext cx="5355771" cy="25817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69F5CF-CA33-5D18-E83E-3668B3B2E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71" y="341982"/>
            <a:ext cx="4649214" cy="295775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A0268F2-A905-C201-371D-CB2EFAECEB79}"/>
              </a:ext>
            </a:extLst>
          </p:cNvPr>
          <p:cNvSpPr txBox="1"/>
          <p:nvPr/>
        </p:nvSpPr>
        <p:spPr>
          <a:xfrm>
            <a:off x="9113080" y="6488668"/>
            <a:ext cx="307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Macurová and Zbořilová (2018)</a:t>
            </a:r>
          </a:p>
        </p:txBody>
      </p:sp>
    </p:spTree>
    <p:extLst>
      <p:ext uri="{BB962C8B-B14F-4D97-AF65-F5344CB8AC3E}">
        <p14:creationId xmlns:p14="http://schemas.microsoft.com/office/powerpoint/2010/main" val="67851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3A94C45-D1B4-C0FE-A494-CCD93B8C967A}"/>
              </a:ext>
            </a:extLst>
          </p:cNvPr>
          <p:cNvSpPr/>
          <p:nvPr/>
        </p:nvSpPr>
        <p:spPr>
          <a:xfrm>
            <a:off x="0" y="0"/>
            <a:ext cx="12192000" cy="51592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02B494-670E-D2F9-34E8-959BC6E7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1183469"/>
          </a:xfrm>
        </p:spPr>
        <p:txBody>
          <a:bodyPr>
            <a:normAutofit/>
          </a:bodyPr>
          <a:lstStyle/>
          <a:p>
            <a:pPr algn="ctr"/>
            <a:r>
              <a:rPr lang="cs-CZ" sz="8000" dirty="0"/>
              <a:t>Exit Slip 4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80B926-B9A8-EA5E-7883-A76203D03133}"/>
              </a:ext>
            </a:extLst>
          </p:cNvPr>
          <p:cNvSpPr txBox="1"/>
          <p:nvPr/>
        </p:nvSpPr>
        <p:spPr>
          <a:xfrm>
            <a:off x="1015069" y="904196"/>
            <a:ext cx="10528182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cs-CZ" sz="2800" dirty="0"/>
              <a:t>Uveďte 4 způsoby morfologické pluralizace a ke každému způsobu 	doplňte jeden příklad v ČZJ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cs-CZ" sz="2800" dirty="0"/>
              <a:t>Analyzujte tyto tři znaky (</a:t>
            </a:r>
            <a:r>
              <a:rPr lang="cs-CZ" sz="2800" dirty="0">
                <a:hlinkClick r:id="rId2"/>
              </a:rPr>
              <a:t>POLICISTA</a:t>
            </a:r>
            <a:r>
              <a:rPr lang="cs-CZ" sz="2800" dirty="0"/>
              <a:t>, </a:t>
            </a:r>
            <a:r>
              <a:rPr lang="cs-CZ" sz="2800" dirty="0">
                <a:hlinkClick r:id="rId3"/>
              </a:rPr>
              <a:t>STOLEK</a:t>
            </a:r>
            <a:r>
              <a:rPr lang="cs-CZ" sz="2800" dirty="0"/>
              <a:t>, </a:t>
            </a:r>
            <a:r>
              <a:rPr lang="cs-CZ" sz="2800" dirty="0">
                <a:hlinkClick r:id="rId4"/>
              </a:rPr>
              <a:t>KOSTEL</a:t>
            </a:r>
            <a:r>
              <a:rPr lang="cs-CZ" sz="2800" dirty="0"/>
              <a:t>) a uveďte jaké 	mají fonologické vlastnosti a 	jak by byla tvořena pluralizace.</a:t>
            </a:r>
          </a:p>
          <a:p>
            <a:endParaRPr lang="cs-CZ" sz="1050" dirty="0"/>
          </a:p>
          <a:p>
            <a:pPr marL="0" indent="0">
              <a:buNone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cs-CZ" sz="2800" dirty="0"/>
              <a:t>Jaké 3 strategie se používají při pluralizaci klasifikátorových konstrukcí?</a:t>
            </a:r>
          </a:p>
          <a:p>
            <a:pPr marL="0" indent="0">
              <a:buNone/>
            </a:pPr>
            <a:r>
              <a:rPr lang="cs-CZ" sz="1000" dirty="0"/>
              <a:t>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cs-CZ" sz="2800" dirty="0"/>
              <a:t>U jakých skupin znaků se vyskytuje inkorporace číslovek? </a:t>
            </a:r>
          </a:p>
          <a:p>
            <a:pPr marL="0" indent="0">
              <a:buNone/>
            </a:pPr>
            <a:r>
              <a:rPr lang="cs-CZ" sz="2800" dirty="0"/>
              <a:t>	Uveď příklad ke každému.</a:t>
            </a:r>
          </a:p>
          <a:p>
            <a:pPr marL="342900" indent="-342900">
              <a:buFont typeface="+mj-lt"/>
              <a:buAutoNum type="arabicParenR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14089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0234C-CB95-B6FA-4E00-A34EBEA1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UŽITÍ KVANTIFIKÁTORU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68C98-20AA-0DAF-C2E3-CA4CCB35A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6F874E-52E6-5709-DAD1-84C42EF1B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Obvykle v pozici před PJ, může se ale vyskytovat oboustranně</a:t>
            </a:r>
          </a:p>
          <a:p>
            <a:r>
              <a:rPr lang="cs-CZ" sz="2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10 KOLÁČ</a:t>
            </a:r>
          </a:p>
          <a:p>
            <a:r>
              <a:rPr lang="cs-CZ" sz="2000" dirty="0">
                <a:solidFill>
                  <a:schemeClr val="tx2">
                    <a:lumMod val="10000"/>
                    <a:lumOff val="90000"/>
                  </a:schemeClr>
                </a:solidFill>
              </a:rPr>
              <a:t>10 KOLÁČ 10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5BCA1E-E734-0F9D-016E-583B73F69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197" y="3048000"/>
            <a:ext cx="4329505" cy="373045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D3D802-51A6-D597-1A4C-BA92D18B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4" y="389607"/>
            <a:ext cx="4113712" cy="34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79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C5BD85-B9B2-E48F-AA0D-DEA8E3482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560" y="542282"/>
            <a:ext cx="4338320" cy="2886718"/>
          </a:xfrm>
        </p:spPr>
        <p:txBody>
          <a:bodyPr/>
          <a:lstStyle/>
          <a:p>
            <a:r>
              <a:rPr lang="cs-CZ" dirty="0"/>
              <a:t>náhodné prostorové rozmístění</a:t>
            </a:r>
            <a:br>
              <a:rPr lang="cs-CZ" dirty="0"/>
            </a:b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8DCBE5D-2BAC-B699-DBD9-879A5A9E8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88581" cy="3840480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E75310C-7506-3006-24B1-8B0E50DA5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3877"/>
            <a:ext cx="7548880" cy="344386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E7856FA-7435-F646-3A09-ECBE7FE8B48B}"/>
              </a:ext>
            </a:extLst>
          </p:cNvPr>
          <p:cNvSpPr txBox="1"/>
          <p:nvPr/>
        </p:nvSpPr>
        <p:spPr>
          <a:xfrm>
            <a:off x="9059333" y="6388395"/>
            <a:ext cx="347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Macurová and Zbořilová (2018)</a:t>
            </a:r>
          </a:p>
        </p:txBody>
      </p:sp>
    </p:spTree>
    <p:extLst>
      <p:ext uri="{BB962C8B-B14F-4D97-AF65-F5344CB8AC3E}">
        <p14:creationId xmlns:p14="http://schemas.microsoft.com/office/powerpoint/2010/main" val="3078838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3A94C45-D1B4-C0FE-A494-CCD93B8C967A}"/>
              </a:ext>
            </a:extLst>
          </p:cNvPr>
          <p:cNvSpPr/>
          <p:nvPr/>
        </p:nvSpPr>
        <p:spPr>
          <a:xfrm>
            <a:off x="0" y="0"/>
            <a:ext cx="12192000" cy="51592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02B494-670E-D2F9-34E8-959BC6E7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1183469"/>
          </a:xfrm>
        </p:spPr>
        <p:txBody>
          <a:bodyPr>
            <a:normAutofit/>
          </a:bodyPr>
          <a:lstStyle/>
          <a:p>
            <a:pPr algn="ctr"/>
            <a:r>
              <a:rPr lang="cs-CZ" sz="8000" dirty="0"/>
              <a:t>Exit Slip 4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80B926-B9A8-EA5E-7883-A76203D03133}"/>
              </a:ext>
            </a:extLst>
          </p:cNvPr>
          <p:cNvSpPr txBox="1"/>
          <p:nvPr/>
        </p:nvSpPr>
        <p:spPr>
          <a:xfrm>
            <a:off x="1015069" y="904196"/>
            <a:ext cx="10528182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cs-CZ" sz="2800" dirty="0"/>
              <a:t>Uveďte 4 způsoby morfologické pluralizace a ke každému způsoby 	doplňte jeden příklad v ČZJ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cs-CZ" sz="2800" dirty="0"/>
              <a:t>Analyzujte tyto tři znaky (</a:t>
            </a:r>
            <a:r>
              <a:rPr lang="cs-CZ" sz="2800" dirty="0">
                <a:hlinkClick r:id="rId2"/>
              </a:rPr>
              <a:t>POLICISTA</a:t>
            </a:r>
            <a:r>
              <a:rPr lang="cs-CZ" sz="2800" dirty="0"/>
              <a:t>, </a:t>
            </a:r>
            <a:r>
              <a:rPr lang="cs-CZ" sz="2800" dirty="0">
                <a:hlinkClick r:id="rId3"/>
              </a:rPr>
              <a:t>STOLEK</a:t>
            </a:r>
            <a:r>
              <a:rPr lang="cs-CZ" sz="2800" dirty="0"/>
              <a:t>, </a:t>
            </a:r>
            <a:r>
              <a:rPr lang="cs-CZ" sz="2800" dirty="0">
                <a:hlinkClick r:id="rId4"/>
              </a:rPr>
              <a:t>KOSTEL</a:t>
            </a:r>
            <a:r>
              <a:rPr lang="cs-CZ" sz="2800" dirty="0"/>
              <a:t>) a uveďte jaké 	mají fonologické vlastnosti a 	jak by byla tvořena pluralizace.</a:t>
            </a:r>
          </a:p>
          <a:p>
            <a:endParaRPr lang="cs-CZ" sz="1050" dirty="0"/>
          </a:p>
          <a:p>
            <a:pPr marL="0" indent="0">
              <a:buNone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cs-CZ" sz="2800" dirty="0"/>
              <a:t>Jaké 3 strategie se používají při pluralizaci klasifikátorových konstrukcí?</a:t>
            </a:r>
          </a:p>
          <a:p>
            <a:pPr marL="0" indent="0">
              <a:buNone/>
            </a:pPr>
            <a:r>
              <a:rPr lang="cs-CZ" sz="1000" dirty="0"/>
              <a:t>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cs-CZ" sz="2800" dirty="0"/>
              <a:t>U jakých skupin znaků se vyskytuje inkorporace číslovek? </a:t>
            </a:r>
          </a:p>
          <a:p>
            <a:pPr marL="0" indent="0">
              <a:buNone/>
            </a:pPr>
            <a:r>
              <a:rPr lang="cs-CZ" sz="2800" dirty="0"/>
              <a:t>	Uveď příklad ke každému.</a:t>
            </a:r>
          </a:p>
          <a:p>
            <a:pPr marL="342900" indent="-342900">
              <a:buFont typeface="+mj-lt"/>
              <a:buAutoNum type="arabicParenR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37354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FC068-2DC9-A6F4-FD30-4FCD4C5AF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00669"/>
            <a:ext cx="11582400" cy="838898"/>
          </a:xfrm>
        </p:spPr>
        <p:txBody>
          <a:bodyPr/>
          <a:lstStyle/>
          <a:p>
            <a:pPr algn="ctr"/>
            <a:r>
              <a:rPr lang="cs-CZ" sz="5400" dirty="0"/>
              <a:t>ZDROJE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3DC4AA-0EB5-FE78-75D4-004D21AF8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939567"/>
            <a:ext cx="11582400" cy="5716598"/>
          </a:xfrm>
        </p:spPr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MACUROVÁ, A., &amp; Zbořilová, R. (2018).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Jazyky v komunikaci neslyšících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Charles University in Prague, Karolinum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SERVUSOVÁ, J. (2008).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Kontrastivní lingvistika-český jazyk x český znakový jazyk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Česká komora tlumočníků znakového jazyka.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R., &amp; Steinbach, M. (2006).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Pluralization in sign and in speech: A cross-modal typological study.</a:t>
            </a:r>
            <a:endParaRPr lang="cs-CZ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STEINBACH, M. (2012). 6. Plurality. In R.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Pfau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Steinbach &amp; B.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(Ed.),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 International Handbook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(pp. 	112-136).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Berlin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Boston: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Gruyter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Mouton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ZWITSERLOOD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Inge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Nijhof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S.. (1999).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Pluralization in Sign Language of the Netherlands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(NGT).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5400" dirty="0"/>
              <a:t>POUŽITÉ SLOVNÍKY</a:t>
            </a:r>
            <a:endParaRPr lang="cs-CZ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MASARYK UNIVERSITY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(n.d.). Multilingual dictionary focused on sign languages.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Dictio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April 5, 2023, from https://www.dictio.info/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©2018 European Sign Language Center. (n.d.)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SpreadTheSign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April 5, 2023, from https://www.spreadthesign.com/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3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437B6BF5-E62B-8091-C83B-AA79E8027FC5}"/>
              </a:ext>
            </a:extLst>
          </p:cNvPr>
          <p:cNvSpPr/>
          <p:nvPr/>
        </p:nvSpPr>
        <p:spPr>
          <a:xfrm>
            <a:off x="0" y="386927"/>
            <a:ext cx="12192000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229FFA-719E-7B9C-F65F-9F20D67A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Co je to Pluralizace?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353AED-0B31-F623-9F85-85F5D35E2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5" y="3429000"/>
            <a:ext cx="5615287" cy="330925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b="0" i="1" dirty="0" err="1">
                <a:solidFill>
                  <a:srgbClr val="202122"/>
                </a:solidFill>
                <a:effectLst/>
                <a:latin typeface="+mj-lt"/>
              </a:rPr>
              <a:t>Plures</a:t>
            </a:r>
            <a:r>
              <a:rPr lang="cs-CZ" b="0" i="1" dirty="0">
                <a:solidFill>
                  <a:srgbClr val="202122"/>
                </a:solidFill>
                <a:effectLst/>
                <a:latin typeface="+mj-lt"/>
              </a:rPr>
              <a:t> = mnohost, četnost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Též množné číslo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Varianta </a:t>
            </a:r>
            <a:r>
              <a:rPr lang="cs-CZ" b="1" dirty="0">
                <a:latin typeface="+mj-lt"/>
              </a:rPr>
              <a:t>gramatická kategorie čísla</a:t>
            </a:r>
            <a:r>
              <a:rPr lang="cs-CZ" dirty="0">
                <a:latin typeface="+mj-lt"/>
              </a:rPr>
              <a:t>, která označuje skutečnost, že se jedná o více než o jeden kus</a:t>
            </a:r>
          </a:p>
          <a:p>
            <a:pPr marL="4572" lvl="1" indent="0">
              <a:buNone/>
            </a:pPr>
            <a:endParaRPr lang="cs-CZ" dirty="0"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E2DE565-2268-CC32-6474-D28808A8EC63}"/>
              </a:ext>
            </a:extLst>
          </p:cNvPr>
          <p:cNvSpPr txBox="1"/>
          <p:nvPr/>
        </p:nvSpPr>
        <p:spPr>
          <a:xfrm>
            <a:off x="6968599" y="2575137"/>
            <a:ext cx="5027458" cy="368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" lvl="1" indent="0">
              <a:spcAft>
                <a:spcPts val="300"/>
              </a:spcAft>
              <a:buNone/>
            </a:pPr>
            <a:r>
              <a:rPr lang="cs-CZ" sz="2400" dirty="0">
                <a:latin typeface="+mj-lt"/>
              </a:rPr>
              <a:t>Dva hlavní způsoby realizace: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u="sng" dirty="0">
                <a:latin typeface="+mj-lt"/>
              </a:rPr>
              <a:t>morfologické operace 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</a:rPr>
              <a:t>Reduplikace</a:t>
            </a:r>
          </a:p>
          <a:p>
            <a:pPr lvl="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</a:rPr>
              <a:t>Prostá, s posunem, částečná, kompletní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b="1" dirty="0" err="1">
                <a:latin typeface="+mj-lt"/>
              </a:rPr>
              <a:t>Zero</a:t>
            </a:r>
            <a:r>
              <a:rPr lang="cs-CZ" sz="2400" dirty="0">
                <a:latin typeface="+mj-lt"/>
              </a:rPr>
              <a:t> </a:t>
            </a:r>
            <a:r>
              <a:rPr lang="cs-CZ" sz="2400" b="1" dirty="0" err="1">
                <a:latin typeface="+mj-lt"/>
              </a:rPr>
              <a:t>marking</a:t>
            </a:r>
            <a:endParaRPr lang="cs-CZ" sz="2400" b="1" dirty="0">
              <a:latin typeface="+mj-lt"/>
            </a:endParaRP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u="sng" dirty="0">
                <a:latin typeface="+mj-lt"/>
              </a:rPr>
              <a:t>Pomocné slovní druhy 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</a:rPr>
              <a:t>Příslovce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</a:rPr>
              <a:t>Číslovky </a:t>
            </a:r>
            <a:endParaRPr lang="cs-CZ" sz="2400" b="1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02FC74F-F019-3DF2-E450-516C2D5FCB3C}"/>
              </a:ext>
            </a:extLst>
          </p:cNvPr>
          <p:cNvSpPr/>
          <p:nvPr/>
        </p:nvSpPr>
        <p:spPr>
          <a:xfrm>
            <a:off x="6847114" y="2307771"/>
            <a:ext cx="4668231" cy="4050696"/>
          </a:xfrm>
          <a:prstGeom prst="rect">
            <a:avLst/>
          </a:prstGeom>
          <a:noFill/>
          <a:ln w="47625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14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FB7A017-8F50-D8EA-8F98-7BFE18BC0C81}"/>
              </a:ext>
            </a:extLst>
          </p:cNvPr>
          <p:cNvSpPr/>
          <p:nvPr/>
        </p:nvSpPr>
        <p:spPr>
          <a:xfrm>
            <a:off x="0" y="386927"/>
            <a:ext cx="12192000" cy="1737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4C8A21-E1EE-B1CC-9D72-1394CBF6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Podstatná jména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74D05A-D8FE-24BC-E113-B54A7177D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2492829"/>
            <a:ext cx="4626428" cy="4161971"/>
          </a:xfrm>
        </p:spPr>
        <p:txBody>
          <a:bodyPr>
            <a:normAutofit/>
          </a:bodyPr>
          <a:lstStyle/>
          <a:p>
            <a:r>
              <a:rPr lang="cs-CZ" sz="3600" dirty="0" err="1"/>
              <a:t>Pluralizační</a:t>
            </a:r>
            <a:r>
              <a:rPr lang="cs-CZ" sz="3600" dirty="0"/>
              <a:t> strategie: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Kvantifikátory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Číslovky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8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Zero</a:t>
            </a:r>
            <a:r>
              <a:rPr lang="cs-CZ" sz="2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marking</a:t>
            </a:r>
            <a:endParaRPr lang="cs-CZ" sz="28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cs-CZ" sz="2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Reduplikace (</a:t>
            </a:r>
            <a:r>
              <a:rPr lang="cs-CZ" sz="28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triplikace</a:t>
            </a:r>
            <a:r>
              <a:rPr lang="cs-CZ" sz="2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cs-CZ" sz="2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Prostá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cs-CZ" sz="28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 posunem</a:t>
            </a:r>
            <a:r>
              <a:rPr lang="cs-CZ" sz="2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cs-CZ" sz="2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Částečná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4A9DEE-B2A8-3340-0653-65BC91A1DEF9}"/>
              </a:ext>
            </a:extLst>
          </p:cNvPr>
          <p:cNvSpPr txBox="1"/>
          <p:nvPr/>
        </p:nvSpPr>
        <p:spPr>
          <a:xfrm>
            <a:off x="4288971" y="5946914"/>
            <a:ext cx="7783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" lvl="1" indent="0">
              <a:buNone/>
            </a:pPr>
            <a:r>
              <a:rPr lang="cs-CZ" sz="2000" dirty="0"/>
              <a:t>I přesto, že většina ZJ užívá obdobnou sadu </a:t>
            </a:r>
            <a:r>
              <a:rPr lang="cs-CZ" sz="2000" dirty="0" err="1"/>
              <a:t>pluralizačních</a:t>
            </a:r>
            <a:r>
              <a:rPr lang="cs-CZ" sz="2000" dirty="0"/>
              <a:t> strategií, často se liší morfologického procesem vedoucím k finálnímu gramatickému tvaru</a:t>
            </a:r>
          </a:p>
        </p:txBody>
      </p:sp>
    </p:spTree>
    <p:extLst>
      <p:ext uri="{BB962C8B-B14F-4D97-AF65-F5344CB8AC3E}">
        <p14:creationId xmlns:p14="http://schemas.microsoft.com/office/powerpoint/2010/main" val="4271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4BF0A4C-4E3E-C5A4-6B54-55B2909F8ADB}"/>
              </a:ext>
            </a:extLst>
          </p:cNvPr>
          <p:cNvSpPr/>
          <p:nvPr/>
        </p:nvSpPr>
        <p:spPr>
          <a:xfrm>
            <a:off x="386080" y="0"/>
            <a:ext cx="72136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077CF1-D3C3-5142-B89D-8D61042B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rgbClr val="243172"/>
                </a:solidFill>
              </a:rPr>
              <a:t>Fonologické vlastnosti substantiv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23BF46-2CC4-CBA8-A6D0-1A688596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584" y="2022566"/>
            <a:ext cx="3677920" cy="470480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 Laterální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err="1"/>
              <a:t>Midsagittální</a:t>
            </a:r>
            <a:endParaRPr lang="cs-CZ" sz="2800" dirty="0"/>
          </a:p>
          <a:p>
            <a:pPr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2800" dirty="0"/>
          </a:p>
          <a:p>
            <a:pPr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2800" dirty="0"/>
          </a:p>
          <a:p>
            <a:pPr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 Body-</a:t>
            </a:r>
            <a:r>
              <a:rPr lang="cs-CZ" sz="2800" dirty="0" err="1"/>
              <a:t>anchored</a:t>
            </a:r>
            <a:endParaRPr lang="cs-CZ" sz="2800" dirty="0"/>
          </a:p>
          <a:p>
            <a:pPr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 Non-body-</a:t>
            </a:r>
            <a:r>
              <a:rPr lang="cs-CZ" sz="2800" dirty="0" err="1"/>
              <a:t>anchored</a:t>
            </a:r>
            <a:endParaRPr lang="cs-CZ" sz="2800" dirty="0"/>
          </a:p>
          <a:p>
            <a:pPr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err="1"/>
              <a:t>Simple</a:t>
            </a:r>
            <a:r>
              <a:rPr lang="cs-CZ" sz="2800" dirty="0"/>
              <a:t> </a:t>
            </a:r>
            <a:r>
              <a:rPr lang="cs-CZ" sz="2800" dirty="0" err="1"/>
              <a:t>movement</a:t>
            </a:r>
            <a:endParaRPr lang="cs-CZ" sz="2800" dirty="0"/>
          </a:p>
          <a:p>
            <a:pPr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err="1"/>
              <a:t>Complex</a:t>
            </a:r>
            <a:r>
              <a:rPr lang="cs-CZ" sz="2800" dirty="0"/>
              <a:t> </a:t>
            </a:r>
            <a:r>
              <a:rPr lang="cs-CZ" sz="2800" dirty="0" err="1"/>
              <a:t>movement</a:t>
            </a:r>
            <a:endParaRPr lang="cs-CZ" sz="2800" dirty="0"/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Opakovaný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Krouživý</a:t>
            </a:r>
          </a:p>
          <a:p>
            <a:pPr lvl="2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Střídavý 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EE914F08-3D62-44E8-C68C-376E7F55B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7932"/>
              </p:ext>
            </p:extLst>
          </p:nvPr>
        </p:nvGraphicFramePr>
        <p:xfrm>
          <a:off x="4785361" y="1850754"/>
          <a:ext cx="707136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00663819"/>
                    </a:ext>
                  </a:extLst>
                </a:gridCol>
                <a:gridCol w="1036319">
                  <a:extLst>
                    <a:ext uri="{9D8B030D-6E8A-4147-A177-3AD203B41FA5}">
                      <a16:colId xmlns:a16="http://schemas.microsoft.com/office/drawing/2014/main" val="376099873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640675975"/>
                    </a:ext>
                  </a:extLst>
                </a:gridCol>
                <a:gridCol w="2458721">
                  <a:extLst>
                    <a:ext uri="{9D8B030D-6E8A-4147-A177-3AD203B41FA5}">
                      <a16:colId xmlns:a16="http://schemas.microsoft.com/office/drawing/2014/main" val="1790600754"/>
                    </a:ext>
                  </a:extLst>
                </a:gridCol>
              </a:tblGrid>
              <a:tr h="211139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POHYB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TYP POHYBU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ZPŮSOB PLURALIZACE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581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Body-</a:t>
                      </a:r>
                      <a:r>
                        <a:rPr lang="cs-CZ" dirty="0" err="1"/>
                        <a:t>anchored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Complex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/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cs-CZ" sz="1050" dirty="0"/>
                    </a:p>
                    <a:p>
                      <a:pPr algn="ctr"/>
                      <a:r>
                        <a:rPr lang="cs-CZ" dirty="0" err="1"/>
                        <a:t>Zero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marking</a:t>
                      </a:r>
                      <a:endParaRPr lang="cs-CZ" dirty="0"/>
                    </a:p>
                  </a:txBody>
                  <a:tcPr>
                    <a:solidFill>
                      <a:srgbClr val="E9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78665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  <a:p>
                      <a:pPr algn="ctr"/>
                      <a:r>
                        <a:rPr lang="cs-CZ" dirty="0"/>
                        <a:t>Non-body-</a:t>
                      </a:r>
                      <a:r>
                        <a:rPr lang="cs-CZ" dirty="0" err="1"/>
                        <a:t>anchored</a:t>
                      </a:r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/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cs-CZ" dirty="0" err="1"/>
                        <a:t>Zero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marking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0359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simple</a:t>
                      </a:r>
                      <a:endParaRPr lang="cs-CZ" dirty="0"/>
                    </a:p>
                  </a:txBody>
                  <a:tcPr>
                    <a:solidFill>
                      <a:srgbClr val="E9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Midsagittální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Reduplikace prostá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1422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Laterální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Reduplikace posunová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15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68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437B6BF5-E62B-8091-C83B-AA79E8027FC5}"/>
              </a:ext>
            </a:extLst>
          </p:cNvPr>
          <p:cNvSpPr/>
          <p:nvPr/>
        </p:nvSpPr>
        <p:spPr>
          <a:xfrm>
            <a:off x="0" y="386927"/>
            <a:ext cx="12192000" cy="1737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229FFA-719E-7B9C-F65F-9F20D67A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Reduplikace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353AED-0B31-F623-9F85-85F5D35E2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383972"/>
            <a:ext cx="10753725" cy="4343400"/>
          </a:xfrm>
        </p:spPr>
        <p:txBody>
          <a:bodyPr>
            <a:normAutofit lnSpcReduction="10000"/>
          </a:bodyPr>
          <a:lstStyle/>
          <a:p>
            <a:pPr marL="4572" lvl="1" indent="0">
              <a:buNone/>
            </a:pPr>
            <a:r>
              <a:rPr lang="cs-CZ" b="1" dirty="0">
                <a:latin typeface="+mj-lt"/>
              </a:rPr>
              <a:t>Prostá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</a:rPr>
              <a:t>Midsagittální</a:t>
            </a:r>
            <a:r>
              <a:rPr lang="cs-CZ" dirty="0">
                <a:latin typeface="+mj-lt"/>
              </a:rPr>
              <a:t> substantiva s repetitivním pohybem na jednom místě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KNIHA, </a:t>
            </a:r>
            <a:r>
              <a:rPr lang="cs-CZ" dirty="0">
                <a:latin typeface="+mj-lt"/>
                <a:hlinkClick r:id="rId2"/>
              </a:rPr>
              <a:t>VĚTA</a:t>
            </a:r>
            <a:r>
              <a:rPr lang="cs-CZ" dirty="0">
                <a:latin typeface="+mj-lt"/>
              </a:rPr>
              <a:t>, KVĚTINA</a:t>
            </a:r>
          </a:p>
          <a:p>
            <a:pPr marL="4572" lvl="1" indent="0">
              <a:buNone/>
            </a:pPr>
            <a:r>
              <a:rPr lang="cs-CZ" b="1" dirty="0">
                <a:latin typeface="+mj-lt"/>
              </a:rPr>
              <a:t>S posunem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Laterální PJ se znakem opakovaným </a:t>
            </a:r>
          </a:p>
          <a:p>
            <a:pPr marL="0" lvl="2" indent="0">
              <a:buNone/>
            </a:pPr>
            <a:r>
              <a:rPr lang="cs-CZ" dirty="0">
                <a:latin typeface="+mj-lt"/>
              </a:rPr>
              <a:t>          při pohybu od těla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Kompletní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Částečná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POSTEL, DĚTI, </a:t>
            </a:r>
          </a:p>
          <a:p>
            <a:pPr marL="0" lvl="2" indent="0">
              <a:buNone/>
            </a:pPr>
            <a:endParaRPr lang="cs-CZ" dirty="0">
              <a:latin typeface="+mj-lt"/>
            </a:endParaRPr>
          </a:p>
          <a:p>
            <a:pPr marL="0" lvl="3" indent="0">
              <a:buNone/>
            </a:pPr>
            <a:r>
              <a:rPr lang="cs-CZ" dirty="0">
                <a:latin typeface="+mj-lt"/>
              </a:rPr>
              <a:t>Výjimka u body-</a:t>
            </a:r>
            <a:r>
              <a:rPr lang="cs-CZ" dirty="0" err="1">
                <a:latin typeface="+mj-lt"/>
              </a:rPr>
              <a:t>anchored</a:t>
            </a:r>
            <a:r>
              <a:rPr lang="cs-CZ" dirty="0">
                <a:latin typeface="+mj-lt"/>
              </a:rPr>
              <a:t> a </a:t>
            </a:r>
            <a:r>
              <a:rPr lang="cs-CZ" dirty="0" err="1">
                <a:latin typeface="+mj-lt"/>
              </a:rPr>
              <a:t>complex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movement</a:t>
            </a:r>
            <a:r>
              <a:rPr lang="cs-CZ" dirty="0">
                <a:latin typeface="+mj-lt"/>
              </a:rPr>
              <a:t> substantiv označujících osoby (DOKTOR, ŽENA, UČITEL), ty jsou při pluralizaci značeny KLF, který je non-body-</a:t>
            </a:r>
            <a:r>
              <a:rPr lang="cs-CZ" dirty="0" err="1">
                <a:latin typeface="+mj-lt"/>
              </a:rPr>
              <a:t>anchored</a:t>
            </a:r>
            <a:r>
              <a:rPr lang="cs-CZ" dirty="0">
                <a:latin typeface="+mj-lt"/>
              </a:rPr>
              <a:t> se </a:t>
            </a:r>
            <a:r>
              <a:rPr lang="cs-CZ" dirty="0" err="1">
                <a:latin typeface="+mj-lt"/>
              </a:rPr>
              <a:t>simple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movementem</a:t>
            </a:r>
            <a:r>
              <a:rPr lang="cs-CZ" dirty="0">
                <a:latin typeface="+mj-lt"/>
              </a:rPr>
              <a:t>, tedy se reduplikuje s posunem.</a:t>
            </a:r>
          </a:p>
          <a:p>
            <a:pPr marL="0" lvl="3" indent="0">
              <a:buNone/>
            </a:pPr>
            <a:endParaRPr lang="cs-CZ" dirty="0">
              <a:latin typeface="+mj-lt"/>
            </a:endParaRPr>
          </a:p>
          <a:p>
            <a:pPr marL="0" lvl="3" indent="0">
              <a:buNone/>
            </a:pPr>
            <a:r>
              <a:rPr lang="cs-CZ" dirty="0">
                <a:latin typeface="+mj-lt"/>
              </a:rPr>
              <a:t>Reduplikace se spíš objevuje v prozodicky prominentních pozicích – na koncích vět a u fokusu.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5C9B2D-E2EB-C2B2-BC0B-830633C19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3"/>
          <a:stretch/>
        </p:blipFill>
        <p:spPr>
          <a:xfrm>
            <a:off x="5109972" y="3119208"/>
            <a:ext cx="1356142" cy="21118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2373969-EEB3-0DC3-D465-D02F90B7E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114" y="3119208"/>
            <a:ext cx="1433381" cy="202936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B5D6C2F-251A-8007-8B44-6A22F5EF7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35" y="2467985"/>
            <a:ext cx="2821250" cy="2106778"/>
          </a:xfrm>
          <a:prstGeom prst="rect">
            <a:avLst/>
          </a:prstGeom>
          <a:noFill/>
          <a:effectLst>
            <a:glow rad="381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A9C3584-F6E3-7556-988B-0034B451310C}"/>
              </a:ext>
            </a:extLst>
          </p:cNvPr>
          <p:cNvSpPr txBox="1"/>
          <p:nvPr/>
        </p:nvSpPr>
        <p:spPr>
          <a:xfrm>
            <a:off x="9548613" y="6165054"/>
            <a:ext cx="2816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Steinbach (2012)</a:t>
            </a: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Pfau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and Steinbach (2006)</a:t>
            </a:r>
          </a:p>
        </p:txBody>
      </p:sp>
    </p:spTree>
    <p:extLst>
      <p:ext uri="{BB962C8B-B14F-4D97-AF65-F5344CB8AC3E}">
        <p14:creationId xmlns:p14="http://schemas.microsoft.com/office/powerpoint/2010/main" val="353696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437B6BF5-E62B-8091-C83B-AA79E8027FC5}"/>
              </a:ext>
            </a:extLst>
          </p:cNvPr>
          <p:cNvSpPr/>
          <p:nvPr/>
        </p:nvSpPr>
        <p:spPr>
          <a:xfrm>
            <a:off x="0" y="411982"/>
            <a:ext cx="12192000" cy="1737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229FFA-719E-7B9C-F65F-9F20D67A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Zero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marking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353AED-0B31-F623-9F85-85F5D35E2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377440"/>
            <a:ext cx="10753725" cy="340042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i="1" dirty="0">
                <a:latin typeface="+mj-lt"/>
              </a:rPr>
              <a:t>Nulový morfém, neviditelná pluralizace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Využívá se v situacích, kdy není reduplikace gramaticky přijatelná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Body </a:t>
            </a:r>
            <a:r>
              <a:rPr lang="cs-CZ" dirty="0" err="1">
                <a:latin typeface="+mj-lt"/>
              </a:rPr>
              <a:t>anchored</a:t>
            </a:r>
            <a:endParaRPr lang="cs-CZ" dirty="0">
              <a:latin typeface="+mj-lt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cs-CZ" dirty="0" err="1">
                <a:latin typeface="+mj-lt"/>
              </a:rPr>
              <a:t>Complex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movement</a:t>
            </a:r>
            <a:endParaRPr lang="cs-CZ" dirty="0">
              <a:latin typeface="+mj-lt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cs-CZ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34026A5-1730-6DD4-0EF6-C87A03C4A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327" y="4504894"/>
            <a:ext cx="3500174" cy="17052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FF02130-583F-0C43-8F9F-6D79DACF3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499" y="3916502"/>
            <a:ext cx="3792778" cy="229360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DED33D4-5D36-2CA8-87D0-D85167682B03}"/>
              </a:ext>
            </a:extLst>
          </p:cNvPr>
          <p:cNvSpPr txBox="1"/>
          <p:nvPr/>
        </p:nvSpPr>
        <p:spPr>
          <a:xfrm>
            <a:off x="9093200" y="6358467"/>
            <a:ext cx="328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Zwitserlood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Nijho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(1999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72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D05BC-CD21-BEC8-34DC-0C08A671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77" y="0"/>
            <a:ext cx="10772775" cy="1658198"/>
          </a:xfrm>
        </p:spPr>
        <p:txBody>
          <a:bodyPr/>
          <a:lstStyle/>
          <a:p>
            <a:r>
              <a:rPr lang="cs-CZ" dirty="0"/>
              <a:t>Substantiva v zahraničních ZJ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661377-1600-2A9E-0879-FBB023780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858120" cy="442267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BLS</a:t>
            </a:r>
            <a:r>
              <a:rPr lang="cs-CZ" dirty="0"/>
              <a:t> – Britský ZJ – zapadá do zde popsaných strategií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NGT</a:t>
            </a:r>
            <a:r>
              <a:rPr lang="cs-CZ" dirty="0"/>
              <a:t> – Nizozemský ZJ – Prostá reduplikace některých 				body-</a:t>
            </a:r>
            <a:r>
              <a:rPr lang="cs-CZ" dirty="0" err="1"/>
              <a:t>anchored</a:t>
            </a:r>
            <a:r>
              <a:rPr lang="cs-CZ" dirty="0"/>
              <a:t> substantiv GLASSES, MEN 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ÖGS</a:t>
            </a:r>
            <a:r>
              <a:rPr lang="cs-CZ" dirty="0"/>
              <a:t> – Rakouský ZJ – některé znaky s paralelním pohybem vzhůru (1h i 2h) 	pluralizovány obouručním střídavým pohybem  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VGT</a:t>
            </a:r>
            <a:r>
              <a:rPr lang="cs-CZ" dirty="0"/>
              <a:t> – Vlámský ZJ – duál jednoručních znaků vyjádřen znakováním obouručně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LIS</a:t>
            </a:r>
            <a:r>
              <a:rPr lang="cs-CZ" dirty="0"/>
              <a:t> – Italský ZJ – Body-</a:t>
            </a:r>
            <a:r>
              <a:rPr lang="cs-CZ" dirty="0" err="1"/>
              <a:t>anchored</a:t>
            </a:r>
            <a:r>
              <a:rPr lang="cs-CZ" dirty="0"/>
              <a:t> </a:t>
            </a:r>
            <a:r>
              <a:rPr lang="cs-CZ" dirty="0" err="1"/>
              <a:t>nouns</a:t>
            </a:r>
            <a:r>
              <a:rPr lang="cs-CZ" dirty="0"/>
              <a:t> pluralizovány opakovanými pohyby hlavou a 	pokývnutím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IPSL</a:t>
            </a:r>
            <a:r>
              <a:rPr lang="cs-CZ" dirty="0"/>
              <a:t> – Indonéský ZJ – nepoužívá reduplikaci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TID</a:t>
            </a:r>
            <a:r>
              <a:rPr lang="cs-CZ" dirty="0"/>
              <a:t> – Turecký ZJ – nepoužívá reduplikaci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6730A9-CE6A-487E-B51B-5BC9F4281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78"/>
          <a:stretch/>
        </p:blipFill>
        <p:spPr>
          <a:xfrm>
            <a:off x="10472435" y="2788811"/>
            <a:ext cx="1163030" cy="151366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4E47A1A-8136-CDC7-F5CE-2CC0966F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89" y="1458727"/>
            <a:ext cx="3685563" cy="127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B2776F8-6ECD-7CF6-9547-3E49D9052996}"/>
              </a:ext>
            </a:extLst>
          </p:cNvPr>
          <p:cNvSpPr txBox="1"/>
          <p:nvPr/>
        </p:nvSpPr>
        <p:spPr>
          <a:xfrm>
            <a:off x="9565547" y="6488668"/>
            <a:ext cx="2821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Pfau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and Steinbach (2006)</a:t>
            </a:r>
          </a:p>
        </p:txBody>
      </p:sp>
    </p:spTree>
    <p:extLst>
      <p:ext uri="{BB962C8B-B14F-4D97-AF65-F5344CB8AC3E}">
        <p14:creationId xmlns:p14="http://schemas.microsoft.com/office/powerpoint/2010/main" val="186474491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0</TotalTime>
  <Words>1930</Words>
  <Application>Microsoft Office PowerPoint</Application>
  <PresentationFormat>Širokoúhlá obrazovka</PresentationFormat>
  <Paragraphs>238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Symbol</vt:lpstr>
      <vt:lpstr>Times New Roman</vt:lpstr>
      <vt:lpstr>Metropole</vt:lpstr>
      <vt:lpstr>Pluralizace</vt:lpstr>
      <vt:lpstr>Obsah:</vt:lpstr>
      <vt:lpstr>Exit Slip 4</vt:lpstr>
      <vt:lpstr>Co je to Pluralizace?</vt:lpstr>
      <vt:lpstr>Podstatná jména</vt:lpstr>
      <vt:lpstr>Fonologické vlastnosti substantiv</vt:lpstr>
      <vt:lpstr>Reduplikace</vt:lpstr>
      <vt:lpstr>Zero marking</vt:lpstr>
      <vt:lpstr>Substantiva v zahraničních ZJ</vt:lpstr>
      <vt:lpstr>Prezentace aplikace PowerPoint</vt:lpstr>
      <vt:lpstr>Jmenná pluralizace </vt:lpstr>
      <vt:lpstr>Pluralizace zájmen</vt:lpstr>
      <vt:lpstr>Pluralizace zájmen</vt:lpstr>
      <vt:lpstr>Kývavý X krouživý pohyb v zájmenech</vt:lpstr>
      <vt:lpstr>Číselná inkorporace</vt:lpstr>
      <vt:lpstr>Číslovky</vt:lpstr>
      <vt:lpstr>Číslovky</vt:lpstr>
      <vt:lpstr>Slovesná pluralizace – shodová slovesa</vt:lpstr>
      <vt:lpstr>Slovesná pluralizace – klasifikátorové konstrukce</vt:lpstr>
      <vt:lpstr>umístění v rovině</vt:lpstr>
      <vt:lpstr>Srovnání znakových a mluvených jazyků</vt:lpstr>
      <vt:lpstr>Shrnutí: pluralizace v ČZJ</vt:lpstr>
      <vt:lpstr>ČZJ u reduplikace s posunem využívá i jiných směrů, než jen základního laterálního doprava  a) doprava od těla  POSTEL, OSOBY, SKŘÍŇ  b) dopředu od těla  PŘECHOD, STŮL  c) dolů  SLOVO</vt:lpstr>
      <vt:lpstr>Prezentace aplikace PowerPoint</vt:lpstr>
      <vt:lpstr>Částečná reduplikace</vt:lpstr>
      <vt:lpstr>Zero marking</vt:lpstr>
      <vt:lpstr>Užití neurčitého kvantifikátoru před PJ</vt:lpstr>
      <vt:lpstr>Přidání SPC a KLF  a) příznakově - se zřetele na uspořádání předmětů  b) nepříznakově - bez zřetele na uspořádání předmětů </vt:lpstr>
      <vt:lpstr>Prezentace aplikace PowerPoint</vt:lpstr>
      <vt:lpstr>UŽITÍ KVANTIFIKÁTORU</vt:lpstr>
      <vt:lpstr>náhodné prostorové rozmístění </vt:lpstr>
      <vt:lpstr>Exit Slip 4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Pluralizace</dc:title>
  <dc:creator>Eliška Prokopová</dc:creator>
  <cp:lastModifiedBy>Lucia Vlášková</cp:lastModifiedBy>
  <cp:revision>12</cp:revision>
  <dcterms:created xsi:type="dcterms:W3CDTF">2023-03-27T09:25:26Z</dcterms:created>
  <dcterms:modified xsi:type="dcterms:W3CDTF">2023-04-12T13:14:34Z</dcterms:modified>
</cp:coreProperties>
</file>