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6" r:id="rId6"/>
    <p:sldId id="260" r:id="rId7"/>
    <p:sldId id="261" r:id="rId8"/>
    <p:sldId id="265" r:id="rId9"/>
    <p:sldId id="267" r:id="rId10"/>
    <p:sldId id="262" r:id="rId11"/>
    <p:sldId id="268" r:id="rId12"/>
    <p:sldId id="263" r:id="rId13"/>
    <p:sldId id="269" r:id="rId14"/>
    <p:sldId id="270" r:id="rId15"/>
    <p:sldId id="264" r:id="rId16"/>
    <p:sldId id="271" r:id="rId17"/>
    <p:sldId id="272" r:id="rId18"/>
    <p:sldId id="273" r:id="rId19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43"/>
  </p:normalViewPr>
  <p:slideViewPr>
    <p:cSldViewPr snapToGrid="0" snapToObjects="1">
      <p:cViewPr varScale="1">
        <p:scale>
          <a:sx n="90" d="100"/>
          <a:sy n="90" d="100"/>
        </p:scale>
        <p:origin x="232" y="5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A8D0FF6-529F-1141-8C17-62147B9F10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6A4AF9D7-D382-9843-A26E-DF7CADC912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2B85B94-5369-1A4B-8F12-3494E6AD0B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00A4B-8F71-C54B-A79D-FCF09199E0B6}" type="datetimeFigureOut">
              <a:rPr lang="cs-CZ" smtClean="0"/>
              <a:t>09.02.2022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5DD1D14-CDB8-7849-BC38-1701176394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CC5D1FA-015B-2240-8F1B-96FF7BD7A3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8C57F-AA98-2E43-A330-C3D9C09DFFE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836302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E4970C6-B6AA-9548-9640-EA7DA1911A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4D049B05-6F70-5D4F-9816-3A0DD61214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2C2AD11-FA0D-204E-82EE-0200BBFCF4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00A4B-8F71-C54B-A79D-FCF09199E0B6}" type="datetimeFigureOut">
              <a:rPr lang="cs-CZ" smtClean="0"/>
              <a:t>09.02.2022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EA4E6D7-7E42-F342-BF50-89D8B549C5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BEA86A8-5764-3F46-AA05-326DF12FB5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8C57F-AA98-2E43-A330-C3D9C09DFFE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084634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AEA63D7A-C611-3340-B9B3-0C3CC58FE07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DEAB05FE-E59A-034D-88DE-17161BC99E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C3938E6-DD7A-C044-9F3A-CCECD183BE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00A4B-8F71-C54B-A79D-FCF09199E0B6}" type="datetimeFigureOut">
              <a:rPr lang="cs-CZ" smtClean="0"/>
              <a:t>09.02.2022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D54689B-2EB2-CF4E-A743-36884D2411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6423DEE-90F7-BB46-AF9D-6BD3A71E02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8C57F-AA98-2E43-A330-C3D9C09DFFE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918547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5A625B0-3133-544B-86F9-F6BC7DF72C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AE88CF9-99BA-4E44-998F-C591B13CA9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EA18144-AA39-5F46-8B25-3CD2427327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00A4B-8F71-C54B-A79D-FCF09199E0B6}" type="datetimeFigureOut">
              <a:rPr lang="cs-CZ" smtClean="0"/>
              <a:t>09.02.2022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1266168-6099-C440-9B99-D4E9B7CB4A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C051EB5-76D0-7D42-A519-8A3444CBF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8C57F-AA98-2E43-A330-C3D9C09DFFE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324246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7EFE2E7-B459-8F4D-81F5-9E8DF73C12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6AB51BEB-E473-5B43-A611-86E850185E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1F06BEE-974F-BE4D-8ED3-B9642A6208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00A4B-8F71-C54B-A79D-FCF09199E0B6}" type="datetimeFigureOut">
              <a:rPr lang="cs-CZ" smtClean="0"/>
              <a:t>09.02.2022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5DC89D9-52D3-EA4C-87A4-CD9EC24D1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B34E5ED-5BDA-6942-9772-289079B78D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8C57F-AA98-2E43-A330-C3D9C09DFFE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661657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7F7B7EC-6277-9C4D-BE31-7BDD0369EE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72EFC7F-4CD0-DB40-8265-A28282514F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2DBB33AB-1875-7742-8589-7C36F2215F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A6DC53F1-E809-1A4C-A43F-04A653D54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00A4B-8F71-C54B-A79D-FCF09199E0B6}" type="datetimeFigureOut">
              <a:rPr lang="cs-CZ" smtClean="0"/>
              <a:t>09.02.2022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E549DB23-6D33-1046-9180-3888C05942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B7F5827D-B890-E648-A033-1B4E3D29F1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8C57F-AA98-2E43-A330-C3D9C09DFFE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891805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A76C99C-8AD5-2A46-8B01-46B112A48D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904F9283-2927-4E46-B636-77822CC24F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2820A665-B352-DB44-AD38-0B2FE3E408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95CF4EB6-1217-C74E-B7AD-88F26B71AA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302EAE2B-C413-F944-A4CC-723C46F94AA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7E4B9041-51CA-E04D-8AD0-C02F0A4F6C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00A4B-8F71-C54B-A79D-FCF09199E0B6}" type="datetimeFigureOut">
              <a:rPr lang="cs-CZ" smtClean="0"/>
              <a:t>09.02.2022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6060A3D3-A3E6-A149-9101-D52BE0BDF5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8798B105-88DA-9A4C-9552-E4AACB4FFB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8C57F-AA98-2E43-A330-C3D9C09DFFE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40541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3DFE933-5381-8B41-AC45-AC72515627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C2741335-84DA-BC4C-BB57-90D92DACF6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00A4B-8F71-C54B-A79D-FCF09199E0B6}" type="datetimeFigureOut">
              <a:rPr lang="cs-CZ" smtClean="0"/>
              <a:t>09.02.2022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DF944BB3-4C26-8543-B26F-655C842DB0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3D9F0EDC-D447-B54E-9601-E670D3F862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8C57F-AA98-2E43-A330-C3D9C09DFFE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826188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A0D92847-8ADD-574D-9168-E5311FD0E7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00A4B-8F71-C54B-A79D-FCF09199E0B6}" type="datetimeFigureOut">
              <a:rPr lang="cs-CZ" smtClean="0"/>
              <a:t>09.02.2022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14FF0913-897F-5245-80CE-43B3A2804A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DC7D2876-9777-3941-8C24-95EDA9D257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8C57F-AA98-2E43-A330-C3D9C09DFFE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509546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802066-B8FF-0641-A1CF-131ECECAD1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91F0D7C-41A5-DF49-9847-CF5B8FA512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3ABDF4ED-B77F-734B-87B2-EED1CC7597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067A58CA-DDCA-AD4A-B0B4-62635C7331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00A4B-8F71-C54B-A79D-FCF09199E0B6}" type="datetimeFigureOut">
              <a:rPr lang="cs-CZ" smtClean="0"/>
              <a:t>09.02.2022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E9D1C242-F6F2-A746-8FB5-D48A47E412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400D4FC9-DEA3-CD44-9910-81B34299F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8C57F-AA98-2E43-A330-C3D9C09DFFE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032010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1BE6290-99CC-3F4C-8AE4-4A44A5BD7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B2838776-DA18-8241-9E07-A8B520100D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0B4E6BDF-4B34-4641-819A-BBE92CB802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48313EC2-D329-4049-BE13-1B3DF04720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00A4B-8F71-C54B-A79D-FCF09199E0B6}" type="datetimeFigureOut">
              <a:rPr lang="cs-CZ" smtClean="0"/>
              <a:t>09.02.2022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332812F0-3312-654D-8B0F-B833BA8082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5022AEA2-BC1F-E34B-A49B-3C216CE854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8C57F-AA98-2E43-A330-C3D9C09DFFE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981154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32B4B3A4-D058-524B-B5C8-468B4EED95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083A8DAA-C7CE-FB40-A493-22C91FCA0A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C4255F0-DFC1-D949-9D67-1504481CDAA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100A4B-8F71-C54B-A79D-FCF09199E0B6}" type="datetimeFigureOut">
              <a:rPr lang="cs-CZ" smtClean="0"/>
              <a:t>09.02.2022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C4D74AD-7AA7-8E43-94F4-F1AA39AD61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5BC5CB5-F5EF-4344-9085-55C25DCDDD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98C57F-AA98-2E43-A330-C3D9C09DFFE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226875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E4C11999-2BA9-DA48-A4C0-87C1A92C86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67840"/>
            <a:ext cx="10515600" cy="2243328"/>
          </a:xfrm>
        </p:spPr>
        <p:txBody>
          <a:bodyPr/>
          <a:lstStyle/>
          <a:p>
            <a:pPr algn="ctr"/>
            <a:r>
              <a:rPr lang="cs-CZ" dirty="0"/>
              <a:t>NEGACE</a:t>
            </a:r>
          </a:p>
        </p:txBody>
      </p:sp>
    </p:spTree>
    <p:extLst>
      <p:ext uri="{BB962C8B-B14F-4D97-AF65-F5344CB8AC3E}">
        <p14:creationId xmlns:p14="http://schemas.microsoft.com/office/powerpoint/2010/main" val="41763898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322CF56-B9FD-F347-9B2C-11E7A700D0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NEGATIVNÍ ZNAKY TVOŘENÉ PŘIDÁNÍM NEGATIVNÍHO KOMPONENTU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9F55CA8-3C28-AC4E-87B3-A45EA7C712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Ke kladnému znaku je přidán určitý negativní prvek.</a:t>
            </a:r>
          </a:p>
          <a:p>
            <a:r>
              <a:rPr lang="cs-CZ" dirty="0"/>
              <a:t>Od kladných podob se záporné liší delším pohybem od těla s vytočením ruky dlaní k zemi, vytočením zápěstí od těla a otevřením do tvaru ruky 5 (otevření do tvaru 5 není vždy – viz NECHTÍT).</a:t>
            </a:r>
          </a:p>
          <a:p>
            <a:r>
              <a:rPr lang="cs-CZ" dirty="0"/>
              <a:t>V ČZJ nalezeny pouze tři znaky, které tomu odpovídají: CHTÍT – NECHTÍT, SLYŠET – NESLYŠET, VIDĚT – NEVIDĚT.</a:t>
            </a:r>
          </a:p>
        </p:txBody>
      </p:sp>
    </p:spTree>
    <p:extLst>
      <p:ext uri="{BB962C8B-B14F-4D97-AF65-F5344CB8AC3E}">
        <p14:creationId xmlns:p14="http://schemas.microsoft.com/office/powerpoint/2010/main" val="41172195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D04ABF8-0E3C-6A45-A44D-83938F07F1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NEGATIVNÍ ZNAKY TVOŘENÉ PŘIDÁNÍM NEGATIVNÍHO KOMPONENTU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B51E575-0A8B-B443-8294-F7673E1485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/>
              <a:t>     chtít 		       nechtít 		      slyšet 		neslyšet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	         vidět	                                                                           nevidět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5" name="Obrázek 4" descr="Obsah obrázku osoba, zeď, interiér, muž&#10;&#10;Popis byl vytvořen automaticky">
            <a:extLst>
              <a:ext uri="{FF2B5EF4-FFF2-40B4-BE49-F238E27FC236}">
                <a16:creationId xmlns:a16="http://schemas.microsoft.com/office/drawing/2014/main" id="{5877BD60-ADB4-9A4D-827F-1C800C4157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268537"/>
            <a:ext cx="5537984" cy="1903413"/>
          </a:xfrm>
          <a:prstGeom prst="rect">
            <a:avLst/>
          </a:prstGeom>
        </p:spPr>
      </p:pic>
      <p:pic>
        <p:nvPicPr>
          <p:cNvPr id="7" name="Obrázek 6" descr="Obsah obrázku osoba, zeď, stojící, pózování&#10;&#10;Popis byl vytvořen automaticky">
            <a:extLst>
              <a:ext uri="{FF2B5EF4-FFF2-40B4-BE49-F238E27FC236}">
                <a16:creationId xmlns:a16="http://schemas.microsoft.com/office/drawing/2014/main" id="{6B489BDE-3006-2343-86F5-9E67FDAF93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6184" y="2297030"/>
            <a:ext cx="5338762" cy="1846426"/>
          </a:xfrm>
          <a:prstGeom prst="rect">
            <a:avLst/>
          </a:prstGeom>
        </p:spPr>
      </p:pic>
      <p:pic>
        <p:nvPicPr>
          <p:cNvPr id="9" name="Obrázek 8" descr="Obsah obrázku osoba, muž, interiér, stojící&#10;&#10;Popis byl vytvořen automaticky">
            <a:extLst>
              <a:ext uri="{FF2B5EF4-FFF2-40B4-BE49-F238E27FC236}">
                <a16:creationId xmlns:a16="http://schemas.microsoft.com/office/drawing/2014/main" id="{F2114CBE-DC7F-CD4A-9818-EAE13412AA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14700" y="4446283"/>
            <a:ext cx="6190857" cy="217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6246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2D4456C-5205-AD49-8FF5-7CE411647C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ZNAKY NEGUJÍCÍ ZNAK NEBO CELOU VÝPOVĚĎ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9DA5B3B-D39C-FB43-9729-FAD79435D8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Zápor je v ČZJ zpravidla tvořen negativním slovesem X lze vytvořit zápor přidáním určitého negativního neslovesného znaku.</a:t>
            </a:r>
          </a:p>
          <a:p>
            <a:r>
              <a:rPr lang="cs-CZ" dirty="0"/>
              <a:t>Neslovesné negativní znaky (</a:t>
            </a:r>
            <a:r>
              <a:rPr lang="cs-CZ" dirty="0" err="1"/>
              <a:t>negátory</a:t>
            </a:r>
            <a:r>
              <a:rPr lang="cs-CZ" dirty="0"/>
              <a:t>) se řadí na konec negované výpovědi, případně za negovaný znak.</a:t>
            </a:r>
          </a:p>
          <a:p>
            <a:r>
              <a:rPr lang="cs-CZ" dirty="0"/>
              <a:t>Příklady: NENÍ, NEM JEŠTĚ NE, VŮBEC, NIKDY, MARNÁ SNAHA, NIC, NULA.</a:t>
            </a:r>
          </a:p>
          <a:p>
            <a:r>
              <a:rPr lang="cs-CZ" dirty="0"/>
              <a:t>Znak NULA může v odpovědích na otázku stát na začátku výpovědi, příp. se opakovat i na jejím konci. Existují 3 znaky NULA: 1. jednoruční, kruhový pohyb – běžná negace, 2. obouruční, kruhový pohyb – důraznější negace, 3. bez kruhového pohybu, rozevření tvaru ruky O do tvaru 5 – nejdůraznější negace. </a:t>
            </a:r>
          </a:p>
        </p:txBody>
      </p:sp>
    </p:spTree>
    <p:extLst>
      <p:ext uri="{BB962C8B-B14F-4D97-AF65-F5344CB8AC3E}">
        <p14:creationId xmlns:p14="http://schemas.microsoft.com/office/powerpoint/2010/main" val="32844322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84F9366-1F33-3F47-887A-1F276DED01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ZNAKY NEGUJÍCÍ ZNAK NEBO CELOU VÝPOVĚĎ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131C6D3-7E16-0646-92BB-380C67A416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71600"/>
            <a:ext cx="10515600" cy="4805363"/>
          </a:xfrm>
        </p:spPr>
        <p:txBody>
          <a:bodyPr/>
          <a:lstStyle/>
          <a:p>
            <a:pPr marL="0" indent="0">
              <a:buNone/>
            </a:pPr>
            <a:r>
              <a:rPr lang="cs-CZ" dirty="0"/>
              <a:t>	     není			       ne			ještě ne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	vůbec			    marná snaha			  nic</a:t>
            </a:r>
          </a:p>
          <a:p>
            <a:pPr marL="0" indent="0">
              <a:buNone/>
            </a:pPr>
            <a:r>
              <a:rPr lang="cs-CZ" dirty="0"/>
              <a:t>				</a:t>
            </a:r>
          </a:p>
          <a:p>
            <a:pPr marL="0" indent="0">
              <a:buNone/>
            </a:pPr>
            <a:r>
              <a:rPr lang="cs-CZ" dirty="0"/>
              <a:t> 							</a:t>
            </a:r>
          </a:p>
        </p:txBody>
      </p:sp>
      <p:pic>
        <p:nvPicPr>
          <p:cNvPr id="5" name="Obrázek 4" descr="Obsah obrázku osoba, interiér, elektronický&#10;&#10;Popis byl vytvořen automaticky">
            <a:extLst>
              <a:ext uri="{FF2B5EF4-FFF2-40B4-BE49-F238E27FC236}">
                <a16:creationId xmlns:a16="http://schemas.microsoft.com/office/drawing/2014/main" id="{EDBB8F48-F77E-8B4E-8C31-965AA147F9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199" y="1797844"/>
            <a:ext cx="3658933" cy="1945481"/>
          </a:xfrm>
          <a:prstGeom prst="rect">
            <a:avLst/>
          </a:prstGeom>
        </p:spPr>
      </p:pic>
      <p:pic>
        <p:nvPicPr>
          <p:cNvPr id="7" name="Obrázek 6" descr="Obsah obrázku text, osoba, zeď, interiér&#10;&#10;Popis byl vytvořen automaticky">
            <a:extLst>
              <a:ext uri="{FF2B5EF4-FFF2-40B4-BE49-F238E27FC236}">
                <a16:creationId xmlns:a16="http://schemas.microsoft.com/office/drawing/2014/main" id="{138297CD-D4D6-9245-AF30-4A4495D5AB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9704" y="1791201"/>
            <a:ext cx="2883919" cy="2062608"/>
          </a:xfrm>
          <a:prstGeom prst="rect">
            <a:avLst/>
          </a:prstGeom>
        </p:spPr>
      </p:pic>
      <p:pic>
        <p:nvPicPr>
          <p:cNvPr id="9" name="Obrázek 8" descr="Obsah obrázku osoba, zeď, interiér, zuby&#10;&#10;Popis byl vytvořen automaticky">
            <a:extLst>
              <a:ext uri="{FF2B5EF4-FFF2-40B4-BE49-F238E27FC236}">
                <a16:creationId xmlns:a16="http://schemas.microsoft.com/office/drawing/2014/main" id="{ED7FC0D6-F7E8-944E-9F0C-E86EFE48A7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3887" y="1797844"/>
            <a:ext cx="2937079" cy="2062609"/>
          </a:xfrm>
          <a:prstGeom prst="rect">
            <a:avLst/>
          </a:prstGeom>
        </p:spPr>
      </p:pic>
      <p:pic>
        <p:nvPicPr>
          <p:cNvPr id="11" name="Obrázek 10" descr="Obsah obrázku osoba, zeď, muž, interiér&#10;&#10;Popis byl vytvořen automaticky">
            <a:extLst>
              <a:ext uri="{FF2B5EF4-FFF2-40B4-BE49-F238E27FC236}">
                <a16:creationId xmlns:a16="http://schemas.microsoft.com/office/drawing/2014/main" id="{D79C540A-2C8A-DF4A-8F86-C08D11D6C2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199" y="4356817"/>
            <a:ext cx="3219838" cy="2259165"/>
          </a:xfrm>
          <a:prstGeom prst="rect">
            <a:avLst/>
          </a:prstGeom>
        </p:spPr>
      </p:pic>
      <p:pic>
        <p:nvPicPr>
          <p:cNvPr id="13" name="Obrázek 12" descr="Obsah obrázku osoba, zeď, interiér, zelená&#10;&#10;Popis byl vytvořen automaticky">
            <a:extLst>
              <a:ext uri="{FF2B5EF4-FFF2-40B4-BE49-F238E27FC236}">
                <a16:creationId xmlns:a16="http://schemas.microsoft.com/office/drawing/2014/main" id="{566A15E1-CC39-CC4C-ACA6-67F766F237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62267" y="4399463"/>
            <a:ext cx="3101565" cy="2203744"/>
          </a:xfrm>
          <a:prstGeom prst="rect">
            <a:avLst/>
          </a:prstGeom>
        </p:spPr>
      </p:pic>
      <p:pic>
        <p:nvPicPr>
          <p:cNvPr id="15" name="Obrázek 14" descr="Obsah obrázku osoba, interiér, zeď, zelená&#10;&#10;Popis byl vytvořen automaticky">
            <a:extLst>
              <a:ext uri="{FF2B5EF4-FFF2-40B4-BE49-F238E27FC236}">
                <a16:creationId xmlns:a16="http://schemas.microsoft.com/office/drawing/2014/main" id="{BA5DADF5-CFC5-9B4A-8128-1B5DA0F864B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52440" y="4455094"/>
            <a:ext cx="3905590" cy="2062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3622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126A3F8-0B2A-9F44-90CA-4549CE61A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ZNAKY NEGUJÍCÍ ZNAK NEBO CELOU VÝPOVĚĎ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526ACDF-C618-CA4B-9A71-4DDAB777EB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486275"/>
          </a:xfrm>
        </p:spPr>
        <p:txBody>
          <a:bodyPr/>
          <a:lstStyle/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         nula 1 			    nula 2			      nula 3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5" name="Obrázek 4" descr="Obsah obrázku osoba, zeď, interiér, mladý&#10;&#10;Popis byl vytvořen automaticky">
            <a:extLst>
              <a:ext uri="{FF2B5EF4-FFF2-40B4-BE49-F238E27FC236}">
                <a16:creationId xmlns:a16="http://schemas.microsoft.com/office/drawing/2014/main" id="{3D549FC1-5117-F642-AFF3-C6EE73E2D2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754313"/>
            <a:ext cx="3155950" cy="2254250"/>
          </a:xfrm>
          <a:prstGeom prst="rect">
            <a:avLst/>
          </a:prstGeom>
        </p:spPr>
      </p:pic>
      <p:pic>
        <p:nvPicPr>
          <p:cNvPr id="7" name="Obrázek 6" descr="Obsah obrázku osoba, zelená, interiér, chlapec&#10;&#10;Popis byl vytvořen automaticky">
            <a:extLst>
              <a:ext uri="{FF2B5EF4-FFF2-40B4-BE49-F238E27FC236}">
                <a16:creationId xmlns:a16="http://schemas.microsoft.com/office/drawing/2014/main" id="{6F585552-9C32-7340-B3B9-A4E3BCAEE8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1596" y="2828211"/>
            <a:ext cx="3011489" cy="2169894"/>
          </a:xfrm>
          <a:prstGeom prst="rect">
            <a:avLst/>
          </a:prstGeom>
        </p:spPr>
      </p:pic>
      <p:pic>
        <p:nvPicPr>
          <p:cNvPr id="9" name="Obrázek 8" descr="Obsah obrázku osoba, zeď, interiér, pózování&#10;&#10;Popis byl vytvořen automaticky">
            <a:extLst>
              <a:ext uri="{FF2B5EF4-FFF2-40B4-BE49-F238E27FC236}">
                <a16:creationId xmlns:a16="http://schemas.microsoft.com/office/drawing/2014/main" id="{834B4ACD-4DEF-E34B-ACB2-712562BEBA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20531" y="2828211"/>
            <a:ext cx="4242091" cy="2254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5211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219FC10-6C86-F24D-B21C-92737CCE44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SAMOSTATNÉ ZNAKY NE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7CB54A8-64E5-4244-9121-B56061D737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Nejčastěji se vyskytují jako negativní odpověď na otázky zjišťovací.</a:t>
            </a:r>
          </a:p>
          <a:p>
            <a:pPr marL="0" indent="0">
              <a:buNone/>
            </a:pPr>
            <a:r>
              <a:rPr lang="cs-CZ" dirty="0"/>
              <a:t>NE 1 – nesprávná informace (nebo nevhodná činnost), poté většinou následuje oprava dané informace.</a:t>
            </a:r>
          </a:p>
        </p:txBody>
      </p:sp>
      <p:pic>
        <p:nvPicPr>
          <p:cNvPr id="5" name="Obrázek 4" descr="Obsah obrázku osoba, interiér&#10;&#10;Popis byl vytvořen automaticky">
            <a:extLst>
              <a:ext uri="{FF2B5EF4-FFF2-40B4-BE49-F238E27FC236}">
                <a16:creationId xmlns:a16="http://schemas.microsoft.com/office/drawing/2014/main" id="{E12B155D-C657-C546-8366-B5841F2441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6400" y="3286125"/>
            <a:ext cx="51562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2747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1F5F642-DEA0-814D-8FC7-9458FED3D3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SAMOSTATNÉ ZNAKY NE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15360ED-C984-0E49-86DA-D76836063F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/>
              <a:t>NE 2+3 – spojeno s varováním či zákazy, jednoruční i obouruční (zesílený zápor)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5" name="Obrázek 4" descr="Obsah obrázku text, osoba, muž, zelená&#10;&#10;Popis byl vytvořen automaticky">
            <a:extLst>
              <a:ext uri="{FF2B5EF4-FFF2-40B4-BE49-F238E27FC236}">
                <a16:creationId xmlns:a16="http://schemas.microsoft.com/office/drawing/2014/main" id="{71BC19E7-FC6B-EE47-B1F1-7EB4E484F4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1125" y="2808287"/>
            <a:ext cx="8115300" cy="275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583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15414F4-6C88-6947-B24A-5CC713119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SAMOSTATNÉ ZNAKY NE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B94E089-A6DA-E14E-905B-FDD8F83715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/>
              <a:t>NE 4+5 – více významů: popření nesprávné výpovědi ve významu “ne, tak to není“, užití ve významu „ne, nesmět“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5" name="Obrázek 4" descr="Obsah obrázku osoba, muž, stojící, zelená&#10;&#10;Popis byl vytvořen automaticky">
            <a:extLst>
              <a:ext uri="{FF2B5EF4-FFF2-40B4-BE49-F238E27FC236}">
                <a16:creationId xmlns:a16="http://schemas.microsoft.com/office/drawing/2014/main" id="{B6690705-6CE4-FB4C-8029-0598B1E3D0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2262" y="2870200"/>
            <a:ext cx="8178800" cy="271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786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C7E616E-7BEF-BB4C-923D-430F56F64E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POUŽITÉ ZDROJE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2C1C0DD-2D48-2F46-B520-F8F7224792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MACUROVÁ, Alena a Radka ZBOŘILOVÁ. </a:t>
            </a:r>
            <a:r>
              <a:rPr lang="cs-CZ" i="1" dirty="0"/>
              <a:t>Jazyky v komunikaci neslyšících: český znakový jazyk a čeština.</a:t>
            </a:r>
            <a:r>
              <a:rPr lang="cs-CZ" dirty="0"/>
              <a:t> Praha: Univerzita Karlova, nakladatelství Karolinum, 2018. ISBN 978-80-246-3412-8.</a:t>
            </a:r>
          </a:p>
          <a:p>
            <a:r>
              <a:rPr lang="cs-CZ" dirty="0"/>
              <a:t>HENDRYCHOVÁ, Lucie. </a:t>
            </a:r>
            <a:r>
              <a:rPr lang="cs-CZ" i="1" dirty="0"/>
              <a:t>Vyjádření negace v českém znakovém jazyce.</a:t>
            </a:r>
            <a:r>
              <a:rPr lang="cs-CZ" dirty="0"/>
              <a:t> Bakalářská práce. Univerzita Karlova. Filozofická fakulta. 2011. Vedoucí práce Mgr. et. Bc. Lenka </a:t>
            </a:r>
            <a:r>
              <a:rPr lang="cs-CZ" dirty="0" err="1"/>
              <a:t>Okrouhlíková</a:t>
            </a:r>
            <a:r>
              <a:rPr lang="cs-CZ"/>
              <a:t>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209081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9A741DB-CC00-4A44-BA0A-4CCA7962DA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NEGACE V ČJ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1CF9D3D-D0C5-5547-834C-351415C439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cs-CZ" dirty="0"/>
              <a:t>V ČJ jsou rozlišovány dvě formy záporu: mluvnický (větný, členský) a lexikální.</a:t>
            </a:r>
          </a:p>
          <a:p>
            <a:r>
              <a:rPr lang="cs-CZ" u="sng" dirty="0"/>
              <a:t>Větný zápor </a:t>
            </a:r>
            <a:r>
              <a:rPr lang="cs-CZ" dirty="0"/>
              <a:t>se tvoří přidáním předpony </a:t>
            </a:r>
            <a:r>
              <a:rPr lang="cs-CZ" b="1" dirty="0"/>
              <a:t>ne-</a:t>
            </a:r>
            <a:r>
              <a:rPr lang="cs-CZ" dirty="0"/>
              <a:t> k přísudku (Ten film jsem </a:t>
            </a:r>
            <a:r>
              <a:rPr lang="cs-CZ" b="1" dirty="0"/>
              <a:t>ne</a:t>
            </a:r>
            <a:r>
              <a:rPr lang="cs-CZ" dirty="0"/>
              <a:t>viděl.) Bývá často zdůrazněn dalšími výrazy (ani, vůbec, žádný aj. –  </a:t>
            </a:r>
            <a:r>
              <a:rPr lang="cs-CZ" b="1" dirty="0"/>
              <a:t>Ani</a:t>
            </a:r>
            <a:r>
              <a:rPr lang="cs-CZ" dirty="0"/>
              <a:t> </a:t>
            </a:r>
            <a:r>
              <a:rPr lang="cs-CZ" b="1" dirty="0"/>
              <a:t>ne</a:t>
            </a:r>
            <a:r>
              <a:rPr lang="cs-CZ" dirty="0"/>
              <a:t>pozdraví. Ten film jsem </a:t>
            </a:r>
            <a:r>
              <a:rPr lang="cs-CZ" b="1" dirty="0"/>
              <a:t>vůbec</a:t>
            </a:r>
            <a:r>
              <a:rPr lang="cs-CZ" dirty="0"/>
              <a:t> </a:t>
            </a:r>
            <a:r>
              <a:rPr lang="cs-CZ" b="1" dirty="0"/>
              <a:t>ne</a:t>
            </a:r>
            <a:r>
              <a:rPr lang="cs-CZ" dirty="0"/>
              <a:t>viděl. To </a:t>
            </a:r>
            <a:r>
              <a:rPr lang="cs-CZ" b="1" dirty="0"/>
              <a:t>ne</a:t>
            </a:r>
            <a:r>
              <a:rPr lang="cs-CZ" dirty="0"/>
              <a:t>ní </a:t>
            </a:r>
            <a:r>
              <a:rPr lang="cs-CZ" b="1" dirty="0"/>
              <a:t>žádné</a:t>
            </a:r>
            <a:r>
              <a:rPr lang="cs-CZ" dirty="0"/>
              <a:t> neštěstí.). </a:t>
            </a:r>
          </a:p>
          <a:p>
            <a:r>
              <a:rPr lang="cs-CZ" u="sng" dirty="0"/>
              <a:t>Členský zápor </a:t>
            </a:r>
            <a:r>
              <a:rPr lang="cs-CZ" dirty="0"/>
              <a:t>se tvoří přidáním záporky </a:t>
            </a:r>
            <a:r>
              <a:rPr lang="cs-CZ" b="1" dirty="0"/>
              <a:t>ne</a:t>
            </a:r>
            <a:r>
              <a:rPr lang="cs-CZ" dirty="0"/>
              <a:t> k nepřísudkovému výrazu (členu). Př. Stalo se to </a:t>
            </a:r>
            <a:r>
              <a:rPr lang="cs-CZ" b="1" dirty="0"/>
              <a:t>ne</a:t>
            </a:r>
            <a:r>
              <a:rPr lang="cs-CZ" dirty="0"/>
              <a:t> mou vinou. </a:t>
            </a:r>
          </a:p>
          <a:p>
            <a:r>
              <a:rPr lang="cs-CZ" u="sng" dirty="0"/>
              <a:t>Lexikální zápor </a:t>
            </a:r>
            <a:r>
              <a:rPr lang="cs-CZ" dirty="0"/>
              <a:t>se tvoří přidáním předpony </a:t>
            </a:r>
            <a:r>
              <a:rPr lang="cs-CZ" b="1" dirty="0"/>
              <a:t>ne-</a:t>
            </a:r>
            <a:r>
              <a:rPr lang="cs-CZ" dirty="0"/>
              <a:t> k ostatním slovním druhům (substantivum – </a:t>
            </a:r>
            <a:r>
              <a:rPr lang="cs-CZ" b="1" dirty="0"/>
              <a:t>ne</a:t>
            </a:r>
            <a:r>
              <a:rPr lang="cs-CZ" dirty="0"/>
              <a:t>kuřák, adjektivum – </a:t>
            </a:r>
            <a:r>
              <a:rPr lang="cs-CZ" b="1" dirty="0"/>
              <a:t>ne</a:t>
            </a:r>
            <a:r>
              <a:rPr lang="cs-CZ" dirty="0"/>
              <a:t>správný, adverbium – </a:t>
            </a:r>
            <a:r>
              <a:rPr lang="cs-CZ" b="1" dirty="0"/>
              <a:t>ne</a:t>
            </a:r>
            <a:r>
              <a:rPr lang="cs-CZ" dirty="0"/>
              <a:t>zdravě), nebo předpony </a:t>
            </a:r>
            <a:r>
              <a:rPr lang="cs-CZ" b="1" dirty="0"/>
              <a:t>a-</a:t>
            </a:r>
            <a:r>
              <a:rPr lang="cs-CZ" dirty="0"/>
              <a:t> či </a:t>
            </a:r>
            <a:r>
              <a:rPr lang="cs-CZ" b="1" dirty="0"/>
              <a:t>anti-</a:t>
            </a:r>
            <a:r>
              <a:rPr lang="cs-CZ" dirty="0"/>
              <a:t> (</a:t>
            </a:r>
            <a:r>
              <a:rPr lang="cs-CZ" b="1" dirty="0" err="1"/>
              <a:t>a</a:t>
            </a:r>
            <a:r>
              <a:rPr lang="cs-CZ" dirty="0" err="1"/>
              <a:t>socialní</a:t>
            </a:r>
            <a:r>
              <a:rPr lang="cs-CZ" dirty="0"/>
              <a:t>, </a:t>
            </a:r>
            <a:r>
              <a:rPr lang="cs-CZ" b="1" dirty="0" err="1"/>
              <a:t>anti</a:t>
            </a:r>
            <a:r>
              <a:rPr lang="cs-CZ" dirty="0" err="1"/>
              <a:t>talent</a:t>
            </a:r>
            <a:r>
              <a:rPr lang="cs-CZ" dirty="0"/>
              <a:t>).</a:t>
            </a:r>
          </a:p>
          <a:p>
            <a:r>
              <a:rPr lang="cs-CZ" dirty="0"/>
              <a:t>V ČJ se běžně užívá i dvojí negace (Nikdo nepřišel.), vyjádření záporu negativními zájmeny či zájmennými příslovci (nikdo, nikde) aj.</a:t>
            </a:r>
          </a:p>
          <a:p>
            <a:r>
              <a:rPr lang="cs-CZ" dirty="0"/>
              <a:t>V ČJ též můžeme využít mimojazykových prostředků, které doprovází vyjádření negace (mimika, gestikulace).</a:t>
            </a:r>
          </a:p>
        </p:txBody>
      </p:sp>
    </p:spTree>
    <p:extLst>
      <p:ext uri="{BB962C8B-B14F-4D97-AF65-F5344CB8AC3E}">
        <p14:creationId xmlns:p14="http://schemas.microsoft.com/office/powerpoint/2010/main" val="7571941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B58E361-384C-8546-A96D-39915016B8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NEGACE V ČZJ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79EB8E0-7184-6244-A325-EAA683D882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V ČZJ lze zápor vyjádřit dvěma různými formami negace: </a:t>
            </a:r>
          </a:p>
          <a:p>
            <a:pPr marL="0" indent="0">
              <a:buNone/>
            </a:pPr>
            <a:r>
              <a:rPr lang="cs-CZ" dirty="0"/>
              <a:t>	- nemanuálním záporem</a:t>
            </a:r>
          </a:p>
          <a:p>
            <a:pPr marL="0" indent="0">
              <a:buNone/>
            </a:pPr>
            <a:r>
              <a:rPr lang="cs-CZ" dirty="0"/>
              <a:t>	- negativními manuálními znaky</a:t>
            </a:r>
          </a:p>
        </p:txBody>
      </p:sp>
    </p:spTree>
    <p:extLst>
      <p:ext uri="{BB962C8B-B14F-4D97-AF65-F5344CB8AC3E}">
        <p14:creationId xmlns:p14="http://schemas.microsoft.com/office/powerpoint/2010/main" val="31935730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6ADCF95-557F-D04E-89C2-FC77A12869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NEMANUÁLNÍ ZÁPOR V ČZJ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A5B3D95-FDA8-D346-8BE6-F435C88162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b="1" dirty="0"/>
              <a:t>Nemanuálním záporem </a:t>
            </a:r>
            <a:r>
              <a:rPr lang="cs-CZ" dirty="0"/>
              <a:t>v ČZJ se rozumí především </a:t>
            </a:r>
            <a:r>
              <a:rPr lang="cs-CZ" b="1" dirty="0"/>
              <a:t>záporné kroucení hlavou</a:t>
            </a:r>
            <a:r>
              <a:rPr lang="cs-CZ" dirty="0"/>
              <a:t> a </a:t>
            </a:r>
            <a:r>
              <a:rPr lang="cs-CZ" b="1" dirty="0"/>
              <a:t>záporná/negativní mimika</a:t>
            </a:r>
            <a:r>
              <a:rPr lang="cs-CZ" dirty="0"/>
              <a:t>, které doprovází sdělení záporné výpovědi.</a:t>
            </a:r>
          </a:p>
          <a:p>
            <a:r>
              <a:rPr lang="cs-CZ" dirty="0"/>
              <a:t>Negativní mimika je nejčastěji znázorněna přikrčeným nosem, čelem svraštělým dolů, mírným přimhouřením očí, případně spuštění koutků úst směrem dolů – zapojuje se tedy velká část obličeje. </a:t>
            </a:r>
          </a:p>
          <a:p>
            <a:r>
              <a:rPr lang="cs-CZ" dirty="0"/>
              <a:t>Zpravidla je intenzita nemanuálního záporu ukazatelem intenzity záporu (čím výraznější mimika / záporné kroucení hlavou, tím výraznější projev záporu).</a:t>
            </a:r>
          </a:p>
          <a:p>
            <a:r>
              <a:rPr lang="cs-CZ" dirty="0"/>
              <a:t>Nemanuální zápor je v ČZJ většinou produkován simultánně s manuálním záporným znakem nebo kladným znakem, který je nemanuálním záporem negován. Někdy je nemanuální zápor znázorněn po celou dobu negativní výpovědi (zdůraznění negace).</a:t>
            </a:r>
          </a:p>
        </p:txBody>
      </p:sp>
    </p:spTree>
    <p:extLst>
      <p:ext uri="{BB962C8B-B14F-4D97-AF65-F5344CB8AC3E}">
        <p14:creationId xmlns:p14="http://schemas.microsoft.com/office/powerpoint/2010/main" val="2501753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A64197B-CAC7-1145-8628-225B92C48A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NEMANUÁLNÍ ZÁPOR V ČZJ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01D7A7E-9B39-5A45-B1A9-92C1BC2CF0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/>
              <a:t>			stačit 				nestačit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7" name="Obrázek 6" descr="Obsah obrázku text, osoba, zeď, držení&#10;&#10;Popis byl vytvořen automaticky">
            <a:extLst>
              <a:ext uri="{FF2B5EF4-FFF2-40B4-BE49-F238E27FC236}">
                <a16:creationId xmlns:a16="http://schemas.microsoft.com/office/drawing/2014/main" id="{54C259DE-51B1-2C47-9D2C-F9A4F786A1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4850" y="2251075"/>
            <a:ext cx="8242300" cy="287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0694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8B6EE1D-7BF6-184C-B901-32F40B0E00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NEGATIVNÍ MANUÁLNÍ ZNAKY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9203013-3718-4743-88AC-3070847479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Negativní manuální znaky lze rozdělit do čtyř základních skupin (dvě na základě podobné formy znaků, dvě na základě hledisek funkčních):</a:t>
            </a:r>
          </a:p>
          <a:p>
            <a:pPr lvl="1"/>
            <a:r>
              <a:rPr lang="cs-CZ" dirty="0"/>
              <a:t>Negativní znaky s formou odlišnou od svých kladných protějšků</a:t>
            </a:r>
          </a:p>
          <a:p>
            <a:pPr lvl="1"/>
            <a:r>
              <a:rPr lang="cs-CZ" dirty="0"/>
              <a:t>Negativní znaky tvořené přidáním negativního komponentu</a:t>
            </a:r>
          </a:p>
          <a:p>
            <a:pPr lvl="1"/>
            <a:r>
              <a:rPr lang="cs-CZ" dirty="0"/>
              <a:t>Znaky negující znak nebo celou výpověď</a:t>
            </a:r>
          </a:p>
          <a:p>
            <a:pPr lvl="1"/>
            <a:r>
              <a:rPr lang="cs-CZ" dirty="0"/>
              <a:t>Samostatné znaky NE</a:t>
            </a:r>
          </a:p>
        </p:txBody>
      </p:sp>
    </p:spTree>
    <p:extLst>
      <p:ext uri="{BB962C8B-B14F-4D97-AF65-F5344CB8AC3E}">
        <p14:creationId xmlns:p14="http://schemas.microsoft.com/office/powerpoint/2010/main" val="41630356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962FA87-81A8-A742-BA3B-0F842165A6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NEGATIVNÍ ZNAKY S FORMOU ODLIŠNOU OD SVÝCH KLADNÝCH PROTĚJŠKŮ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01D9C7A-B667-E843-A4E6-3B4EE707AE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Negativní znaky se nepodobají svým kladným protějškům, mají vlastní formu.</a:t>
            </a:r>
          </a:p>
          <a:p>
            <a:r>
              <a:rPr lang="cs-CZ" dirty="0"/>
              <a:t>Nejčastěji se jedná o slovesné znaky, které jsou doprovázeny nemanuálním záporem.</a:t>
            </a:r>
          </a:p>
          <a:p>
            <a:r>
              <a:rPr lang="cs-CZ" dirty="0"/>
              <a:t>Příklady: BYLO – NEBYLO, SMĚT – NESMĚT, MÍT – NEMÍT, MOCI/SMĚT – NEMOCI, UMĚT – NEUMĚT aj.</a:t>
            </a:r>
          </a:p>
          <a:p>
            <a:r>
              <a:rPr lang="cs-CZ" dirty="0"/>
              <a:t>Objevují se zde i znaky, jejichž zápor je tvořen tzv. pohybem po smyčce – alfa ∝ (MUSET – NEMUSET, ZNÁT – NEZNAT aj.).</a:t>
            </a:r>
          </a:p>
        </p:txBody>
      </p:sp>
    </p:spTree>
    <p:extLst>
      <p:ext uri="{BB962C8B-B14F-4D97-AF65-F5344CB8AC3E}">
        <p14:creationId xmlns:p14="http://schemas.microsoft.com/office/powerpoint/2010/main" val="14523188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0FF1E2D-852C-DA49-A325-AA304117B5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NEGATIVNÍ ZNAKY S FORMOU ODLIŠNOU OD SVÝCH KLADNÝCH PROTĚJŠKŮ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1745B7B-70F6-2A40-B174-D830765BEF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/>
              <a:t>	bylo 		nebylo 	             moci/smět            nemoci 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	mít 		   nemít		umět 		    neumět</a:t>
            </a:r>
          </a:p>
          <a:p>
            <a:pPr marL="0" indent="0">
              <a:buNone/>
            </a:pPr>
            <a:r>
              <a:rPr lang="cs-CZ" dirty="0"/>
              <a:t>						</a:t>
            </a:r>
          </a:p>
          <a:p>
            <a:pPr marL="0" indent="0">
              <a:buNone/>
            </a:pPr>
            <a:r>
              <a:rPr lang="cs-CZ" dirty="0"/>
              <a:t>					</a:t>
            </a:r>
          </a:p>
        </p:txBody>
      </p:sp>
      <p:pic>
        <p:nvPicPr>
          <p:cNvPr id="7" name="Obrázek 6" descr="Obsah obrázku osoba, zeď, interiér, stojící&#10;&#10;Popis byl vytvořen automaticky">
            <a:extLst>
              <a:ext uri="{FF2B5EF4-FFF2-40B4-BE49-F238E27FC236}">
                <a16:creationId xmlns:a16="http://schemas.microsoft.com/office/drawing/2014/main" id="{23109B4A-1C9E-AD42-997E-4061B6A92C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225675"/>
            <a:ext cx="4672278" cy="1603375"/>
          </a:xfrm>
          <a:prstGeom prst="rect">
            <a:avLst/>
          </a:prstGeom>
        </p:spPr>
      </p:pic>
      <p:pic>
        <p:nvPicPr>
          <p:cNvPr id="9" name="Obrázek 8" descr="Obsah obrázku text, osoba, zeď, muž&#10;&#10;Popis byl vytvořen automaticky">
            <a:extLst>
              <a:ext uri="{FF2B5EF4-FFF2-40B4-BE49-F238E27FC236}">
                <a16:creationId xmlns:a16="http://schemas.microsoft.com/office/drawing/2014/main" id="{C5AB5BCB-406D-6741-89A4-8F35F40839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225675"/>
            <a:ext cx="4849361" cy="1711539"/>
          </a:xfrm>
          <a:prstGeom prst="rect">
            <a:avLst/>
          </a:prstGeom>
        </p:spPr>
      </p:pic>
      <p:pic>
        <p:nvPicPr>
          <p:cNvPr id="11" name="Obrázek 10" descr="Obsah obrázku osoba, zeď, muž, interiér&#10;&#10;Popis byl vytvořen automaticky">
            <a:extLst>
              <a:ext uri="{FF2B5EF4-FFF2-40B4-BE49-F238E27FC236}">
                <a16:creationId xmlns:a16="http://schemas.microsoft.com/office/drawing/2014/main" id="{FD08B084-ECFF-704B-A3DB-1075973E51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3239" y="4329113"/>
            <a:ext cx="5002199" cy="1719263"/>
          </a:xfrm>
          <a:prstGeom prst="rect">
            <a:avLst/>
          </a:prstGeom>
        </p:spPr>
      </p:pic>
      <p:pic>
        <p:nvPicPr>
          <p:cNvPr id="13" name="Obrázek 12" descr="Obsah obrázku osoba, interiér, stojící, pózování&#10;&#10;Popis byl vytvořen automaticky">
            <a:extLst>
              <a:ext uri="{FF2B5EF4-FFF2-40B4-BE49-F238E27FC236}">
                <a16:creationId xmlns:a16="http://schemas.microsoft.com/office/drawing/2014/main" id="{A7F7251A-C488-C143-9C3F-2BE3E162F9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43162" y="4337264"/>
            <a:ext cx="5002199" cy="1714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892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6E5740F-1D46-C54F-8E55-5DF9BC67EF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NEGATIVNÍ ZNAKY S FORMOU ODLIŠNOU OD SVÝCH KLADNÝCH PROTĚJŠKŮ - alfa ∝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EC231BA-15B6-704C-8EE4-E17970B764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/>
              <a:t>	</a:t>
            </a:r>
          </a:p>
          <a:p>
            <a:pPr marL="0" indent="0">
              <a:buNone/>
            </a:pPr>
            <a:r>
              <a:rPr lang="cs-CZ" dirty="0"/>
              <a:t>	muset 	     nemuset		       znát 		      neznat</a:t>
            </a:r>
          </a:p>
          <a:p>
            <a:pPr marL="0" indent="0">
              <a:buNone/>
            </a:pPr>
            <a:r>
              <a:rPr lang="cs-CZ" dirty="0"/>
              <a:t>						</a:t>
            </a:r>
          </a:p>
        </p:txBody>
      </p:sp>
      <p:pic>
        <p:nvPicPr>
          <p:cNvPr id="5" name="Obrázek 4" descr="Obsah obrázku osoba, zeď, interiér, stojící&#10;&#10;Popis byl vytvořen automaticky">
            <a:extLst>
              <a:ext uri="{FF2B5EF4-FFF2-40B4-BE49-F238E27FC236}">
                <a16:creationId xmlns:a16="http://schemas.microsoft.com/office/drawing/2014/main" id="{6C998731-F8B9-8242-859D-1E3C6E781A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817712"/>
            <a:ext cx="5364340" cy="1901825"/>
          </a:xfrm>
          <a:prstGeom prst="rect">
            <a:avLst/>
          </a:prstGeom>
        </p:spPr>
      </p:pic>
      <p:pic>
        <p:nvPicPr>
          <p:cNvPr id="7" name="Obrázek 6" descr="Obsah obrázku osoba, zeď, muž, interiér&#10;&#10;Popis byl vytvořen automaticky">
            <a:extLst>
              <a:ext uri="{FF2B5EF4-FFF2-40B4-BE49-F238E27FC236}">
                <a16:creationId xmlns:a16="http://schemas.microsoft.com/office/drawing/2014/main" id="{C8D3EB14-CA2E-AE4A-B2AE-AFCCC797F1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817712"/>
            <a:ext cx="5502275" cy="1890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186614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1631</TotalTime>
  <Words>959</Words>
  <Application>Microsoft Macintosh PowerPoint</Application>
  <PresentationFormat>Širokoúhlá obrazovka</PresentationFormat>
  <Paragraphs>80</Paragraphs>
  <Slides>18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18</vt:i4>
      </vt:variant>
    </vt:vector>
  </HeadingPairs>
  <TitlesOfParts>
    <vt:vector size="22" baseType="lpstr">
      <vt:lpstr>Arial</vt:lpstr>
      <vt:lpstr>Calibri</vt:lpstr>
      <vt:lpstr>Calibri Light</vt:lpstr>
      <vt:lpstr>Motiv Office</vt:lpstr>
      <vt:lpstr>NEGACE</vt:lpstr>
      <vt:lpstr>NEGACE V ČJ</vt:lpstr>
      <vt:lpstr>NEGACE V ČZJ</vt:lpstr>
      <vt:lpstr>NEMANUÁLNÍ ZÁPOR V ČZJ</vt:lpstr>
      <vt:lpstr>NEMANUÁLNÍ ZÁPOR V ČZJ</vt:lpstr>
      <vt:lpstr>NEGATIVNÍ MANUÁLNÍ ZNAKY</vt:lpstr>
      <vt:lpstr>NEGATIVNÍ ZNAKY S FORMOU ODLIŠNOU OD SVÝCH KLADNÝCH PROTĚJŠKŮ</vt:lpstr>
      <vt:lpstr>NEGATIVNÍ ZNAKY S FORMOU ODLIŠNOU OD SVÝCH KLADNÝCH PROTĚJŠKŮ</vt:lpstr>
      <vt:lpstr>NEGATIVNÍ ZNAKY S FORMOU ODLIŠNOU OD SVÝCH KLADNÝCH PROTĚJŠKŮ - alfa ∝</vt:lpstr>
      <vt:lpstr>NEGATIVNÍ ZNAKY TVOŘENÉ PŘIDÁNÍM NEGATIVNÍHO KOMPONENTU</vt:lpstr>
      <vt:lpstr>NEGATIVNÍ ZNAKY TVOŘENÉ PŘIDÁNÍM NEGATIVNÍHO KOMPONENTU</vt:lpstr>
      <vt:lpstr>ZNAKY NEGUJÍCÍ ZNAK NEBO CELOU VÝPOVĚĎ</vt:lpstr>
      <vt:lpstr>ZNAKY NEGUJÍCÍ ZNAK NEBO CELOU VÝPOVĚĎ</vt:lpstr>
      <vt:lpstr>ZNAKY NEGUJÍCÍ ZNAK NEBO CELOU VÝPOVĚĎ</vt:lpstr>
      <vt:lpstr>SAMOSTATNÉ ZNAKY NE</vt:lpstr>
      <vt:lpstr>SAMOSTATNÉ ZNAKY NE</vt:lpstr>
      <vt:lpstr>SAMOSTATNÉ ZNAKY NE</vt:lpstr>
      <vt:lpstr>POUŽITÉ ZDROJE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NEGACE</dc:title>
  <dc:creator>Kristýna Havlová</dc:creator>
  <cp:lastModifiedBy>Kristýna Havlová</cp:lastModifiedBy>
  <cp:revision>1</cp:revision>
  <dcterms:created xsi:type="dcterms:W3CDTF">2022-02-09T11:46:04Z</dcterms:created>
  <dcterms:modified xsi:type="dcterms:W3CDTF">2022-02-10T14:57:41Z</dcterms:modified>
</cp:coreProperties>
</file>