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71" r:id="rId6"/>
    <p:sldId id="272" r:id="rId7"/>
    <p:sldId id="259" r:id="rId8"/>
    <p:sldId id="261" r:id="rId9"/>
    <p:sldId id="264" r:id="rId10"/>
    <p:sldId id="262" r:id="rId11"/>
    <p:sldId id="263" r:id="rId12"/>
    <p:sldId id="265" r:id="rId13"/>
    <p:sldId id="266" r:id="rId14"/>
    <p:sldId id="267" r:id="rId15"/>
    <p:sldId id="268" r:id="rId16"/>
    <p:sldId id="269" r:id="rId17"/>
    <p:sldId id="270"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8"/>
  </p:normalViewPr>
  <p:slideViewPr>
    <p:cSldViewPr snapToGrid="0" snapToObjects="1">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09A991-F6A1-A448-B160-31BDB551D68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8DC9B0D-36CB-AD43-A1B9-4D287A6E35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BE39AE6-9869-0747-AE48-A35E8F73F7E5}"/>
              </a:ext>
            </a:extLst>
          </p:cNvPr>
          <p:cNvSpPr>
            <a:spLocks noGrp="1"/>
          </p:cNvSpPr>
          <p:nvPr>
            <p:ph type="dt" sz="half" idx="10"/>
          </p:nvPr>
        </p:nvSpPr>
        <p:spPr/>
        <p:txBody>
          <a:bodyPr/>
          <a:lstStyle/>
          <a:p>
            <a:fld id="{F81CB65C-5184-0B4E-AB05-8305C296441F}" type="datetimeFigureOut">
              <a:rPr lang="cs-CZ" smtClean="0"/>
              <a:t>21.03.2023</a:t>
            </a:fld>
            <a:endParaRPr lang="cs-CZ"/>
          </a:p>
        </p:txBody>
      </p:sp>
      <p:sp>
        <p:nvSpPr>
          <p:cNvPr id="5" name="Zástupný symbol pro zápatí 4">
            <a:extLst>
              <a:ext uri="{FF2B5EF4-FFF2-40B4-BE49-F238E27FC236}">
                <a16:creationId xmlns:a16="http://schemas.microsoft.com/office/drawing/2014/main" id="{DDFCFC57-15D5-0540-A145-F5B65781C5C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5EAC439-D291-4248-A67E-4EE66DCF6671}"/>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435014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F923CA-083B-4A4E-8E39-63E2A0BBE8C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A348C83-7AAD-A541-BB5E-3F1F7CDC7EE2}"/>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205BFBB-7C4D-DA46-9213-1BDFABD5A54C}"/>
              </a:ext>
            </a:extLst>
          </p:cNvPr>
          <p:cNvSpPr>
            <a:spLocks noGrp="1"/>
          </p:cNvSpPr>
          <p:nvPr>
            <p:ph type="dt" sz="half" idx="10"/>
          </p:nvPr>
        </p:nvSpPr>
        <p:spPr/>
        <p:txBody>
          <a:bodyPr/>
          <a:lstStyle/>
          <a:p>
            <a:fld id="{F81CB65C-5184-0B4E-AB05-8305C296441F}" type="datetimeFigureOut">
              <a:rPr lang="cs-CZ" smtClean="0"/>
              <a:t>21.03.2023</a:t>
            </a:fld>
            <a:endParaRPr lang="cs-CZ"/>
          </a:p>
        </p:txBody>
      </p:sp>
      <p:sp>
        <p:nvSpPr>
          <p:cNvPr id="5" name="Zástupný symbol pro zápatí 4">
            <a:extLst>
              <a:ext uri="{FF2B5EF4-FFF2-40B4-BE49-F238E27FC236}">
                <a16:creationId xmlns:a16="http://schemas.microsoft.com/office/drawing/2014/main" id="{C72E3750-2A40-3740-9BFB-F31F9708659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5305D4-C615-6141-B7F4-74566042D941}"/>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3864017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8AEDC1C-9A32-E148-8B71-8D3156AF279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725287E3-8E3B-B342-994A-5D4E5B0834D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A0314B3-F623-1740-9AE2-44EAF12475D5}"/>
              </a:ext>
            </a:extLst>
          </p:cNvPr>
          <p:cNvSpPr>
            <a:spLocks noGrp="1"/>
          </p:cNvSpPr>
          <p:nvPr>
            <p:ph type="dt" sz="half" idx="10"/>
          </p:nvPr>
        </p:nvSpPr>
        <p:spPr/>
        <p:txBody>
          <a:bodyPr/>
          <a:lstStyle/>
          <a:p>
            <a:fld id="{F81CB65C-5184-0B4E-AB05-8305C296441F}" type="datetimeFigureOut">
              <a:rPr lang="cs-CZ" smtClean="0"/>
              <a:t>21.03.2023</a:t>
            </a:fld>
            <a:endParaRPr lang="cs-CZ"/>
          </a:p>
        </p:txBody>
      </p:sp>
      <p:sp>
        <p:nvSpPr>
          <p:cNvPr id="5" name="Zástupný symbol pro zápatí 4">
            <a:extLst>
              <a:ext uri="{FF2B5EF4-FFF2-40B4-BE49-F238E27FC236}">
                <a16:creationId xmlns:a16="http://schemas.microsoft.com/office/drawing/2014/main" id="{A7863D15-EE2A-1646-B61A-5637A0D0F9E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9E255E1-9767-8B47-8C9D-6CD348EA25D6}"/>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2725707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7E6CDC-D4DA-C943-A4DF-C1FC3FC18C6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45BAC87-40EF-894B-A1C5-FB1BF0016343}"/>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47C9914-04E3-1A41-A59A-CB60C93B7504}"/>
              </a:ext>
            </a:extLst>
          </p:cNvPr>
          <p:cNvSpPr>
            <a:spLocks noGrp="1"/>
          </p:cNvSpPr>
          <p:nvPr>
            <p:ph type="dt" sz="half" idx="10"/>
          </p:nvPr>
        </p:nvSpPr>
        <p:spPr/>
        <p:txBody>
          <a:bodyPr/>
          <a:lstStyle/>
          <a:p>
            <a:fld id="{F81CB65C-5184-0B4E-AB05-8305C296441F}" type="datetimeFigureOut">
              <a:rPr lang="cs-CZ" smtClean="0"/>
              <a:t>21.03.2023</a:t>
            </a:fld>
            <a:endParaRPr lang="cs-CZ"/>
          </a:p>
        </p:txBody>
      </p:sp>
      <p:sp>
        <p:nvSpPr>
          <p:cNvPr id="5" name="Zástupný symbol pro zápatí 4">
            <a:extLst>
              <a:ext uri="{FF2B5EF4-FFF2-40B4-BE49-F238E27FC236}">
                <a16:creationId xmlns:a16="http://schemas.microsoft.com/office/drawing/2014/main" id="{227A0BDA-8B47-0A49-8E36-195AE0165B7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DB4EB50-C065-804A-BAB8-772AFF7245CB}"/>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3982187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A8007E-2428-7748-B71E-0900768C906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108BFFA-3E1F-FC4A-94B7-0B71633523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7C1AA68-3672-F14C-886A-ED9F1DD96709}"/>
              </a:ext>
            </a:extLst>
          </p:cNvPr>
          <p:cNvSpPr>
            <a:spLocks noGrp="1"/>
          </p:cNvSpPr>
          <p:nvPr>
            <p:ph type="dt" sz="half" idx="10"/>
          </p:nvPr>
        </p:nvSpPr>
        <p:spPr/>
        <p:txBody>
          <a:bodyPr/>
          <a:lstStyle/>
          <a:p>
            <a:fld id="{F81CB65C-5184-0B4E-AB05-8305C296441F}" type="datetimeFigureOut">
              <a:rPr lang="cs-CZ" smtClean="0"/>
              <a:t>21.03.2023</a:t>
            </a:fld>
            <a:endParaRPr lang="cs-CZ"/>
          </a:p>
        </p:txBody>
      </p:sp>
      <p:sp>
        <p:nvSpPr>
          <p:cNvPr id="5" name="Zástupný symbol pro zápatí 4">
            <a:extLst>
              <a:ext uri="{FF2B5EF4-FFF2-40B4-BE49-F238E27FC236}">
                <a16:creationId xmlns:a16="http://schemas.microsoft.com/office/drawing/2014/main" id="{585D080E-8CE1-0F43-BB37-5CDFBDB4BE8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5E06B3A-3F93-2E4B-ACCA-6041201B66F1}"/>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210095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5CE074-E60C-0240-AD6F-2F050D7937D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60CDC65-DB8D-8D48-8E09-890FC3AD9E4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4971407-FAF9-8D47-9172-00467C3AED4F}"/>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AFE1F17-0C64-7940-A46D-DB00FB67A7DC}"/>
              </a:ext>
            </a:extLst>
          </p:cNvPr>
          <p:cNvSpPr>
            <a:spLocks noGrp="1"/>
          </p:cNvSpPr>
          <p:nvPr>
            <p:ph type="dt" sz="half" idx="10"/>
          </p:nvPr>
        </p:nvSpPr>
        <p:spPr/>
        <p:txBody>
          <a:bodyPr/>
          <a:lstStyle/>
          <a:p>
            <a:fld id="{F81CB65C-5184-0B4E-AB05-8305C296441F}" type="datetimeFigureOut">
              <a:rPr lang="cs-CZ" smtClean="0"/>
              <a:t>21.03.2023</a:t>
            </a:fld>
            <a:endParaRPr lang="cs-CZ"/>
          </a:p>
        </p:txBody>
      </p:sp>
      <p:sp>
        <p:nvSpPr>
          <p:cNvPr id="6" name="Zástupný symbol pro zápatí 5">
            <a:extLst>
              <a:ext uri="{FF2B5EF4-FFF2-40B4-BE49-F238E27FC236}">
                <a16:creationId xmlns:a16="http://schemas.microsoft.com/office/drawing/2014/main" id="{145BF73E-8244-7547-94CC-CA1B1F56FC4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D8A3607-B2D1-044F-A1A8-DD97C290A1E8}"/>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3505500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891FDF-CDAD-704A-A7F0-BC501A9A243D}"/>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3949009-5635-B64D-B46E-04BB3F052D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C907CDDA-E9AB-A748-9C6B-0015CED4B8E7}"/>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C1293617-0B29-8741-A243-AA88E2D58E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710CBF5-FC19-324D-9329-FBD55C1C4164}"/>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D041C7C-E27D-E642-B52E-073A100A02C8}"/>
              </a:ext>
            </a:extLst>
          </p:cNvPr>
          <p:cNvSpPr>
            <a:spLocks noGrp="1"/>
          </p:cNvSpPr>
          <p:nvPr>
            <p:ph type="dt" sz="half" idx="10"/>
          </p:nvPr>
        </p:nvSpPr>
        <p:spPr/>
        <p:txBody>
          <a:bodyPr/>
          <a:lstStyle/>
          <a:p>
            <a:fld id="{F81CB65C-5184-0B4E-AB05-8305C296441F}" type="datetimeFigureOut">
              <a:rPr lang="cs-CZ" smtClean="0"/>
              <a:t>21.03.2023</a:t>
            </a:fld>
            <a:endParaRPr lang="cs-CZ"/>
          </a:p>
        </p:txBody>
      </p:sp>
      <p:sp>
        <p:nvSpPr>
          <p:cNvPr id="8" name="Zástupný symbol pro zápatí 7">
            <a:extLst>
              <a:ext uri="{FF2B5EF4-FFF2-40B4-BE49-F238E27FC236}">
                <a16:creationId xmlns:a16="http://schemas.microsoft.com/office/drawing/2014/main" id="{1A9DCD09-9771-374C-946C-73D346FED86A}"/>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9487249F-9B09-F143-827F-E003C3429723}"/>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3791353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9287A9-0C28-3941-8461-796A56E9C2D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D608E22-A392-0A41-B261-0C6533445581}"/>
              </a:ext>
            </a:extLst>
          </p:cNvPr>
          <p:cNvSpPr>
            <a:spLocks noGrp="1"/>
          </p:cNvSpPr>
          <p:nvPr>
            <p:ph type="dt" sz="half" idx="10"/>
          </p:nvPr>
        </p:nvSpPr>
        <p:spPr/>
        <p:txBody>
          <a:bodyPr/>
          <a:lstStyle/>
          <a:p>
            <a:fld id="{F81CB65C-5184-0B4E-AB05-8305C296441F}" type="datetimeFigureOut">
              <a:rPr lang="cs-CZ" smtClean="0"/>
              <a:t>21.03.2023</a:t>
            </a:fld>
            <a:endParaRPr lang="cs-CZ"/>
          </a:p>
        </p:txBody>
      </p:sp>
      <p:sp>
        <p:nvSpPr>
          <p:cNvPr id="4" name="Zástupný symbol pro zápatí 3">
            <a:extLst>
              <a:ext uri="{FF2B5EF4-FFF2-40B4-BE49-F238E27FC236}">
                <a16:creationId xmlns:a16="http://schemas.microsoft.com/office/drawing/2014/main" id="{B8CA339C-845D-9348-ABA9-791645F9D16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3F78F3B9-4AA6-ED4E-AB14-628BAA26A050}"/>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966513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3021397-4870-5A46-9E60-350FD6CD9405}"/>
              </a:ext>
            </a:extLst>
          </p:cNvPr>
          <p:cNvSpPr>
            <a:spLocks noGrp="1"/>
          </p:cNvSpPr>
          <p:nvPr>
            <p:ph type="dt" sz="half" idx="10"/>
          </p:nvPr>
        </p:nvSpPr>
        <p:spPr/>
        <p:txBody>
          <a:bodyPr/>
          <a:lstStyle/>
          <a:p>
            <a:fld id="{F81CB65C-5184-0B4E-AB05-8305C296441F}" type="datetimeFigureOut">
              <a:rPr lang="cs-CZ" smtClean="0"/>
              <a:t>21.03.2023</a:t>
            </a:fld>
            <a:endParaRPr lang="cs-CZ"/>
          </a:p>
        </p:txBody>
      </p:sp>
      <p:sp>
        <p:nvSpPr>
          <p:cNvPr id="3" name="Zástupný symbol pro zápatí 2">
            <a:extLst>
              <a:ext uri="{FF2B5EF4-FFF2-40B4-BE49-F238E27FC236}">
                <a16:creationId xmlns:a16="http://schemas.microsoft.com/office/drawing/2014/main" id="{C0F0F339-E7B6-C345-B260-D2F7938B47F5}"/>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F54D3D4-F1A1-F347-B441-9AF6DB25F8CB}"/>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1664585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DA80C2-9CA1-074B-9C09-9B0E2EAD971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F35CC8BA-A7A4-CC42-ADA8-6F79D1C8EF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D4787864-E45E-914B-85F7-E267BE842F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866C0E0-BD2A-F844-82C8-E8D51661F7E4}"/>
              </a:ext>
            </a:extLst>
          </p:cNvPr>
          <p:cNvSpPr>
            <a:spLocks noGrp="1"/>
          </p:cNvSpPr>
          <p:nvPr>
            <p:ph type="dt" sz="half" idx="10"/>
          </p:nvPr>
        </p:nvSpPr>
        <p:spPr/>
        <p:txBody>
          <a:bodyPr/>
          <a:lstStyle/>
          <a:p>
            <a:fld id="{F81CB65C-5184-0B4E-AB05-8305C296441F}" type="datetimeFigureOut">
              <a:rPr lang="cs-CZ" smtClean="0"/>
              <a:t>21.03.2023</a:t>
            </a:fld>
            <a:endParaRPr lang="cs-CZ"/>
          </a:p>
        </p:txBody>
      </p:sp>
      <p:sp>
        <p:nvSpPr>
          <p:cNvPr id="6" name="Zástupný symbol pro zápatí 5">
            <a:extLst>
              <a:ext uri="{FF2B5EF4-FFF2-40B4-BE49-F238E27FC236}">
                <a16:creationId xmlns:a16="http://schemas.microsoft.com/office/drawing/2014/main" id="{0822AC11-9A08-A242-811E-DCC9BB9188F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B15C9DC-96E8-274D-B2A6-6166CDF5BC88}"/>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3724059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D5DA86-4E7D-6643-A89C-E13E6B9A521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6694560-B673-DB46-B3EF-A94C14275A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69C388D3-12B5-9D40-B0CC-B478D6390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9AC9966-CAB0-E24E-9BA6-8B595F65F382}"/>
              </a:ext>
            </a:extLst>
          </p:cNvPr>
          <p:cNvSpPr>
            <a:spLocks noGrp="1"/>
          </p:cNvSpPr>
          <p:nvPr>
            <p:ph type="dt" sz="half" idx="10"/>
          </p:nvPr>
        </p:nvSpPr>
        <p:spPr/>
        <p:txBody>
          <a:bodyPr/>
          <a:lstStyle/>
          <a:p>
            <a:fld id="{F81CB65C-5184-0B4E-AB05-8305C296441F}" type="datetimeFigureOut">
              <a:rPr lang="cs-CZ" smtClean="0"/>
              <a:t>21.03.2023</a:t>
            </a:fld>
            <a:endParaRPr lang="cs-CZ"/>
          </a:p>
        </p:txBody>
      </p:sp>
      <p:sp>
        <p:nvSpPr>
          <p:cNvPr id="6" name="Zástupný symbol pro zápatí 5">
            <a:extLst>
              <a:ext uri="{FF2B5EF4-FFF2-40B4-BE49-F238E27FC236}">
                <a16:creationId xmlns:a16="http://schemas.microsoft.com/office/drawing/2014/main" id="{260EE3B9-0AFB-9D49-AE41-4AAAE5CCDC0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3E01A66-E9A5-934B-8419-9F5540041EE4}"/>
              </a:ext>
            </a:extLst>
          </p:cNvPr>
          <p:cNvSpPr>
            <a:spLocks noGrp="1"/>
          </p:cNvSpPr>
          <p:nvPr>
            <p:ph type="sldNum" sz="quarter" idx="12"/>
          </p:nvPr>
        </p:nvSpPr>
        <p:spPr/>
        <p:txBody>
          <a:bodyPr/>
          <a:lstStyle/>
          <a:p>
            <a:fld id="{0EA070B9-44D3-934E-904E-2763F01EE663}" type="slidenum">
              <a:rPr lang="cs-CZ" smtClean="0"/>
              <a:t>‹#›</a:t>
            </a:fld>
            <a:endParaRPr lang="cs-CZ"/>
          </a:p>
        </p:txBody>
      </p:sp>
    </p:spTree>
    <p:extLst>
      <p:ext uri="{BB962C8B-B14F-4D97-AF65-F5344CB8AC3E}">
        <p14:creationId xmlns:p14="http://schemas.microsoft.com/office/powerpoint/2010/main" val="1578423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F854BE6-8E80-7E4A-A42F-637A81E82B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4B2F8298-2669-C648-8A8C-0F2F5E15CE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1683176-E965-0242-8E5D-942AF1CF90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CB65C-5184-0B4E-AB05-8305C296441F}" type="datetimeFigureOut">
              <a:rPr lang="cs-CZ" smtClean="0"/>
              <a:t>21.03.2023</a:t>
            </a:fld>
            <a:endParaRPr lang="cs-CZ"/>
          </a:p>
        </p:txBody>
      </p:sp>
      <p:sp>
        <p:nvSpPr>
          <p:cNvPr id="5" name="Zástupný symbol pro zápatí 4">
            <a:extLst>
              <a:ext uri="{FF2B5EF4-FFF2-40B4-BE49-F238E27FC236}">
                <a16:creationId xmlns:a16="http://schemas.microsoft.com/office/drawing/2014/main" id="{E667D997-DF96-004C-8E94-3F38C08A45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D4C1AC8-D13B-A347-B877-7CDA4E3812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070B9-44D3-934E-904E-2763F01EE663}" type="slidenum">
              <a:rPr lang="cs-CZ" smtClean="0"/>
              <a:t>‹#›</a:t>
            </a:fld>
            <a:endParaRPr lang="cs-CZ"/>
          </a:p>
        </p:txBody>
      </p:sp>
    </p:spTree>
    <p:extLst>
      <p:ext uri="{BB962C8B-B14F-4D97-AF65-F5344CB8AC3E}">
        <p14:creationId xmlns:p14="http://schemas.microsoft.com/office/powerpoint/2010/main" val="988681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is.muni.cz/el/cus/podzim2013/SPUSZJ/um/Slovosled__znakosled__CZJ.pdf" TargetMode="External"/><Relationship Id="rId2" Type="http://schemas.openxmlformats.org/officeDocument/2006/relationships/hyperlink" Target="https://is.muni.cz/el/1441/podzim2012/SPLBK_KSP1/um/_Znakosled_od_Mgr._BcA._Pavla_Kucery_.pdf" TargetMode="External"/><Relationship Id="rId1" Type="http://schemas.openxmlformats.org/officeDocument/2006/relationships/slideLayout" Target="../slideLayouts/slideLayout2.xml"/><Relationship Id="rId4" Type="http://schemas.openxmlformats.org/officeDocument/2006/relationships/hyperlink" Target="http://dspace.specpeda.cz/bitstream/handle/0/702/113-123.pdf?sequence=1&amp;isAllowed=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9B3D2633-CE7C-B842-90D1-657EFCC79E0E}"/>
              </a:ext>
            </a:extLst>
          </p:cNvPr>
          <p:cNvSpPr>
            <a:spLocks noGrp="1"/>
          </p:cNvSpPr>
          <p:nvPr>
            <p:ph type="title"/>
          </p:nvPr>
        </p:nvSpPr>
        <p:spPr>
          <a:xfrm>
            <a:off x="838200" y="771895"/>
            <a:ext cx="10515600" cy="4548249"/>
          </a:xfrm>
        </p:spPr>
        <p:txBody>
          <a:bodyPr/>
          <a:lstStyle/>
          <a:p>
            <a:pPr algn="ctr"/>
            <a:r>
              <a:rPr lang="cs-CZ" dirty="0"/>
              <a:t>ZNAKOSLED</a:t>
            </a:r>
            <a:br>
              <a:rPr lang="cs-CZ" dirty="0"/>
            </a:br>
            <a:r>
              <a:rPr lang="cs-CZ" dirty="0"/>
              <a:t>II. část</a:t>
            </a:r>
          </a:p>
        </p:txBody>
      </p:sp>
    </p:spTree>
    <p:extLst>
      <p:ext uri="{BB962C8B-B14F-4D97-AF65-F5344CB8AC3E}">
        <p14:creationId xmlns:p14="http://schemas.microsoft.com/office/powerpoint/2010/main" val="1350338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BB3D87-CF07-8744-A29D-AAED016957D8}"/>
              </a:ext>
            </a:extLst>
          </p:cNvPr>
          <p:cNvSpPr>
            <a:spLocks noGrp="1"/>
          </p:cNvSpPr>
          <p:nvPr>
            <p:ph type="title"/>
          </p:nvPr>
        </p:nvSpPr>
        <p:spPr/>
        <p:txBody>
          <a:bodyPr/>
          <a:lstStyle/>
          <a:p>
            <a:r>
              <a:rPr lang="cs-CZ" dirty="0"/>
              <a:t>ZNAKOSLED V OTÁZKÁCH</a:t>
            </a:r>
          </a:p>
        </p:txBody>
      </p:sp>
      <p:sp>
        <p:nvSpPr>
          <p:cNvPr id="3" name="Zástupný obsah 2">
            <a:extLst>
              <a:ext uri="{FF2B5EF4-FFF2-40B4-BE49-F238E27FC236}">
                <a16:creationId xmlns:a16="http://schemas.microsoft.com/office/drawing/2014/main" id="{6F008B23-E99A-AF44-AAA1-ED716814D4A2}"/>
              </a:ext>
            </a:extLst>
          </p:cNvPr>
          <p:cNvSpPr>
            <a:spLocks noGrp="1"/>
          </p:cNvSpPr>
          <p:nvPr>
            <p:ph idx="1"/>
          </p:nvPr>
        </p:nvSpPr>
        <p:spPr/>
        <p:txBody>
          <a:bodyPr/>
          <a:lstStyle/>
          <a:p>
            <a:r>
              <a:rPr lang="cs-CZ" dirty="0"/>
              <a:t>V ČZJ můžeme rozlišit tři základní skupiny otázek:</a:t>
            </a:r>
          </a:p>
          <a:p>
            <a:pPr lvl="1"/>
            <a:r>
              <a:rPr lang="cs-CZ" b="1" dirty="0"/>
              <a:t>otázka zjišťovací</a:t>
            </a:r>
            <a:r>
              <a:rPr lang="cs-CZ" dirty="0"/>
              <a:t> - tazatel žádá na adresátovi potvrzení nebo popření platnosti jejího obsahu, zpravidla na ni odpovídáme ANO/NE,</a:t>
            </a:r>
          </a:p>
          <a:p>
            <a:pPr lvl="1"/>
            <a:r>
              <a:rPr lang="cs-CZ" b="1" dirty="0"/>
              <a:t>otázka doplňovací</a:t>
            </a:r>
            <a:r>
              <a:rPr lang="cs-CZ" dirty="0"/>
              <a:t> – tazatel požaduje od adresáta doplnění informací,</a:t>
            </a:r>
          </a:p>
          <a:p>
            <a:pPr lvl="1"/>
            <a:r>
              <a:rPr lang="cs-CZ" b="1" dirty="0"/>
              <a:t>otázka vylučovací</a:t>
            </a:r>
            <a:r>
              <a:rPr lang="cs-CZ" dirty="0"/>
              <a:t> – tazatel se ptá na více možností (nabízí varianty odpovědi), adresát na ni odpovídá částí položené otázky. </a:t>
            </a:r>
            <a:endParaRPr lang="cs-CZ" b="1" dirty="0"/>
          </a:p>
        </p:txBody>
      </p:sp>
    </p:spTree>
    <p:extLst>
      <p:ext uri="{BB962C8B-B14F-4D97-AF65-F5344CB8AC3E}">
        <p14:creationId xmlns:p14="http://schemas.microsoft.com/office/powerpoint/2010/main" val="180370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FF3700-E614-3A42-AF85-D102F684055A}"/>
              </a:ext>
            </a:extLst>
          </p:cNvPr>
          <p:cNvSpPr>
            <a:spLocks noGrp="1"/>
          </p:cNvSpPr>
          <p:nvPr>
            <p:ph type="title"/>
          </p:nvPr>
        </p:nvSpPr>
        <p:spPr/>
        <p:txBody>
          <a:bodyPr/>
          <a:lstStyle/>
          <a:p>
            <a:r>
              <a:rPr lang="cs-CZ" dirty="0"/>
              <a:t>ZNAKOSLED V OTÁZKÁCH</a:t>
            </a:r>
          </a:p>
        </p:txBody>
      </p:sp>
      <p:sp>
        <p:nvSpPr>
          <p:cNvPr id="3" name="Zástupný obsah 2">
            <a:extLst>
              <a:ext uri="{FF2B5EF4-FFF2-40B4-BE49-F238E27FC236}">
                <a16:creationId xmlns:a16="http://schemas.microsoft.com/office/drawing/2014/main" id="{DB0EF299-29BE-3E4B-A3FC-4F075CD0CEA1}"/>
              </a:ext>
            </a:extLst>
          </p:cNvPr>
          <p:cNvSpPr>
            <a:spLocks noGrp="1"/>
          </p:cNvSpPr>
          <p:nvPr>
            <p:ph idx="1"/>
          </p:nvPr>
        </p:nvSpPr>
        <p:spPr/>
        <p:txBody>
          <a:bodyPr>
            <a:normAutofit lnSpcReduction="10000"/>
          </a:bodyPr>
          <a:lstStyle/>
          <a:p>
            <a:r>
              <a:rPr lang="cs-CZ" b="1" dirty="0"/>
              <a:t>Otázka zjišťovací </a:t>
            </a:r>
            <a:r>
              <a:rPr lang="cs-CZ" dirty="0"/>
              <a:t>– na posledním místě zpravidla bývá sloveso, modální sloveso nebo příslovce. Při otázkách zjišťovacích tvoří nemanuální složku obočí tázavě zvednuté nahoru a přisunutí brady k tělu.</a:t>
            </a:r>
          </a:p>
          <a:p>
            <a:pPr lvl="1"/>
            <a:r>
              <a:rPr lang="cs-CZ" dirty="0"/>
              <a:t>Půjdeš večer do kina? VEČER – KINO – PŮJDEŠ?</a:t>
            </a:r>
          </a:p>
          <a:p>
            <a:pPr lvl="1"/>
            <a:r>
              <a:rPr lang="cs-CZ" dirty="0"/>
              <a:t>Viděl jsi film Troja? FILM – JMÉNO – TROJA – VIDĚL?</a:t>
            </a:r>
          </a:p>
          <a:p>
            <a:pPr lvl="1"/>
            <a:r>
              <a:rPr lang="cs-CZ" dirty="0"/>
              <a:t>Můžeme se sejít až zítra? SPOLU – ZÍTRA – SEJÍT – MŮŽU?</a:t>
            </a:r>
          </a:p>
          <a:p>
            <a:pPr lvl="1"/>
            <a:r>
              <a:rPr lang="cs-CZ" dirty="0"/>
              <a:t>Umíš hrát na kytaru? KYTARA (KLF) – UMÍŠ?</a:t>
            </a:r>
          </a:p>
          <a:p>
            <a:pPr lvl="1"/>
            <a:r>
              <a:rPr lang="cs-CZ" dirty="0"/>
              <a:t>Poslal jsi už dopis babičce? DOPIS – BABIČKA – POSLAT – UŽ?</a:t>
            </a:r>
          </a:p>
          <a:p>
            <a:pPr lvl="1"/>
            <a:r>
              <a:rPr lang="cs-CZ" dirty="0"/>
              <a:t>Miluješ mě ještě? MILUJEŠ – MĚ (INDEX) – DÁL?</a:t>
            </a:r>
          </a:p>
          <a:p>
            <a:pPr marL="457200" lvl="1" indent="0">
              <a:buNone/>
            </a:pPr>
            <a:r>
              <a:rPr lang="cs-CZ" dirty="0"/>
              <a:t> </a:t>
            </a:r>
            <a:r>
              <a:rPr lang="cs-CZ" b="1" dirty="0"/>
              <a:t> </a:t>
            </a:r>
          </a:p>
        </p:txBody>
      </p:sp>
    </p:spTree>
    <p:extLst>
      <p:ext uri="{BB962C8B-B14F-4D97-AF65-F5344CB8AC3E}">
        <p14:creationId xmlns:p14="http://schemas.microsoft.com/office/powerpoint/2010/main" val="2942020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9300CA-1B9F-9E47-9AA5-9F8C19312339}"/>
              </a:ext>
            </a:extLst>
          </p:cNvPr>
          <p:cNvSpPr>
            <a:spLocks noGrp="1"/>
          </p:cNvSpPr>
          <p:nvPr>
            <p:ph type="title"/>
          </p:nvPr>
        </p:nvSpPr>
        <p:spPr/>
        <p:txBody>
          <a:bodyPr/>
          <a:lstStyle/>
          <a:p>
            <a:r>
              <a:rPr lang="cs-CZ" dirty="0"/>
              <a:t>ZNAKOSLED V OTÁZKÁCH</a:t>
            </a:r>
          </a:p>
        </p:txBody>
      </p:sp>
      <p:sp>
        <p:nvSpPr>
          <p:cNvPr id="3" name="Zástupný obsah 2">
            <a:extLst>
              <a:ext uri="{FF2B5EF4-FFF2-40B4-BE49-F238E27FC236}">
                <a16:creationId xmlns:a16="http://schemas.microsoft.com/office/drawing/2014/main" id="{3A8DBA62-AF77-F847-8F4D-26EE66DCC196}"/>
              </a:ext>
            </a:extLst>
          </p:cNvPr>
          <p:cNvSpPr>
            <a:spLocks noGrp="1"/>
          </p:cNvSpPr>
          <p:nvPr>
            <p:ph idx="1"/>
          </p:nvPr>
        </p:nvSpPr>
        <p:spPr/>
        <p:txBody>
          <a:bodyPr/>
          <a:lstStyle/>
          <a:p>
            <a:r>
              <a:rPr lang="cs-CZ" b="1" dirty="0"/>
              <a:t>Otázka doplňovací </a:t>
            </a:r>
            <a:r>
              <a:rPr lang="cs-CZ" dirty="0"/>
              <a:t>– tázací zájmeno zpravidla na konci věty. Někdy tazatel po tázacím slovu artikuluje zájmenný znak (např. TY), aby navázal kontakt s adresátem. Při otázkách doplňovacích tvoří nemanuální složku svraštělé obočí a mírné naklonění hlavy na stranu.</a:t>
            </a:r>
          </a:p>
          <a:p>
            <a:pPr lvl="1"/>
            <a:r>
              <a:rPr lang="cs-CZ" dirty="0"/>
              <a:t>Koho půjdeš navštívit? TY – NÁVŠTĚVA – KDO?</a:t>
            </a:r>
          </a:p>
          <a:p>
            <a:pPr lvl="1"/>
            <a:r>
              <a:rPr lang="cs-CZ" dirty="0"/>
              <a:t>Proč jsi včera nebyl ve škole? VČERA – TY – ŠKOLA – NEBYLO – PROČ? </a:t>
            </a:r>
          </a:p>
          <a:p>
            <a:pPr lvl="1"/>
            <a:r>
              <a:rPr lang="cs-CZ" dirty="0"/>
              <a:t>Kam pojedeš letos na dovolenou? LETOS – DOVOLENÁ – POJEDE – KAM?</a:t>
            </a:r>
          </a:p>
          <a:p>
            <a:pPr lvl="1"/>
            <a:r>
              <a:rPr lang="cs-CZ" dirty="0"/>
              <a:t>Co se stalo? STALO – CO?</a:t>
            </a:r>
          </a:p>
          <a:p>
            <a:endParaRPr lang="cs-CZ" dirty="0"/>
          </a:p>
        </p:txBody>
      </p:sp>
    </p:spTree>
    <p:extLst>
      <p:ext uri="{BB962C8B-B14F-4D97-AF65-F5344CB8AC3E}">
        <p14:creationId xmlns:p14="http://schemas.microsoft.com/office/powerpoint/2010/main" val="2688391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03B4E5-F6B1-BC4E-B245-2E64808A35F5}"/>
              </a:ext>
            </a:extLst>
          </p:cNvPr>
          <p:cNvSpPr>
            <a:spLocks noGrp="1"/>
          </p:cNvSpPr>
          <p:nvPr>
            <p:ph type="title"/>
          </p:nvPr>
        </p:nvSpPr>
        <p:spPr/>
        <p:txBody>
          <a:bodyPr/>
          <a:lstStyle/>
          <a:p>
            <a:r>
              <a:rPr lang="cs-CZ" dirty="0"/>
              <a:t>ZNAKOSLED V OTÁZKÁCH</a:t>
            </a:r>
          </a:p>
        </p:txBody>
      </p:sp>
      <p:sp>
        <p:nvSpPr>
          <p:cNvPr id="3" name="Zástupný obsah 2">
            <a:extLst>
              <a:ext uri="{FF2B5EF4-FFF2-40B4-BE49-F238E27FC236}">
                <a16:creationId xmlns:a16="http://schemas.microsoft.com/office/drawing/2014/main" id="{CD2AAB8E-43A6-4C43-A155-BBED3A37BC92}"/>
              </a:ext>
            </a:extLst>
          </p:cNvPr>
          <p:cNvSpPr>
            <a:spLocks noGrp="1"/>
          </p:cNvSpPr>
          <p:nvPr>
            <p:ph idx="1"/>
          </p:nvPr>
        </p:nvSpPr>
        <p:spPr/>
        <p:txBody>
          <a:bodyPr/>
          <a:lstStyle/>
          <a:p>
            <a:r>
              <a:rPr lang="cs-CZ" b="1" dirty="0"/>
              <a:t>Otázka vylučovací </a:t>
            </a:r>
            <a:r>
              <a:rPr lang="cs-CZ" dirty="0"/>
              <a:t>– při nabízení možností se hlava střídavě naklání (levá – pravá), aby bylo adresátovi jasné, že má zvolit některou z variant. Je možné se setkat s větami, kde po výčtu variant následuje znak CO.</a:t>
            </a:r>
            <a:endParaRPr lang="cs-CZ" b="1" dirty="0"/>
          </a:p>
          <a:p>
            <a:pPr lvl="1"/>
            <a:r>
              <a:rPr lang="cs-CZ" dirty="0"/>
              <a:t>Tvoji rodiče jsou slyšící, nebo neslyšící? RODIČE – TVOJI – SLYŠÍCÍ/NESLYŠÍCÍ?</a:t>
            </a:r>
          </a:p>
          <a:p>
            <a:pPr lvl="1"/>
            <a:r>
              <a:rPr lang="cs-CZ" dirty="0"/>
              <a:t>Chceš kávu, nebo čaj? KÁVA/ČAJ – CHCEŠ – CO?</a:t>
            </a:r>
          </a:p>
          <a:p>
            <a:pPr lvl="1"/>
            <a:r>
              <a:rPr lang="cs-CZ" dirty="0"/>
              <a:t>Je znakový jazyk mezinárodní, nebo není? ZNAKOVÝ JAZYK – V TOM (SZ) – MEZINÁRODNÍ – ANO/NE?</a:t>
            </a:r>
          </a:p>
          <a:p>
            <a:pPr lvl="1"/>
            <a:r>
              <a:rPr lang="cs-CZ" dirty="0"/>
              <a:t>Půjdeš na procházku, nebo si budeš doma číst? TY – PROCHÁZKA/DOMA – ČÍST – BUDEŠ – CO? </a:t>
            </a:r>
          </a:p>
        </p:txBody>
      </p:sp>
    </p:spTree>
    <p:extLst>
      <p:ext uri="{BB962C8B-B14F-4D97-AF65-F5344CB8AC3E}">
        <p14:creationId xmlns:p14="http://schemas.microsoft.com/office/powerpoint/2010/main" val="323201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4998F3-4B2F-5547-BBA5-572AD78A422E}"/>
              </a:ext>
            </a:extLst>
          </p:cNvPr>
          <p:cNvSpPr>
            <a:spLocks noGrp="1"/>
          </p:cNvSpPr>
          <p:nvPr>
            <p:ph type="title"/>
          </p:nvPr>
        </p:nvSpPr>
        <p:spPr/>
        <p:txBody>
          <a:bodyPr/>
          <a:lstStyle/>
          <a:p>
            <a:r>
              <a:rPr lang="cs-CZ" dirty="0"/>
              <a:t>ZNAKOSLED V PŘACÍCH VĚTÁCH</a:t>
            </a:r>
          </a:p>
        </p:txBody>
      </p:sp>
      <p:sp>
        <p:nvSpPr>
          <p:cNvPr id="3" name="Zástupný obsah 2">
            <a:extLst>
              <a:ext uri="{FF2B5EF4-FFF2-40B4-BE49-F238E27FC236}">
                <a16:creationId xmlns:a16="http://schemas.microsoft.com/office/drawing/2014/main" id="{5F69F873-65F3-994B-B558-D9855DE9F93F}"/>
              </a:ext>
            </a:extLst>
          </p:cNvPr>
          <p:cNvSpPr>
            <a:spLocks noGrp="1"/>
          </p:cNvSpPr>
          <p:nvPr>
            <p:ph idx="1"/>
          </p:nvPr>
        </p:nvSpPr>
        <p:spPr/>
        <p:txBody>
          <a:bodyPr/>
          <a:lstStyle/>
          <a:p>
            <a:r>
              <a:rPr lang="cs-CZ" dirty="0"/>
              <a:t>Přací výrazy jsou zpravidla nahrazeny slovesy (nejčastěji na začátku věty). Důležitá je nemanuální složka, která zvýrazní přání mluvčího.</a:t>
            </a:r>
          </a:p>
          <a:p>
            <a:pPr lvl="1"/>
            <a:r>
              <a:rPr lang="cs-CZ" dirty="0"/>
              <a:t>Kéž by napadl sníh o Vánocích. DOUFAT – VÁNOCE – SNÍH – PADAT – BUDE.</a:t>
            </a:r>
          </a:p>
          <a:p>
            <a:pPr lvl="1"/>
            <a:r>
              <a:rPr lang="cs-CZ" dirty="0"/>
              <a:t>Kdyby tak zapršelo. DOUFAT – PRŠÍ.</a:t>
            </a:r>
          </a:p>
          <a:p>
            <a:pPr lvl="1"/>
            <a:r>
              <a:rPr lang="cs-CZ" dirty="0"/>
              <a:t>Kdyby už tak byly Vánoce. VÁNOCE – UŽ – CHCI.</a:t>
            </a:r>
          </a:p>
          <a:p>
            <a:pPr lvl="1"/>
            <a:r>
              <a:rPr lang="cs-CZ" dirty="0"/>
              <a:t>Kéž by nás mohli navštívit. RÁD – NÁVŠTĚVA – K NÁM.</a:t>
            </a:r>
          </a:p>
          <a:p>
            <a:pPr lvl="1"/>
            <a:r>
              <a:rPr lang="cs-CZ" dirty="0"/>
              <a:t>Kéž by byl přijat na vysokou školu. PŘEJI – ON – ŠKOLA – VYSOKÁ – POVEDLO – PŘIJAT.</a:t>
            </a:r>
          </a:p>
        </p:txBody>
      </p:sp>
    </p:spTree>
    <p:extLst>
      <p:ext uri="{BB962C8B-B14F-4D97-AF65-F5344CB8AC3E}">
        <p14:creationId xmlns:p14="http://schemas.microsoft.com/office/powerpoint/2010/main" val="496019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C8ACA6-6B4C-5947-A3F0-0F5374EFD7E2}"/>
              </a:ext>
            </a:extLst>
          </p:cNvPr>
          <p:cNvSpPr>
            <a:spLocks noGrp="1"/>
          </p:cNvSpPr>
          <p:nvPr>
            <p:ph type="title"/>
          </p:nvPr>
        </p:nvSpPr>
        <p:spPr/>
        <p:txBody>
          <a:bodyPr/>
          <a:lstStyle/>
          <a:p>
            <a:r>
              <a:rPr lang="cs-CZ" dirty="0"/>
              <a:t>ZNAKOSLED V ROZKAZOVACÍCH VĚTÁCH</a:t>
            </a:r>
          </a:p>
        </p:txBody>
      </p:sp>
      <p:sp>
        <p:nvSpPr>
          <p:cNvPr id="3" name="Zástupný obsah 2">
            <a:extLst>
              <a:ext uri="{FF2B5EF4-FFF2-40B4-BE49-F238E27FC236}">
                <a16:creationId xmlns:a16="http://schemas.microsoft.com/office/drawing/2014/main" id="{255C5EBA-97F5-3848-A1C7-C28A8633EDF0}"/>
              </a:ext>
            </a:extLst>
          </p:cNvPr>
          <p:cNvSpPr>
            <a:spLocks noGrp="1"/>
          </p:cNvSpPr>
          <p:nvPr>
            <p:ph idx="1"/>
          </p:nvPr>
        </p:nvSpPr>
        <p:spPr/>
        <p:txBody>
          <a:bodyPr/>
          <a:lstStyle/>
          <a:p>
            <a:r>
              <a:rPr lang="cs-CZ" dirty="0"/>
              <a:t>Slovesa v rozkazovacích větách zpravidla na konci. Důležitá nemanuální složka.</a:t>
            </a:r>
          </a:p>
          <a:p>
            <a:pPr lvl="1"/>
            <a:r>
              <a:rPr lang="cs-CZ" dirty="0"/>
              <a:t>Počkej před školou! ŠKOLA – KLF – POČKAT!</a:t>
            </a:r>
          </a:p>
          <a:p>
            <a:pPr lvl="1"/>
            <a:r>
              <a:rPr lang="cs-CZ" dirty="0"/>
              <a:t>Udělej úkoly! ÚKOL – PSÁT – BĚŽ!</a:t>
            </a:r>
          </a:p>
          <a:p>
            <a:pPr lvl="1"/>
            <a:r>
              <a:rPr lang="cs-CZ" dirty="0"/>
              <a:t>Prosím, abyste nikam nechodili! PROSÍM – CHODIT – NE!</a:t>
            </a:r>
          </a:p>
          <a:p>
            <a:pPr lvl="1"/>
            <a:r>
              <a:rPr lang="cs-CZ" dirty="0"/>
              <a:t>Podej mi tu knihu! KNIHA – TU – PODAT! </a:t>
            </a:r>
          </a:p>
        </p:txBody>
      </p:sp>
    </p:spTree>
    <p:extLst>
      <p:ext uri="{BB962C8B-B14F-4D97-AF65-F5344CB8AC3E}">
        <p14:creationId xmlns:p14="http://schemas.microsoft.com/office/powerpoint/2010/main" val="2787336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08FDAF-62D6-0948-81B8-87F366C514B6}"/>
              </a:ext>
            </a:extLst>
          </p:cNvPr>
          <p:cNvSpPr>
            <a:spLocks noGrp="1"/>
          </p:cNvSpPr>
          <p:nvPr>
            <p:ph type="title"/>
          </p:nvPr>
        </p:nvSpPr>
        <p:spPr/>
        <p:txBody>
          <a:bodyPr/>
          <a:lstStyle/>
          <a:p>
            <a:r>
              <a:rPr lang="cs-CZ" dirty="0"/>
              <a:t>CVIČENÍ</a:t>
            </a:r>
          </a:p>
        </p:txBody>
      </p:sp>
      <p:sp>
        <p:nvSpPr>
          <p:cNvPr id="3" name="Zástupný obsah 2">
            <a:extLst>
              <a:ext uri="{FF2B5EF4-FFF2-40B4-BE49-F238E27FC236}">
                <a16:creationId xmlns:a16="http://schemas.microsoft.com/office/drawing/2014/main" id="{7F6B3CDD-E729-1F49-A824-A62E8549232B}"/>
              </a:ext>
            </a:extLst>
          </p:cNvPr>
          <p:cNvSpPr>
            <a:spLocks noGrp="1"/>
          </p:cNvSpPr>
          <p:nvPr>
            <p:ph idx="1"/>
          </p:nvPr>
        </p:nvSpPr>
        <p:spPr/>
        <p:txBody>
          <a:bodyPr/>
          <a:lstStyle/>
          <a:p>
            <a:pPr marL="0" indent="0">
              <a:buNone/>
            </a:pPr>
            <a:r>
              <a:rPr lang="cs-CZ" dirty="0"/>
              <a:t>Vše, co říkala, byla pravda. Koho jsi viděl? Byl jsi v Anglii dvakrát, nebo třikrát? Mám dát babičce k narozeninám láhev červeného vína? Buď zticha! Dívám se na zprávy. Kéž bych byla na tvém místě. Jestli bude špatné počasí, nebude chtít řídit. Přestaňte se hádat! Včera jsem šel k lékaři, protože jsem potřeboval potvrzení. Co budeš dělat, když vyhraješ milion? Rád se dívám na televizi, ale raději čtu knihy. Proč je dnes schůze? Kéž by tak ještě přišel Karel. Tohle se nemělo stát!</a:t>
            </a:r>
          </a:p>
        </p:txBody>
      </p:sp>
    </p:spTree>
    <p:extLst>
      <p:ext uri="{BB962C8B-B14F-4D97-AF65-F5344CB8AC3E}">
        <p14:creationId xmlns:p14="http://schemas.microsoft.com/office/powerpoint/2010/main" val="509400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1DCD81-C1EF-434A-A627-372D4475AB46}"/>
              </a:ext>
            </a:extLst>
          </p:cNvPr>
          <p:cNvSpPr>
            <a:spLocks noGrp="1"/>
          </p:cNvSpPr>
          <p:nvPr>
            <p:ph type="title"/>
          </p:nvPr>
        </p:nvSpPr>
        <p:spPr/>
        <p:txBody>
          <a:bodyPr/>
          <a:lstStyle/>
          <a:p>
            <a:r>
              <a:rPr lang="cs-CZ" dirty="0"/>
              <a:t>POUŽITÉ ZDROJE</a:t>
            </a:r>
          </a:p>
        </p:txBody>
      </p:sp>
      <p:sp>
        <p:nvSpPr>
          <p:cNvPr id="3" name="Zástupný obsah 2">
            <a:extLst>
              <a:ext uri="{FF2B5EF4-FFF2-40B4-BE49-F238E27FC236}">
                <a16:creationId xmlns:a16="http://schemas.microsoft.com/office/drawing/2014/main" id="{607875EB-BF31-3445-8E35-3C4D63CFC4AF}"/>
              </a:ext>
            </a:extLst>
          </p:cNvPr>
          <p:cNvSpPr>
            <a:spLocks noGrp="1"/>
          </p:cNvSpPr>
          <p:nvPr>
            <p:ph idx="1"/>
          </p:nvPr>
        </p:nvSpPr>
        <p:spPr/>
        <p:txBody>
          <a:bodyPr>
            <a:normAutofit fontScale="85000" lnSpcReduction="20000"/>
          </a:bodyPr>
          <a:lstStyle/>
          <a:p>
            <a:r>
              <a:rPr lang="cs-CZ" dirty="0"/>
              <a:t>KUČERA, Pavel. </a:t>
            </a:r>
            <a:r>
              <a:rPr lang="cs-CZ" i="1" dirty="0" err="1"/>
              <a:t>Znakosled</a:t>
            </a:r>
            <a:r>
              <a:rPr lang="cs-CZ" i="1" dirty="0"/>
              <a:t> v českém znakovém jazyce. </a:t>
            </a:r>
            <a:r>
              <a:rPr lang="cs-CZ" dirty="0"/>
              <a:t>Učební materiál dostupný na www: </a:t>
            </a:r>
            <a:r>
              <a:rPr lang="cs-CZ" dirty="0">
                <a:hlinkClick r:id="rId2"/>
              </a:rPr>
              <a:t>https://is.muni.cz/el/1441/podzim2012/SPLBK_KSP1/um/_Znakosled_od_Mgr._BcA._Pavla_Kucery_.pdf</a:t>
            </a:r>
            <a:r>
              <a:rPr lang="cs-CZ" dirty="0"/>
              <a:t>.</a:t>
            </a:r>
          </a:p>
          <a:p>
            <a:r>
              <a:rPr lang="cs-CZ" dirty="0"/>
              <a:t>VOJTECHOVSKÝ, Roman. </a:t>
            </a:r>
            <a:r>
              <a:rPr lang="cs-CZ" i="1" dirty="0"/>
              <a:t>Slovosled (</a:t>
            </a:r>
            <a:r>
              <a:rPr lang="cs-CZ" i="1" dirty="0" err="1"/>
              <a:t>znakosled</a:t>
            </a:r>
            <a:r>
              <a:rPr lang="cs-CZ" i="1" dirty="0"/>
              <a:t>) českého znakového jazyka. </a:t>
            </a:r>
            <a:r>
              <a:rPr lang="cs-CZ" dirty="0"/>
              <a:t>Učební materiál dostupný na www: </a:t>
            </a:r>
            <a:r>
              <a:rPr lang="cs-CZ" dirty="0">
                <a:hlinkClick r:id="rId3"/>
              </a:rPr>
              <a:t>https://is.muni.cz/el/cus/podzim2013/SPUSZJ/um/Slovosled__znakosled__CZJ.pdf</a:t>
            </a:r>
            <a:r>
              <a:rPr lang="cs-CZ" dirty="0"/>
              <a:t>.</a:t>
            </a:r>
          </a:p>
          <a:p>
            <a:r>
              <a:rPr lang="cs-CZ" dirty="0"/>
              <a:t>KUBIŠTOVÁ, Jitka. </a:t>
            </a:r>
            <a:r>
              <a:rPr lang="cs-CZ" i="1" dirty="0"/>
              <a:t>Výzkum slovosledných tendencí v českém znakovém jazyce.</a:t>
            </a:r>
            <a:r>
              <a:rPr lang="cs-CZ" dirty="0"/>
              <a:t> Diplomová práce. Univerzita Karlova v Praze. Filozofická fakulta. 2013. Vedoucí práce Mgr. Eva Lehečková, Ph.D.</a:t>
            </a:r>
          </a:p>
          <a:p>
            <a:r>
              <a:rPr lang="cs-CZ" dirty="0"/>
              <a:t>HRONOVÁ, Anna. </a:t>
            </a:r>
            <a:r>
              <a:rPr lang="cs-CZ" i="1" dirty="0"/>
              <a:t>Poznáváme český znakový jazyk III (Tvoření tázacích vět). </a:t>
            </a:r>
            <a:r>
              <a:rPr lang="cs-CZ" dirty="0"/>
              <a:t>Dostupné na www: </a:t>
            </a:r>
            <a:r>
              <a:rPr lang="cs-CZ" dirty="0">
                <a:hlinkClick r:id="rId4"/>
              </a:rPr>
              <a:t>http://dspace.specpeda.cz/bitstream/handle/0/702/113-123.pdf?sequence=1&amp;isAllowed=y</a:t>
            </a:r>
            <a:r>
              <a:rPr lang="cs-CZ" dirty="0"/>
              <a:t>.  </a:t>
            </a:r>
          </a:p>
        </p:txBody>
      </p:sp>
    </p:spTree>
    <p:extLst>
      <p:ext uri="{BB962C8B-B14F-4D97-AF65-F5344CB8AC3E}">
        <p14:creationId xmlns:p14="http://schemas.microsoft.com/office/powerpoint/2010/main" val="3274815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D0BF269B-6D03-AB45-B941-567F39E7E9BD}"/>
              </a:ext>
            </a:extLst>
          </p:cNvPr>
          <p:cNvSpPr>
            <a:spLocks noGrp="1"/>
          </p:cNvSpPr>
          <p:nvPr>
            <p:ph type="title"/>
          </p:nvPr>
        </p:nvSpPr>
        <p:spPr/>
        <p:txBody>
          <a:bodyPr/>
          <a:lstStyle/>
          <a:p>
            <a:r>
              <a:rPr lang="cs-CZ" dirty="0"/>
              <a:t>OPAKOVÁNÍ</a:t>
            </a:r>
          </a:p>
        </p:txBody>
      </p:sp>
      <p:sp>
        <p:nvSpPr>
          <p:cNvPr id="4" name="Zástupný obsah 3">
            <a:extLst>
              <a:ext uri="{FF2B5EF4-FFF2-40B4-BE49-F238E27FC236}">
                <a16:creationId xmlns:a16="http://schemas.microsoft.com/office/drawing/2014/main" id="{CD4A7633-EB5B-B64F-8C6D-540F0EC41952}"/>
              </a:ext>
            </a:extLst>
          </p:cNvPr>
          <p:cNvSpPr>
            <a:spLocks noGrp="1"/>
          </p:cNvSpPr>
          <p:nvPr>
            <p:ph idx="1"/>
          </p:nvPr>
        </p:nvSpPr>
        <p:spPr/>
        <p:txBody>
          <a:bodyPr/>
          <a:lstStyle/>
          <a:p>
            <a:r>
              <a:rPr lang="cs-CZ" dirty="0"/>
              <a:t>ČZJ má </a:t>
            </a:r>
            <a:r>
              <a:rPr lang="cs-CZ" b="1" dirty="0"/>
              <a:t>volný </a:t>
            </a:r>
            <a:r>
              <a:rPr lang="cs-CZ" b="1" dirty="0" err="1"/>
              <a:t>znakosled</a:t>
            </a:r>
            <a:r>
              <a:rPr lang="cs-CZ" dirty="0"/>
              <a:t> (nikoli libovolný) – existují určitá pravidla řazení znaků, aby byla výpověď smysluplná a snadno čitelná. </a:t>
            </a:r>
          </a:p>
          <a:p>
            <a:r>
              <a:rPr lang="cs-CZ" dirty="0" err="1"/>
              <a:t>Znakosled</a:t>
            </a:r>
            <a:r>
              <a:rPr lang="cs-CZ" dirty="0"/>
              <a:t> se též odvíjí od mluvčího, který svým výběrem pořadí znaků sděluje doplňující informace (dává najevo, která část výpovědi je pro něj podstatná – subjekt </a:t>
            </a:r>
            <a:r>
              <a:rPr lang="cs-CZ" dirty="0" err="1"/>
              <a:t>x</a:t>
            </a:r>
            <a:r>
              <a:rPr lang="cs-CZ" dirty="0"/>
              <a:t> objekt).</a:t>
            </a:r>
          </a:p>
          <a:p>
            <a:pPr marL="0" indent="0">
              <a:buNone/>
            </a:pPr>
            <a:endParaRPr lang="cs-CZ" dirty="0"/>
          </a:p>
        </p:txBody>
      </p:sp>
    </p:spTree>
    <p:extLst>
      <p:ext uri="{BB962C8B-B14F-4D97-AF65-F5344CB8AC3E}">
        <p14:creationId xmlns:p14="http://schemas.microsoft.com/office/powerpoint/2010/main" val="1616934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1B5870-5990-5346-9BD1-7189B4F9886B}"/>
              </a:ext>
            </a:extLst>
          </p:cNvPr>
          <p:cNvSpPr>
            <a:spLocks noGrp="1"/>
          </p:cNvSpPr>
          <p:nvPr>
            <p:ph type="title"/>
          </p:nvPr>
        </p:nvSpPr>
        <p:spPr/>
        <p:txBody>
          <a:bodyPr/>
          <a:lstStyle/>
          <a:p>
            <a:r>
              <a:rPr lang="cs-CZ" dirty="0"/>
              <a:t>OPAKOVÁNÍ</a:t>
            </a:r>
          </a:p>
        </p:txBody>
      </p:sp>
      <p:sp>
        <p:nvSpPr>
          <p:cNvPr id="3" name="Zástupný obsah 2">
            <a:extLst>
              <a:ext uri="{FF2B5EF4-FFF2-40B4-BE49-F238E27FC236}">
                <a16:creationId xmlns:a16="http://schemas.microsoft.com/office/drawing/2014/main" id="{4EAEC529-B1BF-9049-9E8D-2E7C27735A03}"/>
              </a:ext>
            </a:extLst>
          </p:cNvPr>
          <p:cNvSpPr>
            <a:spLocks noGrp="1"/>
          </p:cNvSpPr>
          <p:nvPr>
            <p:ph idx="1"/>
          </p:nvPr>
        </p:nvSpPr>
        <p:spPr>
          <a:xfrm>
            <a:off x="838200" y="1825625"/>
            <a:ext cx="10515600" cy="4667250"/>
          </a:xfrm>
        </p:spPr>
        <p:txBody>
          <a:bodyPr>
            <a:normAutofit/>
          </a:bodyPr>
          <a:lstStyle/>
          <a:p>
            <a:r>
              <a:rPr lang="cs-CZ" sz="1600" dirty="0"/>
              <a:t>V závislosti na aktuálním členění výpovědi rozlišujeme </a:t>
            </a:r>
            <a:r>
              <a:rPr lang="cs-CZ" sz="1600" b="1" dirty="0"/>
              <a:t>objektivní</a:t>
            </a:r>
            <a:r>
              <a:rPr lang="cs-CZ" sz="1600" dirty="0"/>
              <a:t> </a:t>
            </a:r>
            <a:r>
              <a:rPr lang="cs-CZ" sz="1600" b="1" dirty="0"/>
              <a:t>pořadí</a:t>
            </a:r>
            <a:r>
              <a:rPr lang="cs-CZ" sz="1600" dirty="0"/>
              <a:t> a </a:t>
            </a:r>
            <a:r>
              <a:rPr lang="cs-CZ" sz="1600" b="1" dirty="0"/>
              <a:t>subjektivní pořadí</a:t>
            </a:r>
            <a:r>
              <a:rPr lang="cs-CZ" sz="1600" dirty="0"/>
              <a:t>.</a:t>
            </a:r>
          </a:p>
          <a:p>
            <a:r>
              <a:rPr lang="cs-CZ" sz="1600" b="1" dirty="0"/>
              <a:t>Objektivní pořadí</a:t>
            </a:r>
            <a:r>
              <a:rPr lang="cs-CZ" sz="1600" dirty="0"/>
              <a:t> </a:t>
            </a:r>
          </a:p>
          <a:p>
            <a:pPr lvl="1"/>
            <a:r>
              <a:rPr lang="cs-CZ" sz="1600" dirty="0"/>
              <a:t>1. místo východisko výpovědi = </a:t>
            </a:r>
            <a:r>
              <a:rPr lang="cs-CZ" sz="1600" b="1" dirty="0"/>
              <a:t>téma</a:t>
            </a:r>
            <a:r>
              <a:rPr lang="cs-CZ" sz="1600" dirty="0"/>
              <a:t> (</a:t>
            </a:r>
            <a:r>
              <a:rPr lang="cs-CZ" sz="1600" dirty="0" err="1"/>
              <a:t>topic</a:t>
            </a:r>
            <a:r>
              <a:rPr lang="cs-CZ" sz="1600" dirty="0"/>
              <a:t>) – část výpovědi, která je známá ze situace nebo z předchozích souvislostí, zajišťuje návaznost a soudržnost textu,</a:t>
            </a:r>
          </a:p>
          <a:p>
            <a:pPr lvl="1"/>
            <a:r>
              <a:rPr lang="cs-CZ" sz="1600" dirty="0"/>
              <a:t>2. místo jádro výpovědi = </a:t>
            </a:r>
            <a:r>
              <a:rPr lang="cs-CZ" sz="1600" b="1" dirty="0"/>
              <a:t>réma</a:t>
            </a:r>
            <a:r>
              <a:rPr lang="cs-CZ" sz="1600" dirty="0"/>
              <a:t> (comment) – hlavní část výpovědi, která je nová a vyjadřuje klíčová sdělení, podává novou informaci.</a:t>
            </a:r>
          </a:p>
          <a:p>
            <a:pPr lvl="1"/>
            <a:r>
              <a:rPr lang="cs-CZ" sz="1600" dirty="0"/>
              <a:t>ČZJ nejčastěji užívaná forma (</a:t>
            </a:r>
            <a:r>
              <a:rPr lang="cs-CZ" sz="1600" dirty="0" err="1"/>
              <a:t>topic</a:t>
            </a:r>
            <a:r>
              <a:rPr lang="cs-CZ" sz="1600" dirty="0"/>
              <a:t> – comment).</a:t>
            </a:r>
          </a:p>
          <a:p>
            <a:pPr marL="457200" lvl="1" indent="0">
              <a:buNone/>
            </a:pPr>
            <a:endParaRPr lang="cs-CZ" sz="1600" b="1" dirty="0"/>
          </a:p>
          <a:p>
            <a:r>
              <a:rPr lang="cs-CZ" sz="1600" b="1" dirty="0"/>
              <a:t>Subjektivní pořadí</a:t>
            </a:r>
            <a:r>
              <a:rPr lang="cs-CZ" sz="1600" dirty="0"/>
              <a:t> </a:t>
            </a:r>
          </a:p>
          <a:p>
            <a:pPr lvl="1"/>
            <a:r>
              <a:rPr lang="cs-CZ" sz="1600" dirty="0"/>
              <a:t>1. je réma, poté následuje téma = </a:t>
            </a:r>
            <a:r>
              <a:rPr lang="cs-CZ" sz="1600" b="1" dirty="0"/>
              <a:t>tematizace</a:t>
            </a:r>
            <a:r>
              <a:rPr lang="cs-CZ" sz="1600" dirty="0"/>
              <a:t> </a:t>
            </a:r>
            <a:r>
              <a:rPr lang="cs-CZ" sz="1600" b="1" dirty="0"/>
              <a:t>rématu</a:t>
            </a:r>
            <a:r>
              <a:rPr lang="cs-CZ" sz="1600" dirty="0"/>
              <a:t> (</a:t>
            </a:r>
            <a:r>
              <a:rPr lang="cs-CZ" sz="1600" dirty="0" err="1"/>
              <a:t>topikalizace</a:t>
            </a:r>
            <a:r>
              <a:rPr lang="cs-CZ" sz="1600" dirty="0"/>
              <a:t>). Nejprve se zadá nová informace, která je předsunutou </a:t>
            </a:r>
            <a:r>
              <a:rPr lang="cs-CZ" sz="1600" dirty="0" err="1"/>
              <a:t>rémou</a:t>
            </a:r>
            <a:r>
              <a:rPr lang="cs-CZ" sz="1600" dirty="0"/>
              <a:t> (obvykle předsunutý objekt) a která je v centru naší pozornosti.</a:t>
            </a:r>
          </a:p>
          <a:p>
            <a:pPr lvl="1"/>
            <a:r>
              <a:rPr lang="cs-CZ" sz="1600" dirty="0"/>
              <a:t>Př.: Minulý týden jsem umyl auto. </a:t>
            </a:r>
          </a:p>
          <a:p>
            <a:pPr marL="457200" lvl="1" indent="0">
              <a:buNone/>
            </a:pPr>
            <a:r>
              <a:rPr lang="cs-CZ" sz="1600" dirty="0"/>
              <a:t>	MINULÝ TÝDEN – JÁ – AUTO – MÝT (KLF držení hadru). – běžná výpověď popisující určitý proběhnutý děj.</a:t>
            </a:r>
          </a:p>
          <a:p>
            <a:pPr marL="457200" lvl="1" indent="0">
              <a:buNone/>
            </a:pPr>
            <a:r>
              <a:rPr lang="cs-CZ" sz="1600" dirty="0"/>
              <a:t>	AUTO – MINULÝ TÝDEN – JÁ – MÝT (KLF držení hadru). – auto na prvním místě – subjektivní zdůraznění.</a:t>
            </a:r>
          </a:p>
        </p:txBody>
      </p:sp>
    </p:spTree>
    <p:extLst>
      <p:ext uri="{BB962C8B-B14F-4D97-AF65-F5344CB8AC3E}">
        <p14:creationId xmlns:p14="http://schemas.microsoft.com/office/powerpoint/2010/main" val="2038125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D3675B-92D7-454F-AF59-D991B58D9F2F}"/>
              </a:ext>
            </a:extLst>
          </p:cNvPr>
          <p:cNvSpPr>
            <a:spLocks noGrp="1"/>
          </p:cNvSpPr>
          <p:nvPr>
            <p:ph type="title"/>
          </p:nvPr>
        </p:nvSpPr>
        <p:spPr/>
        <p:txBody>
          <a:bodyPr/>
          <a:lstStyle/>
          <a:p>
            <a:r>
              <a:rPr lang="cs-CZ" dirty="0"/>
              <a:t>OPAKOVÁNÍ</a:t>
            </a:r>
          </a:p>
        </p:txBody>
      </p:sp>
      <p:sp>
        <p:nvSpPr>
          <p:cNvPr id="3" name="Zástupný obsah 2">
            <a:extLst>
              <a:ext uri="{FF2B5EF4-FFF2-40B4-BE49-F238E27FC236}">
                <a16:creationId xmlns:a16="http://schemas.microsoft.com/office/drawing/2014/main" id="{5F645F06-ED64-4D46-8CD2-4CD3C3BAC69A}"/>
              </a:ext>
            </a:extLst>
          </p:cNvPr>
          <p:cNvSpPr>
            <a:spLocks noGrp="1"/>
          </p:cNvSpPr>
          <p:nvPr>
            <p:ph idx="1"/>
          </p:nvPr>
        </p:nvSpPr>
        <p:spPr/>
        <p:txBody>
          <a:bodyPr/>
          <a:lstStyle/>
          <a:p>
            <a:r>
              <a:rPr lang="cs-CZ" dirty="0"/>
              <a:t>Podle postavení znaků ve větě lze věty rozdělit do tří skupin:</a:t>
            </a:r>
          </a:p>
          <a:p>
            <a:pPr lvl="1"/>
            <a:r>
              <a:rPr lang="cs-CZ" b="1" dirty="0"/>
              <a:t>Věty s převratitelnou strukturou</a:t>
            </a:r>
            <a:r>
              <a:rPr lang="cs-CZ" dirty="0"/>
              <a:t> – objekt vykonává nějakou činnost/aktivitu nebo je nečinný, agens (konatel, činitel děje) a </a:t>
            </a:r>
            <a:r>
              <a:rPr lang="cs-CZ" dirty="0" err="1"/>
              <a:t>patient</a:t>
            </a:r>
            <a:r>
              <a:rPr lang="cs-CZ" dirty="0"/>
              <a:t> (nositel děje, který je dějem nějak zasažen) jsou zaměnitelné, subjekt může být objektem a naopak, př. Žena česala dívku. ŽENA – INDEX JI – DÍVKA – ČESAT.</a:t>
            </a:r>
          </a:p>
          <a:p>
            <a:pPr lvl="1"/>
            <a:r>
              <a:rPr lang="cs-CZ" b="1" dirty="0"/>
              <a:t>Věty s nepřevratitelnou strukturou</a:t>
            </a:r>
            <a:r>
              <a:rPr lang="cs-CZ" dirty="0"/>
              <a:t> – agens a </a:t>
            </a:r>
            <a:r>
              <a:rPr lang="cs-CZ" dirty="0" err="1"/>
              <a:t>patient</a:t>
            </a:r>
            <a:r>
              <a:rPr lang="cs-CZ" dirty="0"/>
              <a:t> jsou nezaměnitelné, agens může být pouze subjektem, obráceně by věta nedávala smysl, př. Chlapec jí polévku. CHLAPEC – JÍST – POLÉVKA – JÍST (KLF držení lžíce).</a:t>
            </a:r>
          </a:p>
          <a:p>
            <a:pPr lvl="1"/>
            <a:r>
              <a:rPr lang="cs-CZ" b="1" dirty="0"/>
              <a:t>Věty s existenciální strukturou</a:t>
            </a:r>
            <a:r>
              <a:rPr lang="cs-CZ" dirty="0"/>
              <a:t> – vztah mezi subjektem a objektem je vyjádřen v prostoru, př. Žena sedí na postel. POSTEL – ŽENA – SEDĚT (KLF).</a:t>
            </a:r>
            <a:endParaRPr lang="cs-CZ" b="1" dirty="0"/>
          </a:p>
        </p:txBody>
      </p:sp>
    </p:spTree>
    <p:extLst>
      <p:ext uri="{BB962C8B-B14F-4D97-AF65-F5344CB8AC3E}">
        <p14:creationId xmlns:p14="http://schemas.microsoft.com/office/powerpoint/2010/main" val="3549780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53D29D-C6CB-4803-B057-75ED891F1E75}"/>
              </a:ext>
            </a:extLst>
          </p:cNvPr>
          <p:cNvSpPr>
            <a:spLocks noGrp="1"/>
          </p:cNvSpPr>
          <p:nvPr>
            <p:ph type="title"/>
          </p:nvPr>
        </p:nvSpPr>
        <p:spPr/>
        <p:txBody>
          <a:bodyPr/>
          <a:lstStyle/>
          <a:p>
            <a:r>
              <a:rPr lang="cs-CZ" dirty="0"/>
              <a:t>ZNAKOSLED - SLOVESA</a:t>
            </a:r>
          </a:p>
        </p:txBody>
      </p:sp>
      <p:sp>
        <p:nvSpPr>
          <p:cNvPr id="3" name="Zástupný symbol pro obsah 2">
            <a:extLst>
              <a:ext uri="{FF2B5EF4-FFF2-40B4-BE49-F238E27FC236}">
                <a16:creationId xmlns:a16="http://schemas.microsoft.com/office/drawing/2014/main" id="{0F7572CF-D87D-411F-8C92-8FF760670A40}"/>
              </a:ext>
            </a:extLst>
          </p:cNvPr>
          <p:cNvSpPr>
            <a:spLocks noGrp="1"/>
          </p:cNvSpPr>
          <p:nvPr>
            <p:ph idx="1"/>
          </p:nvPr>
        </p:nvSpPr>
        <p:spPr/>
        <p:txBody>
          <a:bodyPr/>
          <a:lstStyle/>
          <a:p>
            <a:pPr algn="just"/>
            <a:r>
              <a:rPr lang="cs-CZ" dirty="0"/>
              <a:t>Podobně jako v cizích ZJ existuje v ČZJ tendence klást sloveso na konec výpovědi.</a:t>
            </a:r>
          </a:p>
          <a:p>
            <a:pPr algn="just"/>
            <a:r>
              <a:rPr lang="cs-CZ" dirty="0"/>
              <a:t>Za základní typ slovosledu se považuje slovosled S-O-V (subjekt-objekt-sloveso).</a:t>
            </a:r>
          </a:p>
          <a:p>
            <a:pPr algn="just"/>
            <a:r>
              <a:rPr lang="cs-CZ" dirty="0"/>
              <a:t>S-O-V(</a:t>
            </a:r>
            <a:r>
              <a:rPr lang="cs-CZ" dirty="0" err="1"/>
              <a:t>klf</a:t>
            </a:r>
            <a:r>
              <a:rPr lang="cs-CZ" dirty="0"/>
              <a:t>)</a:t>
            </a:r>
          </a:p>
          <a:p>
            <a:pPr algn="just"/>
            <a:r>
              <a:rPr lang="cs-CZ" dirty="0"/>
              <a:t>S-V-O-V(</a:t>
            </a:r>
            <a:r>
              <a:rPr lang="cs-CZ" dirty="0" err="1"/>
              <a:t>klf</a:t>
            </a:r>
            <a:r>
              <a:rPr lang="cs-CZ" dirty="0"/>
              <a:t>) – např. CHLAPEC JÍST POLÉVKA JÍST(</a:t>
            </a:r>
            <a:r>
              <a:rPr lang="cs-CZ" dirty="0" err="1"/>
              <a:t>klf</a:t>
            </a:r>
            <a:r>
              <a:rPr lang="cs-CZ" dirty="0"/>
              <a:t>)</a:t>
            </a:r>
          </a:p>
          <a:p>
            <a:pPr marL="0" indent="0">
              <a:buNone/>
            </a:pPr>
            <a:endParaRPr lang="cs-CZ" dirty="0"/>
          </a:p>
        </p:txBody>
      </p:sp>
    </p:spTree>
    <p:extLst>
      <p:ext uri="{BB962C8B-B14F-4D97-AF65-F5344CB8AC3E}">
        <p14:creationId xmlns:p14="http://schemas.microsoft.com/office/powerpoint/2010/main" val="2458170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0EBA4A-A9A1-43CE-9364-BEE6522F105F}"/>
              </a:ext>
            </a:extLst>
          </p:cNvPr>
          <p:cNvSpPr>
            <a:spLocks noGrp="1"/>
          </p:cNvSpPr>
          <p:nvPr>
            <p:ph type="title"/>
          </p:nvPr>
        </p:nvSpPr>
        <p:spPr/>
        <p:txBody>
          <a:bodyPr/>
          <a:lstStyle/>
          <a:p>
            <a:r>
              <a:rPr lang="cs-CZ" dirty="0"/>
              <a:t>ZNAKOSLED - SLOVESA</a:t>
            </a:r>
          </a:p>
        </p:txBody>
      </p:sp>
      <p:sp>
        <p:nvSpPr>
          <p:cNvPr id="3" name="Zástupný symbol pro obsah 2">
            <a:extLst>
              <a:ext uri="{FF2B5EF4-FFF2-40B4-BE49-F238E27FC236}">
                <a16:creationId xmlns:a16="http://schemas.microsoft.com/office/drawing/2014/main" id="{C7D4F4A6-2194-4103-B216-92CE3F8E6404}"/>
              </a:ext>
            </a:extLst>
          </p:cNvPr>
          <p:cNvSpPr>
            <a:spLocks noGrp="1"/>
          </p:cNvSpPr>
          <p:nvPr>
            <p:ph idx="1"/>
          </p:nvPr>
        </p:nvSpPr>
        <p:spPr/>
        <p:txBody>
          <a:bodyPr/>
          <a:lstStyle/>
          <a:p>
            <a:pPr algn="just"/>
            <a:r>
              <a:rPr lang="cs-CZ" dirty="0"/>
              <a:t>Předmětem je výsledek děje -&gt; je možné klást předmět i za sloveso (</a:t>
            </a:r>
            <a:r>
              <a:rPr lang="cs-CZ" i="1" dirty="0"/>
              <a:t>v případě ještě nevzniklého objektu, který je teprve vytvářen, tzn. ještě neexistuje</a:t>
            </a:r>
            <a:r>
              <a:rPr lang="cs-CZ" dirty="0"/>
              <a:t>). ZAPÁLIT OHEŇ, PÉCT KOLÁČ.</a:t>
            </a:r>
          </a:p>
          <a:p>
            <a:pPr algn="just"/>
            <a:r>
              <a:rPr lang="cs-CZ" dirty="0"/>
              <a:t>Pokud takový významový vztah neexistuje, je třeba dodržet pravidlo o postavení slovesa za objektem. Např. JÍDLO ZABALIT, TELEFON VIDĚT, KOLÁČ SNÍST.</a:t>
            </a:r>
          </a:p>
          <a:p>
            <a:pPr algn="just"/>
            <a:r>
              <a:rPr lang="cs-CZ" dirty="0"/>
              <a:t>Sloveso může v některých větách inkorporovat ještě </a:t>
            </a:r>
            <a:r>
              <a:rPr lang="cs-CZ" b="1" dirty="0"/>
              <a:t>druhý nevyjádřený předmět</a:t>
            </a:r>
            <a:r>
              <a:rPr lang="cs-CZ" dirty="0"/>
              <a:t> (</a:t>
            </a:r>
            <a:r>
              <a:rPr lang="cs-CZ" i="1" dirty="0"/>
              <a:t>obvykle nástroj, kterým je činnost vykonávána). </a:t>
            </a:r>
            <a:r>
              <a:rPr lang="cs-CZ" dirty="0"/>
              <a:t>CHLAPEC POLÉVKA JÍST(KLF). DÍVKA ZRCADLO UTÍRAT(KLF).</a:t>
            </a:r>
          </a:p>
        </p:txBody>
      </p:sp>
    </p:spTree>
    <p:extLst>
      <p:ext uri="{BB962C8B-B14F-4D97-AF65-F5344CB8AC3E}">
        <p14:creationId xmlns:p14="http://schemas.microsoft.com/office/powerpoint/2010/main" val="3724069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40A390-6987-DB49-9747-A401226F2E6C}"/>
              </a:ext>
            </a:extLst>
          </p:cNvPr>
          <p:cNvSpPr>
            <a:spLocks noGrp="1"/>
          </p:cNvSpPr>
          <p:nvPr>
            <p:ph type="title"/>
          </p:nvPr>
        </p:nvSpPr>
        <p:spPr/>
        <p:txBody>
          <a:bodyPr/>
          <a:lstStyle/>
          <a:p>
            <a:r>
              <a:rPr lang="cs-CZ" dirty="0"/>
              <a:t>ZNAKOSLED SE ZNAKEM TYP</a:t>
            </a:r>
          </a:p>
        </p:txBody>
      </p:sp>
      <p:sp>
        <p:nvSpPr>
          <p:cNvPr id="3" name="Zástupný obsah 2">
            <a:extLst>
              <a:ext uri="{FF2B5EF4-FFF2-40B4-BE49-F238E27FC236}">
                <a16:creationId xmlns:a16="http://schemas.microsoft.com/office/drawing/2014/main" id="{1F7B28D5-8C20-DA41-B74B-7E02E839C754}"/>
              </a:ext>
            </a:extLst>
          </p:cNvPr>
          <p:cNvSpPr>
            <a:spLocks noGrp="1"/>
          </p:cNvSpPr>
          <p:nvPr>
            <p:ph idx="1"/>
          </p:nvPr>
        </p:nvSpPr>
        <p:spPr/>
        <p:txBody>
          <a:bodyPr/>
          <a:lstStyle/>
          <a:p>
            <a:r>
              <a:rPr lang="cs-CZ" dirty="0"/>
              <a:t>Pokud je užito více znaků vyjadřujících vlastnosti, můžeme je vyjádřit dvojím způsobem:</a:t>
            </a:r>
          </a:p>
          <a:p>
            <a:pPr lvl="1"/>
            <a:r>
              <a:rPr lang="cs-CZ" dirty="0"/>
              <a:t>1) bezprostředně za podstatným jménem: sladké červené jablko JABLKO – ČERVENÉ – SLADKÉ,</a:t>
            </a:r>
          </a:p>
          <a:p>
            <a:pPr lvl="1"/>
            <a:r>
              <a:rPr lang="cs-CZ" dirty="0"/>
              <a:t>2) s použitím znaku TYP, které blíže specifikuje vlastnost podstatného jména: sladký kokosový dort DORT – SLADKÝ – TYP – KOKOSOVÝ (stejně tak může být dort ořechový, čokoládový aj. – bližší specifikace)  </a:t>
            </a:r>
          </a:p>
        </p:txBody>
      </p:sp>
    </p:spTree>
    <p:extLst>
      <p:ext uri="{BB962C8B-B14F-4D97-AF65-F5344CB8AC3E}">
        <p14:creationId xmlns:p14="http://schemas.microsoft.com/office/powerpoint/2010/main" val="888026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03D2E3-FB76-9D48-83B3-00E4E1921400}"/>
              </a:ext>
            </a:extLst>
          </p:cNvPr>
          <p:cNvSpPr>
            <a:spLocks noGrp="1"/>
          </p:cNvSpPr>
          <p:nvPr>
            <p:ph type="title"/>
          </p:nvPr>
        </p:nvSpPr>
        <p:spPr/>
        <p:txBody>
          <a:bodyPr/>
          <a:lstStyle/>
          <a:p>
            <a:r>
              <a:rPr lang="cs-CZ" dirty="0"/>
              <a:t>ZNAKOSLED VE SLOŽENÝCH OZNAMOVACÍCH VĚTÁCH</a:t>
            </a:r>
          </a:p>
        </p:txBody>
      </p:sp>
      <p:sp>
        <p:nvSpPr>
          <p:cNvPr id="3" name="Zástupný obsah 2">
            <a:extLst>
              <a:ext uri="{FF2B5EF4-FFF2-40B4-BE49-F238E27FC236}">
                <a16:creationId xmlns:a16="http://schemas.microsoft.com/office/drawing/2014/main" id="{2D71702D-3897-CD4F-B302-A87E4B8D8AA6}"/>
              </a:ext>
            </a:extLst>
          </p:cNvPr>
          <p:cNvSpPr>
            <a:spLocks noGrp="1"/>
          </p:cNvSpPr>
          <p:nvPr>
            <p:ph idx="1"/>
          </p:nvPr>
        </p:nvSpPr>
        <p:spPr/>
        <p:txBody>
          <a:bodyPr/>
          <a:lstStyle/>
          <a:p>
            <a:r>
              <a:rPr lang="cs-CZ" dirty="0"/>
              <a:t>Ve složených větách je též nutné postupovat systematicky, aby adresát porozuměl sdělení výpovědi (např. pevně dané místo, čas aj.).</a:t>
            </a:r>
          </a:p>
          <a:p>
            <a:pPr lvl="1"/>
            <a:r>
              <a:rPr lang="cs-CZ" dirty="0"/>
              <a:t>Nemohl jsem jít na koupaliště, protože jsem byl nemocný. KOUPALIŠTĚ – JÍT – NEMOHL – DŮVOD – NEMOCNÝ – JÁ – BYLO. </a:t>
            </a:r>
          </a:p>
          <a:p>
            <a:r>
              <a:rPr lang="cs-CZ" dirty="0"/>
              <a:t>Pokud je ve složené větě podmínka, je ta část výpovědi, která ji nese, signalizována nakloněním těla dopředu a zvednutým obočím a svraštělým čelem. Ve druhé části je mluvčího tělo a mimika vrátí do neutrální pozice.</a:t>
            </a:r>
          </a:p>
          <a:p>
            <a:pPr lvl="1"/>
            <a:r>
              <a:rPr lang="cs-CZ" dirty="0"/>
              <a:t>Pokud bude venku odpoledne pršet, budeme muset výlet zrušit. VENKU – PRŠÍ – ODPOLEDNE (rétorická otázka) – VÝLET – ZRUŠIT – MUSET.</a:t>
            </a:r>
          </a:p>
        </p:txBody>
      </p:sp>
    </p:spTree>
    <p:extLst>
      <p:ext uri="{BB962C8B-B14F-4D97-AF65-F5344CB8AC3E}">
        <p14:creationId xmlns:p14="http://schemas.microsoft.com/office/powerpoint/2010/main" val="125969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178A58-DBAE-514F-BF83-E26D07100365}"/>
              </a:ext>
            </a:extLst>
          </p:cNvPr>
          <p:cNvSpPr>
            <a:spLocks noGrp="1"/>
          </p:cNvSpPr>
          <p:nvPr>
            <p:ph type="title"/>
          </p:nvPr>
        </p:nvSpPr>
        <p:spPr/>
        <p:txBody>
          <a:bodyPr/>
          <a:lstStyle/>
          <a:p>
            <a:r>
              <a:rPr lang="cs-CZ" dirty="0"/>
              <a:t>ZNAKOSLED V OTÁZKÁCH</a:t>
            </a:r>
          </a:p>
        </p:txBody>
      </p:sp>
      <p:sp>
        <p:nvSpPr>
          <p:cNvPr id="3" name="Zástupný obsah 2">
            <a:extLst>
              <a:ext uri="{FF2B5EF4-FFF2-40B4-BE49-F238E27FC236}">
                <a16:creationId xmlns:a16="http://schemas.microsoft.com/office/drawing/2014/main" id="{1706412C-76CA-1347-AB4B-934BA2C81B7A}"/>
              </a:ext>
            </a:extLst>
          </p:cNvPr>
          <p:cNvSpPr>
            <a:spLocks noGrp="1"/>
          </p:cNvSpPr>
          <p:nvPr>
            <p:ph idx="1"/>
          </p:nvPr>
        </p:nvSpPr>
        <p:spPr/>
        <p:txBody>
          <a:bodyPr/>
          <a:lstStyle/>
          <a:p>
            <a:r>
              <a:rPr lang="cs-CZ" dirty="0"/>
              <a:t>Pro vyjádření otázek je nezbytné použít nemanuální prostředky (mimiku). Bez nich nebude věta srozumitelná.</a:t>
            </a:r>
          </a:p>
          <a:p>
            <a:r>
              <a:rPr lang="cs-CZ" dirty="0"/>
              <a:t>Znaky ve funkci tázacích výrazů se mohou vyskytovat na různých místech ve větě:</a:t>
            </a:r>
          </a:p>
          <a:p>
            <a:pPr lvl="1"/>
            <a:r>
              <a:rPr lang="cs-CZ" dirty="0"/>
              <a:t>Na začátku: Kde bydlíš? KDE (otázka) – BYDLÍŠ.</a:t>
            </a:r>
          </a:p>
          <a:p>
            <a:pPr lvl="1"/>
            <a:r>
              <a:rPr lang="cs-CZ" dirty="0"/>
              <a:t>Na konci: Odkud to víš? VĚDĚT – ODKUD (otázka).</a:t>
            </a:r>
          </a:p>
          <a:p>
            <a:pPr lvl="1"/>
            <a:r>
              <a:rPr lang="cs-CZ" dirty="0"/>
              <a:t>Na začátku a na konci („závorkování“): Kdo se ti líbí? KDO (otázka) – LÍBIT – KDO (otázka).</a:t>
            </a:r>
          </a:p>
          <a:p>
            <a:pPr lvl="1"/>
            <a:r>
              <a:rPr lang="cs-CZ" dirty="0"/>
              <a:t>Někde uprostřed: Z jakého důvodu jsi to udělal? TY – UDĚLAT – JAKÝ (otázka) – DŮVOD.  </a:t>
            </a:r>
          </a:p>
        </p:txBody>
      </p:sp>
    </p:spTree>
    <p:extLst>
      <p:ext uri="{BB962C8B-B14F-4D97-AF65-F5344CB8AC3E}">
        <p14:creationId xmlns:p14="http://schemas.microsoft.com/office/powerpoint/2010/main" val="166627761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5129</TotalTime>
  <Words>1647</Words>
  <Application>Microsoft Office PowerPoint</Application>
  <PresentationFormat>Širokoúhlá obrazovka</PresentationFormat>
  <Paragraphs>92</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Calibri Light</vt:lpstr>
      <vt:lpstr>Motiv Office</vt:lpstr>
      <vt:lpstr>ZNAKOSLED II. část</vt:lpstr>
      <vt:lpstr>OPAKOVÁNÍ</vt:lpstr>
      <vt:lpstr>OPAKOVÁNÍ</vt:lpstr>
      <vt:lpstr>OPAKOVÁNÍ</vt:lpstr>
      <vt:lpstr>ZNAKOSLED - SLOVESA</vt:lpstr>
      <vt:lpstr>ZNAKOSLED - SLOVESA</vt:lpstr>
      <vt:lpstr>ZNAKOSLED SE ZNAKEM TYP</vt:lpstr>
      <vt:lpstr>ZNAKOSLED VE SLOŽENÝCH OZNAMOVACÍCH VĚTÁCH</vt:lpstr>
      <vt:lpstr>ZNAKOSLED V OTÁZKÁCH</vt:lpstr>
      <vt:lpstr>ZNAKOSLED V OTÁZKÁCH</vt:lpstr>
      <vt:lpstr>ZNAKOSLED V OTÁZKÁCH</vt:lpstr>
      <vt:lpstr>ZNAKOSLED V OTÁZKÁCH</vt:lpstr>
      <vt:lpstr>ZNAKOSLED V OTÁZKÁCH</vt:lpstr>
      <vt:lpstr>ZNAKOSLED V PŘACÍCH VĚTÁCH</vt:lpstr>
      <vt:lpstr>ZNAKOSLED V ROZKAZOVACÍCH VĚTÁCH</vt:lpstr>
      <vt:lpstr>CVIČENÍ</vt:lpstr>
      <vt:lpstr>POUŽITÉ ZDROJE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ZNAKOSLED II. část</dc:title>
  <dc:creator>Kristýna Havlová</dc:creator>
  <cp:lastModifiedBy>Jana Havlová</cp:lastModifiedBy>
  <cp:revision>5</cp:revision>
  <dcterms:created xsi:type="dcterms:W3CDTF">2022-03-18T09:19:54Z</dcterms:created>
  <dcterms:modified xsi:type="dcterms:W3CDTF">2023-03-21T11:37:43Z</dcterms:modified>
</cp:coreProperties>
</file>