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72" r:id="rId6"/>
    <p:sldId id="260" r:id="rId7"/>
    <p:sldId id="261" r:id="rId8"/>
    <p:sldId id="262" r:id="rId9"/>
    <p:sldId id="263" r:id="rId10"/>
    <p:sldId id="264" r:id="rId11"/>
    <p:sldId id="269" r:id="rId12"/>
    <p:sldId id="270" r:id="rId13"/>
    <p:sldId id="271" r:id="rId14"/>
    <p:sldId id="268"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63" d="100"/>
          <a:sy n="63" d="100"/>
        </p:scale>
        <p:origin x="764"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cs-CZ"/>
              <a:t>Kliknutím lze upravit styl.</a:t>
            </a:r>
            <a:endParaRPr lang="en-US" dirty="0"/>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gradFill flip="none" rotWithShape="1">
                  <a:gsLst>
                    <a:gs pos="0">
                      <a:schemeClr val="tx1"/>
                    </a:gs>
                    <a:gs pos="100000">
                      <a:schemeClr val="tx1">
                        <a:lumMod val="75000"/>
                      </a:schemeClr>
                    </a:gs>
                  </a:gsLst>
                  <a:lin ang="5400000" scaled="0"/>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Kliknutím můžete upravit styl předlohy.</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2/23/2023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atický obrázek s popiskem">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cs-CZ"/>
              <a:t>Kliknutím lze upravit styl.</a:t>
            </a:r>
            <a:endParaRPr lang="en-US" dirty="0"/>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a:t>Kliknutím na ikonu přidáte obrázek.</a:t>
            </a:r>
            <a:endParaRPr lang="en-US" dirty="0"/>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5" name="Date Placeholder 4"/>
          <p:cNvSpPr>
            <a:spLocks noGrp="1"/>
          </p:cNvSpPr>
          <p:nvPr>
            <p:ph type="dt" sz="half" idx="10"/>
          </p:nvPr>
        </p:nvSpPr>
        <p:spPr/>
        <p:txBody>
          <a:bodyPr/>
          <a:lstStyle/>
          <a:p>
            <a:fld id="{B61BEF0D-F0BB-DE4B-95CE-6DB70DBA9567}" type="datetimeFigureOut">
              <a:rPr lang="en-US" dirty="0"/>
              <a:pPr/>
              <a:t>2/23/2023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Název a popisek">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cs-CZ"/>
              <a:t>Kliknutím lze upravit styl.</a:t>
            </a:r>
            <a:endParaRPr lang="en-US" dirty="0"/>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Po kliknutí můžete upravovat styly textu v předloze.</a:t>
            </a:r>
          </a:p>
        </p:txBody>
      </p:sp>
      <p:sp>
        <p:nvSpPr>
          <p:cNvPr id="4" name="Date Placeholder 3"/>
          <p:cNvSpPr>
            <a:spLocks noGrp="1"/>
          </p:cNvSpPr>
          <p:nvPr>
            <p:ph type="dt" sz="half" idx="10"/>
          </p:nvPr>
        </p:nvSpPr>
        <p:spPr/>
        <p:txBody>
          <a:bodyPr/>
          <a:lstStyle/>
          <a:p>
            <a:fld id="{B61BEF0D-F0BB-DE4B-95CE-6DB70DBA9567}" type="datetimeFigureOut">
              <a:rPr lang="en-US" dirty="0"/>
              <a:pPr/>
              <a:t>2/23/2023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ce s popiskem">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cs-CZ"/>
              <a:t>Kliknutím lze upravit styl.</a:t>
            </a:r>
            <a:endParaRPr lang="en-US" dirty="0"/>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cs-CZ"/>
              <a:t>Po kliknutí můžete upravovat styly textu v předloze.</a:t>
            </a:r>
          </a:p>
        </p:txBody>
      </p:sp>
      <p:sp>
        <p:nvSpPr>
          <p:cNvPr id="3" name="Text Placeholder 2"/>
          <p:cNvSpPr>
            <a:spLocks noGrp="1"/>
          </p:cNvSpPr>
          <p:nvPr>
            <p:ph type="body" idx="1"/>
          </p:nvPr>
        </p:nvSpPr>
        <p:spPr>
          <a:xfrm>
            <a:off x="1141411" y="4343400"/>
            <a:ext cx="9906000" cy="1447800"/>
          </a:xfrm>
        </p:spPr>
        <p:txBody>
          <a:bodyPr vert="horz" lIns="91440" tIns="45720" rIns="91440" bIns="45720" rtlCol="0" anchor="ctr">
            <a:normAutofit/>
          </a:bodyPr>
          <a:lstStyle>
            <a:lvl1pPr>
              <a:buNone/>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cs-CZ"/>
              <a:t>Po kliknutí můžete upravovat styly textu v předloze.</a:t>
            </a:r>
          </a:p>
        </p:txBody>
      </p:sp>
      <p:sp>
        <p:nvSpPr>
          <p:cNvPr id="4" name="Date Placeholder 3"/>
          <p:cNvSpPr>
            <a:spLocks noGrp="1"/>
          </p:cNvSpPr>
          <p:nvPr>
            <p:ph type="dt" sz="half" idx="10"/>
          </p:nvPr>
        </p:nvSpPr>
        <p:spPr/>
        <p:txBody>
          <a:bodyPr/>
          <a:lstStyle/>
          <a:p>
            <a:fld id="{B61BEF0D-F0BB-DE4B-95CE-6DB70DBA9567}" type="datetimeFigureOut">
              <a:rPr lang="en-US" dirty="0"/>
              <a:pPr/>
              <a:t>2/23/2023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Jmenovka">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cs-CZ"/>
              <a:t>Kliknutím lze upravit styl.</a:t>
            </a:r>
            <a:endParaRPr lang="en-US" dirty="0"/>
          </a:p>
        </p:txBody>
      </p:sp>
      <p:sp>
        <p:nvSpPr>
          <p:cNvPr id="3" name="Text Placeholder 2"/>
          <p:cNvSpPr>
            <a:spLocks noGrp="1"/>
          </p:cNvSpPr>
          <p:nvPr>
            <p:ph type="body" idx="1"/>
          </p:nvPr>
        </p:nvSpPr>
        <p:spPr>
          <a:xfrm>
            <a:off x="1141410" y="4777381"/>
            <a:ext cx="9906001" cy="860400"/>
          </a:xfrm>
        </p:spPr>
        <p:txBody>
          <a:bodyPr vert="horz" lIns="91440" tIns="45720" rIns="91440" bIns="45720" rtlCol="0" anchor="t">
            <a:normAutofit/>
          </a:bodyPr>
          <a:lstStyle>
            <a:lvl1pPr>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cs-CZ"/>
              <a:t>Po kliknutí můžete upravovat styly textu v předloze.</a:t>
            </a:r>
          </a:p>
        </p:txBody>
      </p:sp>
      <p:sp>
        <p:nvSpPr>
          <p:cNvPr id="4" name="Date Placeholder 3"/>
          <p:cNvSpPr>
            <a:spLocks noGrp="1"/>
          </p:cNvSpPr>
          <p:nvPr>
            <p:ph type="dt" sz="half" idx="10"/>
          </p:nvPr>
        </p:nvSpPr>
        <p:spPr/>
        <p:txBody>
          <a:bodyPr/>
          <a:lstStyle/>
          <a:p>
            <a:fld id="{B61BEF0D-F0BB-DE4B-95CE-6DB70DBA9567}" type="datetimeFigureOut">
              <a:rPr lang="en-US" dirty="0"/>
              <a:pPr/>
              <a:t>2/23/2023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Jmenovka s citací">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gradFill flip="none" rotWithShape="1">
                  <a:gsLst>
                    <a:gs pos="0">
                      <a:schemeClr val="tx1"/>
                    </a:gs>
                    <a:gs pos="100000">
                      <a:schemeClr val="tx1">
                        <a:lumMod val="75000"/>
                      </a:schemeClr>
                    </a:gs>
                  </a:gsLst>
                  <a:lin ang="5400000" scaled="0"/>
                  <a:tileRect/>
                </a:gradFill>
              </a:defRPr>
            </a:lvl1pPr>
          </a:lstStyle>
          <a:p>
            <a:r>
              <a:rPr lang="cs-CZ"/>
              <a:t>Kliknutím lze upravit styl.</a:t>
            </a:r>
            <a:endParaRPr lang="en-US" dirty="0"/>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cs-CZ"/>
              <a:t>Po kliknutí můžete upravovat styly textu v předloze.</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Po kliknutí můžete upravovat styly textu v předloze.</a:t>
            </a:r>
          </a:p>
        </p:txBody>
      </p:sp>
      <p:sp>
        <p:nvSpPr>
          <p:cNvPr id="4" name="Date Placeholder 3"/>
          <p:cNvSpPr>
            <a:spLocks noGrp="1"/>
          </p:cNvSpPr>
          <p:nvPr>
            <p:ph type="dt" sz="half" idx="10"/>
          </p:nvPr>
        </p:nvSpPr>
        <p:spPr/>
        <p:txBody>
          <a:bodyPr/>
          <a:lstStyle/>
          <a:p>
            <a:fld id="{B61BEF0D-F0BB-DE4B-95CE-6DB70DBA9567}" type="datetimeFigureOut">
              <a:rPr lang="en-US" dirty="0"/>
              <a:pPr/>
              <a:t>2/23/2023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Pravda nebo nepravda">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cs-CZ"/>
              <a:t>Kliknutím lze upravit styl.</a:t>
            </a:r>
            <a:endParaRPr lang="en-US" dirty="0"/>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cs-CZ"/>
              <a:t>Po kliknutí můžete upravovat styly textu v předloze.</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Po kliknutí můžete upravovat styly textu v předloze.</a:t>
            </a:r>
          </a:p>
        </p:txBody>
      </p:sp>
      <p:sp>
        <p:nvSpPr>
          <p:cNvPr id="4" name="Date Placeholder 3"/>
          <p:cNvSpPr>
            <a:spLocks noGrp="1"/>
          </p:cNvSpPr>
          <p:nvPr>
            <p:ph type="dt" sz="half" idx="10"/>
          </p:nvPr>
        </p:nvSpPr>
        <p:spPr/>
        <p:txBody>
          <a:bodyPr/>
          <a:lstStyle/>
          <a:p>
            <a:fld id="{B61BEF0D-F0BB-DE4B-95CE-6DB70DBA9567}" type="datetimeFigureOut">
              <a:rPr lang="en-US" dirty="0"/>
              <a:pPr/>
              <a:t>2/23/2023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cs-CZ"/>
              <a:t>Kliknutím lze upravit styl.</a:t>
            </a:r>
            <a:endParaRPr lang="en-US" dirty="0"/>
          </a:p>
        </p:txBody>
      </p:sp>
      <p:sp>
        <p:nvSpPr>
          <p:cNvPr id="3" name="Vertical Text Placeholder 2"/>
          <p:cNvSpPr>
            <a:spLocks noGrp="1"/>
          </p:cNvSpPr>
          <p:nvPr>
            <p:ph type="body" orient="vert" idx="1"/>
          </p:nvPr>
        </p:nvSpPr>
        <p:spPr/>
        <p:txBody>
          <a:bodyPr vert="eaVert" ancho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2/23/2023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cs-CZ"/>
              <a:t>Kliknutím lze upravit styl.</a:t>
            </a:r>
            <a:endParaRPr lang="en-US" dirty="0"/>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2/23/2023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idx="1"/>
          </p:nvPr>
        </p:nvSpPr>
        <p:spPr/>
        <p:txBody>
          <a:bodyPr anchor="ct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2/23/2023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cs-CZ"/>
              <a:t>Kliknutím lze upravit styl.</a:t>
            </a:r>
            <a:endParaRPr lang="en-US" dirty="0"/>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Po kliknutí můžete upravovat styly textu v předloze.</a:t>
            </a:r>
          </a:p>
        </p:txBody>
      </p:sp>
      <p:sp>
        <p:nvSpPr>
          <p:cNvPr id="4" name="Date Placeholder 3"/>
          <p:cNvSpPr>
            <a:spLocks noGrp="1"/>
          </p:cNvSpPr>
          <p:nvPr>
            <p:ph type="dt" sz="half" idx="10"/>
          </p:nvPr>
        </p:nvSpPr>
        <p:spPr/>
        <p:txBody>
          <a:bodyPr/>
          <a:lstStyle/>
          <a:p>
            <a:fld id="{B61BEF0D-F0BB-DE4B-95CE-6DB70DBA9567}" type="datetimeFigureOut">
              <a:rPr lang="en-US" dirty="0"/>
              <a:pPr/>
              <a:t>2/23/2023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2/23/2023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cs-CZ"/>
              <a:t>Kliknutím lze upravit styl.</a:t>
            </a:r>
            <a:endParaRPr lang="en-US" dirty="0"/>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2/23/2023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2/23/2023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2/23/2023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cs-CZ"/>
              <a:t>Kliknutím lze upravit styl.</a:t>
            </a:r>
            <a:endParaRPr lang="en-US" dirty="0"/>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5" name="Date Placeholder 4"/>
          <p:cNvSpPr>
            <a:spLocks noGrp="1"/>
          </p:cNvSpPr>
          <p:nvPr>
            <p:ph type="dt" sz="half" idx="10"/>
          </p:nvPr>
        </p:nvSpPr>
        <p:spPr/>
        <p:txBody>
          <a:bodyPr/>
          <a:lstStyle/>
          <a:p>
            <a:fld id="{B61BEF0D-F0BB-DE4B-95CE-6DB70DBA9567}" type="datetimeFigureOut">
              <a:rPr lang="en-US" dirty="0"/>
              <a:pPr/>
              <a:t>2/23/2023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cs-CZ"/>
              <a:t>Kliknutím lze upravit styl.</a:t>
            </a:r>
            <a:endParaRPr lang="en-US" dirty="0"/>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a:t>Kliknutím na ikonu přidáte obrázek.</a:t>
            </a:r>
            <a:endParaRPr lang="en-US" dirty="0"/>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5" name="Date Placeholder 4"/>
          <p:cNvSpPr>
            <a:spLocks noGrp="1"/>
          </p:cNvSpPr>
          <p:nvPr>
            <p:ph type="dt" sz="half" idx="10"/>
          </p:nvPr>
        </p:nvSpPr>
        <p:spPr>
          <a:xfrm>
            <a:off x="6399212" y="5883275"/>
            <a:ext cx="914400" cy="365125"/>
          </a:xfrm>
        </p:spPr>
        <p:txBody>
          <a:bodyPr/>
          <a:lstStyle/>
          <a:p>
            <a:fld id="{B61BEF0D-F0BB-DE4B-95CE-6DB70DBA9567}" type="datetimeFigureOut">
              <a:rPr lang="en-US" dirty="0"/>
              <a:pPr/>
              <a:t>2/23/2023</a:t>
            </a:fld>
            <a:endParaRPr lang="en-US" dirty="0"/>
          </a:p>
        </p:txBody>
      </p:sp>
      <p:sp>
        <p:nvSpPr>
          <p:cNvPr id="6" name="Footer Placeholder 5"/>
          <p:cNvSpPr>
            <a:spLocks noGrp="1"/>
          </p:cNvSpPr>
          <p:nvPr>
            <p:ph type="ftr" sz="quarter" idx="11"/>
          </p:nvPr>
        </p:nvSpPr>
        <p:spPr>
          <a:xfrm>
            <a:off x="1141412" y="5883275"/>
            <a:ext cx="5105400" cy="365125"/>
          </a:xfrm>
        </p:spPr>
        <p:txBody>
          <a:bodyPr/>
          <a:lstStyle/>
          <a:p>
            <a:endParaRPr lang="en-US" dirty="0"/>
          </a:p>
        </p:txBody>
      </p:sp>
      <p:sp>
        <p:nvSpPr>
          <p:cNvPr id="7" name="Slide Number Placeholder 6"/>
          <p:cNvSpPr>
            <a:spLocks noGrp="1"/>
          </p:cNvSpPr>
          <p:nvPr>
            <p:ph type="sldNum" sz="quarter" idx="12"/>
          </p:nvPr>
        </p:nvSpPr>
        <p:spPr>
          <a:xfrm>
            <a:off x="10742612" y="5883275"/>
            <a:ext cx="3225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600"/>
            <a:ext cx="9905998" cy="1905000"/>
          </a:xfrm>
          <a:prstGeom prst="rect">
            <a:avLst/>
          </a:prstGeom>
        </p:spPr>
        <p:txBody>
          <a:bodyPr vert="horz" lIns="91440" tIns="45720" rIns="91440" bIns="45720" rtlCol="0" anchor="ctr">
            <a:normAutofit/>
          </a:bodyPr>
          <a:lstStyle/>
          <a:p>
            <a:r>
              <a:rPr lang="cs-CZ"/>
              <a:t>Kliknutím lze upravit styl.</a:t>
            </a:r>
            <a:endParaRPr lang="en-US" dirty="0"/>
          </a:p>
        </p:txBody>
      </p:sp>
      <p:sp>
        <p:nvSpPr>
          <p:cNvPr id="3" name="Text Placeholder 2"/>
          <p:cNvSpPr>
            <a:spLocks noGrp="1"/>
          </p:cNvSpPr>
          <p:nvPr>
            <p:ph type="body" idx="1"/>
          </p:nvPr>
        </p:nvSpPr>
        <p:spPr>
          <a:xfrm>
            <a:off x="1141413" y="2666999"/>
            <a:ext cx="9905998" cy="3124201"/>
          </a:xfrm>
          <a:prstGeom prst="rect">
            <a:avLst/>
          </a:prstGeom>
        </p:spPr>
        <p:txBody>
          <a:bodyPr vert="horz" lIns="91440" tIns="45720" rIns="91440" bIns="45720" rtlCol="0" anchor="ctr">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B61BEF0D-F0BB-DE4B-95CE-6DB70DBA9567}" type="datetimeFigureOut">
              <a:rPr lang="en-US" dirty="0"/>
              <a:pPr/>
              <a:t>2/23/2023</a:t>
            </a:fld>
            <a:endParaRPr lang="en-US" dirty="0"/>
          </a:p>
        </p:txBody>
      </p:sp>
      <p:sp>
        <p:nvSpPr>
          <p:cNvPr id="5" name="Footer Placeholder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US" dirty="0"/>
          </a:p>
        </p:txBody>
      </p:sp>
      <p:sp>
        <p:nvSpPr>
          <p:cNvPr id="6" name="Slide Number Placeholder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1"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vimeo.com/261406856?embedded=true&amp;source=vimeo_logo&amp;owner=672082" TargetMode="Externa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hyperlink" Target="https://vimeo.com/152473109" TargetMode="External"/><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s://vimeo.com/114116906?embedded=true&amp;source=vimeo_logo&amp;owner=724078" TargetMode="Externa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marshallmcluhanspeaks.com/prophecies/1967-human-environment-as-art-form/index.html"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2D1A8FE-ACE9-405D-840C-08B88EFDAC0A}"/>
              </a:ext>
            </a:extLst>
          </p:cNvPr>
          <p:cNvSpPr>
            <a:spLocks noGrp="1"/>
          </p:cNvSpPr>
          <p:nvPr>
            <p:ph type="ctrTitle"/>
          </p:nvPr>
        </p:nvSpPr>
        <p:spPr/>
        <p:txBody>
          <a:bodyPr/>
          <a:lstStyle/>
          <a:p>
            <a:r>
              <a:rPr lang="cs-CZ" dirty="0" err="1"/>
              <a:t>Marshall</a:t>
            </a:r>
            <a:r>
              <a:rPr lang="cs-CZ" dirty="0"/>
              <a:t> </a:t>
            </a:r>
            <a:r>
              <a:rPr lang="cs-CZ" dirty="0" err="1"/>
              <a:t>McLuhan</a:t>
            </a:r>
            <a:endParaRPr lang="cs-CZ" dirty="0"/>
          </a:p>
        </p:txBody>
      </p:sp>
      <p:sp>
        <p:nvSpPr>
          <p:cNvPr id="3" name="Podnadpis 2">
            <a:extLst>
              <a:ext uri="{FF2B5EF4-FFF2-40B4-BE49-F238E27FC236}">
                <a16:creationId xmlns:a16="http://schemas.microsoft.com/office/drawing/2014/main" id="{FB61503E-528C-47B1-A8AB-2D8FABB81D09}"/>
              </a:ext>
            </a:extLst>
          </p:cNvPr>
          <p:cNvSpPr>
            <a:spLocks noGrp="1"/>
          </p:cNvSpPr>
          <p:nvPr>
            <p:ph type="subTitle" idx="1"/>
          </p:nvPr>
        </p:nvSpPr>
        <p:spPr/>
        <p:txBody>
          <a:bodyPr/>
          <a:lstStyle/>
          <a:p>
            <a:endParaRPr lang="cs-CZ"/>
          </a:p>
        </p:txBody>
      </p:sp>
    </p:spTree>
    <p:extLst>
      <p:ext uri="{BB962C8B-B14F-4D97-AF65-F5344CB8AC3E}">
        <p14:creationId xmlns:p14="http://schemas.microsoft.com/office/powerpoint/2010/main" val="12728825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413BD9F-0B12-4090-AC20-4D1772A39426}"/>
              </a:ext>
            </a:extLst>
          </p:cNvPr>
          <p:cNvSpPr>
            <a:spLocks noGrp="1"/>
          </p:cNvSpPr>
          <p:nvPr>
            <p:ph type="title"/>
          </p:nvPr>
        </p:nvSpPr>
        <p:spPr/>
        <p:txBody>
          <a:bodyPr/>
          <a:lstStyle/>
          <a:p>
            <a:endParaRPr lang="cs-CZ"/>
          </a:p>
        </p:txBody>
      </p:sp>
      <p:sp>
        <p:nvSpPr>
          <p:cNvPr id="3" name="Zástupný obsah 2">
            <a:extLst>
              <a:ext uri="{FF2B5EF4-FFF2-40B4-BE49-F238E27FC236}">
                <a16:creationId xmlns:a16="http://schemas.microsoft.com/office/drawing/2014/main" id="{6B5D7FAC-1BE5-4976-B998-B0E548F3EF61}"/>
              </a:ext>
            </a:extLst>
          </p:cNvPr>
          <p:cNvSpPr>
            <a:spLocks noGrp="1"/>
          </p:cNvSpPr>
          <p:nvPr>
            <p:ph idx="1"/>
          </p:nvPr>
        </p:nvSpPr>
        <p:spPr>
          <a:xfrm>
            <a:off x="1141413" y="2666999"/>
            <a:ext cx="9905998" cy="4035880"/>
          </a:xfrm>
        </p:spPr>
        <p:txBody>
          <a:bodyPr>
            <a:normAutofit/>
          </a:bodyPr>
          <a:lstStyle/>
          <a:p>
            <a:r>
              <a:rPr lang="cs-CZ" dirty="0"/>
              <a:t>Telegraf a telefon - elektřina je extenzí centrální nervové soustavy, sjednocení toho, co bylo dříve rozděleno, telefon je extenzí sluchu a hlasu</a:t>
            </a:r>
          </a:p>
          <a:p>
            <a:r>
              <a:rPr lang="cs-CZ" dirty="0"/>
              <a:t>Rozhlas: kmenový buben - nervová informační soustava, rozhlas také urychluje pohyb informací, svět se smršťuje</a:t>
            </a:r>
          </a:p>
          <a:p>
            <a:r>
              <a:rPr lang="cs-CZ" dirty="0"/>
              <a:t>Televize: nesmělý obr – nízké rozlišení, vyžaduje participaci, neustále se proměňující mozaikový obraz </a:t>
            </a:r>
            <a:r>
              <a:rPr lang="cs-CZ" dirty="0" err="1"/>
              <a:t>tv</a:t>
            </a:r>
            <a:r>
              <a:rPr lang="cs-CZ" dirty="0"/>
              <a:t>, </a:t>
            </a:r>
            <a:r>
              <a:rPr lang="cs-CZ" dirty="0" err="1"/>
              <a:t>vtaženost</a:t>
            </a:r>
            <a:r>
              <a:rPr lang="cs-CZ" dirty="0"/>
              <a:t> diváka, vyžaduje vnímání všemi smysly (hmatový </a:t>
            </a:r>
          </a:p>
          <a:p>
            <a:r>
              <a:rPr lang="cs-CZ" dirty="0"/>
              <a:t>Elektronický věk - elektrická síť nahrazuje fyzický prostor města, překračujeme hranice našeho žitého prostoru, vstupujeme do </a:t>
            </a:r>
            <a:r>
              <a:rPr lang="cs-CZ" dirty="0" err="1"/>
              <a:t>inf</a:t>
            </a:r>
            <a:r>
              <a:rPr lang="cs-CZ" dirty="0"/>
              <a:t>. sítě, lidé jsou kočovnými sběrači poznatků (digitální </a:t>
            </a:r>
            <a:r>
              <a:rPr lang="cs-CZ" dirty="0" err="1"/>
              <a:t>nomádství</a:t>
            </a:r>
            <a:r>
              <a:rPr lang="cs-CZ" dirty="0"/>
              <a:t>)</a:t>
            </a:r>
          </a:p>
        </p:txBody>
      </p:sp>
    </p:spTree>
    <p:extLst>
      <p:ext uri="{BB962C8B-B14F-4D97-AF65-F5344CB8AC3E}">
        <p14:creationId xmlns:p14="http://schemas.microsoft.com/office/powerpoint/2010/main" val="28936431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2F800A5-2A8A-B568-E59C-B914D79EE48B}"/>
              </a:ext>
            </a:extLst>
          </p:cNvPr>
          <p:cNvSpPr>
            <a:spLocks noGrp="1"/>
          </p:cNvSpPr>
          <p:nvPr>
            <p:ph type="title"/>
          </p:nvPr>
        </p:nvSpPr>
        <p:spPr>
          <a:xfrm>
            <a:off x="1141413" y="144780"/>
            <a:ext cx="9905998" cy="1905000"/>
          </a:xfrm>
        </p:spPr>
        <p:txBody>
          <a:bodyPr/>
          <a:lstStyle/>
          <a:p>
            <a:r>
              <a:rPr lang="cs-CZ" u="sng" dirty="0"/>
              <a:t>Umělecký projekt – </a:t>
            </a:r>
            <a:r>
              <a:rPr lang="en-US" u="sng" dirty="0"/>
              <a:t>MIM</a:t>
            </a:r>
            <a:r>
              <a:rPr lang="cs-CZ" u="sng" dirty="0"/>
              <a:t>:</a:t>
            </a:r>
            <a:r>
              <a:rPr lang="en-US" u="sng" dirty="0"/>
              <a:t> THE MEDIUM IS THE MASSAGE</a:t>
            </a:r>
            <a:r>
              <a:rPr lang="cs-CZ" u="sng" dirty="0"/>
              <a:t> - Jacques-André </a:t>
            </a:r>
            <a:r>
              <a:rPr lang="cs-CZ" u="sng" dirty="0" err="1"/>
              <a:t>Dupont</a:t>
            </a:r>
            <a:endParaRPr lang="cs-CZ" u="sng" dirty="0"/>
          </a:p>
        </p:txBody>
      </p:sp>
      <p:sp>
        <p:nvSpPr>
          <p:cNvPr id="3" name="Zástupný obsah 2">
            <a:extLst>
              <a:ext uri="{FF2B5EF4-FFF2-40B4-BE49-F238E27FC236}">
                <a16:creationId xmlns:a16="http://schemas.microsoft.com/office/drawing/2014/main" id="{287CD8A0-3FB9-EEE4-B43B-E8F09042BAE2}"/>
              </a:ext>
            </a:extLst>
          </p:cNvPr>
          <p:cNvSpPr>
            <a:spLocks noGrp="1"/>
          </p:cNvSpPr>
          <p:nvPr>
            <p:ph idx="1"/>
          </p:nvPr>
        </p:nvSpPr>
        <p:spPr>
          <a:xfrm>
            <a:off x="1141413" y="2666999"/>
            <a:ext cx="9905998" cy="3896361"/>
          </a:xfrm>
        </p:spPr>
        <p:txBody>
          <a:bodyPr>
            <a:normAutofit/>
          </a:bodyPr>
          <a:lstStyle/>
          <a:p>
            <a:endParaRPr lang="cs-CZ" dirty="0"/>
          </a:p>
          <a:p>
            <a:endParaRPr lang="cs-CZ" dirty="0"/>
          </a:p>
          <a:p>
            <a:endParaRPr lang="cs-CZ" dirty="0"/>
          </a:p>
          <a:p>
            <a:endParaRPr lang="cs-CZ" dirty="0"/>
          </a:p>
          <a:p>
            <a:endParaRPr lang="cs-CZ" dirty="0"/>
          </a:p>
          <a:p>
            <a:endParaRPr lang="cs-CZ" dirty="0"/>
          </a:p>
          <a:p>
            <a:endParaRPr lang="cs-CZ" dirty="0"/>
          </a:p>
          <a:p>
            <a:r>
              <a:rPr lang="cs-CZ" dirty="0">
                <a:hlinkClick r:id="rId2"/>
              </a:rPr>
              <a:t>https://vimeo.com/261406856?embedded=true&amp;source=vimeo_logo&amp;owner=672082</a:t>
            </a:r>
            <a:endParaRPr lang="cs-CZ" dirty="0"/>
          </a:p>
          <a:p>
            <a:endParaRPr lang="cs-CZ" dirty="0"/>
          </a:p>
        </p:txBody>
      </p:sp>
      <p:pic>
        <p:nvPicPr>
          <p:cNvPr id="4" name="Obrázek 3">
            <a:extLst>
              <a:ext uri="{FF2B5EF4-FFF2-40B4-BE49-F238E27FC236}">
                <a16:creationId xmlns:a16="http://schemas.microsoft.com/office/drawing/2014/main" id="{9BCAAA07-309E-D570-2BC8-428396D02BF7}"/>
              </a:ext>
            </a:extLst>
          </p:cNvPr>
          <p:cNvPicPr>
            <a:picLocks noChangeAspect="1"/>
          </p:cNvPicPr>
          <p:nvPr/>
        </p:nvPicPr>
        <p:blipFill>
          <a:blip r:embed="rId3"/>
          <a:stretch>
            <a:fillRect/>
          </a:stretch>
        </p:blipFill>
        <p:spPr>
          <a:xfrm>
            <a:off x="413172" y="1818640"/>
            <a:ext cx="6394027" cy="3596640"/>
          </a:xfrm>
          <a:prstGeom prst="rect">
            <a:avLst/>
          </a:prstGeom>
        </p:spPr>
      </p:pic>
      <p:pic>
        <p:nvPicPr>
          <p:cNvPr id="5" name="Obrázek 4">
            <a:extLst>
              <a:ext uri="{FF2B5EF4-FFF2-40B4-BE49-F238E27FC236}">
                <a16:creationId xmlns:a16="http://schemas.microsoft.com/office/drawing/2014/main" id="{ABBAAD31-1B1B-6B64-9CD9-AE638F22B7E3}"/>
              </a:ext>
            </a:extLst>
          </p:cNvPr>
          <p:cNvPicPr>
            <a:picLocks noChangeAspect="1"/>
          </p:cNvPicPr>
          <p:nvPr/>
        </p:nvPicPr>
        <p:blipFill>
          <a:blip r:embed="rId4"/>
          <a:stretch>
            <a:fillRect/>
          </a:stretch>
        </p:blipFill>
        <p:spPr>
          <a:xfrm>
            <a:off x="6949175" y="2049780"/>
            <a:ext cx="5051407" cy="3365500"/>
          </a:xfrm>
          <a:prstGeom prst="rect">
            <a:avLst/>
          </a:prstGeom>
        </p:spPr>
      </p:pic>
    </p:spTree>
    <p:extLst>
      <p:ext uri="{BB962C8B-B14F-4D97-AF65-F5344CB8AC3E}">
        <p14:creationId xmlns:p14="http://schemas.microsoft.com/office/powerpoint/2010/main" val="22466156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BA25904-FD62-B8D7-D42D-65B7E3652C6E}"/>
              </a:ext>
            </a:extLst>
          </p:cNvPr>
          <p:cNvSpPr>
            <a:spLocks noGrp="1"/>
          </p:cNvSpPr>
          <p:nvPr>
            <p:ph type="title"/>
          </p:nvPr>
        </p:nvSpPr>
        <p:spPr>
          <a:xfrm>
            <a:off x="6420465" y="609600"/>
            <a:ext cx="5122606" cy="1905000"/>
          </a:xfrm>
        </p:spPr>
        <p:txBody>
          <a:bodyPr>
            <a:normAutofit/>
          </a:bodyPr>
          <a:lstStyle/>
          <a:p>
            <a:r>
              <a:rPr lang="cs-CZ"/>
              <a:t>McLuhan’s Ear (2009) - David R. Burns</a:t>
            </a:r>
          </a:p>
        </p:txBody>
      </p:sp>
      <p:sp>
        <p:nvSpPr>
          <p:cNvPr id="3" name="Zástupný obsah 2">
            <a:extLst>
              <a:ext uri="{FF2B5EF4-FFF2-40B4-BE49-F238E27FC236}">
                <a16:creationId xmlns:a16="http://schemas.microsoft.com/office/drawing/2014/main" id="{E5E53F42-B870-A2A3-C376-221CA1344C8C}"/>
              </a:ext>
            </a:extLst>
          </p:cNvPr>
          <p:cNvSpPr>
            <a:spLocks noGrp="1"/>
          </p:cNvSpPr>
          <p:nvPr>
            <p:ph idx="1"/>
          </p:nvPr>
        </p:nvSpPr>
        <p:spPr>
          <a:xfrm>
            <a:off x="5547360" y="2666999"/>
            <a:ext cx="5995711" cy="3216276"/>
          </a:xfrm>
        </p:spPr>
        <p:txBody>
          <a:bodyPr anchor="t">
            <a:normAutofit lnSpcReduction="10000"/>
          </a:bodyPr>
          <a:lstStyle/>
          <a:p>
            <a:pPr>
              <a:lnSpc>
                <a:spcPct val="90000"/>
              </a:lnSpc>
            </a:pPr>
            <a:endParaRPr lang="cs-CZ" sz="1900" dirty="0"/>
          </a:p>
          <a:p>
            <a:pPr>
              <a:lnSpc>
                <a:spcPct val="90000"/>
              </a:lnSpc>
            </a:pPr>
            <a:endParaRPr lang="cs-CZ" sz="1900" dirty="0"/>
          </a:p>
          <a:p>
            <a:pPr>
              <a:lnSpc>
                <a:spcPct val="90000"/>
              </a:lnSpc>
            </a:pPr>
            <a:endParaRPr lang="cs-CZ" sz="1900" dirty="0"/>
          </a:p>
          <a:p>
            <a:pPr>
              <a:lnSpc>
                <a:spcPct val="90000"/>
              </a:lnSpc>
            </a:pPr>
            <a:endParaRPr lang="cs-CZ" sz="1900" dirty="0"/>
          </a:p>
          <a:p>
            <a:pPr>
              <a:lnSpc>
                <a:spcPct val="90000"/>
              </a:lnSpc>
            </a:pPr>
            <a:endParaRPr lang="cs-CZ" sz="1900" dirty="0"/>
          </a:p>
          <a:p>
            <a:pPr>
              <a:lnSpc>
                <a:spcPct val="90000"/>
              </a:lnSpc>
            </a:pPr>
            <a:endParaRPr lang="cs-CZ" sz="1900" dirty="0"/>
          </a:p>
          <a:p>
            <a:pPr>
              <a:lnSpc>
                <a:spcPct val="90000"/>
              </a:lnSpc>
            </a:pPr>
            <a:endParaRPr lang="cs-CZ" sz="1900" dirty="0"/>
          </a:p>
          <a:p>
            <a:pPr>
              <a:lnSpc>
                <a:spcPct val="90000"/>
              </a:lnSpc>
            </a:pPr>
            <a:r>
              <a:rPr lang="cs-CZ" sz="2800" dirty="0">
                <a:hlinkClick r:id="rId3"/>
              </a:rPr>
              <a:t>https://vimeo.com/152473109</a:t>
            </a:r>
            <a:endParaRPr lang="cs-CZ" sz="2800" dirty="0"/>
          </a:p>
          <a:p>
            <a:pPr>
              <a:lnSpc>
                <a:spcPct val="90000"/>
              </a:lnSpc>
            </a:pPr>
            <a:endParaRPr lang="cs-CZ" sz="2800" dirty="0"/>
          </a:p>
          <a:p>
            <a:pPr>
              <a:lnSpc>
                <a:spcPct val="90000"/>
              </a:lnSpc>
            </a:pPr>
            <a:endParaRPr lang="cs-CZ" sz="1900" dirty="0"/>
          </a:p>
        </p:txBody>
      </p:sp>
      <p:pic>
        <p:nvPicPr>
          <p:cNvPr id="1026" name="Picture 2" descr="McLuhan's Ear (2009, interactive digital media art installation with 3D  printed ear) on Vimeo">
            <a:extLst>
              <a:ext uri="{FF2B5EF4-FFF2-40B4-BE49-F238E27FC236}">
                <a16:creationId xmlns:a16="http://schemas.microsoft.com/office/drawing/2014/main" id="{BCC0C1F2-9698-C08E-C041-7135224F775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56462" r="-2" b="-2"/>
          <a:stretch/>
        </p:blipFill>
        <p:spPr bwMode="auto">
          <a:xfrm>
            <a:off x="1651093" y="645106"/>
            <a:ext cx="3435825" cy="5247747"/>
          </a:xfrm>
          <a:prstGeom prst="roundRect">
            <a:avLst>
              <a:gd name="adj" fmla="val 3517"/>
            </a:avLst>
          </a:prstGeom>
          <a:noFill/>
          <a:ln w="38100">
            <a:gradFill flip="none" rotWithShape="1">
              <a:gsLst>
                <a:gs pos="0">
                  <a:srgbClr val="363D46"/>
                </a:gs>
                <a:gs pos="100000">
                  <a:srgbClr val="363D46">
                    <a:lumMod val="75000"/>
                  </a:srgbClr>
                </a:gs>
              </a:gsLst>
              <a:lin ang="5400000" scaled="0"/>
              <a:tileRect/>
            </a:gradFill>
          </a:ln>
          <a:effectLst>
            <a:innerShdw blurRad="57150" dist="38100" dir="14460000">
              <a:srgbClr val="000000">
                <a:alpha val="70000"/>
              </a:srgbClr>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56985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5FD31F0-8569-FD35-FFEE-1CE3653EE731}"/>
              </a:ext>
            </a:extLst>
          </p:cNvPr>
          <p:cNvSpPr>
            <a:spLocks noGrp="1"/>
          </p:cNvSpPr>
          <p:nvPr>
            <p:ph type="title"/>
          </p:nvPr>
        </p:nvSpPr>
        <p:spPr>
          <a:xfrm>
            <a:off x="1141413" y="-121920"/>
            <a:ext cx="9905998" cy="1905000"/>
          </a:xfrm>
        </p:spPr>
        <p:txBody>
          <a:bodyPr>
            <a:normAutofit/>
          </a:bodyPr>
          <a:lstStyle/>
          <a:p>
            <a:r>
              <a:rPr lang="cs-CZ" dirty="0" err="1"/>
              <a:t>Bodymetries</a:t>
            </a:r>
            <a:r>
              <a:rPr lang="cs-CZ" dirty="0"/>
              <a:t> (2013-2015) - Theresa Schubert</a:t>
            </a:r>
          </a:p>
        </p:txBody>
      </p:sp>
      <p:sp>
        <p:nvSpPr>
          <p:cNvPr id="3" name="Zástupný obsah 2">
            <a:extLst>
              <a:ext uri="{FF2B5EF4-FFF2-40B4-BE49-F238E27FC236}">
                <a16:creationId xmlns:a16="http://schemas.microsoft.com/office/drawing/2014/main" id="{FF63D489-E80E-E8EB-EFC6-B1CAB726AD3B}"/>
              </a:ext>
            </a:extLst>
          </p:cNvPr>
          <p:cNvSpPr>
            <a:spLocks noGrp="1"/>
          </p:cNvSpPr>
          <p:nvPr>
            <p:ph idx="1"/>
          </p:nvPr>
        </p:nvSpPr>
        <p:spPr>
          <a:xfrm>
            <a:off x="1612601" y="4080510"/>
            <a:ext cx="9664999" cy="2117090"/>
          </a:xfrm>
        </p:spPr>
        <p:txBody>
          <a:bodyPr>
            <a:normAutofit fontScale="25000" lnSpcReduction="20000"/>
          </a:bodyPr>
          <a:lstStyle/>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sz="2800" dirty="0">
              <a:hlinkClick r:id="rId2"/>
            </a:endParaRPr>
          </a:p>
          <a:p>
            <a:endParaRPr lang="cs-CZ" sz="9600" dirty="0">
              <a:hlinkClick r:id="rId2"/>
            </a:endParaRPr>
          </a:p>
          <a:p>
            <a:r>
              <a:rPr lang="cs-CZ" sz="9600" dirty="0">
                <a:hlinkClick r:id="rId2"/>
              </a:rPr>
              <a:t>https://vimeo.com/114116906?embedded=true&amp;source=vimeo_logo&amp;owner=724078</a:t>
            </a:r>
            <a:endParaRPr lang="cs-CZ" sz="9600" dirty="0"/>
          </a:p>
          <a:p>
            <a:endParaRPr lang="cs-CZ" dirty="0"/>
          </a:p>
          <a:p>
            <a:endParaRPr lang="cs-CZ" dirty="0"/>
          </a:p>
          <a:p>
            <a:endParaRPr lang="cs-CZ" dirty="0"/>
          </a:p>
        </p:txBody>
      </p:sp>
      <p:pic>
        <p:nvPicPr>
          <p:cNvPr id="2054" name="Picture 6">
            <a:extLst>
              <a:ext uri="{FF2B5EF4-FFF2-40B4-BE49-F238E27FC236}">
                <a16:creationId xmlns:a16="http://schemas.microsoft.com/office/drawing/2014/main" id="{218879C0-D225-B6CB-6D13-1D20DA0BBD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4378" y="1731168"/>
            <a:ext cx="5235115" cy="3490615"/>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alternativní popis obrázku chybí">
            <a:extLst>
              <a:ext uri="{FF2B5EF4-FFF2-40B4-BE49-F238E27FC236}">
                <a16:creationId xmlns:a16="http://schemas.microsoft.com/office/drawing/2014/main" id="{C9BF5915-32F1-D6E7-5C30-EB309C502D7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44115" y="1743392"/>
            <a:ext cx="4524376" cy="33956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64091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B38402D-BE56-416B-8A71-F471D5B845EC}"/>
              </a:ext>
            </a:extLst>
          </p:cNvPr>
          <p:cNvSpPr>
            <a:spLocks noGrp="1"/>
          </p:cNvSpPr>
          <p:nvPr>
            <p:ph type="title"/>
          </p:nvPr>
        </p:nvSpPr>
        <p:spPr/>
        <p:txBody>
          <a:bodyPr/>
          <a:lstStyle/>
          <a:p>
            <a:r>
              <a:rPr lang="cs-CZ" dirty="0"/>
              <a:t>model tetrády </a:t>
            </a:r>
          </a:p>
        </p:txBody>
      </p:sp>
      <p:sp>
        <p:nvSpPr>
          <p:cNvPr id="3" name="Zástupný obsah 2">
            <a:extLst>
              <a:ext uri="{FF2B5EF4-FFF2-40B4-BE49-F238E27FC236}">
                <a16:creationId xmlns:a16="http://schemas.microsoft.com/office/drawing/2014/main" id="{9699788D-380A-4301-84DC-E4C5DC0412BE}"/>
              </a:ext>
            </a:extLst>
          </p:cNvPr>
          <p:cNvSpPr>
            <a:spLocks noGrp="1"/>
          </p:cNvSpPr>
          <p:nvPr>
            <p:ph idx="1"/>
          </p:nvPr>
        </p:nvSpPr>
        <p:spPr/>
        <p:txBody>
          <a:bodyPr/>
          <a:lstStyle/>
          <a:p>
            <a:r>
              <a:rPr lang="cs-CZ" dirty="0"/>
              <a:t>1. Amplifikace -  Jaké aspekty skutečnosti médium posiluje, zvětšuje, urychluje nebo umožňuje?</a:t>
            </a:r>
          </a:p>
          <a:p>
            <a:r>
              <a:rPr lang="cs-CZ" dirty="0"/>
              <a:t>2. Zastarávání - Jaké aspekty médií, které převažovaly před příchodem daného média, budou potlačeny, marginalizovány nebo se stanou zastaralými?</a:t>
            </a:r>
          </a:p>
          <a:p>
            <a:r>
              <a:rPr lang="cs-CZ" dirty="0"/>
              <a:t>3. Náprava - čemu z minulé zastaralosti vrací médium důležitost? Návrat anachronického.</a:t>
            </a:r>
          </a:p>
          <a:p>
            <a:r>
              <a:rPr lang="cs-CZ" dirty="0"/>
              <a:t>Zvrat - V co se médium promění nebo k čemu se navrátí nazpět poté, když se naplno etablovalo nebo rozvinulo svůj plný potenciál? V co se zvrhne?</a:t>
            </a:r>
          </a:p>
        </p:txBody>
      </p:sp>
    </p:spTree>
    <p:extLst>
      <p:ext uri="{BB962C8B-B14F-4D97-AF65-F5344CB8AC3E}">
        <p14:creationId xmlns:p14="http://schemas.microsoft.com/office/powerpoint/2010/main" val="31126664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B55497E-84E3-4816-A832-F82C68CA1CF9}"/>
              </a:ext>
            </a:extLst>
          </p:cNvPr>
          <p:cNvSpPr>
            <a:spLocks noGrp="1"/>
          </p:cNvSpPr>
          <p:nvPr>
            <p:ph type="title"/>
          </p:nvPr>
        </p:nvSpPr>
        <p:spPr/>
        <p:txBody>
          <a:bodyPr/>
          <a:lstStyle/>
          <a:p>
            <a:r>
              <a:rPr lang="cs-CZ" dirty="0"/>
              <a:t>Hlavní slogan jeho filozofického myšlení</a:t>
            </a:r>
          </a:p>
        </p:txBody>
      </p:sp>
      <p:pic>
        <p:nvPicPr>
          <p:cNvPr id="4" name="Zástupný obsah 3">
            <a:extLst>
              <a:ext uri="{FF2B5EF4-FFF2-40B4-BE49-F238E27FC236}">
                <a16:creationId xmlns:a16="http://schemas.microsoft.com/office/drawing/2014/main" id="{7664D0D2-8041-4323-A77C-951BAC227C9C}"/>
              </a:ext>
            </a:extLst>
          </p:cNvPr>
          <p:cNvPicPr>
            <a:picLocks noGrp="1" noChangeAspect="1"/>
          </p:cNvPicPr>
          <p:nvPr>
            <p:ph idx="1"/>
          </p:nvPr>
        </p:nvPicPr>
        <p:blipFill>
          <a:blip r:embed="rId2"/>
          <a:stretch>
            <a:fillRect/>
          </a:stretch>
        </p:blipFill>
        <p:spPr>
          <a:xfrm>
            <a:off x="7262813" y="2362200"/>
            <a:ext cx="4165600" cy="3124200"/>
          </a:xfrm>
          <a:prstGeom prst="rect">
            <a:avLst/>
          </a:prstGeom>
        </p:spPr>
      </p:pic>
      <p:pic>
        <p:nvPicPr>
          <p:cNvPr id="5" name="Obrázek 4">
            <a:extLst>
              <a:ext uri="{FF2B5EF4-FFF2-40B4-BE49-F238E27FC236}">
                <a16:creationId xmlns:a16="http://schemas.microsoft.com/office/drawing/2014/main" id="{E2DE52FE-583B-444E-8F54-57C2D4D8CD48}"/>
              </a:ext>
            </a:extLst>
          </p:cNvPr>
          <p:cNvPicPr>
            <a:picLocks noChangeAspect="1"/>
          </p:cNvPicPr>
          <p:nvPr/>
        </p:nvPicPr>
        <p:blipFill>
          <a:blip r:embed="rId3"/>
          <a:stretch>
            <a:fillRect/>
          </a:stretch>
        </p:blipFill>
        <p:spPr>
          <a:xfrm>
            <a:off x="894080" y="2370654"/>
            <a:ext cx="5539104" cy="3115746"/>
          </a:xfrm>
          <a:prstGeom prst="rect">
            <a:avLst/>
          </a:prstGeom>
        </p:spPr>
      </p:pic>
    </p:spTree>
    <p:extLst>
      <p:ext uri="{BB962C8B-B14F-4D97-AF65-F5344CB8AC3E}">
        <p14:creationId xmlns:p14="http://schemas.microsoft.com/office/powerpoint/2010/main" val="34478335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A802FA4-CFAF-4D70-B3C3-B49720056791}"/>
              </a:ext>
            </a:extLst>
          </p:cNvPr>
          <p:cNvSpPr>
            <a:spLocks noGrp="1"/>
          </p:cNvSpPr>
          <p:nvPr>
            <p:ph type="title"/>
          </p:nvPr>
        </p:nvSpPr>
        <p:spPr/>
        <p:txBody>
          <a:bodyPr/>
          <a:lstStyle/>
          <a:p>
            <a:r>
              <a:rPr lang="cs-CZ" dirty="0"/>
              <a:t>Rozdělení vývoje společnosti dle médií, které používá</a:t>
            </a:r>
          </a:p>
        </p:txBody>
      </p:sp>
      <p:sp>
        <p:nvSpPr>
          <p:cNvPr id="3" name="Zástupný obsah 2">
            <a:extLst>
              <a:ext uri="{FF2B5EF4-FFF2-40B4-BE49-F238E27FC236}">
                <a16:creationId xmlns:a16="http://schemas.microsoft.com/office/drawing/2014/main" id="{BCEB730B-2A55-42A5-8089-EBC55394D85C}"/>
              </a:ext>
            </a:extLst>
          </p:cNvPr>
          <p:cNvSpPr>
            <a:spLocks noGrp="1"/>
          </p:cNvSpPr>
          <p:nvPr>
            <p:ph idx="1"/>
          </p:nvPr>
        </p:nvSpPr>
        <p:spPr/>
        <p:txBody>
          <a:bodyPr/>
          <a:lstStyle/>
          <a:p>
            <a:r>
              <a:rPr lang="cs-CZ" dirty="0"/>
              <a:t>Technologické vynálezy mění rovnováhu našich smyslů a tato změna zpětně proměňuje společnost, která tuto technologii vytvořila</a:t>
            </a:r>
          </a:p>
          <a:p>
            <a:r>
              <a:rPr lang="cs-CZ" dirty="0"/>
              <a:t>1. Kmenový člověk – harmonická rovnováha smyslů, </a:t>
            </a:r>
            <a:r>
              <a:rPr lang="cs-CZ" dirty="0" err="1"/>
              <a:t>vtaženost</a:t>
            </a:r>
            <a:r>
              <a:rPr lang="cs-CZ" dirty="0"/>
              <a:t>, splývání se světem, hlavní médium řeč </a:t>
            </a:r>
          </a:p>
          <a:p>
            <a:r>
              <a:rPr lang="cs-CZ" dirty="0"/>
              <a:t>2. Typografický člověk – vynález abecedy, dominance zraku, </a:t>
            </a:r>
            <a:r>
              <a:rPr lang="cs-CZ" dirty="0" err="1"/>
              <a:t>fragmentarizace</a:t>
            </a:r>
            <a:r>
              <a:rPr lang="cs-CZ" dirty="0"/>
              <a:t>, hierarchizace, jednání bez </a:t>
            </a:r>
            <a:r>
              <a:rPr lang="cs-CZ" dirty="0" err="1"/>
              <a:t>vtaženosti</a:t>
            </a:r>
            <a:endParaRPr lang="cs-CZ" dirty="0"/>
          </a:p>
          <a:p>
            <a:r>
              <a:rPr lang="cs-CZ" dirty="0"/>
              <a:t>3. Elektronický člověk – návrat ke kmenovosti, smyslové rovnováze</a:t>
            </a:r>
          </a:p>
        </p:txBody>
      </p:sp>
    </p:spTree>
    <p:extLst>
      <p:ext uri="{BB962C8B-B14F-4D97-AF65-F5344CB8AC3E}">
        <p14:creationId xmlns:p14="http://schemas.microsoft.com/office/powerpoint/2010/main" val="16193704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5F977B4-26C9-4BEF-B966-4AFC957DB01F}"/>
              </a:ext>
            </a:extLst>
          </p:cNvPr>
          <p:cNvSpPr>
            <a:spLocks noGrp="1"/>
          </p:cNvSpPr>
          <p:nvPr>
            <p:ph type="title"/>
          </p:nvPr>
        </p:nvSpPr>
        <p:spPr>
          <a:xfrm>
            <a:off x="6420465" y="609600"/>
            <a:ext cx="5122606" cy="1905000"/>
          </a:xfrm>
        </p:spPr>
        <p:txBody>
          <a:bodyPr>
            <a:normAutofit/>
          </a:bodyPr>
          <a:lstStyle/>
          <a:p>
            <a:endParaRPr lang="cs-CZ"/>
          </a:p>
        </p:txBody>
      </p:sp>
      <p:sp>
        <p:nvSpPr>
          <p:cNvPr id="3" name="Zástupný obsah 2">
            <a:extLst>
              <a:ext uri="{FF2B5EF4-FFF2-40B4-BE49-F238E27FC236}">
                <a16:creationId xmlns:a16="http://schemas.microsoft.com/office/drawing/2014/main" id="{56547CD9-47F3-4D9D-9990-EFBB15C71A19}"/>
              </a:ext>
            </a:extLst>
          </p:cNvPr>
          <p:cNvSpPr>
            <a:spLocks noGrp="1"/>
          </p:cNvSpPr>
          <p:nvPr>
            <p:ph idx="1"/>
          </p:nvPr>
        </p:nvSpPr>
        <p:spPr>
          <a:xfrm>
            <a:off x="6420465" y="2666998"/>
            <a:ext cx="5122606" cy="4191001"/>
          </a:xfrm>
        </p:spPr>
        <p:txBody>
          <a:bodyPr anchor="t">
            <a:normAutofit/>
          </a:bodyPr>
          <a:lstStyle/>
          <a:p>
            <a:pPr>
              <a:lnSpc>
                <a:spcPct val="90000"/>
              </a:lnSpc>
            </a:pPr>
            <a:r>
              <a:rPr lang="cs-CZ" dirty="0"/>
              <a:t>Všechna média jsou extenzemi člověka</a:t>
            </a:r>
          </a:p>
          <a:p>
            <a:pPr>
              <a:lnSpc>
                <a:spcPct val="90000"/>
              </a:lnSpc>
            </a:pPr>
            <a:r>
              <a:rPr lang="cs-CZ" dirty="0"/>
              <a:t>Definice média - každá existující technologie, která rozšiřuje lidské tělo a smysly (od odívání k počítači)</a:t>
            </a:r>
          </a:p>
          <a:p>
            <a:pPr>
              <a:lnSpc>
                <a:spcPct val="90000"/>
              </a:lnSpc>
            </a:pPr>
            <a:r>
              <a:rPr lang="cs-CZ" dirty="0"/>
              <a:t>Efekt zpětného zrcátka – neviditelnost jakéhokoliv prostředí v čase jeho inovace, člověk si dokáže uvědomit pouze prostředí, jež mu předcházelo, prostředí se stává naplno viditelným jen když jej nahradí nové prostředí</a:t>
            </a:r>
          </a:p>
          <a:p>
            <a:pPr>
              <a:lnSpc>
                <a:spcPct val="90000"/>
              </a:lnSpc>
            </a:pPr>
            <a:endParaRPr lang="cs-CZ" dirty="0"/>
          </a:p>
          <a:p>
            <a:pPr>
              <a:lnSpc>
                <a:spcPct val="90000"/>
              </a:lnSpc>
            </a:pPr>
            <a:endParaRPr lang="cs-CZ" dirty="0"/>
          </a:p>
        </p:txBody>
      </p:sp>
      <p:pic>
        <p:nvPicPr>
          <p:cNvPr id="4" name="Obrázek 3">
            <a:extLst>
              <a:ext uri="{FF2B5EF4-FFF2-40B4-BE49-F238E27FC236}">
                <a16:creationId xmlns:a16="http://schemas.microsoft.com/office/drawing/2014/main" id="{434FF4E3-D737-4573-9EC0-4B77F57C40D8}"/>
              </a:ext>
            </a:extLst>
          </p:cNvPr>
          <p:cNvPicPr>
            <a:picLocks noChangeAspect="1"/>
          </p:cNvPicPr>
          <p:nvPr/>
        </p:nvPicPr>
        <p:blipFill>
          <a:blip r:embed="rId3"/>
          <a:stretch>
            <a:fillRect/>
          </a:stretch>
        </p:blipFill>
        <p:spPr>
          <a:xfrm>
            <a:off x="643192" y="1494259"/>
            <a:ext cx="5451627" cy="3549440"/>
          </a:xfrm>
          <a:prstGeom prst="roundRect">
            <a:avLst>
              <a:gd name="adj" fmla="val 3517"/>
            </a:avLst>
          </a:prstGeom>
          <a:ln w="38100">
            <a:gradFill flip="none" rotWithShape="1">
              <a:gsLst>
                <a:gs pos="0">
                  <a:srgbClr val="363D46"/>
                </a:gs>
                <a:gs pos="100000">
                  <a:srgbClr val="363D46">
                    <a:lumMod val="75000"/>
                  </a:srgbClr>
                </a:gs>
              </a:gsLst>
              <a:lin ang="5400000" scaled="0"/>
              <a:tileRect/>
            </a:gradFill>
          </a:ln>
          <a:effectLst>
            <a:innerShdw blurRad="57150" dist="38100" dir="14460000">
              <a:srgbClr val="000000">
                <a:alpha val="70000"/>
              </a:srgbClr>
            </a:innerShdw>
          </a:effectLst>
        </p:spPr>
      </p:pic>
    </p:spTree>
    <p:extLst>
      <p:ext uri="{BB962C8B-B14F-4D97-AF65-F5344CB8AC3E}">
        <p14:creationId xmlns:p14="http://schemas.microsoft.com/office/powerpoint/2010/main" val="39150533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7E97EF6-1FD2-F679-EC38-A6FB2418B1D9}"/>
              </a:ext>
            </a:extLst>
          </p:cNvPr>
          <p:cNvSpPr>
            <a:spLocks noGrp="1"/>
          </p:cNvSpPr>
          <p:nvPr>
            <p:ph type="title"/>
          </p:nvPr>
        </p:nvSpPr>
        <p:spPr>
          <a:xfrm>
            <a:off x="832247" y="607060"/>
            <a:ext cx="9905998" cy="1905000"/>
          </a:xfrm>
        </p:spPr>
        <p:txBody>
          <a:bodyPr>
            <a:normAutofit/>
          </a:bodyPr>
          <a:lstStyle/>
          <a:p>
            <a:r>
              <a:rPr lang="cs-CZ" sz="2000" dirty="0"/>
              <a:t>Umění jako metoda kritického výzkumu efektů nových médií</a:t>
            </a:r>
          </a:p>
        </p:txBody>
      </p:sp>
      <p:sp>
        <p:nvSpPr>
          <p:cNvPr id="3" name="Zástupný obsah 2">
            <a:extLst>
              <a:ext uri="{FF2B5EF4-FFF2-40B4-BE49-F238E27FC236}">
                <a16:creationId xmlns:a16="http://schemas.microsoft.com/office/drawing/2014/main" id="{7E1B1351-5EBD-9713-CF8A-00721928CDEE}"/>
              </a:ext>
            </a:extLst>
          </p:cNvPr>
          <p:cNvSpPr>
            <a:spLocks noGrp="1"/>
          </p:cNvSpPr>
          <p:nvPr>
            <p:ph idx="1"/>
          </p:nvPr>
        </p:nvSpPr>
        <p:spPr>
          <a:xfrm>
            <a:off x="521494" y="1315719"/>
            <a:ext cx="10527505" cy="3982721"/>
          </a:xfrm>
        </p:spPr>
        <p:txBody>
          <a:bodyPr>
            <a:normAutofit fontScale="47500" lnSpcReduction="20000"/>
          </a:bodyPr>
          <a:lstStyle/>
          <a:p>
            <a:endParaRPr lang="cs-CZ" dirty="0">
              <a:solidFill>
                <a:srgbClr val="F28943"/>
              </a:solidFill>
              <a:hlinkClick r:id="rId2">
                <a:extLst>
                  <a:ext uri="{A12FA001-AC4F-418D-AE19-62706E023703}">
                    <ahyp:hlinkClr xmlns:ahyp="http://schemas.microsoft.com/office/drawing/2018/hyperlinkcolor" val="tx"/>
                  </a:ext>
                </a:extLst>
              </a:hlinkClick>
            </a:endParaRPr>
          </a:p>
          <a:p>
            <a:endParaRPr lang="cs-CZ" sz="4400" dirty="0">
              <a:solidFill>
                <a:srgbClr val="F28943"/>
              </a:solidFill>
              <a:hlinkClick r:id="rId2">
                <a:extLst>
                  <a:ext uri="{A12FA001-AC4F-418D-AE19-62706E023703}">
                    <ahyp:hlinkClr xmlns:ahyp="http://schemas.microsoft.com/office/drawing/2018/hyperlinkcolor" val="tx"/>
                  </a:ext>
                </a:extLst>
              </a:hlinkClick>
            </a:endParaRPr>
          </a:p>
          <a:p>
            <a:r>
              <a:rPr lang="en-US" sz="4400" dirty="0">
                <a:solidFill>
                  <a:schemeClr val="tx2">
                    <a:lumMod val="75000"/>
                  </a:schemeClr>
                </a:solidFill>
                <a:hlinkClick r:id="rId2">
                  <a:extLst>
                    <a:ext uri="{A12FA001-AC4F-418D-AE19-62706E023703}">
                      <ahyp:hlinkClr xmlns:ahyp="http://schemas.microsoft.com/office/drawing/2018/hyperlinkcolor" val="tx"/>
                    </a:ext>
                  </a:extLst>
                </a:hlinkClick>
              </a:rPr>
              <a:t>Marshall McLuhan noted the ability of art to “anticipate future social and technological developments.” Art is “an early alarm system,” pointing us to new developments in times ahead and allowing us “to prepare to cope with them ... Art as a radar environment takes on the function of indispensable perceptual training.”</a:t>
            </a:r>
            <a:endParaRPr lang="cs-CZ" sz="4400" dirty="0">
              <a:solidFill>
                <a:schemeClr val="tx2">
                  <a:lumMod val="75000"/>
                </a:schemeClr>
              </a:solidFill>
              <a:hlinkClick r:id="rId2">
                <a:extLst>
                  <a:ext uri="{A12FA001-AC4F-418D-AE19-62706E023703}">
                    <ahyp:hlinkClr xmlns:ahyp="http://schemas.microsoft.com/office/drawing/2018/hyperlinkcolor" val="tx"/>
                  </a:ext>
                </a:extLst>
              </a:hlinkClick>
            </a:endParaRPr>
          </a:p>
          <a:p>
            <a:endParaRPr lang="cs-CZ" sz="3400" dirty="0">
              <a:solidFill>
                <a:schemeClr val="tx2">
                  <a:lumMod val="75000"/>
                </a:schemeClr>
              </a:solidFill>
              <a:hlinkClick r:id="rId2">
                <a:extLst>
                  <a:ext uri="{A12FA001-AC4F-418D-AE19-62706E023703}">
                    <ahyp:hlinkClr xmlns:ahyp="http://schemas.microsoft.com/office/drawing/2018/hyperlinkcolor" val="tx"/>
                  </a:ext>
                </a:extLst>
              </a:hlinkClick>
            </a:endParaRPr>
          </a:p>
          <a:p>
            <a:r>
              <a:rPr lang="cs-CZ" sz="3400" dirty="0">
                <a:solidFill>
                  <a:schemeClr val="tx2">
                    <a:lumMod val="75000"/>
                  </a:schemeClr>
                </a:solidFill>
                <a:hlinkClick r:id="rId2">
                  <a:extLst>
                    <a:ext uri="{A12FA001-AC4F-418D-AE19-62706E023703}">
                      <ahyp:hlinkClr xmlns:ahyp="http://schemas.microsoft.com/office/drawing/2018/hyperlinkcolor" val="tx"/>
                    </a:ext>
                  </a:extLst>
                </a:hlinkClick>
              </a:rPr>
              <a:t>Hans Ulrich </a:t>
            </a:r>
            <a:r>
              <a:rPr lang="cs-CZ" sz="3400" dirty="0" err="1">
                <a:solidFill>
                  <a:schemeClr val="tx2">
                    <a:lumMod val="75000"/>
                  </a:schemeClr>
                </a:solidFill>
                <a:hlinkClick r:id="rId2">
                  <a:extLst>
                    <a:ext uri="{A12FA001-AC4F-418D-AE19-62706E023703}">
                      <ahyp:hlinkClr xmlns:ahyp="http://schemas.microsoft.com/office/drawing/2018/hyperlinkcolor" val="tx"/>
                    </a:ext>
                  </a:extLst>
                </a:hlinkClick>
              </a:rPr>
              <a:t>Obrist</a:t>
            </a:r>
            <a:r>
              <a:rPr lang="cs-CZ" sz="3400" dirty="0">
                <a:solidFill>
                  <a:schemeClr val="tx2">
                    <a:lumMod val="75000"/>
                  </a:schemeClr>
                </a:solidFill>
                <a:hlinkClick r:id="rId2">
                  <a:extLst>
                    <a:ext uri="{A12FA001-AC4F-418D-AE19-62706E023703}">
                      <ahyp:hlinkClr xmlns:ahyp="http://schemas.microsoft.com/office/drawing/2018/hyperlinkcolor" val="tx"/>
                    </a:ext>
                  </a:extLst>
                </a:hlinkClick>
              </a:rPr>
              <a:t> - </a:t>
            </a:r>
            <a:r>
              <a:rPr lang="en-US" sz="3400" dirty="0">
                <a:solidFill>
                  <a:schemeClr val="tx2">
                    <a:lumMod val="75000"/>
                  </a:schemeClr>
                </a:solidFill>
                <a:hlinkClick r:id="rId2">
                  <a:extLst>
                    <a:ext uri="{A12FA001-AC4F-418D-AE19-62706E023703}">
                      <ahyp:hlinkClr xmlns:ahyp="http://schemas.microsoft.com/office/drawing/2018/hyperlinkcolor" val="tx"/>
                    </a:ext>
                  </a:extLst>
                </a:hlinkClick>
              </a:rPr>
              <a:t>Making the invisible visible: Art meets AI</a:t>
            </a:r>
            <a:endParaRPr lang="cs-CZ" sz="3400" dirty="0">
              <a:solidFill>
                <a:schemeClr val="tx2">
                  <a:lumMod val="75000"/>
                </a:schemeClr>
              </a:solidFill>
              <a:hlinkClick r:id="rId2">
                <a:extLst>
                  <a:ext uri="{A12FA001-AC4F-418D-AE19-62706E023703}">
                    <ahyp:hlinkClr xmlns:ahyp="http://schemas.microsoft.com/office/drawing/2018/hyperlinkcolor" val="tx"/>
                  </a:ext>
                </a:extLst>
              </a:hlinkClick>
            </a:endParaRPr>
          </a:p>
          <a:p>
            <a:endParaRPr lang="cs-CZ" dirty="0">
              <a:solidFill>
                <a:srgbClr val="F28943"/>
              </a:solidFill>
              <a:hlinkClick r:id="rId2">
                <a:extLst>
                  <a:ext uri="{A12FA001-AC4F-418D-AE19-62706E023703}">
                    <ahyp:hlinkClr xmlns:ahyp="http://schemas.microsoft.com/office/drawing/2018/hyperlinkcolor" val="tx"/>
                  </a:ext>
                </a:extLst>
              </a:hlinkClick>
            </a:endParaRPr>
          </a:p>
          <a:p>
            <a:endParaRPr lang="cs-CZ" sz="3600" dirty="0">
              <a:solidFill>
                <a:srgbClr val="F28943"/>
              </a:solidFill>
              <a:hlinkClick r:id="rId2">
                <a:extLst>
                  <a:ext uri="{A12FA001-AC4F-418D-AE19-62706E023703}">
                    <ahyp:hlinkClr xmlns:ahyp="http://schemas.microsoft.com/office/drawing/2018/hyperlinkcolor" val="tx"/>
                  </a:ext>
                </a:extLst>
              </a:hlinkClick>
            </a:endParaRPr>
          </a:p>
          <a:p>
            <a:r>
              <a:rPr lang="cs-CZ" sz="3600" dirty="0">
                <a:solidFill>
                  <a:srgbClr val="F28943"/>
                </a:solidFill>
                <a:hlinkClick r:id="rId2">
                  <a:extLst>
                    <a:ext uri="{A12FA001-AC4F-418D-AE19-62706E023703}">
                      <ahyp:hlinkClr xmlns:ahyp="http://schemas.microsoft.com/office/drawing/2018/hyperlinkcolor" val="tx"/>
                    </a:ext>
                  </a:extLst>
                </a:hlinkClick>
              </a:rPr>
              <a:t>https://marshallmcluhanspeaks.com/prophecies/1967-human-environment-as-art-form/index.html</a:t>
            </a:r>
            <a:endParaRPr lang="cs-CZ" sz="3600" dirty="0"/>
          </a:p>
          <a:p>
            <a:endParaRPr lang="cs-CZ" dirty="0"/>
          </a:p>
        </p:txBody>
      </p:sp>
    </p:spTree>
    <p:extLst>
      <p:ext uri="{BB962C8B-B14F-4D97-AF65-F5344CB8AC3E}">
        <p14:creationId xmlns:p14="http://schemas.microsoft.com/office/powerpoint/2010/main" val="7222334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DF9634D-56F4-4E15-AD30-A87522A9D3B6}"/>
              </a:ext>
            </a:extLst>
          </p:cNvPr>
          <p:cNvSpPr>
            <a:spLocks noGrp="1"/>
          </p:cNvSpPr>
          <p:nvPr>
            <p:ph type="title"/>
          </p:nvPr>
        </p:nvSpPr>
        <p:spPr/>
        <p:txBody>
          <a:bodyPr/>
          <a:lstStyle/>
          <a:p>
            <a:endParaRPr lang="cs-CZ"/>
          </a:p>
        </p:txBody>
      </p:sp>
      <p:sp>
        <p:nvSpPr>
          <p:cNvPr id="3" name="Zástupný obsah 2">
            <a:extLst>
              <a:ext uri="{FF2B5EF4-FFF2-40B4-BE49-F238E27FC236}">
                <a16:creationId xmlns:a16="http://schemas.microsoft.com/office/drawing/2014/main" id="{667B2288-09AC-4A23-949A-392631A55DE5}"/>
              </a:ext>
            </a:extLst>
          </p:cNvPr>
          <p:cNvSpPr>
            <a:spLocks noGrp="1"/>
          </p:cNvSpPr>
          <p:nvPr>
            <p:ph idx="1"/>
          </p:nvPr>
        </p:nvSpPr>
        <p:spPr/>
        <p:txBody>
          <a:bodyPr/>
          <a:lstStyle/>
          <a:p>
            <a:r>
              <a:rPr lang="cs-CZ" dirty="0"/>
              <a:t>Horká média – nízká participace, </a:t>
            </a:r>
            <a:r>
              <a:rPr lang="cs-CZ" dirty="0" err="1"/>
              <a:t>vysokodefiniční</a:t>
            </a:r>
            <a:r>
              <a:rPr lang="cs-CZ" dirty="0"/>
              <a:t>, rozšiřuje jediný smysl, odlučují (tištěná kniha, rozhlas, přednáška)</a:t>
            </a:r>
          </a:p>
          <a:p>
            <a:r>
              <a:rPr lang="cs-CZ" dirty="0"/>
              <a:t>Chladná média – </a:t>
            </a:r>
            <a:r>
              <a:rPr lang="cs-CZ" dirty="0" err="1"/>
              <a:t>nízkodefiniční</a:t>
            </a:r>
            <a:r>
              <a:rPr lang="cs-CZ" dirty="0"/>
              <a:t>, vyžadují aktivní participaci, hloubková </a:t>
            </a:r>
            <a:r>
              <a:rPr lang="cs-CZ" dirty="0" err="1"/>
              <a:t>vtaženost</a:t>
            </a:r>
            <a:r>
              <a:rPr lang="cs-CZ" dirty="0"/>
              <a:t>, (telefon, </a:t>
            </a:r>
            <a:r>
              <a:rPr lang="cs-CZ" dirty="0" err="1"/>
              <a:t>tv</a:t>
            </a:r>
            <a:r>
              <a:rPr lang="cs-CZ" dirty="0"/>
              <a:t>, rozhovor)</a:t>
            </a:r>
          </a:p>
          <a:p>
            <a:r>
              <a:rPr lang="cs-CZ" dirty="0"/>
              <a:t>Elektrická média jako rozšíření našeho vědomí</a:t>
            </a:r>
          </a:p>
          <a:p>
            <a:r>
              <a:rPr lang="cs-CZ" dirty="0"/>
              <a:t>Globální vesnice - směřujeme k totálně propojenému světu, díky masovým médiím vstupujeme do globálního divadla, kde se celý svět stává happeningem, prostorové vzdálenosti jsou stlačeny, svět se spojil do jediné globální vesnice</a:t>
            </a:r>
          </a:p>
        </p:txBody>
      </p:sp>
    </p:spTree>
    <p:extLst>
      <p:ext uri="{BB962C8B-B14F-4D97-AF65-F5344CB8AC3E}">
        <p14:creationId xmlns:p14="http://schemas.microsoft.com/office/powerpoint/2010/main" val="5932232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159088E-C9AD-44CD-B7D9-14F13E110522}"/>
              </a:ext>
            </a:extLst>
          </p:cNvPr>
          <p:cNvSpPr>
            <a:spLocks noGrp="1"/>
          </p:cNvSpPr>
          <p:nvPr>
            <p:ph type="title"/>
          </p:nvPr>
        </p:nvSpPr>
        <p:spPr/>
        <p:txBody>
          <a:bodyPr/>
          <a:lstStyle/>
          <a:p>
            <a:r>
              <a:rPr lang="cs-CZ" dirty="0"/>
              <a:t>Jak rozumět médiím – kniha (1964)</a:t>
            </a:r>
          </a:p>
        </p:txBody>
      </p:sp>
      <p:sp>
        <p:nvSpPr>
          <p:cNvPr id="3" name="Zástupný obsah 2">
            <a:extLst>
              <a:ext uri="{FF2B5EF4-FFF2-40B4-BE49-F238E27FC236}">
                <a16:creationId xmlns:a16="http://schemas.microsoft.com/office/drawing/2014/main" id="{3E3C0A81-C573-4273-A277-3C04CA510C19}"/>
              </a:ext>
            </a:extLst>
          </p:cNvPr>
          <p:cNvSpPr>
            <a:spLocks noGrp="1"/>
          </p:cNvSpPr>
          <p:nvPr>
            <p:ph idx="1"/>
          </p:nvPr>
        </p:nvSpPr>
        <p:spPr/>
        <p:txBody>
          <a:bodyPr/>
          <a:lstStyle/>
          <a:p>
            <a:r>
              <a:rPr lang="cs-CZ" dirty="0"/>
              <a:t>„Duchovní a kulturní výhrady, které mohou mít orientální národy k naší technologii, jim nebudou k ničemu. Technologie nepůsobí na úrovni názorů či pojmů, nýbrž stále a bez jakéhokoliv odporu mění vzájemný poměr jednotlivých smyslů a modely vnímání. Vážný umělec je jedinou osobností, která se s technologií dokáže střetnout, právě protože si je jako odborník vědom změn, k nimž ve smyslovém vnímání dochází.“ (cit. z knihy Jak rozumět médiím)</a:t>
            </a:r>
          </a:p>
        </p:txBody>
      </p:sp>
    </p:spTree>
    <p:extLst>
      <p:ext uri="{BB962C8B-B14F-4D97-AF65-F5344CB8AC3E}">
        <p14:creationId xmlns:p14="http://schemas.microsoft.com/office/powerpoint/2010/main" val="1994545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BE66C7F-C710-4A02-8C28-11252C7CCE9A}"/>
              </a:ext>
            </a:extLst>
          </p:cNvPr>
          <p:cNvSpPr>
            <a:spLocks noGrp="1"/>
          </p:cNvSpPr>
          <p:nvPr>
            <p:ph type="title"/>
          </p:nvPr>
        </p:nvSpPr>
        <p:spPr/>
        <p:txBody>
          <a:bodyPr/>
          <a:lstStyle/>
          <a:p>
            <a:r>
              <a:rPr lang="cs-CZ" dirty="0"/>
              <a:t>Milovník tretek: narcis jako narkóza</a:t>
            </a:r>
            <a:br>
              <a:rPr lang="cs-CZ" dirty="0"/>
            </a:br>
            <a:r>
              <a:rPr lang="cs-CZ" dirty="0"/>
              <a:t>(Extenze našeho těla)</a:t>
            </a:r>
            <a:br>
              <a:rPr lang="cs-CZ" dirty="0"/>
            </a:br>
            <a:endParaRPr lang="cs-CZ" dirty="0"/>
          </a:p>
        </p:txBody>
      </p:sp>
      <p:sp>
        <p:nvSpPr>
          <p:cNvPr id="3" name="Zástupný obsah 2">
            <a:extLst>
              <a:ext uri="{FF2B5EF4-FFF2-40B4-BE49-F238E27FC236}">
                <a16:creationId xmlns:a16="http://schemas.microsoft.com/office/drawing/2014/main" id="{EC21EB35-C932-4B8C-93AC-78832F9708EE}"/>
              </a:ext>
            </a:extLst>
          </p:cNvPr>
          <p:cNvSpPr>
            <a:spLocks noGrp="1"/>
          </p:cNvSpPr>
          <p:nvPr>
            <p:ph idx="1"/>
          </p:nvPr>
        </p:nvSpPr>
        <p:spPr/>
        <p:txBody>
          <a:bodyPr/>
          <a:lstStyle/>
          <a:p>
            <a:r>
              <a:rPr lang="cs-CZ" dirty="0"/>
              <a:t>Každá technologie rozšiřuje nějaký náš smysl, ale zároveň i znecitlivuje</a:t>
            </a:r>
          </a:p>
          <a:p>
            <a:r>
              <a:rPr lang="cs-CZ" dirty="0"/>
              <a:t>otupění je obranou centrální nervové soustavy proti přetížení smyslů, extenze vyžadují přizpůsobení ostatních orgánů</a:t>
            </a:r>
          </a:p>
          <a:p>
            <a:r>
              <a:rPr lang="cs-CZ" dirty="0"/>
              <a:t>riziko, že vůči těmto extenzím (médiím) otupíme a postupně se staneme jejich servomechanismy</a:t>
            </a:r>
          </a:p>
        </p:txBody>
      </p:sp>
    </p:spTree>
    <p:extLst>
      <p:ext uri="{BB962C8B-B14F-4D97-AF65-F5344CB8AC3E}">
        <p14:creationId xmlns:p14="http://schemas.microsoft.com/office/powerpoint/2010/main" val="31849115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E3AC335-9830-4136-8067-93F287A9D6A8}"/>
              </a:ext>
            </a:extLst>
          </p:cNvPr>
          <p:cNvSpPr>
            <a:spLocks noGrp="1"/>
          </p:cNvSpPr>
          <p:nvPr>
            <p:ph type="title"/>
          </p:nvPr>
        </p:nvSpPr>
        <p:spPr/>
        <p:txBody>
          <a:bodyPr/>
          <a:lstStyle/>
          <a:p>
            <a:endParaRPr lang="cs-CZ"/>
          </a:p>
        </p:txBody>
      </p:sp>
      <p:sp>
        <p:nvSpPr>
          <p:cNvPr id="3" name="Zástupný obsah 2">
            <a:extLst>
              <a:ext uri="{FF2B5EF4-FFF2-40B4-BE49-F238E27FC236}">
                <a16:creationId xmlns:a16="http://schemas.microsoft.com/office/drawing/2014/main" id="{F84CDD76-6B6E-40D0-A15A-B63751E57DC8}"/>
              </a:ext>
            </a:extLst>
          </p:cNvPr>
          <p:cNvSpPr>
            <a:spLocks noGrp="1"/>
          </p:cNvSpPr>
          <p:nvPr>
            <p:ph idx="1"/>
          </p:nvPr>
        </p:nvSpPr>
        <p:spPr>
          <a:xfrm>
            <a:off x="1141413" y="2666999"/>
            <a:ext cx="9905998" cy="3766458"/>
          </a:xfrm>
        </p:spPr>
        <p:txBody>
          <a:bodyPr/>
          <a:lstStyle/>
          <a:p>
            <a:r>
              <a:rPr lang="cs-CZ" dirty="0"/>
              <a:t>Mluvené slovo: květ zla? – sdílený akustický prostor, všichni jsou si rovni, participace všech</a:t>
            </a:r>
          </a:p>
          <a:p>
            <a:r>
              <a:rPr lang="pl-PL" dirty="0"/>
              <a:t>Psané slovo: oko za ucho – osamělost čtenáře, individualismus, industrialismus, rozdělení procesu výroby, sledování světa z odstupu</a:t>
            </a:r>
          </a:p>
          <a:p>
            <a:r>
              <a:rPr lang="cs-CZ" dirty="0"/>
              <a:t>Oblečení a obydlí – nástroje pro uchování tělesné teploty, zároveň sociální funkce</a:t>
            </a:r>
          </a:p>
          <a:p>
            <a:r>
              <a:rPr lang="cs-CZ" dirty="0"/>
              <a:t>Peníze: úvěrová karta chudých - překládají jeden druh práce do jiného – určitý druh jazyka</a:t>
            </a:r>
          </a:p>
          <a:p>
            <a:r>
              <a:rPr lang="cs-CZ" dirty="0"/>
              <a:t>Kolo, letadlo a automobil - přenechali jsme pohyb jiným věcem (strojům), a</a:t>
            </a:r>
            <a:r>
              <a:rPr lang="pt-BR" dirty="0"/>
              <a:t>utomobil se stal součástí našeho oděvu</a:t>
            </a:r>
            <a:r>
              <a:rPr lang="cs-CZ" dirty="0"/>
              <a:t>, médium sociální komunikace</a:t>
            </a:r>
          </a:p>
          <a:p>
            <a:endParaRPr lang="cs-CZ" dirty="0"/>
          </a:p>
        </p:txBody>
      </p:sp>
    </p:spTree>
    <p:extLst>
      <p:ext uri="{BB962C8B-B14F-4D97-AF65-F5344CB8AC3E}">
        <p14:creationId xmlns:p14="http://schemas.microsoft.com/office/powerpoint/2010/main" val="97390968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íť">
  <a:themeElements>
    <a:clrScheme name="Mesh">
      <a:dk1>
        <a:sysClr val="windowText" lastClr="000000"/>
      </a:dk1>
      <a:lt1>
        <a:sysClr val="window" lastClr="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fontScheme name="Mesh">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B8BE45C0-8141-4D58-8C71-A009BC26FBBB}"/>
    </a:ext>
  </a:extLst>
</a:theme>
</file>

<file path=docProps/app.xml><?xml version="1.0" encoding="utf-8"?>
<Properties xmlns="http://schemas.openxmlformats.org/officeDocument/2006/extended-properties" xmlns:vt="http://schemas.openxmlformats.org/officeDocument/2006/docPropsVTypes">
  <Template>TM03457485[[fn=Síť]]</Template>
  <TotalTime>154</TotalTime>
  <Words>814</Words>
  <Application>Microsoft Office PowerPoint</Application>
  <PresentationFormat>Širokoúhlá obrazovka</PresentationFormat>
  <Paragraphs>76</Paragraphs>
  <Slides>14</Slides>
  <Notes>0</Notes>
  <HiddenSlides>0</HiddenSlides>
  <MMClips>0</MMClips>
  <ScaleCrop>false</ScaleCrop>
  <HeadingPairs>
    <vt:vector size="6" baseType="variant">
      <vt:variant>
        <vt:lpstr>Použitá písma</vt:lpstr>
      </vt:variant>
      <vt:variant>
        <vt:i4>2</vt:i4>
      </vt:variant>
      <vt:variant>
        <vt:lpstr>Motiv</vt:lpstr>
      </vt:variant>
      <vt:variant>
        <vt:i4>1</vt:i4>
      </vt:variant>
      <vt:variant>
        <vt:lpstr>Nadpisy snímků</vt:lpstr>
      </vt:variant>
      <vt:variant>
        <vt:i4>14</vt:i4>
      </vt:variant>
    </vt:vector>
  </HeadingPairs>
  <TitlesOfParts>
    <vt:vector size="17" baseType="lpstr">
      <vt:lpstr>Arial</vt:lpstr>
      <vt:lpstr>Century Gothic</vt:lpstr>
      <vt:lpstr>Síť</vt:lpstr>
      <vt:lpstr>Marshall McLuhan</vt:lpstr>
      <vt:lpstr>Hlavní slogan jeho filozofického myšlení</vt:lpstr>
      <vt:lpstr>Rozdělení vývoje společnosti dle médií, které používá</vt:lpstr>
      <vt:lpstr>Prezentace aplikace PowerPoint</vt:lpstr>
      <vt:lpstr>Umění jako metoda kritického výzkumu efektů nových médií</vt:lpstr>
      <vt:lpstr>Prezentace aplikace PowerPoint</vt:lpstr>
      <vt:lpstr>Jak rozumět médiím – kniha (1964)</vt:lpstr>
      <vt:lpstr>Milovník tretek: narcis jako narkóza (Extenze našeho těla) </vt:lpstr>
      <vt:lpstr>Prezentace aplikace PowerPoint</vt:lpstr>
      <vt:lpstr>Prezentace aplikace PowerPoint</vt:lpstr>
      <vt:lpstr>Umělecký projekt – MIM: THE MEDIUM IS THE MASSAGE - Jacques-André Dupont</vt:lpstr>
      <vt:lpstr>McLuhan’s Ear (2009) - David R. Burns</vt:lpstr>
      <vt:lpstr>Bodymetries (2013-2015) - Theresa Schubert</vt:lpstr>
      <vt:lpstr>model tetrády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Marshall McLuhan</dc:title>
  <dc:creator>Adam Franc</dc:creator>
  <cp:lastModifiedBy>Adam Franc</cp:lastModifiedBy>
  <cp:revision>16</cp:revision>
  <dcterms:created xsi:type="dcterms:W3CDTF">2022-02-22T10:46:10Z</dcterms:created>
  <dcterms:modified xsi:type="dcterms:W3CDTF">2023-02-23T17:14:00Z</dcterms:modified>
</cp:coreProperties>
</file>