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6" r:id="rId1"/>
    <p:sldMasterId id="2147483706" r:id="rId2"/>
    <p:sldMasterId id="2147483712" r:id="rId3"/>
    <p:sldMasterId id="2147483724" r:id="rId4"/>
  </p:sldMasterIdLst>
  <p:notesMasterIdLst>
    <p:notesMasterId r:id="rId23"/>
  </p:notesMasterIdLst>
  <p:handoutMasterIdLst>
    <p:handoutMasterId r:id="rId24"/>
  </p:handoutMasterIdLst>
  <p:sldIdLst>
    <p:sldId id="446" r:id="rId5"/>
    <p:sldId id="447" r:id="rId6"/>
    <p:sldId id="448" r:id="rId7"/>
    <p:sldId id="454" r:id="rId8"/>
    <p:sldId id="456" r:id="rId9"/>
    <p:sldId id="457" r:id="rId10"/>
    <p:sldId id="458" r:id="rId11"/>
    <p:sldId id="459" r:id="rId12"/>
    <p:sldId id="453" r:id="rId13"/>
    <p:sldId id="455" r:id="rId14"/>
    <p:sldId id="460" r:id="rId15"/>
    <p:sldId id="461" r:id="rId16"/>
    <p:sldId id="462" r:id="rId17"/>
    <p:sldId id="463" r:id="rId18"/>
    <p:sldId id="465" r:id="rId19"/>
    <p:sldId id="464" r:id="rId20"/>
    <p:sldId id="466" r:id="rId21"/>
    <p:sldId id="474" r:id="rId22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672" userDrawn="1">
          <p15:clr>
            <a:srgbClr val="A4A3A4"/>
          </p15:clr>
        </p15:guide>
        <p15:guide id="2" pos="288" userDrawn="1">
          <p15:clr>
            <a:srgbClr val="F26B43"/>
          </p15:clr>
        </p15:guide>
        <p15:guide id="3" orient="horz" pos="4056" userDrawn="1">
          <p15:clr>
            <a:srgbClr val="F26B43"/>
          </p15:clr>
        </p15:guide>
        <p15:guide id="4" orient="horz" pos="1488" userDrawn="1">
          <p15:clr>
            <a:srgbClr val="A4A3A4"/>
          </p15:clr>
        </p15:guide>
        <p15:guide id="5" pos="3816" userDrawn="1">
          <p15:clr>
            <a:srgbClr val="A4A3A4"/>
          </p15:clr>
        </p15:guide>
        <p15:guide id="6" pos="7416" userDrawn="1">
          <p15:clr>
            <a:srgbClr val="F26B43"/>
          </p15:clr>
        </p15:guide>
        <p15:guide id="7" orient="horz" pos="312" userDrawn="1">
          <p15:clr>
            <a:srgbClr val="F26B43"/>
          </p15:clr>
        </p15:guide>
        <p15:guide id="8" orient="horz" pos="2160" userDrawn="1">
          <p15:clr>
            <a:srgbClr val="A4A3A4"/>
          </p15:clr>
        </p15:guide>
        <p15:guide id="9" orient="horz" pos="230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7AB"/>
    <a:srgbClr val="8C5896"/>
    <a:srgbClr val="7C6560"/>
    <a:srgbClr val="29282D"/>
    <a:srgbClr val="E288B6"/>
    <a:srgbClr val="D75078"/>
    <a:srgbClr val="B38F6A"/>
    <a:srgbClr val="BBBBBB"/>
    <a:srgbClr val="B9B9B9"/>
    <a:srgbClr val="85A0A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4" y="56"/>
      </p:cViewPr>
      <p:guideLst>
        <p:guide orient="horz" pos="3672"/>
        <p:guide pos="288"/>
        <p:guide orient="horz" pos="4056"/>
        <p:guide orient="horz" pos="1488"/>
        <p:guide pos="3816"/>
        <p:guide pos="7416"/>
        <p:guide orient="horz" pos="312"/>
        <p:guide orient="horz" pos="2160"/>
        <p:guide orient="horz" pos="230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870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3B3440B4-626E-4F3C-BAEA-93BE989AF48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E53A5570-8E4E-4AA9-B246-5A27A383B99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2CA547-AA12-4F2D-BCC0-E8927BCD9632}" type="datetime1">
              <a:rPr lang="cs-CZ" smtClean="0"/>
              <a:t>24.03.2023</a:t>
            </a:fld>
            <a:endParaRPr lang="cs-CZ" dirty="0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D50D364A-9468-466A-ACCD-ABB3762BE8B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CE9EF394-4AD6-48D1-9C4C-1B3D44BBF58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2004FE7-BA7C-4FF4-9756-C6A1F2BCA37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7717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46E3E1-1EBE-46A8-931E-C4D4D9FEB89E}" type="datetime1">
              <a:rPr lang="cs-CZ" smtClean="0"/>
              <a:pPr/>
              <a:t>24.03.2023</a:t>
            </a:fld>
            <a:endParaRPr lang="cs-CZ" dirty="0"/>
          </a:p>
        </p:txBody>
      </p:sp>
      <p:sp>
        <p:nvSpPr>
          <p:cNvPr id="4" name="Zástupný symbol obrázku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/>
              <a:t>Kliknutím můžete upravit styl předlohy textů.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B83F1C3-4FA3-4491-97F4-43CA9C8BDFDF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7963469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ázku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6B83F1C3-4FA3-4491-97F4-43CA9C8BDFDF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1956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z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200" y="4517136"/>
            <a:ext cx="6581554" cy="1371600"/>
          </a:xfrm>
        </p:spPr>
        <p:txBody>
          <a:bodyPr rtlCol="0">
            <a:normAutofit/>
          </a:bodyPr>
          <a:lstStyle>
            <a:lvl1pPr>
              <a:lnSpc>
                <a:spcPts val="4600"/>
              </a:lnSpc>
              <a:defRPr sz="3600"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36502427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Zábava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42889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Zábav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3A3BC27-A809-4F76-931E-2DE01059A5AB}"/>
              </a:ext>
            </a:extLst>
          </p:cNvPr>
          <p:cNvSpPr/>
          <p:nvPr userDrawn="1"/>
        </p:nvSpPr>
        <p:spPr>
          <a:xfrm>
            <a:off x="6712974" y="1651000"/>
            <a:ext cx="460459" cy="5207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D96A5108-5EBA-43CE-BA4A-DA9EEF5D808A}"/>
              </a:ext>
            </a:extLst>
          </p:cNvPr>
          <p:cNvSpPr/>
          <p:nvPr userDrawn="1"/>
        </p:nvSpPr>
        <p:spPr>
          <a:xfrm>
            <a:off x="9271000" y="0"/>
            <a:ext cx="2921000" cy="5397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E2712910-50D0-4906-AB08-F37D02F96D4A}"/>
              </a:ext>
            </a:extLst>
          </p:cNvPr>
          <p:cNvSpPr/>
          <p:nvPr userDrawn="1"/>
        </p:nvSpPr>
        <p:spPr>
          <a:xfrm>
            <a:off x="0" y="2387600"/>
            <a:ext cx="5461000" cy="215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7DAC760C-BE23-4DA2-A294-3B5668F8AECA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05272" cy="1572126"/>
          </a:xfrm>
        </p:spPr>
        <p:txBody>
          <a:bodyPr rtlCol="0" anchor="ctr" anchorCtr="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3072384"/>
            <a:ext cx="4946904" cy="287121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178040" y="457200"/>
            <a:ext cx="4562856" cy="640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40371760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DF9C7667-EADA-40AC-B931-4642E0A9A4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rtlCol="0" anchor="ctr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429000" y="2240280"/>
            <a:ext cx="4645152" cy="4197096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EC1CB8E8-F58A-4B26-B8AA-8977FC608E8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30936" y="4498848"/>
            <a:ext cx="2121408" cy="621792"/>
          </a:xfrm>
          <a:prstGeom prst="rect">
            <a:avLst/>
          </a:prstGeom>
        </p:spPr>
        <p:txBody>
          <a:bodyPr lIns="0" rtlCol="0"/>
          <a:lstStyle>
            <a:lvl1pPr marL="0" indent="0">
              <a:lnSpc>
                <a:spcPts val="1800"/>
              </a:lnSpc>
              <a:spcBef>
                <a:spcPts val="0"/>
              </a:spcBef>
              <a:buNone/>
              <a:defRPr sz="1200" b="1"/>
            </a:lvl1pPr>
            <a:lvl2pPr marL="457200" indent="0">
              <a:lnSpc>
                <a:spcPts val="1800"/>
              </a:lnSpc>
              <a:spcBef>
                <a:spcPts val="0"/>
              </a:spcBef>
              <a:buNone/>
              <a:defRPr sz="1200" b="1"/>
            </a:lvl2pPr>
            <a:lvl3pPr marL="914400" indent="0">
              <a:lnSpc>
                <a:spcPts val="1800"/>
              </a:lnSpc>
              <a:spcBef>
                <a:spcPts val="0"/>
              </a:spcBef>
              <a:buNone/>
              <a:defRPr sz="1200" b="1"/>
            </a:lvl3pPr>
            <a:lvl4pPr marL="1371600" indent="0">
              <a:lnSpc>
                <a:spcPts val="1800"/>
              </a:lnSpc>
              <a:spcBef>
                <a:spcPts val="0"/>
              </a:spcBef>
              <a:buNone/>
              <a:defRPr sz="1200" b="1"/>
            </a:lvl4pPr>
            <a:lvl5pPr marL="1828800" indent="0">
              <a:lnSpc>
                <a:spcPts val="1800"/>
              </a:lnSpc>
              <a:spcBef>
                <a:spcPts val="0"/>
              </a:spcBef>
              <a:buNone/>
              <a:defRPr sz="1200" b="1"/>
            </a:lvl5pPr>
          </a:lstStyle>
          <a:p>
            <a:pPr lvl="0" rtl="0"/>
            <a:r>
              <a:rPr lang="cs-CZ" noProof="0"/>
              <a:t>Kliknutím přidáte text</a:t>
            </a:r>
          </a:p>
        </p:txBody>
      </p:sp>
    </p:spTree>
    <p:extLst>
      <p:ext uri="{BB962C8B-B14F-4D97-AF65-F5344CB8AC3E}">
        <p14:creationId xmlns:p14="http://schemas.microsoft.com/office/powerpoint/2010/main" val="19805938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kce vyvážení palety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 cap="all" baseline="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901903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– akce vyvážení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>
            <a:extLst>
              <a:ext uri="{FF2B5EF4-FFF2-40B4-BE49-F238E27FC236}">
                <a16:creationId xmlns:a16="http://schemas.microsoft.com/office/drawing/2014/main" id="{50869985-B973-4011-9FA2-83D7EBB2EA53}"/>
              </a:ext>
            </a:extLst>
          </p:cNvPr>
          <p:cNvSpPr/>
          <p:nvPr userDrawn="1"/>
        </p:nvSpPr>
        <p:spPr>
          <a:xfrm>
            <a:off x="0" y="2400300"/>
            <a:ext cx="4267200" cy="4457700"/>
          </a:xfrm>
          <a:prstGeom prst="rect">
            <a:avLst/>
          </a:prstGeom>
          <a:solidFill>
            <a:srgbClr val="D293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99032"/>
            <a:ext cx="3619501" cy="877824"/>
          </a:xfrm>
        </p:spPr>
        <p:txBody>
          <a:bodyPr rtlCol="0"/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54500" y="0"/>
            <a:ext cx="7480300" cy="685800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75D44F0-DADD-4DCC-82EC-FDB3E9878AA9}"/>
              </a:ext>
            </a:extLst>
          </p:cNvPr>
          <p:cNvSpPr/>
          <p:nvPr userDrawn="1"/>
        </p:nvSpPr>
        <p:spPr>
          <a:xfrm>
            <a:off x="11734800" y="4445000"/>
            <a:ext cx="457200" cy="2413000"/>
          </a:xfrm>
          <a:prstGeom prst="rect">
            <a:avLst/>
          </a:prstGeom>
          <a:solidFill>
            <a:srgbClr val="884C5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28CFE2C9-8B6E-4DDA-A5EA-04581F7629F0}"/>
              </a:ext>
            </a:extLst>
          </p:cNvPr>
          <p:cNvSpPr/>
          <p:nvPr userDrawn="1"/>
        </p:nvSpPr>
        <p:spPr>
          <a:xfrm>
            <a:off x="11734800" y="0"/>
            <a:ext cx="457200" cy="4462272"/>
          </a:xfrm>
          <a:prstGeom prst="rect">
            <a:avLst/>
          </a:prstGeom>
          <a:solidFill>
            <a:srgbClr val="86A2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3718234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kyn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 hidden="1"/>
          <p:cNvSpPr/>
          <p:nvPr userDrawn="1"/>
        </p:nvSpPr>
        <p:spPr>
          <a:xfrm>
            <a:off x="256032" y="265176"/>
            <a:ext cx="11683049" cy="6332433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 rtl="0"/>
            <a:endParaRPr lang="en-US" sz="1800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96FEDCD9-19A7-423B-ABE0-DDD032DE887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7467601" cy="1572768"/>
          </a:xfrm>
        </p:spPr>
        <p:txBody>
          <a:bodyPr rtlCol="0"/>
          <a:lstStyle>
            <a:lvl1pPr>
              <a:lnSpc>
                <a:spcPts val="4600"/>
              </a:lnSpc>
              <a:defRPr/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4" name="Zástupný symbol pro text 9">
            <a:extLst>
              <a:ext uri="{FF2B5EF4-FFF2-40B4-BE49-F238E27FC236}">
                <a16:creationId xmlns:a16="http://schemas.microsoft.com/office/drawing/2014/main" id="{EBD7372B-17B4-4062-8BFA-745581B273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540000"/>
            <a:ext cx="6591300" cy="3403600"/>
          </a:xfrm>
          <a:prstGeom prst="rect">
            <a:avLst/>
          </a:prstGeom>
        </p:spPr>
        <p:txBody>
          <a:bodyPr rtlCol="0"/>
          <a:lstStyle>
            <a:lvl1pPr marL="342900" indent="-342900">
              <a:lnSpc>
                <a:spcPts val="3000"/>
              </a:lnSpc>
              <a:spcBef>
                <a:spcPts val="0"/>
              </a:spcBef>
              <a:buFont typeface="+mj-lt"/>
              <a:buAutoNum type="arabicPeriod"/>
              <a:defRPr sz="1800"/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C09A28F9-9D68-48A2-A1AD-C1C318C0EC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15300" y="1384300"/>
            <a:ext cx="3410712" cy="4572000"/>
          </a:xfrm>
          <a:prstGeom prst="roundRect">
            <a:avLst>
              <a:gd name="adj" fmla="val 2543"/>
            </a:avLst>
          </a:prstGeom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r>
              <a:rPr lang="cs-CZ" noProof="0"/>
              <a:t>Kliknutím na ikonu přidáte obrázek.</a:t>
            </a:r>
          </a:p>
        </p:txBody>
      </p:sp>
    </p:spTree>
    <p:extLst>
      <p:ext uri="{BB962C8B-B14F-4D97-AF65-F5344CB8AC3E}">
        <p14:creationId xmlns:p14="http://schemas.microsoft.com/office/powerpoint/2010/main" val="21858365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32" userDrawn="1">
          <p15:clr>
            <a:srgbClr val="FBAE40"/>
          </p15:clr>
        </p15:guide>
        <p15:guide id="2" pos="336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Wellspring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b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059421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Wellspring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C186ECD6-DF3C-4CA6-9A77-ED32AC37F81F}"/>
              </a:ext>
            </a:extLst>
          </p:cNvPr>
          <p:cNvSpPr/>
          <p:nvPr userDrawn="1"/>
        </p:nvSpPr>
        <p:spPr>
          <a:xfrm>
            <a:off x="0" y="0"/>
            <a:ext cx="2445488" cy="457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8D3F081E-4462-4B33-A41E-0432A3B439D9}"/>
              </a:ext>
            </a:extLst>
          </p:cNvPr>
          <p:cNvSpPr/>
          <p:nvPr userDrawn="1"/>
        </p:nvSpPr>
        <p:spPr>
          <a:xfrm rot="5400000">
            <a:off x="10740656" y="5406656"/>
            <a:ext cx="2445488" cy="457200"/>
          </a:xfrm>
          <a:prstGeom prst="rect">
            <a:avLst/>
          </a:prstGeom>
          <a:solidFill>
            <a:srgbClr val="8A589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C05FA2D1-6BF4-4194-B815-8C66D013FD27}"/>
              </a:ext>
            </a:extLst>
          </p:cNvPr>
          <p:cNvSpPr/>
          <p:nvPr userDrawn="1"/>
        </p:nvSpPr>
        <p:spPr>
          <a:xfrm>
            <a:off x="7982712" y="495300"/>
            <a:ext cx="3753612" cy="5943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DC88F0DF-BC0B-473C-82DC-7FC46D38FAC1}"/>
              </a:ext>
            </a:extLst>
          </p:cNvPr>
          <p:cNvSpPr/>
          <p:nvPr userDrawn="1"/>
        </p:nvSpPr>
        <p:spPr>
          <a:xfrm>
            <a:off x="4251158" y="495300"/>
            <a:ext cx="3787056" cy="594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779776"/>
            <a:ext cx="3465576" cy="3255264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709160" y="960120"/>
            <a:ext cx="6574536" cy="5074920"/>
          </a:xfrm>
          <a:prstGeom prst="rect">
            <a:avLst/>
          </a:prstGeo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13" name="Obdélník 12">
            <a:extLst>
              <a:ext uri="{FF2B5EF4-FFF2-40B4-BE49-F238E27FC236}">
                <a16:creationId xmlns:a16="http://schemas.microsoft.com/office/drawing/2014/main" id="{FDF3E524-6AEB-4529-804C-0B9CD9992050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cxnSp>
        <p:nvCxnSpPr>
          <p:cNvPr id="14" name="Přímá spojnice 13">
            <a:extLst>
              <a:ext uri="{FF2B5EF4-FFF2-40B4-BE49-F238E27FC236}">
                <a16:creationId xmlns:a16="http://schemas.microsoft.com/office/drawing/2014/main" id="{4CFF2CAC-AD21-48FA-AD68-A643AAA6A8C4}"/>
              </a:ext>
            </a:extLst>
          </p:cNvPr>
          <p:cNvCxnSpPr>
            <a:cxnSpLocks/>
          </p:cNvCxnSpPr>
          <p:nvPr userDrawn="1"/>
        </p:nvCxnSpPr>
        <p:spPr>
          <a:xfrm>
            <a:off x="228600" y="2415910"/>
            <a:ext cx="4022558" cy="0"/>
          </a:xfrm>
          <a:prstGeom prst="line">
            <a:avLst/>
          </a:prstGeom>
          <a:ln w="2540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1371600"/>
            <a:ext cx="3619501" cy="877824"/>
          </a:xfrm>
        </p:spPr>
        <p:txBody>
          <a:bodyPr rtlCol="0"/>
          <a:lstStyle>
            <a:lvl1pPr>
              <a:lnSpc>
                <a:spcPts val="4320"/>
              </a:lnSpc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</p:spTree>
    <p:extLst>
      <p:ext uri="{BB962C8B-B14F-4D97-AF65-F5344CB8AC3E}">
        <p14:creationId xmlns:p14="http://schemas.microsoft.com/office/powerpoint/2010/main" val="251225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leta Hvězda pořadu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2569464"/>
            <a:ext cx="3619501" cy="1179576"/>
          </a:xfrm>
        </p:spPr>
        <p:txBody>
          <a:bodyPr rtlCol="0" anchor="t" anchorCtr="0">
            <a:normAutofit/>
          </a:bodyPr>
          <a:lstStyle>
            <a:lvl1pPr>
              <a:lnSpc>
                <a:spcPts val="4000"/>
              </a:lnSpc>
              <a:defRPr sz="3200"/>
            </a:lvl1pPr>
          </a:lstStyle>
          <a:p>
            <a:pPr rtl="0"/>
            <a:r>
              <a:rPr lang="cs-CZ" noProof="0"/>
              <a:t>Kliknutím můžete upravit nadpis</a:t>
            </a:r>
          </a:p>
        </p:txBody>
      </p:sp>
      <p:sp>
        <p:nvSpPr>
          <p:cNvPr id="9" name="Zástupný symbol obrázku 8">
            <a:extLst>
              <a:ext uri="{FF2B5EF4-FFF2-40B4-BE49-F238E27FC236}">
                <a16:creationId xmlns:a16="http://schemas.microsoft.com/office/drawing/2014/main" id="{B2F51F73-5064-47F8-83FD-440E0ED1950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79392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8" name="Zástupný symbol obrázku 8">
            <a:extLst>
              <a:ext uri="{FF2B5EF4-FFF2-40B4-BE49-F238E27FC236}">
                <a16:creationId xmlns:a16="http://schemas.microsoft.com/office/drawing/2014/main" id="{06FF689A-8221-42E8-96D4-ED4D3AD501F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27064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19" name="Zástupný symbol obrázku 8">
            <a:extLst>
              <a:ext uri="{FF2B5EF4-FFF2-40B4-BE49-F238E27FC236}">
                <a16:creationId xmlns:a16="http://schemas.microsoft.com/office/drawing/2014/main" id="{96424DB2-4D46-493F-A5B8-8901EDA394F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74736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0" name="Zástupný symbol obrázku 8">
            <a:extLst>
              <a:ext uri="{FF2B5EF4-FFF2-40B4-BE49-F238E27FC236}">
                <a16:creationId xmlns:a16="http://schemas.microsoft.com/office/drawing/2014/main" id="{0AF2B6E1-5738-41B1-8C15-EA6715490140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0122408" y="1463040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1" name="Zástupný symbol obrázku 8">
            <a:extLst>
              <a:ext uri="{FF2B5EF4-FFF2-40B4-BE49-F238E27FC236}">
                <a16:creationId xmlns:a16="http://schemas.microsoft.com/office/drawing/2014/main" id="{6C8D73EB-347C-4E13-94C8-FA8FADE46559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79392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2" name="Zástupný symbol obrázku 8">
            <a:extLst>
              <a:ext uri="{FF2B5EF4-FFF2-40B4-BE49-F238E27FC236}">
                <a16:creationId xmlns:a16="http://schemas.microsoft.com/office/drawing/2014/main" id="{9DFA5C56-9B47-4F87-8E12-30A936274F1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227064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3" name="Zástupný symbol obrázku 8">
            <a:extLst>
              <a:ext uri="{FF2B5EF4-FFF2-40B4-BE49-F238E27FC236}">
                <a16:creationId xmlns:a16="http://schemas.microsoft.com/office/drawing/2014/main" id="{1E3B5888-98ED-48E4-8AA8-5BAB43F8516C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174736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  <p:sp>
        <p:nvSpPr>
          <p:cNvPr id="24" name="Zástupný symbol obrázku 8">
            <a:extLst>
              <a:ext uri="{FF2B5EF4-FFF2-40B4-BE49-F238E27FC236}">
                <a16:creationId xmlns:a16="http://schemas.microsoft.com/office/drawing/2014/main" id="{569C9EE3-34D1-4DE0-B06C-2F6212F7C32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10122408" y="4087368"/>
            <a:ext cx="1499616" cy="2194560"/>
          </a:xfrm>
          <a:prstGeom prst="rect">
            <a:avLst/>
          </a:prstGeom>
        </p:spPr>
        <p:txBody>
          <a:bodyPr rtlCol="0"/>
          <a:lstStyle>
            <a:lvl1pPr>
              <a:defRPr sz="2000"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5539207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erzivní paleta Hvězda pořad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>
            <a:extLst>
              <a:ext uri="{FF2B5EF4-FFF2-40B4-BE49-F238E27FC236}">
                <a16:creationId xmlns:a16="http://schemas.microsoft.com/office/drawing/2014/main" id="{5462B86F-90E5-425E-9F83-8477D8111E1D}"/>
              </a:ext>
            </a:extLst>
          </p:cNvPr>
          <p:cNvSpPr/>
          <p:nvPr userDrawn="1"/>
        </p:nvSpPr>
        <p:spPr>
          <a:xfrm>
            <a:off x="0" y="495300"/>
            <a:ext cx="6057900" cy="133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9" name="Obdélník 8">
            <a:extLst>
              <a:ext uri="{FF2B5EF4-FFF2-40B4-BE49-F238E27FC236}">
                <a16:creationId xmlns:a16="http://schemas.microsoft.com/office/drawing/2014/main" id="{F5269853-3C2C-4F9C-B1BB-E00F7A1DB9E1}"/>
              </a:ext>
            </a:extLst>
          </p:cNvPr>
          <p:cNvSpPr/>
          <p:nvPr userDrawn="1"/>
        </p:nvSpPr>
        <p:spPr>
          <a:xfrm>
            <a:off x="6530703" y="495300"/>
            <a:ext cx="2931587" cy="26289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1" name="Obdélník 10">
            <a:extLst>
              <a:ext uri="{FF2B5EF4-FFF2-40B4-BE49-F238E27FC236}">
                <a16:creationId xmlns:a16="http://schemas.microsoft.com/office/drawing/2014/main" id="{93759D58-52AF-4785-8A33-F528F46D88A3}"/>
              </a:ext>
            </a:extLst>
          </p:cNvPr>
          <p:cNvSpPr/>
          <p:nvPr userDrawn="1"/>
        </p:nvSpPr>
        <p:spPr>
          <a:xfrm>
            <a:off x="8852618" y="3863713"/>
            <a:ext cx="2921000" cy="2590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12" name="Obdélník 11">
            <a:extLst>
              <a:ext uri="{FF2B5EF4-FFF2-40B4-BE49-F238E27FC236}">
                <a16:creationId xmlns:a16="http://schemas.microsoft.com/office/drawing/2014/main" id="{6AD3E0F4-EC0D-43C2-AC84-A53134C8566E}"/>
              </a:ext>
            </a:extLst>
          </p:cNvPr>
          <p:cNvSpPr/>
          <p:nvPr userDrawn="1"/>
        </p:nvSpPr>
        <p:spPr>
          <a:xfrm>
            <a:off x="228600" y="241300"/>
            <a:ext cx="11772900" cy="6400800"/>
          </a:xfrm>
          <a:prstGeom prst="rect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43379CA9-81D6-424A-8046-4B56E1D250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7199" y="914400"/>
            <a:ext cx="5638801" cy="1572126"/>
          </a:xfrm>
        </p:spPr>
        <p:txBody>
          <a:bodyPr rtlCol="0" anchor="t" anchorCtr="0">
            <a:no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10" name="Zástupný symbol pro text 9">
            <a:extLst>
              <a:ext uri="{FF2B5EF4-FFF2-40B4-BE49-F238E27FC236}">
                <a16:creationId xmlns:a16="http://schemas.microsoft.com/office/drawing/2014/main" id="{2A60302F-65DB-4E93-B6C3-49E64C44FB5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57200" y="2489200"/>
            <a:ext cx="5202936" cy="3547872"/>
          </a:xfrm>
          <a:prstGeom prst="rect">
            <a:avLst/>
          </a:prstGeom>
        </p:spPr>
        <p:txBody>
          <a:bodyPr rtlCol="0"/>
          <a:lstStyle>
            <a:lvl1pPr marL="0" indent="0">
              <a:lnSpc>
                <a:spcPts val="3000"/>
              </a:lnSpc>
              <a:spcBef>
                <a:spcPts val="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400"/>
            </a:lvl3pPr>
            <a:lvl4pPr marL="1371600" indent="0">
              <a:buNone/>
              <a:defRPr sz="2400"/>
            </a:lvl4pPr>
            <a:lvl5pPr marL="1828800" indent="0">
              <a:buNone/>
              <a:defRPr sz="2400"/>
            </a:lvl5pPr>
          </a:lstStyle>
          <a:p>
            <a:pPr lvl="0" rtl="0"/>
            <a:r>
              <a:rPr lang="cs-CZ" noProof="0"/>
              <a:t>Kliknutím můžete upravit text.</a:t>
            </a:r>
          </a:p>
        </p:txBody>
      </p:sp>
      <p:sp>
        <p:nvSpPr>
          <p:cNvPr id="7" name="Zástupný symbol obrázku 6">
            <a:extLst>
              <a:ext uri="{FF2B5EF4-FFF2-40B4-BE49-F238E27FC236}">
                <a16:creationId xmlns:a16="http://schemas.microsoft.com/office/drawing/2014/main" id="{9A66F217-0E52-4AD8-82BA-AB332C59638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997700" y="914400"/>
            <a:ext cx="4334256" cy="5093208"/>
          </a:xfrm>
          <a:prstGeom prst="rect">
            <a:avLst/>
          </a:prstGeom>
          <a:solidFill>
            <a:schemeClr val="accent3"/>
          </a:solidFill>
        </p:spPr>
        <p:txBody>
          <a:bodyPr rtlCol="0" anchor="ctr"/>
          <a:lstStyle>
            <a:lvl1pPr marL="0" indent="0" algn="ctr">
              <a:buNone/>
              <a:defRPr/>
            </a:lvl1pPr>
          </a:lstStyle>
          <a:p>
            <a:pPr rtl="0"/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31803668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0EC8852-5BFC-45C8-AA9D-A69FEDEDEC8D}" type="datetime1">
              <a:rPr lang="cs-CZ" noProof="0" smtClean="0"/>
              <a:t>24.03.2023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26348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700" r:id="rId2"/>
    <p:sldLayoutId id="2147483701" r:id="rId3"/>
    <p:sldLayoutId id="2147483702" r:id="rId4"/>
    <p:sldLayoutId id="2147483662" r:id="rId5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8F104DD7-16AD-4FE2-8D74-B13F5A1D762B}" type="datetime1">
              <a:rPr lang="cs-CZ" noProof="0" smtClean="0"/>
              <a:t>24.03.2023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911603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11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32C8583-A277-4AF6-8B30-1A6F091011EF}" type="datetime1">
              <a:rPr lang="cs-CZ" noProof="0" smtClean="0"/>
              <a:t>24.03.2023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10445085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23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>
            <a:extLst>
              <a:ext uri="{FF2B5EF4-FFF2-40B4-BE49-F238E27FC236}">
                <a16:creationId xmlns:a16="http://schemas.microsoft.com/office/drawing/2014/main" id="{2C80DF88-AC53-41A3-8067-D7E6D5DB1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11174819" cy="9037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cs-CZ" noProof="0"/>
              <a:t>Kliknutím můžete upravit styl předlohy nadpisů.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A4755C1-18CC-4FD3-A030-3DAF469919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017A2C9-F6A1-4616-9197-9B4227402CF5}" type="datetime1">
              <a:rPr lang="cs-CZ" noProof="0" smtClean="0"/>
              <a:t>24.03.2023</a:t>
            </a:fld>
            <a:endParaRPr lang="cs-CZ" noProof="0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8E029F1-B791-445F-A184-90CC7A1BEC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cs-CZ" noProof="0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AD98767-7C9E-42DE-9782-D932A0FF1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C5FADE3-B84E-4AF7-91CC-AB47E1A43619}" type="slidenum">
              <a:rPr lang="cs-CZ" noProof="0" smtClean="0"/>
              <a:t>‹#›</a:t>
            </a:fld>
            <a:endParaRPr lang="cs-CZ" noProof="0"/>
          </a:p>
        </p:txBody>
      </p:sp>
    </p:spTree>
    <p:extLst>
      <p:ext uri="{BB962C8B-B14F-4D97-AF65-F5344CB8AC3E}">
        <p14:creationId xmlns:p14="http://schemas.microsoft.com/office/powerpoint/2010/main" val="2032013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04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5112" userDrawn="1">
          <p15:clr>
            <a:srgbClr val="F26B43"/>
          </p15:clr>
        </p15:guide>
        <p15:guide id="2" pos="2568" userDrawn="1">
          <p15:clr>
            <a:srgbClr val="F26B43"/>
          </p15:clr>
        </p15:guide>
        <p15:guide id="3" pos="288" userDrawn="1">
          <p15:clr>
            <a:srgbClr val="5ACBF0"/>
          </p15:clr>
        </p15:guide>
        <p15:guide id="4" pos="7392" userDrawn="1">
          <p15:clr>
            <a:srgbClr val="5ACBF0"/>
          </p15:clr>
        </p15:guide>
        <p15:guide id="5" orient="horz" pos="576" userDrawn="1">
          <p15:clr>
            <a:srgbClr val="5ACBF0"/>
          </p15:clr>
        </p15:guide>
        <p15:guide id="6" orient="horz" pos="3744" userDrawn="1">
          <p15:clr>
            <a:srgbClr val="5ACBF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Orxxbj92SSA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1.xml"/><Relationship Id="rId1" Type="http://schemas.openxmlformats.org/officeDocument/2006/relationships/video" Target="https://www.youtube.com/embed/ZWcX3XQyukg?feature=oembed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obrázku 7" descr="Abstraktní obrázek zakřivených čar">
            <a:extLst>
              <a:ext uri="{FF2B5EF4-FFF2-40B4-BE49-F238E27FC236}">
                <a16:creationId xmlns:a16="http://schemas.microsoft.com/office/drawing/2014/main" id="{81F59575-96AE-45B0-B1FB-3CFC139E9D1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/>
        </p:blipFill>
        <p:spPr>
          <a:xfrm>
            <a:off x="225" y="0"/>
            <a:ext cx="12191550" cy="6857999"/>
          </a:xfrm>
        </p:spPr>
      </p:pic>
      <p:sp>
        <p:nvSpPr>
          <p:cNvPr id="4" name="Nadpis 3">
            <a:extLst>
              <a:ext uri="{FF2B5EF4-FFF2-40B4-BE49-F238E27FC236}">
                <a16:creationId xmlns:a16="http://schemas.microsoft.com/office/drawing/2014/main" id="{08347D8D-E852-43D5-858E-2D01BE57FA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9572" y="1804491"/>
            <a:ext cx="6581554" cy="1371600"/>
          </a:xfrm>
        </p:spPr>
        <p:txBody>
          <a:bodyPr rtlCol="0" anchor="t" anchorCtr="0">
            <a:normAutofit/>
          </a:bodyPr>
          <a:lstStyle/>
          <a:p>
            <a:pPr rtl="0"/>
            <a:r>
              <a:rPr lang="cs-CZ" sz="4000" dirty="0"/>
              <a:t>Vilém </a:t>
            </a:r>
            <a:r>
              <a:rPr lang="cs-CZ" sz="4000" dirty="0" err="1"/>
              <a:t>FLusser</a:t>
            </a:r>
            <a:endParaRPr lang="cs-CZ" sz="4000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FC00DE2C-9308-4B39-8077-5804EBC571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2839" y="-1"/>
            <a:ext cx="42356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315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kódování obrazu je vždy prováděno za pomoci programu, který je uvnitř určitého aparátu</a:t>
            </a:r>
          </a:p>
          <a:p>
            <a:pPr marL="285750" indent="-285750">
              <a:buFontTx/>
              <a:buChar char="-"/>
            </a:pPr>
            <a:r>
              <a:rPr lang="cs-CZ" dirty="0"/>
              <a:t>spojení aparátu a programu = </a:t>
            </a:r>
            <a:r>
              <a:rPr lang="cs-CZ" dirty="0" err="1"/>
              <a:t>black</a:t>
            </a:r>
            <a:r>
              <a:rPr lang="cs-CZ" dirty="0"/>
              <a:t> box 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vždy skrytý</a:t>
            </a:r>
          </a:p>
          <a:p>
            <a:pPr marL="285750" indent="-285750">
              <a:buFontTx/>
              <a:buChar char="-"/>
            </a:pPr>
            <a:r>
              <a:rPr lang="cs-CZ" dirty="0"/>
              <a:t>Jakým způsobem nás programuje fotografie?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D6751A0-5D7B-4634-9A03-35BC961E9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22058" y="2284640"/>
            <a:ext cx="5761264" cy="3472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5955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58537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fotografie odráží svět pojmů nikoli „svět venku“</a:t>
            </a:r>
          </a:p>
          <a:p>
            <a:pPr marL="285750" indent="-285750">
              <a:buFontTx/>
              <a:buChar char="-"/>
            </a:pPr>
            <a:r>
              <a:rPr lang="cs-CZ" dirty="0"/>
              <a:t>složitý proces kódování fotografického obrazu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každá pořízená fotografie představuje realizaci </a:t>
            </a:r>
          </a:p>
          <a:p>
            <a:r>
              <a:rPr lang="cs-CZ" dirty="0"/>
              <a:t>     jedné možnosti programu</a:t>
            </a:r>
          </a:p>
          <a:p>
            <a:pPr marL="285750" indent="-285750">
              <a:buFontTx/>
              <a:buChar char="-"/>
            </a:pPr>
            <a:r>
              <a:rPr lang="cs-CZ" dirty="0"/>
              <a:t>program je napevno zabudovaný do aparátu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6791BD6-05AD-460F-8314-2598D28E1E70}"/>
              </a:ext>
            </a:extLst>
          </p:cNvPr>
          <p:cNvSpPr txBox="1"/>
          <p:nvPr/>
        </p:nvSpPr>
        <p:spPr>
          <a:xfrm>
            <a:off x="7272528" y="1220087"/>
            <a:ext cx="480060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cs-CZ" dirty="0">
                <a:solidFill>
                  <a:schemeClr val="bg1"/>
                </a:solidFill>
                <a:highlight>
                  <a:srgbClr val="6667AB"/>
                </a:highlight>
              </a:rPr>
              <a:t>„V programu fotoaparátu jsou předem obsaženy všechny fotografie, které je aparát schopen vytvořit. „S každou (informativní) fotografií se stává fotografický program o jednu možnost chudší, zatímco fotografické univerzum se stává o jednu realizaci bohatší.“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0E77EC94-27ED-439B-B578-1A7BDB89FC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0514" y="3162192"/>
            <a:ext cx="4692616" cy="3519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821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D56D124F-F412-4499-834F-50FB71FD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4795" y="4238104"/>
            <a:ext cx="4782878" cy="2726997"/>
          </a:xfrm>
          <a:prstGeom prst="rect">
            <a:avLst/>
          </a:prstGeom>
        </p:spPr>
      </p:pic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9276" y="2631512"/>
            <a:ext cx="6163795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pl-PL" dirty="0"/>
              <a:t>zobrazování objektů tak jako bychom se na ně dívali z okna nebo skrze rámeček</a:t>
            </a:r>
            <a:endParaRPr lang="cs-CZ" dirty="0"/>
          </a:p>
          <a:p>
            <a:pPr marL="285750" indent="-285750">
              <a:buFontTx/>
              <a:buChar char="-"/>
            </a:pPr>
            <a:r>
              <a:rPr lang="cs-CZ" dirty="0"/>
              <a:t>perspektiva předpokládá jediného pozorovatele, musí zaujmout ideální stanoviště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5989C0A5-1BC0-47CC-8D65-ED6160C173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7673" y="326647"/>
            <a:ext cx="4694327" cy="656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8961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B515444-1D7D-48C6-B787-32FED35983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8" y="914400"/>
            <a:ext cx="6720841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Lineární perspektiva – základní prvek programu fotoaparátu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8765DE-5562-4AA3-90C6-378C812CDF6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28599" y="2656005"/>
            <a:ext cx="6302830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ideologický rozměr perspektivy - 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Erwin </a:t>
            </a:r>
            <a:r>
              <a:rPr lang="cs-CZ" sz="18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Panofsky</a:t>
            </a:r>
            <a:r>
              <a:rPr lang="cs-CZ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kniha Perspektiva jako symbolická forma</a:t>
            </a:r>
          </a:p>
          <a:p>
            <a:pPr marL="285750" indent="-285750">
              <a:buFontTx/>
              <a:buChar char="-"/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reprezentuje „objektivní“ pohled na skutečnost</a:t>
            </a:r>
          </a:p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C243B0E-5AC1-472A-BD2D-E08B28B99F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5836" y="4242026"/>
            <a:ext cx="6896164" cy="257038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4B19785E-82ED-4BA6-A0C5-A696930D3F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439" y="281283"/>
            <a:ext cx="5121084" cy="381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472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program fotoaparátu může upravovat jen výrobce</a:t>
            </a:r>
          </a:p>
          <a:p>
            <a:pPr marL="285750" indent="-285750">
              <a:buFontTx/>
              <a:buChar char="-"/>
            </a:pPr>
            <a:r>
              <a:rPr lang="cs-CZ" dirty="0"/>
              <a:t>fotografie je výsledkem dialogu mezi pamětí fotografa a    pamětí fotoaparátu </a:t>
            </a:r>
          </a:p>
          <a:p>
            <a:pPr marL="285750" indent="-285750">
              <a:buFontTx/>
              <a:buChar char="-"/>
            </a:pPr>
            <a:r>
              <a:rPr lang="cs-CZ" dirty="0"/>
              <a:t>kritérium hodnoty </a:t>
            </a:r>
            <a:r>
              <a:rPr lang="cs-CZ" dirty="0" err="1"/>
              <a:t>inf</a:t>
            </a:r>
            <a:r>
              <a:rPr lang="cs-CZ" dirty="0"/>
              <a:t>. obsažené ve fotografii - schopnost dávat věcem význam </a:t>
            </a:r>
          </a:p>
        </p:txBody>
      </p:sp>
    </p:spTree>
    <p:extLst>
      <p:ext uri="{BB962C8B-B14F-4D97-AF65-F5344CB8AC3E}">
        <p14:creationId xmlns:p14="http://schemas.microsoft.com/office/powerpoint/2010/main" val="9823946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60C25A-12DE-440C-B4B7-E95E5C45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program a aparát – případ fotografie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28B2D8-23F6-46B8-858D-5AF97919716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678" y="3072384"/>
            <a:ext cx="6404393" cy="2871216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Tři typy fotografií:</a:t>
            </a:r>
          </a:p>
          <a:p>
            <a:pPr marL="285750" indent="-285750">
              <a:buFontTx/>
              <a:buChar char="-"/>
            </a:pPr>
            <a:r>
              <a:rPr lang="cs-CZ" dirty="0"/>
              <a:t>1. Automatická - vědecká</a:t>
            </a:r>
          </a:p>
          <a:p>
            <a:pPr marL="285750" indent="-285750">
              <a:buFontTx/>
              <a:buChar char="-"/>
            </a:pPr>
            <a:r>
              <a:rPr lang="cs-CZ" dirty="0"/>
              <a:t>2. Amatérské snímky </a:t>
            </a:r>
          </a:p>
          <a:p>
            <a:pPr marL="285750" indent="-285750">
              <a:buFontTx/>
              <a:buChar char="-"/>
            </a:pPr>
            <a:r>
              <a:rPr lang="cs-CZ" dirty="0"/>
              <a:t>3. Snímky experimentálních fotografů 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ECAD09B-CB29-4FB4-9670-61802FE52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70" y="1"/>
            <a:ext cx="4701721" cy="3173662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B25CC56-BE0D-435F-BA36-B1F9432205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3097" y="3153594"/>
            <a:ext cx="3663194" cy="370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6525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9754125-33AD-40DD-AB0D-BEAAC7359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504" y="647590"/>
            <a:ext cx="5605272" cy="1572126"/>
          </a:xfrm>
        </p:spPr>
        <p:txBody>
          <a:bodyPr>
            <a:normAutofit fontScale="90000"/>
          </a:bodyPr>
          <a:lstStyle/>
          <a:p>
            <a:r>
              <a:rPr lang="cs-CZ" dirty="0"/>
              <a:t>Příklad experimentálního přístupu k fotografii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C1CAA5D-FF33-4E52-ACCD-D3767BD8705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196443" cy="2871216"/>
          </a:xfrm>
        </p:spPr>
        <p:txBody>
          <a:bodyPr/>
          <a:lstStyle/>
          <a:p>
            <a:r>
              <a:rPr lang="cs-CZ" dirty="0"/>
              <a:t>- Andreas Müller-Pohle - Transformance.1979–198</a:t>
            </a:r>
          </a:p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42D25DEA-1CA6-4785-8A39-8198FCEC50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29" y="4295954"/>
            <a:ext cx="3762608" cy="2500314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608364-18FC-444E-9FCF-EDEE8F9211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5205" y="4287039"/>
            <a:ext cx="3727767" cy="2509229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C6F23B3-F210-44E3-85A8-9C8883E556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2309" y="4295954"/>
            <a:ext cx="3714524" cy="250031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B82F0C0-9D23-4845-AFD0-7AB3824012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645" y="1851053"/>
            <a:ext cx="3675851" cy="244266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51E59881-0A9A-4AC6-95EE-D8D627BF53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4176" y="1851054"/>
            <a:ext cx="3616381" cy="2403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5643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6F3F93-0A2B-45DB-8E9D-157DDCD0D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Vize telematické společnosti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6EFB65C5-9D02-4D27-BA32-2B79C00789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200" y="3072384"/>
            <a:ext cx="4946904" cy="3508030"/>
          </a:xfrm>
        </p:spPr>
        <p:txBody>
          <a:bodyPr/>
          <a:lstStyle/>
          <a:p>
            <a:pPr marL="285750" indent="-285750">
              <a:buFontTx/>
              <a:buChar char="-"/>
            </a:pPr>
            <a:r>
              <a:rPr lang="cs-CZ" dirty="0"/>
              <a:t>telematika – spojení informatiky a telekomunikace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člověk by byl tvůrcem i distributorem technických obrazů</a:t>
            </a:r>
          </a:p>
          <a:p>
            <a:endParaRPr lang="cs-CZ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FCEC72A-33B5-496F-8A6B-DCF0A5502228}"/>
              </a:ext>
            </a:extLst>
          </p:cNvPr>
          <p:cNvSpPr txBox="1"/>
          <p:nvPr/>
        </p:nvSpPr>
        <p:spPr>
          <a:xfrm>
            <a:off x="7421336" y="1670918"/>
            <a:ext cx="448491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cs-CZ" sz="2000" dirty="0">
                <a:solidFill>
                  <a:schemeClr val="bg1"/>
                </a:solidFill>
                <a:highlight>
                  <a:srgbClr val="6667AB"/>
                </a:highlight>
              </a:rPr>
              <a:t>„U telematických dialogů si lidské a „umělé“ paměti vyměňují informace, aby z nich syntetizovaly informace nové a ty pak ukládaly do umělých pamětí.“</a:t>
            </a: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1328A0B3-39A4-4DFC-BAC7-68F3CD519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680" y="3721609"/>
            <a:ext cx="5082320" cy="2858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83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AC20EC-AE16-4814-BD3A-6580E52899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Harun</a:t>
            </a:r>
            <a:r>
              <a:rPr lang="cs-CZ" dirty="0"/>
              <a:t> </a:t>
            </a:r>
            <a:r>
              <a:rPr lang="cs-CZ" dirty="0" err="1"/>
              <a:t>Farocki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6550F88-6C5E-43C9-86D2-F7A9858F9DA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44774" y="2566198"/>
            <a:ext cx="3559783" cy="2871216"/>
          </a:xfrm>
        </p:spPr>
        <p:txBody>
          <a:bodyPr/>
          <a:lstStyle/>
          <a:p>
            <a:r>
              <a:rPr lang="cs-CZ" dirty="0"/>
              <a:t>Inspirace </a:t>
            </a:r>
            <a:r>
              <a:rPr lang="cs-CZ" dirty="0" err="1"/>
              <a:t>Flusserovým</a:t>
            </a:r>
            <a:r>
              <a:rPr lang="cs-CZ" dirty="0"/>
              <a:t> dílem</a:t>
            </a:r>
          </a:p>
          <a:p>
            <a:r>
              <a:rPr lang="de-DE" dirty="0"/>
              <a:t>Ich glaubte Gefangene zu sehen</a:t>
            </a:r>
            <a:r>
              <a:rPr lang="cs-CZ"/>
              <a:t> (Myslel </a:t>
            </a:r>
            <a:r>
              <a:rPr lang="cs-CZ" dirty="0"/>
              <a:t>jsem, že vidím uvězněné, 2004) </a:t>
            </a:r>
          </a:p>
          <a:p>
            <a:endParaRPr lang="cs-CZ" dirty="0"/>
          </a:p>
        </p:txBody>
      </p:sp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52E21F8A-9477-4783-B1A0-5DF8AB288C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5" name="Online médium 4" title="I THOUGHT I WAS SEEING CONVICTS (2004)">
            <a:hlinkClick r:id="" action="ppaction://media"/>
            <a:extLst>
              <a:ext uri="{FF2B5EF4-FFF2-40B4-BE49-F238E27FC236}">
                <a16:creationId xmlns:a16="http://schemas.microsoft.com/office/drawing/2014/main" id="{D8305FB3-6717-431E-809A-910B7BE7734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02529" y="640897"/>
            <a:ext cx="8289471" cy="6217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266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>
            <a:extLst>
              <a:ext uri="{FF2B5EF4-FFF2-40B4-BE49-F238E27FC236}">
                <a16:creationId xmlns:a16="http://schemas.microsoft.com/office/drawing/2014/main" id="{669B2E69-B1DF-40FF-BA6D-7FE5A337D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Život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4F04F682-99B6-4621-856C-73C918DCF33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5195" y="2713154"/>
            <a:ext cx="5091577" cy="3850932"/>
          </a:xfrm>
        </p:spPr>
        <p:txBody>
          <a:bodyPr/>
          <a:lstStyle/>
          <a:p>
            <a:r>
              <a:rPr lang="cs-CZ" dirty="0"/>
              <a:t>- narozen 1920 v Praze</a:t>
            </a:r>
          </a:p>
          <a:p>
            <a:endParaRPr lang="cs-CZ" dirty="0"/>
          </a:p>
          <a:p>
            <a:r>
              <a:rPr lang="cs-CZ" dirty="0"/>
              <a:t>- 1939 – emigrace do Brazílie</a:t>
            </a:r>
          </a:p>
          <a:p>
            <a:endParaRPr lang="cs-CZ" dirty="0"/>
          </a:p>
          <a:p>
            <a:r>
              <a:rPr lang="cs-CZ" dirty="0"/>
              <a:t>- 1962 – člen Brazilského filosofického institutu</a:t>
            </a:r>
          </a:p>
          <a:p>
            <a:endParaRPr lang="cs-CZ" dirty="0"/>
          </a:p>
          <a:p>
            <a:r>
              <a:rPr lang="cs-CZ" dirty="0"/>
              <a:t>- od 60. let – výuka teorie komunikace a filozofie   médií</a:t>
            </a:r>
          </a:p>
          <a:p>
            <a:r>
              <a:rPr lang="cs-CZ" dirty="0"/>
              <a:t>- zemřel v roce 1991</a:t>
            </a:r>
          </a:p>
          <a:p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sp>
        <p:nvSpPr>
          <p:cNvPr id="8" name="Zástupný symbol obrázku 7">
            <a:extLst>
              <a:ext uri="{FF2B5EF4-FFF2-40B4-BE49-F238E27FC236}">
                <a16:creationId xmlns:a16="http://schemas.microsoft.com/office/drawing/2014/main" id="{BDBE8C3D-54B8-41FF-B8E1-2B57A413ACA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/>
      </p:sp>
      <p:pic>
        <p:nvPicPr>
          <p:cNvPr id="9" name="Online médium 8" title="flusser talks photography">
            <a:hlinkClick r:id="" action="ppaction://media"/>
            <a:extLst>
              <a:ext uri="{FF2B5EF4-FFF2-40B4-BE49-F238E27FC236}">
                <a16:creationId xmlns:a16="http://schemas.microsoft.com/office/drawing/2014/main" id="{1EEBBF79-E989-49ED-B690-DDA50963C30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747876" y="2024908"/>
            <a:ext cx="6444124" cy="4833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74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3699F7-1C34-40BF-ABA7-04D0F76B83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komunikace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BA1E3AB-D285-463A-BC44-E6B2C35ECD3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2680498"/>
            <a:ext cx="5135336" cy="3671316"/>
          </a:xfrm>
        </p:spPr>
        <p:txBody>
          <a:bodyPr/>
          <a:lstStyle/>
          <a:p>
            <a:r>
              <a:rPr lang="cs-CZ" dirty="0"/>
              <a:t>Hlavní cíl komunikace – výměna slov za účelem jejich předání a uchování</a:t>
            </a:r>
          </a:p>
          <a:p>
            <a:endParaRPr lang="cs-CZ" dirty="0"/>
          </a:p>
          <a:p>
            <a:r>
              <a:rPr lang="cs-CZ" dirty="0"/>
              <a:t>komunikace projevem lidské svobody - možnost vytvářet informace</a:t>
            </a:r>
          </a:p>
          <a:p>
            <a:endParaRPr lang="cs-CZ" dirty="0"/>
          </a:p>
          <a:p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F599FC0-CCCE-437E-9B93-FACB6A9A67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71267" y="1637122"/>
            <a:ext cx="5020733" cy="447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53768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hl. úkol znovu zprostředkovat vztah ke světu</a:t>
            </a:r>
          </a:p>
          <a:p>
            <a:pPr marL="285750" indent="-285750">
              <a:buFontTx/>
              <a:buChar char="-"/>
            </a:pPr>
            <a:r>
              <a:rPr lang="cs-CZ" dirty="0"/>
              <a:t>každý tradiční obraz výsledkem snahy pochopit svět</a:t>
            </a:r>
          </a:p>
          <a:p>
            <a:pPr marL="285750" indent="-285750">
              <a:buFontTx/>
              <a:buChar char="-"/>
            </a:pPr>
            <a:r>
              <a:rPr lang="cs-CZ" dirty="0"/>
              <a:t>příliš složitá a neustále se rozrůstající síť významů obsažených v obrazech</a:t>
            </a:r>
          </a:p>
          <a:p>
            <a:pPr marL="285750" indent="-285750">
              <a:buFontTx/>
              <a:buChar char="-"/>
            </a:pPr>
            <a:r>
              <a:rPr lang="cs-CZ" dirty="0"/>
              <a:t>obrazy začaly svět zastírat</a:t>
            </a:r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6" name="Zástupný symbol obrázku 5">
            <a:extLst>
              <a:ext uri="{FF2B5EF4-FFF2-40B4-BE49-F238E27FC236}">
                <a16:creationId xmlns:a16="http://schemas.microsoft.com/office/drawing/2014/main" id="{8D5C57F5-E7A7-41D4-A33F-0492B39E2AB3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l="23270" r="23270"/>
          <a:stretch>
            <a:fillRect/>
          </a:stretch>
        </p:blipFill>
        <p:spPr>
          <a:xfrm>
            <a:off x="7181170" y="0"/>
            <a:ext cx="3961629" cy="55573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84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7199" y="3072383"/>
            <a:ext cx="5968093" cy="3312087"/>
          </a:xfrm>
        </p:spPr>
        <p:txBody>
          <a:bodyPr/>
          <a:lstStyle/>
          <a:p>
            <a:r>
              <a:rPr lang="cs-CZ" dirty="0"/>
              <a:t>Lineární text:</a:t>
            </a:r>
          </a:p>
          <a:p>
            <a:pPr marL="285750" indent="-285750">
              <a:buFontTx/>
              <a:buChar char="-"/>
            </a:pPr>
            <a:r>
              <a:rPr lang="cs-CZ" dirty="0"/>
              <a:t>důvod vzniku textu: lepší pochopení tradičních obrazů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jsou však čím dál abstraktnější</a:t>
            </a:r>
          </a:p>
          <a:p>
            <a:pPr marL="285750" indent="-285750">
              <a:buFontTx/>
              <a:buChar char="-"/>
            </a:pPr>
            <a:r>
              <a:rPr lang="cs-CZ" dirty="0"/>
              <a:t>texty se postavily mezi člověka a tradiční obrazy 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910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7A68F-71E9-442B-B697-179E9FB826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118C698B-2F3D-455D-8042-26AED1E1653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9454" y="3047890"/>
            <a:ext cx="6671203" cy="3312087"/>
          </a:xfrm>
        </p:spPr>
        <p:txBody>
          <a:bodyPr/>
          <a:lstStyle/>
          <a:p>
            <a:r>
              <a:rPr lang="cs-CZ" dirty="0"/>
              <a:t>Technický obraz:</a:t>
            </a:r>
          </a:p>
          <a:p>
            <a:pPr marL="285750" indent="-285750">
              <a:buFontTx/>
              <a:buChar char="-"/>
            </a:pPr>
            <a:r>
              <a:rPr lang="cs-CZ" dirty="0"/>
              <a:t>jejich úkolem je znovu učinit abstraktní text představitelným</a:t>
            </a:r>
          </a:p>
          <a:p>
            <a:pPr marL="285750" indent="-285750">
              <a:buFontTx/>
              <a:buChar char="-"/>
            </a:pPr>
            <a:r>
              <a:rPr lang="cs-CZ" dirty="0"/>
              <a:t>mylně je považujeme za zachycení reality</a:t>
            </a:r>
          </a:p>
          <a:p>
            <a:pPr marL="285750" indent="-285750">
              <a:buFontTx/>
              <a:buChar char="-"/>
            </a:pPr>
            <a:r>
              <a:rPr lang="cs-CZ" dirty="0"/>
              <a:t>správné dešifrování technického obrazu: odhalování skrytých pojmů a teorií, díky kterým byl obraz vytvořen (techno-imaginace)</a:t>
            </a:r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  <a:p>
            <a:pPr marL="285750" indent="-285750">
              <a:buFontTx/>
              <a:buChar char="-"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160977F-17AF-4784-A25F-2514CFC524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1170" y="3945211"/>
            <a:ext cx="5010830" cy="2784644"/>
          </a:xfrm>
          <a:prstGeom prst="rect">
            <a:avLst/>
          </a:prstGeom>
        </p:spPr>
      </p:pic>
      <p:pic>
        <p:nvPicPr>
          <p:cNvPr id="8" name="Zástupný symbol obrázku 7">
            <a:extLst>
              <a:ext uri="{FF2B5EF4-FFF2-40B4-BE49-F238E27FC236}">
                <a16:creationId xmlns:a16="http://schemas.microsoft.com/office/drawing/2014/main" id="{11F87029-7BC6-4E0A-9A1F-BB51BFBB2BC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5111" r="25111"/>
          <a:stretch>
            <a:fillRect/>
          </a:stretch>
        </p:blipFill>
        <p:spPr>
          <a:xfrm>
            <a:off x="7178040" y="457200"/>
            <a:ext cx="4562856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9821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914400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D008317-BAA6-4E70-999A-F6CEB6DB6C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72934" y="2188029"/>
            <a:ext cx="6719066" cy="466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773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5D09A8-886E-4CDD-A123-867AE7C197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49" y="930729"/>
            <a:ext cx="5747658" cy="1572126"/>
          </a:xfrm>
        </p:spPr>
        <p:txBody>
          <a:bodyPr>
            <a:normAutofit/>
          </a:bodyPr>
          <a:lstStyle/>
          <a:p>
            <a:r>
              <a:rPr lang="cs-CZ" sz="2400" dirty="0"/>
              <a:t>Příklad uměleckého dešifrování technického obrazu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0C7BDF3-EDE9-446D-BD98-EBDAD890630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Andreas Müller-Pohle  - </a:t>
            </a:r>
            <a:r>
              <a:rPr lang="en-US" dirty="0"/>
              <a:t>Digital Scores (after </a:t>
            </a:r>
            <a:r>
              <a:rPr lang="en-US" dirty="0" err="1"/>
              <a:t>Nicéphore</a:t>
            </a:r>
            <a:r>
              <a:rPr lang="en-US" dirty="0"/>
              <a:t> </a:t>
            </a:r>
            <a:r>
              <a:rPr lang="en-US" dirty="0" err="1"/>
              <a:t>Niépce</a:t>
            </a:r>
            <a:r>
              <a:rPr lang="en-US" dirty="0"/>
              <a:t>)</a:t>
            </a:r>
            <a:r>
              <a:rPr lang="cs-CZ" dirty="0"/>
              <a:t> – 1995-1998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41AFD43-A5DE-4BCC-980D-461E8748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562" y="0"/>
            <a:ext cx="68494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634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A69CA6-5CB8-4136-B331-39ABF984C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8079"/>
            <a:ext cx="5605272" cy="1572126"/>
          </a:xfrm>
        </p:spPr>
        <p:txBody>
          <a:bodyPr/>
          <a:lstStyle/>
          <a:p>
            <a:r>
              <a:rPr lang="cs-CZ" dirty="0" err="1"/>
              <a:t>Flusserova</a:t>
            </a:r>
            <a:r>
              <a:rPr lang="cs-CZ" dirty="0"/>
              <a:t> teorie médií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4B05C2E-B985-47FB-96AC-FF044948A85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4CD6CCE-DE90-4F86-A1B7-AFBAF1E950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956" y="1720306"/>
            <a:ext cx="6665200" cy="4998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638580"/>
      </p:ext>
    </p:extLst>
  </p:cSld>
  <p:clrMapOvr>
    <a:masterClrMapping/>
  </p:clrMapOvr>
</p:sld>
</file>

<file path=ppt/theme/theme1.xml><?xml version="1.0" encoding="utf-8"?>
<a:theme xmlns:a="http://schemas.openxmlformats.org/drawingml/2006/main" name="Akce vyvážení">
  <a:themeElements>
    <a:clrScheme name="Balancing Act">
      <a:dk1>
        <a:sysClr val="windowText" lastClr="000000"/>
      </a:dk1>
      <a:lt1>
        <a:sysClr val="window" lastClr="FFFFFF"/>
      </a:lt1>
      <a:dk2>
        <a:srgbClr val="8A4C5D"/>
      </a:dk2>
      <a:lt2>
        <a:srgbClr val="9E838E"/>
      </a:lt2>
      <a:accent1>
        <a:srgbClr val="C6ADB0"/>
      </a:accent1>
      <a:accent2>
        <a:srgbClr val="E3C0BF"/>
      </a:accent2>
      <a:accent3>
        <a:srgbClr val="D4937F"/>
      </a:accent3>
      <a:accent4>
        <a:srgbClr val="CCB87E"/>
      </a:accent4>
      <a:accent5>
        <a:srgbClr val="6667AB"/>
      </a:accent5>
      <a:accent6>
        <a:srgbClr val="86A094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DC41A4B6-E884-4CFE-B5CE-B3C3E1DA3588}"/>
    </a:ext>
  </a:extLst>
</a:theme>
</file>

<file path=ppt/theme/theme2.xml><?xml version="1.0" encoding="utf-8"?>
<a:theme xmlns:a="http://schemas.openxmlformats.org/drawingml/2006/main" name="Wellspring">
  <a:themeElements>
    <a:clrScheme name="Wellspring">
      <a:dk1>
        <a:sysClr val="windowText" lastClr="000000"/>
      </a:dk1>
      <a:lt1>
        <a:sysClr val="window" lastClr="FFFFFF"/>
      </a:lt1>
      <a:dk2>
        <a:srgbClr val="A1CAC9"/>
      </a:dk2>
      <a:lt2>
        <a:srgbClr val="48996B"/>
      </a:lt2>
      <a:accent1>
        <a:srgbClr val="759F51"/>
      </a:accent1>
      <a:accent2>
        <a:srgbClr val="436A2F"/>
      </a:accent2>
      <a:accent3>
        <a:srgbClr val="CFBF54"/>
      </a:accent3>
      <a:accent4>
        <a:srgbClr val="B3832F"/>
      </a:accent4>
      <a:accent5>
        <a:srgbClr val="8C5896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946E630-BFA9-4888-8426-175612457A5B}"/>
    </a:ext>
  </a:extLst>
</a:theme>
</file>

<file path=ppt/theme/theme3.xml><?xml version="1.0" encoding="utf-8"?>
<a:theme xmlns:a="http://schemas.openxmlformats.org/drawingml/2006/main" name="Hvězda pořadu">
  <a:themeElements>
    <a:clrScheme name="Star of the show">
      <a:dk1>
        <a:sysClr val="windowText" lastClr="000000"/>
      </a:dk1>
      <a:lt1>
        <a:sysClr val="window" lastClr="FFFFFF"/>
      </a:lt1>
      <a:dk2>
        <a:srgbClr val="29282D"/>
      </a:dk2>
      <a:lt2>
        <a:srgbClr val="625C60"/>
      </a:lt2>
      <a:accent1>
        <a:srgbClr val="7C6560"/>
      </a:accent1>
      <a:accent2>
        <a:srgbClr val="AEA392"/>
      </a:accent2>
      <a:accent3>
        <a:srgbClr val="DBD4D0"/>
      </a:accent3>
      <a:accent4>
        <a:srgbClr val="8E7961"/>
      </a:accent4>
      <a:accent5>
        <a:srgbClr val="F0EDE8"/>
      </a:accent5>
      <a:accent6>
        <a:srgbClr val="6667AB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ECFEEFC8-49E9-4D7F-909B-9A1347BCC6E3}"/>
    </a:ext>
  </a:extLst>
</a:theme>
</file>

<file path=ppt/theme/theme4.xml><?xml version="1.0" encoding="utf-8"?>
<a:theme xmlns:a="http://schemas.openxmlformats.org/drawingml/2006/main" name="Zábava">
  <a:themeElements>
    <a:clrScheme name="Amusements">
      <a:dk1>
        <a:sysClr val="windowText" lastClr="000000"/>
      </a:dk1>
      <a:lt1>
        <a:sysClr val="window" lastClr="FFFFFF"/>
      </a:lt1>
      <a:dk2>
        <a:srgbClr val="D77E6F"/>
      </a:dk2>
      <a:lt2>
        <a:srgbClr val="6667AB"/>
      </a:lt2>
      <a:accent1>
        <a:srgbClr val="B38F6A"/>
      </a:accent1>
      <a:accent2>
        <a:srgbClr val="D75078"/>
      </a:accent2>
      <a:accent3>
        <a:srgbClr val="E288B6"/>
      </a:accent3>
      <a:accent4>
        <a:srgbClr val="E9445D"/>
      </a:accent4>
      <a:accent5>
        <a:srgbClr val="EEC272"/>
      </a:accent5>
      <a:accent6>
        <a:srgbClr val="85A0A9"/>
      </a:accent6>
      <a:hlink>
        <a:srgbClr val="0563C1"/>
      </a:hlink>
      <a:folHlink>
        <a:srgbClr val="954F72"/>
      </a:folHlink>
    </a:clrScheme>
    <a:fontScheme name="Custom 15">
      <a:majorFont>
        <a:latin typeface="Segoe UI Light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61604584_TF78479028_Win32" id="{B2F6576E-9B91-47C6-8368-65F9AC84DD87}" vid="{F04E060A-0344-443E-AA84-D7D382C84FFB}"/>
    </a:ext>
  </a:extLst>
</a:theme>
</file>

<file path=ppt/theme/theme5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Barva Pantone roku 2022</Template>
  <TotalTime>345</TotalTime>
  <Words>507</Words>
  <Application>Microsoft Office PowerPoint</Application>
  <PresentationFormat>Širokoúhlá obrazovka</PresentationFormat>
  <Paragraphs>76</Paragraphs>
  <Slides>18</Slides>
  <Notes>1</Notes>
  <HiddenSlides>0</HiddenSlides>
  <MMClips>2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4</vt:i4>
      </vt:variant>
      <vt:variant>
        <vt:lpstr>Nadpisy snímků</vt:lpstr>
      </vt:variant>
      <vt:variant>
        <vt:i4>18</vt:i4>
      </vt:variant>
    </vt:vector>
  </HeadingPairs>
  <TitlesOfParts>
    <vt:vector size="26" baseType="lpstr">
      <vt:lpstr>Arial</vt:lpstr>
      <vt:lpstr>Calibri</vt:lpstr>
      <vt:lpstr>Segoe UI</vt:lpstr>
      <vt:lpstr>Segoe UI Light</vt:lpstr>
      <vt:lpstr>Akce vyvážení</vt:lpstr>
      <vt:lpstr>Wellspring</vt:lpstr>
      <vt:lpstr>Hvězda pořadu</vt:lpstr>
      <vt:lpstr>Zábava</vt:lpstr>
      <vt:lpstr>Vilém FLusser</vt:lpstr>
      <vt:lpstr>Život</vt:lpstr>
      <vt:lpstr>Flusserova teorie komunikace</vt:lpstr>
      <vt:lpstr>Flusserova teorie médií</vt:lpstr>
      <vt:lpstr>Flusserova teorie médií</vt:lpstr>
      <vt:lpstr>Flusserova teorie médií</vt:lpstr>
      <vt:lpstr>Příklad uměleckého dešifrování technického obrazu</vt:lpstr>
      <vt:lpstr>Příklad uměleckého dešifrování technického obrazu</vt:lpstr>
      <vt:lpstr>Flusserova teorie médií</vt:lpstr>
      <vt:lpstr>program a aparát – případ fotografie</vt:lpstr>
      <vt:lpstr>program a aparát – případ fotografie</vt:lpstr>
      <vt:lpstr>Lineární perspektiva – základní prvek programu fotoaparátu</vt:lpstr>
      <vt:lpstr>Lineární perspektiva – základní prvek programu fotoaparátu</vt:lpstr>
      <vt:lpstr>program a aparát – případ fotografie</vt:lpstr>
      <vt:lpstr>program a aparát – případ fotografie</vt:lpstr>
      <vt:lpstr>Příklad experimentálního přístupu k fotografii</vt:lpstr>
      <vt:lpstr>Vize telematické společnosti</vt:lpstr>
      <vt:lpstr>Harun Farocki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Vilém FLusser</dc:title>
  <dc:creator>Adam Franc</dc:creator>
  <cp:lastModifiedBy>Adam Franc</cp:lastModifiedBy>
  <cp:revision>25</cp:revision>
  <dcterms:created xsi:type="dcterms:W3CDTF">2022-03-20T14:13:40Z</dcterms:created>
  <dcterms:modified xsi:type="dcterms:W3CDTF">2023-03-24T08:50:41Z</dcterms:modified>
</cp:coreProperties>
</file>