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79" r:id="rId4"/>
    <p:sldId id="280" r:id="rId5"/>
    <p:sldId id="294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5000" autoAdjust="0"/>
  </p:normalViewPr>
  <p:slideViewPr>
    <p:cSldViewPr>
      <p:cViewPr varScale="1">
        <p:scale>
          <a:sx n="63" d="100"/>
          <a:sy n="63" d="100"/>
        </p:scale>
        <p:origin x="612" y="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84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59F898-0BF5-4073-A48E-18CE7F12CE7A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E98CD1-7185-4C8D-B8E4-58A41630CAEF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50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57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96A641-D1A8-4A42-8582-47207125AA0D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  <p:sp useBgFill="1">
        <p:nvSpPr>
          <p:cNvPr id="20" name="Volný tvar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5FB46B-6003-4C6E-B871-4286348E341C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9" name="Volný tvar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2BC7EF-410E-4DA0-BDAD-563A91DD7077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4CFF9B-C8BF-496A-8834-2A4AC805110C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D78762-94D1-46D1-AA09-0D0235C1BD54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6" name="Volný tvar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ADFBD2-75BA-440E-B8FF-D4E388B8A606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18033-8B6D-4C32-B4D2-D09F06EE4448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9595C4-D63F-4441-94EC-6FC784C2787B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A6276F-A64B-4AFC-B5E4-45562BE5CB0B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169EF-F216-4533-B994-2EBF32558CF9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6AB5E-9D02-4A32-916F-6B0F62FFEE2B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7F23A3E-B4D5-4BC8-8986-89E4BD06F82D}" type="datetime1">
              <a:rPr lang="cs-CZ" smtClean="0"/>
              <a:t>16.05.2023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38" name="Volný tvar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metamute.org/community/your-posts/what-psychogeophysic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PJxUPvz9Oo" TargetMode="External"/><Relationship Id="rId2" Type="http://schemas.openxmlformats.org/officeDocument/2006/relationships/hyperlink" Target="https://vimeo.com/66828290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91875375?h=fad6c4a14d&amp;app_id=1229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2930932?h=dcb2420872&amp;app_id=12296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publish0x.com/rhyzom/collapse-os-bootstrapping-post-collapse-technology-xdjk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avirgin.com/CO2/DEFOOOOOOOOOOOOOOOOOOOOOREST_about.html" TargetMode="External"/><Relationship Id="rId2" Type="http://schemas.openxmlformats.org/officeDocument/2006/relationships/hyperlink" Target="https://www.janavirgin.com/CO2/CO2GLE_abou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phone.com/en/impact/fair-materials/" TargetMode="External"/><Relationship Id="rId2" Type="http://schemas.openxmlformats.org/officeDocument/2006/relationships/hyperlink" Target="https://www.ifixit.com/Device/iPhone_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ckpapershotgun.com/gta-5-deer-livestream" TargetMode="External"/><Relationship Id="rId2" Type="http://schemas.openxmlformats.org/officeDocument/2006/relationships/hyperlink" Target="https://www.moma.org/calendar/exhibitions/36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vidoreilly.com/everythi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Podnadpis</a:t>
            </a:r>
          </a:p>
          <a:p>
            <a:pPr rtl="0"/>
            <a:endParaRPr lang="cs-CZ" dirty="0"/>
          </a:p>
        </p:txBody>
      </p:sp>
      <p:pic>
        <p:nvPicPr>
          <p:cNvPr id="1026" name="Picture 2" descr="New UN coalition to tackle electronic waste">
            <a:extLst>
              <a:ext uri="{FF2B5EF4-FFF2-40B4-BE49-F238E27FC236}">
                <a16:creationId xmlns:a16="http://schemas.microsoft.com/office/drawing/2014/main" id="{44AFF412-1419-375E-3590-6E8CBE75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0316" y="2924944"/>
            <a:ext cx="5184576" cy="1143000"/>
          </a:xfrm>
          <a:solidFill>
            <a:schemeClr val="bg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cs-CZ" dirty="0">
                <a:solidFill>
                  <a:schemeClr val="tx2"/>
                </a:solidFill>
              </a:rPr>
              <a:t>Geologie médií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8038628" cy="4763277"/>
          </a:xfrm>
        </p:spPr>
        <p:txBody>
          <a:bodyPr>
            <a:normAutofit/>
          </a:bodyPr>
          <a:lstStyle/>
          <a:p>
            <a:r>
              <a:rPr lang="cs-CZ" dirty="0" err="1"/>
              <a:t>Psychogeofyzika</a:t>
            </a:r>
            <a:r>
              <a:rPr lang="cs-CZ" dirty="0"/>
              <a:t> - nevystačíme s úzkým zaměřením na městskou sféru, musíme svůj záběr rozšířit na oblast geofyziky a politiky</a:t>
            </a:r>
          </a:p>
          <a:p>
            <a:endParaRPr lang="cs-CZ" dirty="0"/>
          </a:p>
          <a:p>
            <a:r>
              <a:rPr lang="cs-CZ" dirty="0"/>
              <a:t>nutnost pohledu z mimolidské perspektivy – zvířata, neživé objekty</a:t>
            </a:r>
          </a:p>
          <a:p>
            <a:endParaRPr lang="cs-CZ" dirty="0"/>
          </a:p>
          <a:p>
            <a:r>
              <a:rPr lang="cs-CZ" dirty="0"/>
              <a:t>Příklad: kniha </a:t>
            </a:r>
            <a:r>
              <a:rPr lang="pl-PL" dirty="0"/>
              <a:t>Od severu hora – Od jihu jezero – Od západu cesty – Od východu řeka (László Krasznahorkai)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E5F049-78C6-4DAF-F384-2889BEDA1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589565"/>
            <a:ext cx="3814813" cy="5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Londýnský </a:t>
            </a:r>
            <a:r>
              <a:rPr lang="cs-CZ" dirty="0" err="1"/>
              <a:t>psychogeofyzikální</a:t>
            </a:r>
            <a:r>
              <a:rPr lang="cs-CZ" dirty="0"/>
              <a:t> summit (2010) </a:t>
            </a:r>
          </a:p>
          <a:p>
            <a:endParaRPr lang="cs-CZ" dirty="0"/>
          </a:p>
          <a:p>
            <a:r>
              <a:rPr lang="cs-CZ" dirty="0"/>
              <a:t>manifest vydaný v časopise </a:t>
            </a:r>
            <a:r>
              <a:rPr lang="cs-CZ" dirty="0" err="1"/>
              <a:t>Mute</a:t>
            </a:r>
            <a:r>
              <a:rPr lang="cs-CZ" dirty="0"/>
              <a:t> (2010) – autorem London </a:t>
            </a:r>
            <a:r>
              <a:rPr lang="cs-CZ" dirty="0" err="1"/>
              <a:t>Psychogeophysics</a:t>
            </a:r>
            <a:r>
              <a:rPr lang="cs-CZ" dirty="0"/>
              <a:t> Summit </a:t>
            </a:r>
            <a:r>
              <a:rPr lang="cs-CZ" dirty="0" err="1"/>
              <a:t>Collective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https://www.metamute.org/community/your-posts/what-psychogeophysics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psychogeofyzika</a:t>
            </a:r>
            <a:r>
              <a:rPr lang="cs-CZ" dirty="0"/>
              <a:t> mapuje kontinuum mezi biologickou, neorganickou a sociální sférou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F5E2B4-83DE-43BB-88BA-0E0C8B0B0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93" y="620688"/>
            <a:ext cx="4264231" cy="62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Průzkum obrazů a </a:t>
            </a:r>
            <a:r>
              <a:rPr lang="cs-CZ" dirty="0" err="1"/>
              <a:t>a</a:t>
            </a:r>
            <a:r>
              <a:rPr lang="cs-CZ" dirty="0"/>
              <a:t> zvuků mimolidského světa</a:t>
            </a:r>
          </a:p>
          <a:p>
            <a:endParaRPr lang="cs-CZ" dirty="0"/>
          </a:p>
          <a:p>
            <a:r>
              <a:rPr lang="en-US" dirty="0" err="1"/>
              <a:t>Vatnajokull</a:t>
            </a:r>
            <a:r>
              <a:rPr lang="en-US" dirty="0"/>
              <a:t> (the sound of) | Katie Paterson</a:t>
            </a:r>
            <a:r>
              <a:rPr lang="cs-CZ" dirty="0"/>
              <a:t> (2007-2008) - </a:t>
            </a:r>
            <a:r>
              <a:rPr lang="cs-CZ" dirty="0">
                <a:hlinkClick r:id="rId2"/>
              </a:rPr>
              <a:t>https://vimeo.com/668282902</a:t>
            </a:r>
            <a:endParaRPr lang="cs-CZ" dirty="0"/>
          </a:p>
          <a:p>
            <a:r>
              <a:rPr lang="cs-CZ" dirty="0" err="1"/>
              <a:t>Earthquake</a:t>
            </a:r>
            <a:r>
              <a:rPr lang="cs-CZ" dirty="0"/>
              <a:t> </a:t>
            </a:r>
            <a:r>
              <a:rPr lang="cs-CZ" dirty="0" err="1"/>
              <a:t>Sounds</a:t>
            </a:r>
            <a:r>
              <a:rPr lang="cs-CZ" dirty="0"/>
              <a:t> - Floriana </a:t>
            </a:r>
            <a:r>
              <a:rPr lang="cs-CZ" dirty="0" err="1"/>
              <a:t>Dombois</a:t>
            </a:r>
            <a:r>
              <a:rPr lang="cs-CZ" dirty="0"/>
              <a:t> (1999) - </a:t>
            </a:r>
            <a:r>
              <a:rPr lang="cs-CZ" dirty="0">
                <a:hlinkClick r:id="rId3"/>
              </a:rPr>
              <a:t>https://www.youtube.com/watch?v=3PJxUPvz9Oo</a:t>
            </a:r>
            <a:endParaRPr lang="cs-CZ" dirty="0"/>
          </a:p>
          <a:p>
            <a:r>
              <a:rPr lang="cs-CZ" dirty="0"/>
              <a:t>Michal </a:t>
            </a:r>
            <a:r>
              <a:rPr lang="cs-CZ" dirty="0" err="1"/>
              <a:t>Kindernay</a:t>
            </a:r>
            <a:r>
              <a:rPr lang="cs-CZ" dirty="0"/>
              <a:t> - projekt </a:t>
            </a:r>
            <a:r>
              <a:rPr lang="cs-CZ" dirty="0" err="1"/>
              <a:t>Imagosféra</a:t>
            </a:r>
            <a:r>
              <a:rPr lang="cs-CZ" dirty="0"/>
              <a:t> (2012–2014) -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4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nline médium 3" title="Šťourači a hledači / Pokers and Seekers">
            <a:hlinkClick r:id="" action="ppaction://media"/>
            <a:extLst>
              <a:ext uri="{FF2B5EF4-FFF2-40B4-BE49-F238E27FC236}">
                <a16:creationId xmlns:a16="http://schemas.microsoft.com/office/drawing/2014/main" id="{B7D7AB80-1BF8-C745-4D5C-5A7565764A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7868" y="1430397"/>
            <a:ext cx="9649072" cy="54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Projekt </a:t>
            </a:r>
            <a:r>
              <a:rPr lang="cs-CZ" dirty="0" err="1"/>
              <a:t>Crystal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- </a:t>
            </a:r>
            <a:r>
              <a:rPr lang="en-US" dirty="0"/>
              <a:t>Jonathan Kemp and Martin </a:t>
            </a:r>
            <a:r>
              <a:rPr lang="en-US" dirty="0" err="1"/>
              <a:t>Howse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EE3D4A-DB06-E1CA-1D55-F4CD1F57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1" y="3158978"/>
            <a:ext cx="4574243" cy="34345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EA59BA-C1B8-B38E-94C1-6F94C1C5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3080770"/>
            <a:ext cx="5400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pic>
        <p:nvPicPr>
          <p:cNvPr id="6" name="Online médium 5" title="The Crystal World v.02 Exhibition, London, 2012">
            <a:hlinkClick r:id="" action="ppaction://media"/>
            <a:extLst>
              <a:ext uri="{FF2B5EF4-FFF2-40B4-BE49-F238E27FC236}">
                <a16:creationId xmlns:a16="http://schemas.microsoft.com/office/drawing/2014/main" id="{B54BD890-AD81-CD60-29AB-134653F1C60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8389" y="47984"/>
            <a:ext cx="8424936" cy="67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Earthcodes</a:t>
            </a:r>
            <a:r>
              <a:rPr lang="cs-CZ" dirty="0"/>
              <a:t> (2014) - Martin </a:t>
            </a:r>
            <a:r>
              <a:rPr lang="cs-CZ" dirty="0" err="1"/>
              <a:t>Howse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CC5BA9-914F-D5D3-508A-53CB02DA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3255425"/>
            <a:ext cx="5688632" cy="32153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40953D-100C-B8E8-9E74-F7A9D397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413618"/>
            <a:ext cx="4048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1087320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Collapse</a:t>
            </a:r>
            <a:r>
              <a:rPr lang="cs-CZ" dirty="0"/>
              <a:t> OS (2019) - Virgil </a:t>
            </a:r>
            <a:r>
              <a:rPr lang="cs-CZ" dirty="0" err="1"/>
              <a:t>Dupras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https://www.publish0x.com/rhyzom/collapse-os-bootstrapping-post-collapse-technology-xdjkng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DA17B8-9930-83BB-8913-352909F6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3234831"/>
            <a:ext cx="2376264" cy="34621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30F3C4-1BCC-F897-B70A-51CB9FC0C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36" y="3222255"/>
            <a:ext cx="6096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1087320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Go2GLE (2015) - Joana Moll - </a:t>
            </a:r>
            <a:r>
              <a:rPr lang="cs-CZ" dirty="0">
                <a:hlinkClick r:id="rId2"/>
              </a:rPr>
              <a:t>https://www.janavirgin.com/CO2/CO2GLE_about.html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DEFOOOOOOOOOOOOOOOOOOOOOREST - </a:t>
            </a:r>
            <a:r>
              <a:rPr lang="cs-CZ" dirty="0">
                <a:hlinkClick r:id="rId3"/>
              </a:rPr>
              <a:t>http://www.janavirgin.com/CO2/DEFOOOOOOOOOOOOOOOOOOOOOREST_about.html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AF90C5-AE36-52F7-6380-04B04334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00" y="3726224"/>
            <a:ext cx="5230316" cy="29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/>
              <a:t>Jussi</a:t>
            </a:r>
            <a:r>
              <a:rPr lang="cs-CZ" dirty="0"/>
              <a:t> </a:t>
            </a:r>
            <a:r>
              <a:rPr lang="cs-CZ" dirty="0" err="1"/>
              <a:t>Parikka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66016" y="1979227"/>
            <a:ext cx="6936508" cy="426720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dirty="0"/>
              <a:t>Autor knižní trilogie:</a:t>
            </a:r>
          </a:p>
          <a:p>
            <a:pPr rtl="0"/>
            <a:r>
              <a:rPr lang="en-US" dirty="0"/>
              <a:t>Digital Contagions: A Media Archaeology of Computer Viruses</a:t>
            </a:r>
            <a:r>
              <a:rPr lang="cs-CZ" dirty="0"/>
              <a:t> (2007)</a:t>
            </a:r>
          </a:p>
          <a:p>
            <a:pPr marL="0" indent="0" rtl="0">
              <a:buNone/>
            </a:pPr>
            <a:endParaRPr lang="cs-CZ" dirty="0"/>
          </a:p>
          <a:p>
            <a:pPr rtl="0"/>
            <a:r>
              <a:rPr lang="en-US" dirty="0"/>
              <a:t>Insect Media: An Archaeology of Animals and Technology</a:t>
            </a:r>
            <a:r>
              <a:rPr lang="cs-CZ" dirty="0"/>
              <a:t> (2010)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Geology </a:t>
            </a:r>
            <a:r>
              <a:rPr lang="cs-CZ" dirty="0" err="1"/>
              <a:t>of</a:t>
            </a:r>
            <a:r>
              <a:rPr lang="cs-CZ" dirty="0"/>
              <a:t> Media (2015)</a:t>
            </a:r>
          </a:p>
          <a:p>
            <a:pPr rtl="0"/>
            <a:r>
              <a:rPr lang="cs-CZ" dirty="0"/>
              <a:t>Hlavní téma – vztah mezi přírodou a technologiemi -pojem </a:t>
            </a:r>
            <a:r>
              <a:rPr lang="cs-CZ" dirty="0" err="1"/>
              <a:t>medianatures</a:t>
            </a:r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C35E01-6A31-08E5-BFF9-0D9F26B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28" y="189723"/>
            <a:ext cx="2183981" cy="3272692"/>
          </a:xfrm>
          <a:prstGeom prst="rect">
            <a:avLst/>
          </a:prstGeom>
        </p:spPr>
      </p:pic>
      <p:pic>
        <p:nvPicPr>
          <p:cNvPr id="2050" name="Picture 2" descr="Insect Media - Parikka, Jussi - Megaknihy.cz">
            <a:extLst>
              <a:ext uri="{FF2B5EF4-FFF2-40B4-BE49-F238E27FC236}">
                <a16:creationId xmlns:a16="http://schemas.microsoft.com/office/drawing/2014/main" id="{073A9760-432F-8F39-4A70-7246645C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2276872"/>
            <a:ext cx="21839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EC855FF-80BB-04D4-C859-3F0394A28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568" y="3542280"/>
            <a:ext cx="2127241" cy="3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D388F-5E2B-1B7C-9E8C-2E4FAC89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92B573-0F2A-2B33-B1FE-F0F028892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Obrat k </a:t>
            </a:r>
            <a:r>
              <a:rPr lang="cs-CZ" dirty="0" err="1"/>
              <a:t>materialitě</a:t>
            </a:r>
            <a:r>
              <a:rPr lang="cs-CZ" dirty="0"/>
              <a:t> médií (německá teorie médií)</a:t>
            </a:r>
          </a:p>
          <a:p>
            <a:endParaRPr lang="cs-CZ" dirty="0"/>
          </a:p>
          <a:p>
            <a:r>
              <a:rPr lang="cs-CZ" dirty="0"/>
              <a:t>Dvě důležité otázky týkající se </a:t>
            </a:r>
            <a:r>
              <a:rPr lang="cs-CZ" dirty="0" err="1"/>
              <a:t>materiality</a:t>
            </a:r>
            <a:r>
              <a:rPr lang="cs-CZ" dirty="0"/>
              <a:t> médií:</a:t>
            </a:r>
          </a:p>
          <a:p>
            <a:r>
              <a:rPr lang="cs-CZ" dirty="0"/>
              <a:t>Z čeho jsou technologie vyrobeny?</a:t>
            </a:r>
          </a:p>
          <a:p>
            <a:r>
              <a:rPr lang="cs-CZ" dirty="0"/>
              <a:t>Č</a:t>
            </a:r>
            <a:r>
              <a:rPr lang="pt-BR" dirty="0"/>
              <a:t>ím se stanou, když se přestanou používat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Průzkum ekologických kontextů médií </a:t>
            </a:r>
          </a:p>
        </p:txBody>
      </p:sp>
    </p:spTree>
    <p:extLst>
      <p:ext uri="{BB962C8B-B14F-4D97-AF65-F5344CB8AC3E}">
        <p14:creationId xmlns:p14="http://schemas.microsoft.com/office/powerpoint/2010/main" val="35769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0D2FD-0CFE-14C9-49B9-7434DC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6434B-0FD6-B1A9-BB82-B95727734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geologie – spojena jak s rozsáhlými geofyzikálními životními světy, tak s technologickými výpočetními světy přenosu a ukládání dat</a:t>
            </a:r>
          </a:p>
          <a:p>
            <a:endParaRPr lang="cs-CZ" dirty="0"/>
          </a:p>
          <a:p>
            <a:r>
              <a:rPr lang="cs-CZ" dirty="0"/>
              <a:t>„namísto rádia bychom měli přemýšlet o součástkách a materiálech, které jej umožňují; namísto sítí se musíme zaměřovat na to, jaký význam pro ně má měď nebo optické vlákno; namísto toho, abychom souhrnně mluvili o „digitálních médiích“, musíme je rozebrat a mít na paměti, že také geologická časová měřítka zásadně přispívají k významné úloze, již dnes digitální média v našem životě hrají, ať jde o naše vědecké, společenské nebo ekonomické zájmy.“ (s.19)</a:t>
            </a:r>
          </a:p>
        </p:txBody>
      </p:sp>
    </p:spTree>
    <p:extLst>
      <p:ext uri="{BB962C8B-B14F-4D97-AF65-F5344CB8AC3E}">
        <p14:creationId xmlns:p14="http://schemas.microsoft.com/office/powerpoint/2010/main" val="12839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CBAAE-E364-4526-E59D-B290FBEB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189723"/>
            <a:ext cx="9828583" cy="1144556"/>
          </a:xfrm>
        </p:spPr>
        <p:txBody>
          <a:bodyPr/>
          <a:lstStyle/>
          <a:p>
            <a:r>
              <a:rPr lang="cs-CZ" dirty="0"/>
              <a:t>Příklad – z jakých prvků se skládá mobilní telefon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5A01B6-B605-4735-BD59-3B9D8AA0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2381672"/>
            <a:ext cx="9144000" cy="4476328"/>
          </a:xfrm>
        </p:spPr>
        <p:txBody>
          <a:bodyPr>
            <a:normAutofit fontScale="5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>
              <a:hlinkClick r:id="rId2"/>
            </a:endParaRPr>
          </a:p>
          <a:p>
            <a:endParaRPr lang="cs-CZ" dirty="0">
              <a:hlinkClick r:id="rId2"/>
            </a:endParaRPr>
          </a:p>
          <a:p>
            <a:pPr>
              <a:lnSpc>
                <a:spcPct val="70000"/>
              </a:lnSpc>
            </a:pPr>
            <a:r>
              <a:rPr lang="cs-CZ" sz="3300" dirty="0">
                <a:hlinkClick r:id="rId2"/>
              </a:rPr>
              <a:t>https://www.ifixit.com/Device/iPhone_14</a:t>
            </a:r>
            <a:endParaRPr lang="cs-CZ" sz="3300" dirty="0"/>
          </a:p>
          <a:p>
            <a:pPr>
              <a:lnSpc>
                <a:spcPct val="70000"/>
              </a:lnSpc>
            </a:pPr>
            <a:r>
              <a:rPr lang="cs-CZ" sz="3300" dirty="0">
                <a:hlinkClick r:id="rId3"/>
              </a:rPr>
              <a:t>https://www.fairphone.com/en/impact/fair-materials/</a:t>
            </a:r>
            <a:endParaRPr lang="cs-CZ" sz="33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4B5E6A-583D-FBC1-75C4-AE107C1E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71" y="1628800"/>
            <a:ext cx="4379325" cy="24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5C807C-0B78-AE0C-D99C-F53F95C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24" y="1645239"/>
            <a:ext cx="4379325" cy="24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A413C29-09D7-E336-D2E2-13E5D06D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82" y="4387705"/>
            <a:ext cx="4388267" cy="24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82A12-3421-9FFA-14E7-9B61C3F7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7A3F5-EC6B-7F4B-5D86-BDDFF833A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bude zkoumat teoretik médií, který se stane geologem: </a:t>
            </a:r>
          </a:p>
          <a:p>
            <a:endParaRPr lang="cs-CZ" dirty="0"/>
          </a:p>
          <a:p>
            <a:r>
              <a:rPr lang="pt-BR" dirty="0"/>
              <a:t>a)</a:t>
            </a:r>
            <a:r>
              <a:rPr lang="cs-CZ" dirty="0"/>
              <a:t> </a:t>
            </a:r>
            <a:r>
              <a:rPr lang="pt-BR" dirty="0"/>
              <a:t>hluboké časy a hluboká místa médií</a:t>
            </a:r>
            <a:endParaRPr lang="cs-CZ" dirty="0"/>
          </a:p>
          <a:p>
            <a:r>
              <a:rPr lang="pl-PL" dirty="0"/>
              <a:t>b) estetické diskurzy a praktiky (geologické mediální umění)</a:t>
            </a:r>
          </a:p>
          <a:p>
            <a:r>
              <a:rPr lang="cs-CZ" dirty="0"/>
              <a:t>c) vzájemné interakce mezi geologií, politikou a technikou</a:t>
            </a:r>
          </a:p>
          <a:p>
            <a:endParaRPr lang="cs-CZ" dirty="0"/>
          </a:p>
          <a:p>
            <a:r>
              <a:rPr lang="cs-CZ" dirty="0"/>
              <a:t>Přístup k času – hlubinný čas (odlišné, mnohem rozsáhlejší časové měřítko)</a:t>
            </a:r>
          </a:p>
        </p:txBody>
      </p:sp>
    </p:spTree>
    <p:extLst>
      <p:ext uri="{BB962C8B-B14F-4D97-AF65-F5344CB8AC3E}">
        <p14:creationId xmlns:p14="http://schemas.microsoft.com/office/powerpoint/2010/main" val="32592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72E08-5542-2D57-D6C6-E052883A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Antropocén</a:t>
            </a:r>
            <a:r>
              <a:rPr lang="cs-CZ" dirty="0"/>
              <a:t> (</a:t>
            </a:r>
            <a:r>
              <a:rPr lang="cs-CZ" dirty="0" err="1"/>
              <a:t>Antrobscén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ABCE8-BD8A-ED0E-0F3D-F7D4C5EAC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odkazuje k masivním změnám, které do celého životního prostředí vnesla existence lidí a jejich praktiky a technologie</a:t>
            </a:r>
          </a:p>
          <a:p>
            <a:endParaRPr lang="cs-CZ" dirty="0"/>
          </a:p>
          <a:p>
            <a:r>
              <a:rPr lang="pl-PL" dirty="0"/>
              <a:t>Počátek tohoto období v 18. či 19. století</a:t>
            </a:r>
          </a:p>
          <a:p>
            <a:endParaRPr lang="cs-CZ" dirty="0"/>
          </a:p>
          <a:p>
            <a:r>
              <a:rPr lang="cs-CZ" dirty="0"/>
              <a:t>zaměřen zejména na působení fosilních paliv na životní prostředí</a:t>
            </a:r>
          </a:p>
          <a:p>
            <a:endParaRPr lang="cs-CZ" dirty="0"/>
          </a:p>
          <a:p>
            <a:r>
              <a:rPr lang="cs-CZ" dirty="0"/>
              <a:t>technika do značné míry utváří toto nové geologické období</a:t>
            </a:r>
          </a:p>
        </p:txBody>
      </p:sp>
    </p:spTree>
    <p:extLst>
      <p:ext uri="{BB962C8B-B14F-4D97-AF65-F5344CB8AC3E}">
        <p14:creationId xmlns:p14="http://schemas.microsoft.com/office/powerpoint/2010/main" val="6797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72E08-5542-2D57-D6C6-E052883A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Antropocén</a:t>
            </a:r>
            <a:r>
              <a:rPr lang="cs-CZ" dirty="0"/>
              <a:t> (</a:t>
            </a:r>
            <a:r>
              <a:rPr lang="cs-CZ" dirty="0" err="1"/>
              <a:t>Antrobscén</a:t>
            </a:r>
            <a:r>
              <a:rPr lang="cs-CZ" dirty="0"/>
              <a:t>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ABCE8-BD8A-ED0E-0F3D-F7D4C5EA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1905000"/>
            <a:ext cx="9684567" cy="4267200"/>
          </a:xfrm>
        </p:spPr>
        <p:txBody>
          <a:bodyPr>
            <a:normAutofit/>
          </a:bodyPr>
          <a:lstStyle/>
          <a:p>
            <a:r>
              <a:rPr lang="cs-CZ" b="1" dirty="0"/>
              <a:t>Umělecká díla, která jsou inspirována tímto myšlenkovým proudem</a:t>
            </a:r>
          </a:p>
          <a:p>
            <a:r>
              <a:rPr lang="cs-CZ" dirty="0" err="1"/>
              <a:t>Emissaries</a:t>
            </a:r>
            <a:r>
              <a:rPr lang="cs-CZ" dirty="0"/>
              <a:t> – Ian </a:t>
            </a:r>
            <a:r>
              <a:rPr lang="cs-CZ" dirty="0" err="1"/>
              <a:t>Cheng</a:t>
            </a:r>
            <a:r>
              <a:rPr lang="cs-CZ" dirty="0"/>
              <a:t> (2017) - </a:t>
            </a:r>
            <a:r>
              <a:rPr lang="cs-CZ" dirty="0">
                <a:hlinkClick r:id="rId2"/>
              </a:rPr>
              <a:t>https://www.moma.org/calendar/exhibitions/3656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San Andreas </a:t>
            </a:r>
            <a:r>
              <a:rPr lang="cs-CZ" dirty="0" err="1"/>
              <a:t>Deer</a:t>
            </a:r>
            <a:r>
              <a:rPr lang="cs-CZ" dirty="0"/>
              <a:t> </a:t>
            </a:r>
            <a:r>
              <a:rPr lang="cs-CZ" dirty="0" err="1"/>
              <a:t>Cam</a:t>
            </a:r>
            <a:r>
              <a:rPr lang="cs-CZ" dirty="0"/>
              <a:t> - Ben </a:t>
            </a:r>
            <a:r>
              <a:rPr lang="cs-CZ" dirty="0" err="1"/>
              <a:t>Watanabe</a:t>
            </a:r>
            <a:r>
              <a:rPr lang="cs-CZ" dirty="0"/>
              <a:t> (2016) - </a:t>
            </a:r>
            <a:r>
              <a:rPr lang="cs-CZ" dirty="0">
                <a:hlinkClick r:id="rId3"/>
              </a:rPr>
              <a:t>https://www.rockpapershotgun.com/gta-5-deer-livestream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Everything</a:t>
            </a:r>
            <a:r>
              <a:rPr lang="cs-CZ" dirty="0"/>
              <a:t> - David </a:t>
            </a:r>
            <a:r>
              <a:rPr lang="cs-CZ" dirty="0" err="1"/>
              <a:t>O’Reilly</a:t>
            </a:r>
            <a:r>
              <a:rPr lang="cs-CZ" dirty="0"/>
              <a:t> (2017) - </a:t>
            </a:r>
            <a:r>
              <a:rPr lang="cs-CZ" dirty="0">
                <a:hlinkClick r:id="rId4"/>
              </a:rPr>
              <a:t>https://www.davidoreilly.com/everything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1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32E42-E1AB-5F75-8A72-19E99B67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716992-E1B9-F6D6-059E-B4238A152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inspirována </a:t>
            </a:r>
            <a:r>
              <a:rPr lang="cs-CZ" dirty="0" err="1"/>
              <a:t>psychogeografií</a:t>
            </a:r>
            <a:r>
              <a:rPr lang="cs-CZ" dirty="0"/>
              <a:t> – umělecká praxe (autorem Guy </a:t>
            </a:r>
            <a:r>
              <a:rPr lang="cs-CZ" dirty="0" err="1"/>
              <a:t>Debord</a:t>
            </a:r>
            <a:r>
              <a:rPr lang="cs-CZ" dirty="0"/>
              <a:t>, člen </a:t>
            </a:r>
            <a:r>
              <a:rPr lang="cs-CZ" dirty="0" err="1"/>
              <a:t>situacionistů</a:t>
            </a:r>
            <a:r>
              <a:rPr lang="cs-CZ" dirty="0"/>
              <a:t>)</a:t>
            </a:r>
          </a:p>
          <a:p>
            <a:r>
              <a:rPr lang="cs-CZ" dirty="0"/>
              <a:t>Pohyb městem: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Nové objevování městského prostoru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3DCF2C7-FD18-7D17-DF25-19F1ECEB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64" y="3458726"/>
            <a:ext cx="8617033" cy="18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revné tóny půdy 16×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08_TF02801065.potx" id="{66888C60-275B-48EC-B934-1AD736FC45C5}" vid="{39777EF3-01AE-4657-9388-CCF4CBC80EFB}"/>
    </a:ext>
  </a:extLst>
</a:theme>
</file>

<file path=ppt/theme/theme2.xml><?xml version="1.0" encoding="utf-8"?>
<a:theme xmlns:a="http://schemas.openxmlformats.org/drawingml/2006/main" name="Motiv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v zemitých tónech (širokoúhlý formát)</Template>
  <TotalTime>111</TotalTime>
  <Words>694</Words>
  <Application>Microsoft Office PowerPoint</Application>
  <PresentationFormat>Vlastní</PresentationFormat>
  <Paragraphs>107</Paragraphs>
  <Slides>18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Corbel</vt:lpstr>
      <vt:lpstr>Barevné tóny půdy 16×9</vt:lpstr>
      <vt:lpstr>Geologie médií</vt:lpstr>
      <vt:lpstr>Jussi Parikka</vt:lpstr>
      <vt:lpstr>Geologie médií</vt:lpstr>
      <vt:lpstr>Geologie médií</vt:lpstr>
      <vt:lpstr>Příklad – z jakých prvků se skládá mobilní telefon</vt:lpstr>
      <vt:lpstr>Geologie médií </vt:lpstr>
      <vt:lpstr>Antropocén (Antrobscén)</vt:lpstr>
      <vt:lpstr>Antropocén (Antrobscén) </vt:lpstr>
      <vt:lpstr>Psychogeofyzika </vt:lpstr>
      <vt:lpstr>Psychogeofyzika</vt:lpstr>
      <vt:lpstr>Psychogeofyzika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Geologie médií</dc:title>
  <dc:creator>Adam Franc</dc:creator>
  <cp:lastModifiedBy>Adam Franc</cp:lastModifiedBy>
  <cp:revision>10</cp:revision>
  <dcterms:created xsi:type="dcterms:W3CDTF">2022-05-15T19:49:51Z</dcterms:created>
  <dcterms:modified xsi:type="dcterms:W3CDTF">2023-05-16T05:13:35Z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