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33"/>
  </p:notesMasterIdLst>
  <p:handoutMasterIdLst>
    <p:handoutMasterId r:id="rId34"/>
  </p:handoutMasterIdLst>
  <p:sldIdLst>
    <p:sldId id="446" r:id="rId5"/>
    <p:sldId id="447" r:id="rId6"/>
    <p:sldId id="448" r:id="rId7"/>
    <p:sldId id="450" r:id="rId8"/>
    <p:sldId id="451" r:id="rId9"/>
    <p:sldId id="452" r:id="rId10"/>
    <p:sldId id="454" r:id="rId11"/>
    <p:sldId id="456" r:id="rId12"/>
    <p:sldId id="457" r:id="rId13"/>
    <p:sldId id="458" r:id="rId14"/>
    <p:sldId id="459" r:id="rId15"/>
    <p:sldId id="453" r:id="rId16"/>
    <p:sldId id="455" r:id="rId17"/>
    <p:sldId id="460" r:id="rId18"/>
    <p:sldId id="461" r:id="rId19"/>
    <p:sldId id="462" r:id="rId20"/>
    <p:sldId id="463" r:id="rId21"/>
    <p:sldId id="465" r:id="rId22"/>
    <p:sldId id="464" r:id="rId23"/>
    <p:sldId id="466" r:id="rId24"/>
    <p:sldId id="467" r:id="rId25"/>
    <p:sldId id="468" r:id="rId26"/>
    <p:sldId id="469" r:id="rId27"/>
    <p:sldId id="470" r:id="rId28"/>
    <p:sldId id="471" r:id="rId29"/>
    <p:sldId id="472" r:id="rId30"/>
    <p:sldId id="473" r:id="rId31"/>
    <p:sldId id="474" r:id="rId3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7AB"/>
    <a:srgbClr val="8C5896"/>
    <a:srgbClr val="7C6560"/>
    <a:srgbClr val="29282D"/>
    <a:srgbClr val="E288B6"/>
    <a:srgbClr val="D75078"/>
    <a:srgbClr val="B38F6A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7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2CA547-AA12-4F2D-BCC0-E8927BCD9632}" type="datetime1">
              <a:rPr lang="cs-CZ" smtClean="0"/>
              <a:t>21.03.2023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004FE7-BA7C-4FF4-9756-C6A1F2BCA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6E3E1-1EBE-46A8-931E-C4D4D9FEB89E}" type="datetime1">
              <a:rPr lang="cs-CZ" smtClean="0"/>
              <a:pPr/>
              <a:t>21.03.2023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83F1C3-4FA3-4491-97F4-43CA9C8BDF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z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17136"/>
            <a:ext cx="6581554" cy="1371600"/>
          </a:xfrm>
        </p:spPr>
        <p:txBody>
          <a:bodyPr rtlCol="0"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Zábav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Zába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 rtlCol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 rtl="0"/>
            <a:r>
              <a:rPr lang="cs-CZ" noProof="0"/>
              <a:t>Kliknutím přidáte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ce vyvážení palet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– akce vyvážení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99032"/>
            <a:ext cx="3619501" cy="877824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ky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n-US" sz="180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7467601" cy="1572768"/>
          </a:xfrm>
        </p:spPr>
        <p:txBody>
          <a:bodyPr rtlCol="0"/>
          <a:lstStyle>
            <a:lvl1pPr>
              <a:lnSpc>
                <a:spcPts val="4600"/>
              </a:lnSpc>
              <a:defRPr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4" name="Zástupný symbol pro text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 rtlCol="0"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71600"/>
            <a:ext cx="3619501" cy="877824"/>
          </a:xfrm>
        </p:spPr>
        <p:txBody>
          <a:bodyPr rtlCol="0"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Hvězda pořadu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Hvězda pořad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38801" cy="1572126"/>
          </a:xfrm>
        </p:spPr>
        <p:txBody>
          <a:bodyPr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0EC8852-5BFC-45C8-AA9D-A69FEDEDEC8D}" type="datetime1">
              <a:rPr lang="cs-CZ" noProof="0" smtClean="0"/>
              <a:t>21.03.2023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F104DD7-16AD-4FE2-8D74-B13F5A1D762B}" type="datetime1">
              <a:rPr lang="cs-CZ" noProof="0" smtClean="0"/>
              <a:t>21.03.2023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32C8583-A277-4AF6-8B30-1A6F091011EF}" type="datetime1">
              <a:rPr lang="cs-CZ" noProof="0" smtClean="0"/>
              <a:t>21.03.2023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017A2C9-F6A1-4616-9197-9B4227402CF5}" type="datetime1">
              <a:rPr lang="cs-CZ" noProof="0" smtClean="0"/>
              <a:t>21.03.2023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ZWcX3XQyukg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85103965?h=1622ca5bd2&amp;app_id=12296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xn--9l7a.com" TargetMode="Externa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Orxxbj92SSA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bstraktní obrázek zakřivených čar">
            <a:extLst>
              <a:ext uri="{FF2B5EF4-FFF2-40B4-BE49-F238E27FC236}">
                <a16:creationId xmlns:a16="http://schemas.microsoft.com/office/drawing/2014/main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25" y="0"/>
            <a:ext cx="12191550" cy="6857999"/>
          </a:xfr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2" y="1804491"/>
            <a:ext cx="6581554" cy="1371600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cs-CZ" sz="4000" dirty="0"/>
              <a:t>Vilém </a:t>
            </a:r>
            <a:r>
              <a:rPr lang="cs-CZ" sz="4000" dirty="0" err="1"/>
              <a:t>FLusser</a:t>
            </a:r>
            <a:endParaRPr lang="cs-CZ" sz="4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C00DE2C-9308-4B39-8077-5804EBC57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839" y="-1"/>
            <a:ext cx="4235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D09A8-886E-4CDD-A123-867AE7C1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747658" cy="1572126"/>
          </a:xfrm>
        </p:spPr>
        <p:txBody>
          <a:bodyPr>
            <a:normAutofit/>
          </a:bodyPr>
          <a:lstStyle/>
          <a:p>
            <a:r>
              <a:rPr lang="cs-CZ" sz="2400" dirty="0"/>
              <a:t>Příklad uměleckého dešifrování technického obrazu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C7BDF3-EDE9-446D-BD98-EBDAD8906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Andreas Müller-Pohle  - </a:t>
            </a:r>
            <a:r>
              <a:rPr lang="en-US" dirty="0"/>
              <a:t>Digital Scores (after </a:t>
            </a:r>
            <a:r>
              <a:rPr lang="en-US" dirty="0" err="1"/>
              <a:t>Nicéphore</a:t>
            </a:r>
            <a:r>
              <a:rPr lang="en-US" dirty="0"/>
              <a:t> </a:t>
            </a:r>
            <a:r>
              <a:rPr lang="en-US" dirty="0" err="1"/>
              <a:t>Niépce</a:t>
            </a:r>
            <a:r>
              <a:rPr lang="en-US" dirty="0"/>
              <a:t>)</a:t>
            </a:r>
            <a:r>
              <a:rPr lang="cs-CZ" dirty="0"/>
              <a:t> – 1995-1998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008317-BAA6-4E70-999A-F6CEB6DB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34" y="2188029"/>
            <a:ext cx="6719066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D09A8-886E-4CDD-A123-867AE7C1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930729"/>
            <a:ext cx="5747658" cy="1572126"/>
          </a:xfrm>
        </p:spPr>
        <p:txBody>
          <a:bodyPr>
            <a:normAutofit/>
          </a:bodyPr>
          <a:lstStyle/>
          <a:p>
            <a:r>
              <a:rPr lang="cs-CZ" sz="2400" dirty="0"/>
              <a:t>Příklad uměleckého dešifrování technického obrazu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C7BDF3-EDE9-446D-BD98-EBDAD8906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Andreas Müller-Pohle  - </a:t>
            </a:r>
            <a:r>
              <a:rPr lang="en-US" dirty="0"/>
              <a:t>Digital Scores (after </a:t>
            </a:r>
            <a:r>
              <a:rPr lang="en-US" dirty="0" err="1"/>
              <a:t>Nicéphore</a:t>
            </a:r>
            <a:r>
              <a:rPr lang="en-US" dirty="0"/>
              <a:t> </a:t>
            </a:r>
            <a:r>
              <a:rPr lang="en-US" dirty="0" err="1"/>
              <a:t>Niépce</a:t>
            </a:r>
            <a:r>
              <a:rPr lang="en-US" dirty="0"/>
              <a:t>)</a:t>
            </a:r>
            <a:r>
              <a:rPr lang="cs-CZ" dirty="0"/>
              <a:t> – 1995-1998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1AFD43-A5DE-4BCC-980D-461E8748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2" y="0"/>
            <a:ext cx="6849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3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69CA6-5CB8-4136-B331-39ABF984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8079"/>
            <a:ext cx="5605272" cy="1572126"/>
          </a:xfrm>
        </p:spPr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B05C2E-B985-47FB-96AC-FF044948A8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4CD6CCE-DE90-4F86-A1B7-AFBAF1E95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956" y="1720306"/>
            <a:ext cx="6665200" cy="49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3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58537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kódování obrazu je vždy prováděno za pomoci programu, který je uvnitř určitého aparátu</a:t>
            </a:r>
          </a:p>
          <a:p>
            <a:pPr marL="285750" indent="-285750">
              <a:buFontTx/>
              <a:buChar char="-"/>
            </a:pPr>
            <a:r>
              <a:rPr lang="cs-CZ" dirty="0"/>
              <a:t>spojení aparátu a programu = </a:t>
            </a:r>
            <a:r>
              <a:rPr lang="cs-CZ" dirty="0" err="1"/>
              <a:t>black</a:t>
            </a:r>
            <a:r>
              <a:rPr lang="cs-CZ" dirty="0"/>
              <a:t> box 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program je vždy skrytý</a:t>
            </a:r>
          </a:p>
          <a:p>
            <a:pPr marL="285750" indent="-285750">
              <a:buFontTx/>
              <a:buChar char="-"/>
            </a:pPr>
            <a:r>
              <a:rPr lang="cs-CZ" dirty="0"/>
              <a:t>Jakým způsobem nás programuje fotografie?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6751A0-5D7B-4634-9A03-35BC961E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058" y="2284640"/>
            <a:ext cx="5761264" cy="34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58537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fotografie odráží svět pojmů nikoli „svět venku“</a:t>
            </a:r>
          </a:p>
          <a:p>
            <a:pPr marL="285750" indent="-285750">
              <a:buFontTx/>
              <a:buChar char="-"/>
            </a:pPr>
            <a:r>
              <a:rPr lang="cs-CZ" dirty="0"/>
              <a:t>složitý proces kódování fotografického obrazu</a:t>
            </a:r>
          </a:p>
          <a:p>
            <a:pPr marL="285750" indent="-285750">
              <a:buFontTx/>
              <a:buChar char="-"/>
            </a:pPr>
            <a:r>
              <a:rPr lang="cs-CZ" dirty="0"/>
              <a:t>každá pořízená fotografie představuje realizaci </a:t>
            </a:r>
          </a:p>
          <a:p>
            <a:r>
              <a:rPr lang="cs-CZ" dirty="0"/>
              <a:t>     jedné možnosti programu</a:t>
            </a:r>
          </a:p>
          <a:p>
            <a:pPr marL="285750" indent="-285750">
              <a:buFontTx/>
              <a:buChar char="-"/>
            </a:pPr>
            <a:r>
              <a:rPr lang="cs-CZ" dirty="0"/>
              <a:t>uživatel nemůže programovat aparát, 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program je napevno zabudovaný do aparátu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6791BD6-05AD-460F-8314-2598D28E1E70}"/>
              </a:ext>
            </a:extLst>
          </p:cNvPr>
          <p:cNvSpPr txBox="1"/>
          <p:nvPr/>
        </p:nvSpPr>
        <p:spPr>
          <a:xfrm>
            <a:off x="7272528" y="1220087"/>
            <a:ext cx="48006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„V programu fotoaparátu jsou předem obsaženy všechny fotografie, které je aparát schopen vytvořit. „S každou (informativní) fotografií se stává fotografický program o jednu možnost chudší, zatímco fotografické univerzum se stává o jednu realizaci bohatší.“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E77EC94-27ED-439B-B578-1A7BDB89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4" y="3162192"/>
            <a:ext cx="4692616" cy="35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82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15444-1D7D-48C6-B787-32FED359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914400"/>
            <a:ext cx="6720841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Lineární perspektiva – základní prvek programu fotoaparátu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6D124F-F412-4499-834F-50FB71FD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95" y="4238104"/>
            <a:ext cx="4782878" cy="2726997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8765DE-5562-4AA3-90C6-378C812C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76" y="2631512"/>
            <a:ext cx="6163795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pl-PL" dirty="0"/>
              <a:t>zobrazování objektů tak jako bychom se na ně dívali z okna nebo skrze rámeček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perspektiva předpokládá jediného pozorovatele, musí zaujmout ideální stanoviště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989C0A5-1BC0-47CC-8D65-ED6160C17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73" y="326647"/>
            <a:ext cx="4694327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96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15444-1D7D-48C6-B787-32FED359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914400"/>
            <a:ext cx="6720841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Lineární perspektiva – základní prvek programu fotoaparátu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8765DE-5562-4AA3-90C6-378C812C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599" y="2656005"/>
            <a:ext cx="6302830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ideologický rozměr perspektivy -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Erwin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Panofsky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kniha Perspektiva jako symbolická forma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reprezentuje „objektivní“ pohled na skutečnost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braz předkládá předem připravený pohled na určité místo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tento matematický model zobrazení reality 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zabudován do fotoaparátu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243B0E-5AC1-472A-BD2D-E08B28B99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36" y="4242026"/>
            <a:ext cx="6896164" cy="25703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B19785E-82ED-4BA6-A0C5-A696930D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39" y="281283"/>
            <a:ext cx="512108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7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64043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program fotoaparátu může upravovat jen výrobce</a:t>
            </a:r>
          </a:p>
          <a:p>
            <a:pPr marL="285750" indent="-285750">
              <a:buFontTx/>
              <a:buChar char="-"/>
            </a:pPr>
            <a:r>
              <a:rPr lang="cs-CZ" dirty="0"/>
              <a:t>fotografie je výsledkem dialogu mezi pamětí fotografa a    pamětí fotoaparátu </a:t>
            </a:r>
          </a:p>
          <a:p>
            <a:pPr marL="285750" indent="-285750">
              <a:buFontTx/>
              <a:buChar char="-"/>
            </a:pPr>
            <a:r>
              <a:rPr lang="cs-CZ" dirty="0"/>
              <a:t>kritérium hodnoty </a:t>
            </a:r>
            <a:r>
              <a:rPr lang="cs-CZ" dirty="0" err="1"/>
              <a:t>inf</a:t>
            </a:r>
            <a:r>
              <a:rPr lang="cs-CZ" dirty="0"/>
              <a:t>. obsažené ve fotografii - schopnost dávat věcem význam </a:t>
            </a:r>
          </a:p>
        </p:txBody>
      </p:sp>
    </p:spTree>
    <p:extLst>
      <p:ext uri="{BB962C8B-B14F-4D97-AF65-F5344CB8AC3E}">
        <p14:creationId xmlns:p14="http://schemas.microsoft.com/office/powerpoint/2010/main" val="982394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64043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Tři typy fotografií:</a:t>
            </a:r>
          </a:p>
          <a:p>
            <a:pPr marL="285750" indent="-285750">
              <a:buFontTx/>
              <a:buChar char="-"/>
            </a:pPr>
            <a:r>
              <a:rPr lang="cs-CZ" dirty="0"/>
              <a:t>1. Automatická - vědecká</a:t>
            </a:r>
          </a:p>
          <a:p>
            <a:pPr marL="285750" indent="-285750">
              <a:buFontTx/>
              <a:buChar char="-"/>
            </a:pPr>
            <a:r>
              <a:rPr lang="cs-CZ" dirty="0"/>
              <a:t>2. Amatérské snímky </a:t>
            </a:r>
          </a:p>
          <a:p>
            <a:pPr marL="285750" indent="-285750">
              <a:buFontTx/>
              <a:buChar char="-"/>
            </a:pPr>
            <a:r>
              <a:rPr lang="cs-CZ" dirty="0"/>
              <a:t>3. Snímky experimentálních fotografů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CAD09B-CB29-4FB4-9670-61802FE52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0" y="1"/>
            <a:ext cx="4701721" cy="31736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25CC56-BE0D-435F-BA36-B1F94322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097" y="3153594"/>
            <a:ext cx="3663194" cy="37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52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54125-33AD-40DD-AB0D-BEAAC735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4" y="647590"/>
            <a:ext cx="5605272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Příklad experimentálního přístupu k fotografii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1CAA5D-FF33-4E52-ACCD-D3767BD87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4196443" cy="2871216"/>
          </a:xfrm>
        </p:spPr>
        <p:txBody>
          <a:bodyPr/>
          <a:lstStyle/>
          <a:p>
            <a:r>
              <a:rPr lang="cs-CZ" dirty="0"/>
              <a:t>- Andreas Müller-Pohle - Transformance.1979–198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D25DEA-1CA6-4785-8A39-8198FCEC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29" y="4295954"/>
            <a:ext cx="3762608" cy="25003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608364-18FC-444E-9FCF-EDEE8F921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05" y="4287039"/>
            <a:ext cx="3727767" cy="25092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6F23B3-F210-44E3-85A8-9C8883E5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9" y="4295954"/>
            <a:ext cx="3714524" cy="25003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82F0C0-9D23-4845-AFD0-7AB382401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645" y="1851053"/>
            <a:ext cx="3675851" cy="24426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E59881-0A9A-4AC6-95EE-D8D627BF5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176" y="1851054"/>
            <a:ext cx="3616381" cy="24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6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669B2E69-B1DF-40FF-BA6D-7FE5A337D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F04F682-99B6-4621-856C-73C918DCF3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195" y="2713154"/>
            <a:ext cx="5091577" cy="3850932"/>
          </a:xfrm>
        </p:spPr>
        <p:txBody>
          <a:bodyPr/>
          <a:lstStyle/>
          <a:p>
            <a:r>
              <a:rPr lang="cs-CZ" dirty="0"/>
              <a:t>- narozen 1920 v Praze</a:t>
            </a:r>
          </a:p>
          <a:p>
            <a:endParaRPr lang="cs-CZ" dirty="0"/>
          </a:p>
          <a:p>
            <a:r>
              <a:rPr lang="cs-CZ" dirty="0"/>
              <a:t>- 1939 – emigrace do Brazílie</a:t>
            </a:r>
          </a:p>
          <a:p>
            <a:endParaRPr lang="cs-CZ" dirty="0"/>
          </a:p>
          <a:p>
            <a:r>
              <a:rPr lang="cs-CZ" dirty="0"/>
              <a:t>- 1962 – člen Brazilského filosofického institutu</a:t>
            </a:r>
          </a:p>
          <a:p>
            <a:endParaRPr lang="cs-CZ" dirty="0"/>
          </a:p>
          <a:p>
            <a:r>
              <a:rPr lang="cs-CZ" dirty="0"/>
              <a:t>- od 60. let – výuka teorie komunikace a filozofie   médií</a:t>
            </a:r>
          </a:p>
          <a:p>
            <a:r>
              <a:rPr lang="cs-CZ" dirty="0"/>
              <a:t>- zemřel v roce 1991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DBE8C3D-54B8-41FF-B8E1-2B57A413A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9" name="Online médium 8" title="flusser talks photography">
            <a:hlinkClick r:id="" action="ppaction://media"/>
            <a:extLst>
              <a:ext uri="{FF2B5EF4-FFF2-40B4-BE49-F238E27FC236}">
                <a16:creationId xmlns:a16="http://schemas.microsoft.com/office/drawing/2014/main" id="{1EEBBF79-E989-49ED-B690-DDA50963C3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47876" y="2024908"/>
            <a:ext cx="6444124" cy="48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F3F93-0A2B-45DB-8E9D-157DDCD0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Vize telematické společnosti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FB65C5-9D02-4D27-BA32-2B79C0078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4946904" cy="350803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telematika – spojení informatiky a telekomunikace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každý člověk by byl tvůrcem i distributorem technických obrazů</a:t>
            </a:r>
          </a:p>
          <a:p>
            <a:pPr marL="285750" indent="-285750">
              <a:buFontTx/>
              <a:buChar char="-"/>
            </a:pPr>
            <a:r>
              <a:rPr lang="cs-CZ" dirty="0"/>
              <a:t>bude vzrůstat počet informací, budeme používat umělé paměti k jejich uchování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dialog umělých pamětí a uživatelů</a:t>
            </a:r>
          </a:p>
          <a:p>
            <a:pPr marL="285750" indent="-285750">
              <a:buFontTx/>
              <a:buChar char="-"/>
            </a:pPr>
            <a:r>
              <a:rPr lang="cs-CZ" dirty="0"/>
              <a:t>všichni budou přijímat, přetvářet a dále předávat technické obrazy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FCEC72A-33B5-496F-8A6B-DCF0A5502228}"/>
              </a:ext>
            </a:extLst>
          </p:cNvPr>
          <p:cNvSpPr txBox="1"/>
          <p:nvPr/>
        </p:nvSpPr>
        <p:spPr>
          <a:xfrm>
            <a:off x="7421336" y="1670918"/>
            <a:ext cx="44849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solidFill>
                  <a:schemeClr val="bg1"/>
                </a:solidFill>
                <a:highlight>
                  <a:srgbClr val="6667AB"/>
                </a:highlight>
              </a:rPr>
              <a:t>„U telematických dialogů si lidské a „umělé“ paměti vyměňují informace, aby z nich syntetizovaly informace nové a ty pak ukládaly do umělých pamětí.“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28A0B3-39A4-4DFC-BAC7-68F3CD519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80" y="3721609"/>
            <a:ext cx="5082320" cy="28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83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13250-FEFB-4264-AA8C-97380E73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Jana Horáková – Aparát jako hybrid strojových a lidských uspořádání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D32A72-8141-493C-911A-6258C475D3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6449786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pt-BR" dirty="0"/>
              <a:t>ůležitý pojem ve Flusserově díle – aparát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aparáty jsou kulturní produkty, pomocí kterých můžeme poznávat kulturu, která je vytvořila</a:t>
            </a:r>
          </a:p>
          <a:p>
            <a:pPr marL="285750" indent="-285750">
              <a:buFontTx/>
              <a:buChar char="-"/>
            </a:pPr>
            <a:r>
              <a:rPr lang="cs-CZ" dirty="0"/>
              <a:t>je třeba je zkoumat z pohledu technických oborů i humanitních věd</a:t>
            </a:r>
          </a:p>
          <a:p>
            <a:pPr marL="285750" indent="-285750">
              <a:buFontTx/>
              <a:buChar char="-"/>
            </a:pPr>
            <a:r>
              <a:rPr lang="cs-CZ" dirty="0"/>
              <a:t>Nejvhodnější teorii k výzkumu </a:t>
            </a:r>
            <a:r>
              <a:rPr lang="cs-CZ" dirty="0" err="1"/>
              <a:t>Actor</a:t>
            </a:r>
            <a:r>
              <a:rPr lang="cs-CZ" dirty="0"/>
              <a:t>-network </a:t>
            </a:r>
            <a:r>
              <a:rPr lang="cs-CZ" dirty="0" err="1"/>
              <a:t>theory</a:t>
            </a:r>
            <a:r>
              <a:rPr lang="cs-CZ" dirty="0"/>
              <a:t> (Bruno </a:t>
            </a:r>
            <a:r>
              <a:rPr lang="cs-CZ" dirty="0" err="1"/>
              <a:t>Latour</a:t>
            </a:r>
            <a:r>
              <a:rPr lang="cs-CZ" dirty="0"/>
              <a:t>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CB6362-3C0D-4588-9F4F-AD653F14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3633107"/>
            <a:ext cx="4837340" cy="32248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EEF3FDA-F5E1-4CCC-938A-244AD5EE4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0"/>
            <a:ext cx="2987036" cy="36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0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13250-FEFB-4264-AA8C-97380E73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Jana Horáková – Aparát jako hybrid strojových a lidských uspořádání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D32A72-8141-493C-911A-6258C475D3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6449786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Definice aparátu:</a:t>
            </a:r>
          </a:p>
          <a:p>
            <a:pPr marL="342900" indent="-342900">
              <a:buAutoNum type="alphaLcParenR"/>
            </a:pPr>
            <a:r>
              <a:rPr lang="cs-CZ" dirty="0"/>
              <a:t>Aparát jako hračka</a:t>
            </a:r>
          </a:p>
          <a:p>
            <a:pPr marL="342900" indent="-342900">
              <a:buAutoNum type="alphaLcParenR"/>
            </a:pPr>
            <a:r>
              <a:rPr lang="cs-CZ" dirty="0"/>
              <a:t>Aparát jako </a:t>
            </a:r>
            <a:r>
              <a:rPr lang="cs-CZ" dirty="0" err="1"/>
              <a:t>black</a:t>
            </a:r>
            <a:r>
              <a:rPr lang="cs-CZ" dirty="0"/>
              <a:t> box </a:t>
            </a:r>
          </a:p>
          <a:p>
            <a:pPr marL="342900" indent="-342900">
              <a:buAutoNum type="alphaLcParenR"/>
            </a:pPr>
            <a:r>
              <a:rPr lang="cs-CZ" dirty="0"/>
              <a:t>Data </a:t>
            </a:r>
            <a:r>
              <a:rPr lang="cs-CZ" dirty="0" err="1"/>
              <a:t>processing</a:t>
            </a:r>
            <a:endParaRPr lang="cs-CZ" dirty="0"/>
          </a:p>
          <a:p>
            <a:pPr marL="342900" indent="-342900">
              <a:buAutoNum type="alphaLcParenR"/>
            </a:pPr>
            <a:r>
              <a:rPr lang="cs-CZ" dirty="0"/>
              <a:t>Aparát jako programované a programující médium </a:t>
            </a:r>
          </a:p>
          <a:p>
            <a:pPr marL="342900" indent="-342900">
              <a:buAutoNum type="alphaLcParenR"/>
            </a:pPr>
            <a:r>
              <a:rPr lang="cs-CZ" dirty="0"/>
              <a:t>Aparát jako výraz vědeckého myšlení </a:t>
            </a:r>
          </a:p>
          <a:p>
            <a:pPr marL="342900" indent="-342900">
              <a:buAutoNum type="alphaLcParenR"/>
            </a:pPr>
            <a:r>
              <a:rPr lang="cs-CZ" dirty="0"/>
              <a:t>Software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CB6362-3C0D-4588-9F4F-AD653F14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3633107"/>
            <a:ext cx="4837340" cy="32248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EEF3FDA-F5E1-4CCC-938A-244AD5EE4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0"/>
            <a:ext cx="2987036" cy="36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73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13250-FEFB-4264-AA8C-97380E73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914400"/>
            <a:ext cx="6294665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Jana Horáková – OD „PROGRAMMED IMAGINATION“ K „PROGRAMMED VISIONS“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D32A72-8141-493C-911A-6258C475D3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6449786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aparáty produkují programovanou imaginaci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programované obrazy utvářejí naše představy o světě </a:t>
            </a:r>
          </a:p>
          <a:p>
            <a:pPr marL="285750" indent="-285750">
              <a:buFontTx/>
              <a:buChar char="-"/>
            </a:pPr>
            <a:r>
              <a:rPr lang="cs-CZ" dirty="0"/>
              <a:t>Wendy </a:t>
            </a:r>
            <a:r>
              <a:rPr lang="cs-CZ" dirty="0" err="1"/>
              <a:t>Chun</a:t>
            </a:r>
            <a:r>
              <a:rPr lang="cs-CZ" dirty="0"/>
              <a:t> – digitální média využívána k tvorbě „programovaných vizí“</a:t>
            </a:r>
          </a:p>
          <a:p>
            <a:pPr marL="285750" indent="-285750">
              <a:buFontTx/>
              <a:buChar char="-"/>
            </a:pPr>
            <a:r>
              <a:rPr lang="cs-CZ" dirty="0"/>
              <a:t>předpovídání budoucnosti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F489CC-38AC-4928-A164-0BCD1505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066800"/>
            <a:ext cx="457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44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2A591-43FC-415D-B355-B4A27FFF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</a:t>
            </a:r>
            <a:r>
              <a:rPr lang="cs-CZ" dirty="0"/>
              <a:t> a umění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B605B2-659B-4395-9627-B43F2C8CFC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6286500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reflexe umění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umění je neodlučitelně spojeno s technikou a vědou</a:t>
            </a:r>
          </a:p>
          <a:p>
            <a:pPr marL="285750" indent="-285750">
              <a:buFontTx/>
              <a:buChar char="-"/>
            </a:pPr>
            <a:r>
              <a:rPr lang="cs-CZ" dirty="0"/>
              <a:t>věda začíná chápat sebe samu jako určitou formu umění</a:t>
            </a:r>
          </a:p>
          <a:p>
            <a:pPr marL="285750" indent="-285750">
              <a:buFontTx/>
              <a:buChar char="-"/>
            </a:pPr>
            <a:r>
              <a:rPr lang="pl-PL" dirty="0"/>
              <a:t>postupy a strategie vědy vstupují do umění</a:t>
            </a:r>
          </a:p>
          <a:p>
            <a:pPr marL="285750" indent="-285750">
              <a:buFontTx/>
              <a:buChar char="-"/>
            </a:pPr>
            <a:r>
              <a:rPr lang="pl-PL" dirty="0"/>
              <a:t>chápe umění jako formu komunikace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spolupráce </a:t>
            </a:r>
            <a:r>
              <a:rPr lang="pt-BR" dirty="0"/>
              <a:t>na přípravě 12. bienále v São Paulu</a:t>
            </a:r>
            <a:r>
              <a:rPr lang="cs-CZ" dirty="0"/>
              <a:t> (1973)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692CD1-05C2-478B-B000-9063120F7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100" y="359730"/>
            <a:ext cx="4863732" cy="32412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BF2D6E-C262-4A33-860E-9590C774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100" y="3429000"/>
            <a:ext cx="5016900" cy="3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13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99AAB-3C1E-4C10-B97A-AAA33300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391886"/>
            <a:ext cx="7266215" cy="1572126"/>
          </a:xfrm>
        </p:spPr>
        <p:txBody>
          <a:bodyPr>
            <a:normAutofit/>
          </a:bodyPr>
          <a:lstStyle/>
          <a:p>
            <a:r>
              <a:rPr lang="cs-CZ" sz="2800" dirty="0"/>
              <a:t>Výstava věnovaná umělecké činnosti Viléma </a:t>
            </a:r>
            <a:r>
              <a:rPr lang="cs-CZ" sz="2800" dirty="0" err="1"/>
              <a:t>Flussera</a:t>
            </a:r>
            <a:r>
              <a:rPr lang="cs-CZ" sz="2800" dirty="0"/>
              <a:t> - </a:t>
            </a:r>
            <a:r>
              <a:rPr lang="cs-CZ" sz="2800" dirty="0" err="1"/>
              <a:t>Bezedno</a:t>
            </a:r>
            <a:r>
              <a:rPr lang="cs-CZ" sz="2800" dirty="0"/>
              <a:t> v Galerii AMU (2017)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7220FD-A218-4051-AE7B-33A304CA6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364" y="2672334"/>
            <a:ext cx="6555921" cy="2871216"/>
          </a:xfrm>
        </p:spPr>
        <p:txBody>
          <a:bodyPr/>
          <a:lstStyle/>
          <a:p>
            <a:r>
              <a:rPr lang="cs-CZ" dirty="0"/>
              <a:t>Díla:</a:t>
            </a:r>
          </a:p>
          <a:p>
            <a:r>
              <a:rPr lang="de-DE" dirty="0"/>
              <a:t>Dieter Jung - Lebenszeichen von </a:t>
            </a:r>
            <a:r>
              <a:rPr lang="de-DE" dirty="0" err="1"/>
              <a:t>Vilém</a:t>
            </a:r>
            <a:r>
              <a:rPr lang="de-DE" dirty="0"/>
              <a:t> </a:t>
            </a:r>
            <a:r>
              <a:rPr lang="de-DE" dirty="0" err="1"/>
              <a:t>Flusser</a:t>
            </a:r>
            <a:r>
              <a:rPr lang="de-DE" dirty="0"/>
              <a:t> (Signs </a:t>
            </a:r>
            <a:r>
              <a:rPr lang="de-DE" dirty="0" err="1"/>
              <a:t>of</a:t>
            </a:r>
            <a:r>
              <a:rPr lang="de-DE" dirty="0"/>
              <a:t> Life)</a:t>
            </a:r>
            <a:endParaRPr lang="cs-CZ" dirty="0"/>
          </a:p>
          <a:p>
            <a:r>
              <a:rPr lang="de-DE" dirty="0"/>
              <a:t>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901949-0F3E-4C4F-B76F-73284DE7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204" y="1678272"/>
            <a:ext cx="3884796" cy="5179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51FE9F-D533-41E4-84D9-F713A4ADA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288" y="3741441"/>
            <a:ext cx="4593947" cy="28712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84ED8DB-F51C-43C3-8B25-6C4F0926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1441"/>
            <a:ext cx="3828288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97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99AAB-3C1E-4C10-B97A-AAA33300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15" y="0"/>
            <a:ext cx="9417449" cy="1572126"/>
          </a:xfrm>
        </p:spPr>
        <p:txBody>
          <a:bodyPr>
            <a:normAutofit/>
          </a:bodyPr>
          <a:lstStyle/>
          <a:p>
            <a:r>
              <a:rPr lang="de-DE" sz="2800" dirty="0"/>
              <a:t>Wolfgang Spahn - Bild einer </a:t>
            </a:r>
            <a:r>
              <a:rPr lang="de-DE" sz="2800" dirty="0" err="1"/>
              <a:t>Ausstelung</a:t>
            </a:r>
            <a:r>
              <a:rPr lang="de-DE" sz="2800" dirty="0"/>
              <a:t> </a:t>
            </a:r>
            <a:br>
              <a:rPr lang="de-DE" sz="2800" dirty="0"/>
            </a:br>
            <a:endParaRPr lang="cs-CZ" sz="28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7220FD-A218-4051-AE7B-33A304CA6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7665" y="1415034"/>
            <a:ext cx="6555921" cy="287121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nline médium 3" title="Bilder einer Ausstellung">
            <a:hlinkClick r:id="" action="ppaction://media"/>
            <a:extLst>
              <a:ext uri="{FF2B5EF4-FFF2-40B4-BE49-F238E27FC236}">
                <a16:creationId xmlns:a16="http://schemas.microsoft.com/office/drawing/2014/main" id="{2A60BB21-E4DA-4074-87D8-9419DBEC2D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8674" y="934720"/>
            <a:ext cx="10271341" cy="57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7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99AAB-3C1E-4C10-B97A-AAA33300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391886"/>
            <a:ext cx="7266215" cy="1572126"/>
          </a:xfrm>
        </p:spPr>
        <p:txBody>
          <a:bodyPr>
            <a:normAutofit/>
          </a:bodyPr>
          <a:lstStyle/>
          <a:p>
            <a:r>
              <a:rPr lang="de-DE" sz="2800" dirty="0"/>
              <a:t>JODI – IDN – 2016 </a:t>
            </a:r>
            <a:br>
              <a:rPr lang="de-DE" sz="2800" dirty="0"/>
            </a:br>
            <a:endParaRPr lang="cs-CZ" sz="28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7220FD-A218-4051-AE7B-33A304CA6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9881" y="2894740"/>
            <a:ext cx="6555921" cy="2871216"/>
          </a:xfrm>
        </p:spPr>
        <p:txBody>
          <a:bodyPr/>
          <a:lstStyle/>
          <a:p>
            <a:r>
              <a:rPr lang="cs-CZ" dirty="0"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xn--9l7a.com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40E830-F9C0-4DB9-A62F-BD39106BF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710" y="1322614"/>
            <a:ext cx="5064289" cy="55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24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C20EC-AE16-4814-BD3A-6580E528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Harun</a:t>
            </a:r>
            <a:r>
              <a:rPr lang="cs-CZ" dirty="0"/>
              <a:t> </a:t>
            </a:r>
            <a:r>
              <a:rPr lang="cs-CZ" dirty="0" err="1"/>
              <a:t>Farocki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550F88-6C5E-43C9-86D2-F7A9858F9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774" y="2566198"/>
            <a:ext cx="3559783" cy="2871216"/>
          </a:xfrm>
        </p:spPr>
        <p:txBody>
          <a:bodyPr/>
          <a:lstStyle/>
          <a:p>
            <a:r>
              <a:rPr lang="cs-CZ" dirty="0"/>
              <a:t>Inspirace </a:t>
            </a:r>
            <a:r>
              <a:rPr lang="cs-CZ" dirty="0" err="1"/>
              <a:t>Flusserovým</a:t>
            </a:r>
            <a:r>
              <a:rPr lang="cs-CZ" dirty="0"/>
              <a:t> dílem</a:t>
            </a:r>
          </a:p>
          <a:p>
            <a:r>
              <a:rPr lang="de-DE" dirty="0"/>
              <a:t>Ich glaubte Gefangene zu sehen</a:t>
            </a:r>
            <a:r>
              <a:rPr lang="cs-CZ"/>
              <a:t> (Myslel </a:t>
            </a:r>
            <a:r>
              <a:rPr lang="cs-CZ" dirty="0"/>
              <a:t>jsem, že vidím uvězněné, 2004) </a:t>
            </a:r>
          </a:p>
          <a:p>
            <a:endParaRPr lang="cs-CZ" dirty="0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52E21F8A-9477-4783-B1A0-5DF8AB288C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5" name="Online médium 4" title="I THOUGHT I WAS SEEING CONVICTS (2004)">
            <a:hlinkClick r:id="" action="ppaction://media"/>
            <a:extLst>
              <a:ext uri="{FF2B5EF4-FFF2-40B4-BE49-F238E27FC236}">
                <a16:creationId xmlns:a16="http://schemas.microsoft.com/office/drawing/2014/main" id="{D8305FB3-6717-431E-809A-910B7BE773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02529" y="640897"/>
            <a:ext cx="8289471" cy="62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6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699F7-1C34-40BF-ABA7-04D0F76B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komunikace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A1E3AB-D285-463A-BC44-E6B2C35EC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680498"/>
            <a:ext cx="5135336" cy="3671316"/>
          </a:xfrm>
        </p:spPr>
        <p:txBody>
          <a:bodyPr/>
          <a:lstStyle/>
          <a:p>
            <a:r>
              <a:rPr lang="cs-CZ" dirty="0"/>
              <a:t>Hlavní cíl komunikace – výměna slov za účelem jejich předání a uchování</a:t>
            </a:r>
          </a:p>
          <a:p>
            <a:endParaRPr lang="cs-CZ" dirty="0"/>
          </a:p>
          <a:p>
            <a:r>
              <a:rPr lang="cs-CZ" dirty="0"/>
              <a:t>komunikace projevem lidské svobody - možnost vytvářet informace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599FC0-CCCE-437E-9B93-FACB6A9A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267" y="1637122"/>
            <a:ext cx="5020733" cy="44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699F7-1C34-40BF-ABA7-04D0F76B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komunikace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A1E3AB-D285-463A-BC44-E6B2C35EC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680498"/>
            <a:ext cx="5135336" cy="3671316"/>
          </a:xfrm>
        </p:spPr>
        <p:txBody>
          <a:bodyPr/>
          <a:lstStyle/>
          <a:p>
            <a:r>
              <a:rPr lang="cs-CZ" dirty="0"/>
              <a:t>Definuje typy komunikace:</a:t>
            </a:r>
          </a:p>
          <a:p>
            <a:pPr marL="342900" indent="-342900">
              <a:buAutoNum type="arabicPeriod"/>
            </a:pPr>
            <a:r>
              <a:rPr lang="cs-CZ" dirty="0"/>
              <a:t>Dialogická forma</a:t>
            </a:r>
          </a:p>
          <a:p>
            <a:endParaRPr lang="cs-CZ" dirty="0"/>
          </a:p>
          <a:p>
            <a:r>
              <a:rPr lang="cs-CZ" dirty="0"/>
              <a:t>Dělí se na:</a:t>
            </a:r>
          </a:p>
          <a:p>
            <a:pPr marL="342900" indent="-342900">
              <a:buAutoNum type="alphaLcParenR"/>
            </a:pPr>
            <a:r>
              <a:rPr lang="cs-CZ" dirty="0"/>
              <a:t>kruhový dialog</a:t>
            </a:r>
          </a:p>
          <a:p>
            <a:r>
              <a:rPr lang="cs-CZ" dirty="0"/>
              <a:t>b)  síťový dialog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6CAB35-CFC2-4B25-85E5-A8340B67732C}"/>
              </a:ext>
            </a:extLst>
          </p:cNvPr>
          <p:cNvSpPr txBox="1"/>
          <p:nvPr/>
        </p:nvSpPr>
        <p:spPr>
          <a:xfrm>
            <a:off x="7307035" y="2179865"/>
            <a:ext cx="4499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„…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informácie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sa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do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dialogickej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siete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dostávajú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už trochu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obrúsené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a zhrubnuté (zvulgarizované,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spopularizované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atď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.) a v pohybe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dialógu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sem i tam sú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čoraz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zjednodušenějšie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a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deformovanejšie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3214462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699F7-1C34-40BF-ABA7-04D0F76B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komunikace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A1E3AB-D285-463A-BC44-E6B2C35EC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680498"/>
            <a:ext cx="5135336" cy="3671316"/>
          </a:xfrm>
        </p:spPr>
        <p:txBody>
          <a:bodyPr/>
          <a:lstStyle/>
          <a:p>
            <a:r>
              <a:rPr lang="cs-CZ" dirty="0"/>
              <a:t>Definuje typy komunikace:</a:t>
            </a:r>
          </a:p>
          <a:p>
            <a:r>
              <a:rPr lang="cs-CZ" dirty="0"/>
              <a:t>2. Diskurzivní forma</a:t>
            </a:r>
          </a:p>
          <a:p>
            <a:endParaRPr lang="cs-CZ" dirty="0"/>
          </a:p>
          <a:p>
            <a:r>
              <a:rPr lang="cs-CZ" dirty="0"/>
              <a:t>Dělí se na:</a:t>
            </a:r>
          </a:p>
          <a:p>
            <a:pPr marL="342900" indent="-342900">
              <a:buAutoNum type="alphaLcParenR"/>
            </a:pPr>
            <a:r>
              <a:rPr lang="cs-CZ" dirty="0"/>
              <a:t>divadelní diskurz </a:t>
            </a:r>
          </a:p>
          <a:p>
            <a:pPr marL="342900" indent="-342900">
              <a:buAutoNum type="alphaLcParenR" startAt="2"/>
            </a:pPr>
            <a:r>
              <a:rPr lang="cs-CZ" dirty="0"/>
              <a:t>pyramidový diskurz </a:t>
            </a:r>
          </a:p>
          <a:p>
            <a:pPr marL="342900" indent="-342900">
              <a:buAutoNum type="alphaLcParenR" startAt="2"/>
            </a:pPr>
            <a:r>
              <a:rPr lang="cs-CZ" dirty="0"/>
              <a:t>stromové diskurzy</a:t>
            </a:r>
          </a:p>
          <a:p>
            <a:pPr marL="342900" indent="-342900">
              <a:buAutoNum type="alphaLcParenR" startAt="2"/>
            </a:pPr>
            <a:r>
              <a:rPr lang="cs-CZ" dirty="0" err="1"/>
              <a:t>amfiteátrový</a:t>
            </a:r>
            <a:r>
              <a:rPr lang="cs-CZ" dirty="0"/>
              <a:t> diskurz</a:t>
            </a:r>
          </a:p>
          <a:p>
            <a:pPr marL="342900" indent="-342900">
              <a:buAutoNum type="alphaLcParenR" startAt="2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6CAB35-CFC2-4B25-85E5-A8340B67732C}"/>
              </a:ext>
            </a:extLst>
          </p:cNvPr>
          <p:cNvSpPr txBox="1"/>
          <p:nvPr/>
        </p:nvSpPr>
        <p:spPr>
          <a:xfrm>
            <a:off x="7307035" y="2179865"/>
            <a:ext cx="4499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„…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informácie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sa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do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dialogickej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siete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dostávajú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už trochu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obrúsené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a zhrubnuté (zvulgarizované,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spopularizované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atď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.) a v pohybe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dialógu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sem i tam sú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čoraz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zjednodušenějšie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a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deformovanejšie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337270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E3CA8D-EBF2-41B1-9BBE-06FBCD86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komunikace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AC3578-B723-4AA2-858B-E46F5F971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72384"/>
            <a:ext cx="5959929" cy="3450880"/>
          </a:xfrm>
        </p:spPr>
        <p:txBody>
          <a:bodyPr/>
          <a:lstStyle/>
          <a:p>
            <a:r>
              <a:rPr lang="cs-CZ" dirty="0"/>
              <a:t>Prominentní formou současné komunikace je kombinace </a:t>
            </a:r>
            <a:r>
              <a:rPr lang="cs-CZ" dirty="0" err="1"/>
              <a:t>amfiteátrového</a:t>
            </a:r>
            <a:r>
              <a:rPr lang="cs-CZ" dirty="0"/>
              <a:t> diskurzu a síťového dialogu - vznik  nové informační sítě, která využívá jiný kód – technický obraz</a:t>
            </a:r>
          </a:p>
          <a:p>
            <a:endParaRPr lang="cs-CZ" dirty="0"/>
          </a:p>
          <a:p>
            <a:r>
              <a:rPr lang="cs-CZ" dirty="0"/>
              <a:t>Hlavní problém: Nerozumíme kódu technických obrazů, a proto nás manipulují, jsme jimi programováni</a:t>
            </a:r>
          </a:p>
          <a:p>
            <a:endParaRPr lang="cs-CZ" dirty="0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8C0B0E69-7AD9-45A8-A819-D6AB748AC4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1637619"/>
            <a:ext cx="4562856" cy="4137932"/>
          </a:xfrm>
        </p:spPr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70F4ED-BFEE-40A4-8894-A61AA413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40" y="1637619"/>
            <a:ext cx="4883332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1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A68F-71E9-442B-B697-179E9FB8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698B-2F3D-455D-8042-26AED1E16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72383"/>
            <a:ext cx="5968093" cy="3312087"/>
          </a:xfrm>
        </p:spPr>
        <p:txBody>
          <a:bodyPr/>
          <a:lstStyle/>
          <a:p>
            <a:r>
              <a:rPr lang="cs-CZ" dirty="0"/>
              <a:t>Obraz:</a:t>
            </a:r>
          </a:p>
          <a:p>
            <a:pPr marL="285750" indent="-285750">
              <a:buFontTx/>
              <a:buChar char="-"/>
            </a:pPr>
            <a:r>
              <a:rPr lang="cs-CZ" dirty="0"/>
              <a:t>hl. úkol znovu zprostředkovat vztah ke světu</a:t>
            </a:r>
          </a:p>
          <a:p>
            <a:pPr marL="285750" indent="-285750">
              <a:buFontTx/>
              <a:buChar char="-"/>
            </a:pPr>
            <a:r>
              <a:rPr lang="cs-CZ" dirty="0"/>
              <a:t>každý tradiční obraz výsledkem snahy pochopit svět</a:t>
            </a:r>
          </a:p>
          <a:p>
            <a:pPr marL="285750" indent="-285750">
              <a:buFontTx/>
              <a:buChar char="-"/>
            </a:pPr>
            <a:r>
              <a:rPr lang="cs-CZ" dirty="0"/>
              <a:t>symbolický význam zobrazených věcí</a:t>
            </a:r>
          </a:p>
          <a:p>
            <a:pPr marL="285750" indent="-285750">
              <a:buFontTx/>
              <a:buChar char="-"/>
            </a:pPr>
            <a:r>
              <a:rPr lang="cs-CZ" dirty="0"/>
              <a:t> obrazy produkují vzorce chování a porozumění světu</a:t>
            </a:r>
          </a:p>
          <a:p>
            <a:pPr marL="285750" indent="-285750">
              <a:buFontTx/>
              <a:buChar char="-"/>
            </a:pPr>
            <a:r>
              <a:rPr lang="cs-CZ" dirty="0"/>
              <a:t>příliš složitá a neustále se rozrůstající síť významů obsažených v obrazech</a:t>
            </a:r>
          </a:p>
          <a:p>
            <a:pPr marL="285750" indent="-285750">
              <a:buFontTx/>
              <a:buChar char="-"/>
            </a:pPr>
            <a:r>
              <a:rPr lang="cs-CZ" dirty="0"/>
              <a:t>obrazy začaly svět zastírat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8D5C57F5-E7A7-41D4-A33F-0492B39E2A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3270" r="23270"/>
          <a:stretch>
            <a:fillRect/>
          </a:stretch>
        </p:blipFill>
        <p:spPr>
          <a:xfrm>
            <a:off x="7181170" y="0"/>
            <a:ext cx="3961629" cy="55573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160977F-17AF-4784-A25F-2514CFC52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170" y="3945211"/>
            <a:ext cx="5010830" cy="27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84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A68F-71E9-442B-B697-179E9FB8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698B-2F3D-455D-8042-26AED1E16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72383"/>
            <a:ext cx="5968093" cy="3312087"/>
          </a:xfrm>
        </p:spPr>
        <p:txBody>
          <a:bodyPr/>
          <a:lstStyle/>
          <a:p>
            <a:r>
              <a:rPr lang="cs-CZ" dirty="0"/>
              <a:t>Lineární text:</a:t>
            </a:r>
          </a:p>
          <a:p>
            <a:pPr marL="285750" indent="-285750">
              <a:buFontTx/>
              <a:buChar char="-"/>
            </a:pPr>
            <a:r>
              <a:rPr lang="cs-CZ" dirty="0"/>
              <a:t>důvod vzniku textu: lepší pochopení tradičních obrazů</a:t>
            </a:r>
          </a:p>
          <a:p>
            <a:pPr marL="285750" indent="-285750">
              <a:buFontTx/>
              <a:buChar char="-"/>
            </a:pPr>
            <a:r>
              <a:rPr lang="cs-CZ" dirty="0"/>
              <a:t>lineární texty rozkládají plochu obrazu na linie</a:t>
            </a:r>
          </a:p>
          <a:p>
            <a:pPr marL="285750" indent="-285750">
              <a:buFontTx/>
              <a:buChar char="-"/>
            </a:pPr>
            <a:r>
              <a:rPr lang="cs-CZ" dirty="0"/>
              <a:t>texty jsou však čím dál abstraktnější</a:t>
            </a:r>
          </a:p>
          <a:p>
            <a:pPr marL="285750" indent="-285750">
              <a:buFontTx/>
              <a:buChar char="-"/>
            </a:pPr>
            <a:r>
              <a:rPr lang="cs-CZ" dirty="0"/>
              <a:t>texty se postavily mezi člověka a tradiční obrazy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60977F-17AF-4784-A25F-2514CFC5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170" y="3945211"/>
            <a:ext cx="5010830" cy="2784644"/>
          </a:xfrm>
          <a:prstGeom prst="rect">
            <a:avLst/>
          </a:prstGeom>
        </p:spPr>
      </p:pic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1F87029-7BC6-4E0A-9A1F-BB51BFBB2B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5111" r="25111"/>
          <a:stretch>
            <a:fillRect/>
          </a:stretch>
        </p:blipFill>
        <p:spPr>
          <a:xfrm>
            <a:off x="7178040" y="457200"/>
            <a:ext cx="456285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A68F-71E9-442B-B697-179E9FB8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698B-2F3D-455D-8042-26AED1E16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54" y="3047890"/>
            <a:ext cx="6671203" cy="3312087"/>
          </a:xfrm>
        </p:spPr>
        <p:txBody>
          <a:bodyPr/>
          <a:lstStyle/>
          <a:p>
            <a:r>
              <a:rPr lang="cs-CZ" dirty="0"/>
              <a:t>Technický obraz:</a:t>
            </a:r>
          </a:p>
          <a:p>
            <a:pPr marL="285750" indent="-285750">
              <a:buFontTx/>
              <a:buChar char="-"/>
            </a:pPr>
            <a:r>
              <a:rPr lang="cs-CZ" dirty="0"/>
              <a:t>jejich úkolem je znovu učinit abstraktní text představitelným</a:t>
            </a:r>
          </a:p>
          <a:p>
            <a:pPr marL="285750" indent="-285750">
              <a:buFontTx/>
              <a:buChar char="-"/>
            </a:pPr>
            <a:r>
              <a:rPr lang="cs-CZ" dirty="0"/>
              <a:t>mylně je považujeme za zachycení reality</a:t>
            </a:r>
          </a:p>
          <a:p>
            <a:pPr marL="285750" indent="-285750">
              <a:buFontTx/>
              <a:buChar char="-"/>
            </a:pPr>
            <a:r>
              <a:rPr lang="cs-CZ" dirty="0"/>
              <a:t>správné dešifrování technického obrazu: odhalování skrytých pojmů a teorií, díky kterým byl obraz vytvořen (techno-imaginace)</a:t>
            </a:r>
          </a:p>
          <a:p>
            <a:pPr marL="285750" indent="-285750">
              <a:buFontTx/>
              <a:buChar char="-"/>
            </a:pPr>
            <a:r>
              <a:rPr lang="cs-CZ" dirty="0"/>
              <a:t>technický obraz označuje přechod od lineárního myšlení k matematickému myšlení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60977F-17AF-4784-A25F-2514CFC5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170" y="3945211"/>
            <a:ext cx="5010830" cy="2784644"/>
          </a:xfrm>
          <a:prstGeom prst="rect">
            <a:avLst/>
          </a:prstGeom>
        </p:spPr>
      </p:pic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1F87029-7BC6-4E0A-9A1F-BB51BFBB2B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5111" r="25111"/>
          <a:stretch>
            <a:fillRect/>
          </a:stretch>
        </p:blipFill>
        <p:spPr>
          <a:xfrm>
            <a:off x="7178040" y="457200"/>
            <a:ext cx="456285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2118"/>
      </p:ext>
    </p:extLst>
  </p:cSld>
  <p:clrMapOvr>
    <a:masterClrMapping/>
  </p:clrMapOvr>
</p:sld>
</file>

<file path=ppt/theme/theme1.xml><?xml version="1.0" encoding="utf-8"?>
<a:theme xmlns:a="http://schemas.openxmlformats.org/drawingml/2006/main" name="Akce vyvážení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DC41A4B6-E884-4CFE-B5CE-B3C3E1DA3588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F946E630-BFA9-4888-8426-175612457A5B}"/>
    </a:ext>
  </a:extLst>
</a:theme>
</file>

<file path=ppt/theme/theme3.xml><?xml version="1.0" encoding="utf-8"?>
<a:theme xmlns:a="http://schemas.openxmlformats.org/drawingml/2006/main" name="Hvězda pořadu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ECFEEFC8-49E9-4D7F-909B-9A1347BCC6E3}"/>
    </a:ext>
  </a:extLst>
</a:theme>
</file>

<file path=ppt/theme/theme4.xml><?xml version="1.0" encoding="utf-8"?>
<a:theme xmlns:a="http://schemas.openxmlformats.org/drawingml/2006/main" name="Zábava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F04E060A-0344-443E-AA84-D7D382C84FFB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Barva Pantone roku 2022</Template>
  <TotalTime>359</TotalTime>
  <Words>950</Words>
  <Application>Microsoft Office PowerPoint</Application>
  <PresentationFormat>Širokoúhlá obrazovka</PresentationFormat>
  <Paragraphs>144</Paragraphs>
  <Slides>28</Slides>
  <Notes>1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Calibri</vt:lpstr>
      <vt:lpstr>Segoe UI</vt:lpstr>
      <vt:lpstr>Segoe UI Light</vt:lpstr>
      <vt:lpstr>Akce vyvážení</vt:lpstr>
      <vt:lpstr>Wellspring</vt:lpstr>
      <vt:lpstr>Hvězda pořadu</vt:lpstr>
      <vt:lpstr>Zábava</vt:lpstr>
      <vt:lpstr>Vilém FLusser</vt:lpstr>
      <vt:lpstr>Život</vt:lpstr>
      <vt:lpstr>Flusserova teorie komunikace</vt:lpstr>
      <vt:lpstr>Flusserova teorie komunikace</vt:lpstr>
      <vt:lpstr>Flusserova teorie komunikace</vt:lpstr>
      <vt:lpstr>Flusserova teorie komunikace</vt:lpstr>
      <vt:lpstr>Flusserova teorie médií</vt:lpstr>
      <vt:lpstr>Flusserova teorie médií</vt:lpstr>
      <vt:lpstr>Flusserova teorie médií</vt:lpstr>
      <vt:lpstr>Příklad uměleckého dešifrování technického obrazu</vt:lpstr>
      <vt:lpstr>Příklad uměleckého dešifrování technického obrazu</vt:lpstr>
      <vt:lpstr>Flusserova teorie médií</vt:lpstr>
      <vt:lpstr>program a aparát – případ fotografie</vt:lpstr>
      <vt:lpstr>program a aparát – případ fotografie</vt:lpstr>
      <vt:lpstr>Lineární perspektiva – základní prvek programu fotoaparátu</vt:lpstr>
      <vt:lpstr>Lineární perspektiva – základní prvek programu fotoaparátu</vt:lpstr>
      <vt:lpstr>program a aparát – případ fotografie</vt:lpstr>
      <vt:lpstr>program a aparát – případ fotografie</vt:lpstr>
      <vt:lpstr>Příklad experimentálního přístupu k fotografii</vt:lpstr>
      <vt:lpstr>Vize telematické společnosti</vt:lpstr>
      <vt:lpstr>Jana Horáková – Aparát jako hybrid strojových a lidských uspořádání</vt:lpstr>
      <vt:lpstr>Jana Horáková – Aparát jako hybrid strojových a lidských uspořádání</vt:lpstr>
      <vt:lpstr>Jana Horáková – OD „PROGRAMMED IMAGINATION“ K „PROGRAMMED VISIONS“</vt:lpstr>
      <vt:lpstr>Flusser a umění</vt:lpstr>
      <vt:lpstr>Výstava věnovaná umělecké činnosti Viléma Flussera - Bezedno v Galerii AMU (2017)</vt:lpstr>
      <vt:lpstr>Wolfgang Spahn - Bild einer Ausstelung  </vt:lpstr>
      <vt:lpstr>JODI – IDN – 2016  </vt:lpstr>
      <vt:lpstr>Harun Farocki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Vilém FLusser</dc:title>
  <dc:creator>Adam Franc</dc:creator>
  <cp:lastModifiedBy>Adam Franc</cp:lastModifiedBy>
  <cp:revision>24</cp:revision>
  <dcterms:created xsi:type="dcterms:W3CDTF">2022-03-20T14:13:40Z</dcterms:created>
  <dcterms:modified xsi:type="dcterms:W3CDTF">2023-03-21T10:33:22Z</dcterms:modified>
</cp:coreProperties>
</file>