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1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69" r:id="rId16"/>
    <p:sldId id="288" r:id="rId17"/>
    <p:sldId id="289" r:id="rId18"/>
    <p:sldId id="290" r:id="rId19"/>
    <p:sldId id="291" r:id="rId20"/>
    <p:sldId id="292" r:id="rId21"/>
    <p:sldId id="285" r:id="rId22"/>
    <p:sldId id="286" r:id="rId23"/>
    <p:sldId id="287" r:id="rId24"/>
    <p:sldId id="300" r:id="rId25"/>
    <p:sldId id="293" r:id="rId26"/>
    <p:sldId id="294" r:id="rId27"/>
    <p:sldId id="295" r:id="rId28"/>
    <p:sldId id="296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3478" autoAdjust="0"/>
  </p:normalViewPr>
  <p:slideViewPr>
    <p:cSldViewPr snapToGrid="0">
      <p:cViewPr varScale="1">
        <p:scale>
          <a:sx n="63" d="100"/>
          <a:sy n="63" d="100"/>
        </p:scale>
        <p:origin x="9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A3C5-F005-431E-9FB1-EF5A2415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5C5D-88D6-4D33-955A-D7F0341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1D9D-D884-432B-9C4E-871462CD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0F10-4129-49B7-B686-DC6978AA6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99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6373-317E-4FFB-BFDD-FF7C49A2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9E3A-9BAE-4DD6-9537-1A0E4CEF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B31B-3672-48AC-8F30-E34769D8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9502-6992-4A59-A847-5D2D9C682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7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CDDF-AD6C-4706-9B12-C834ADD7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C60F2-1CA1-4C87-B4EC-D21CBC63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8C12-DB84-40FE-9D4D-11215710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1AFE-E073-4AC1-B85F-9BC0E1A5C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2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15E7AD-8A7E-4FE1-9924-2A1E83B1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CF594-F4E4-4819-81BC-47D7C27B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5378B-ABAF-4F8D-8776-ED3D85FA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D6E1-3CC4-4E40-B3DA-483A9C7A8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55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34E2CD-A0FA-4BAD-805C-A393531E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7E1C2-FD1A-44D9-8988-EE90916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120A10-A3DD-4F00-B7D5-168789EA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052CC-E83A-471F-9F22-B735EAB93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8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450052-8A30-413B-B786-09E273C2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4CFBB0-2036-4E30-B1FC-589D89F4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8B7A94-44AE-4607-A8DC-5A74A5F8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CE47B-0B62-4B3D-89EF-FB703F012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7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1AA02B-7E9F-4D30-8FC4-9F28FCF2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7A7EB3-0F53-4CC6-8E1E-4DA70BD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39226F-AB88-4E50-BF06-5E6C867A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11E5-7210-48FB-AC7C-0CFC4159E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2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22D36A-7E72-4FBD-933F-10BAE265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9E2FC7-D78F-4850-A0BD-A8E7C734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B533E-1B67-416A-8590-55D14AC2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5BEC-AD58-4D54-9A3F-20E880279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01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BA76B-2348-4290-A774-4B743230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66B7-84D7-43A1-A951-1447AACF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FC06-2D96-47BF-92E0-0E179E51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87508-CE54-45BD-8CC4-BB6E42098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22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E98779-E892-40A3-8E00-BBED71B1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2F8A33-DA41-4E7D-A3B1-69010EF0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C7BBA8-48AB-4C76-AA82-6930FE27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443E7-02DD-40B3-A3A1-207E91F7B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92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869239 w 10000"/>
                <a:gd name="T1" fmla="*/ 0 h 10000"/>
                <a:gd name="T2" fmla="*/ 3275013 w 10000"/>
                <a:gd name="T3" fmla="*/ 0 h 10000"/>
                <a:gd name="T4" fmla="*/ 3275013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023186 h 10000"/>
                <a:gd name="T10" fmla="*/ 2869239 w 10000"/>
                <a:gd name="T11" fmla="*/ 4023627 h 10000"/>
                <a:gd name="T12" fmla="*/ 286923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869894 w 10002"/>
                <a:gd name="T1" fmla="*/ 0 h 10000"/>
                <a:gd name="T2" fmla="*/ 3275668 w 10002"/>
                <a:gd name="T3" fmla="*/ 0 h 10000"/>
                <a:gd name="T4" fmla="*/ 3275668 w 10002"/>
                <a:gd name="T5" fmla="*/ 4408488 h 10000"/>
                <a:gd name="T6" fmla="*/ 655 w 10002"/>
                <a:gd name="T7" fmla="*/ 4408488 h 10000"/>
                <a:gd name="T8" fmla="*/ 0 w 10002"/>
                <a:gd name="T9" fmla="*/ 4022745 h 10000"/>
                <a:gd name="T10" fmla="*/ 2869894 w 10002"/>
                <a:gd name="T11" fmla="*/ 4024068 h 10000"/>
                <a:gd name="T12" fmla="*/ 2869894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52A542-4533-4243-A813-1596F593A706}" type="datetimeFigureOut">
              <a:rPr lang="en-US"/>
              <a:t>5/1/2023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D31A93-19A7-4EF6-865F-DF73BCF8EE8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29AF-16B9-4025-8732-9F205AB14A90}" type="datetimeFigureOut">
              <a:rPr lang="en-US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5B48-0275-40EE-AA41-8BDBDF04735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/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0ACE7F-C85D-4366-969E-41F6FF4B8C8F}" type="datetimeFigureOut">
              <a:rPr lang="en-US"/>
              <a:t>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D3D6A7-D598-4B2A-8564-06B3C91D623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8921-6822-46FE-9562-87FDCC50DBEF}" type="datetimeFigureOut">
              <a:rPr lang="en-US"/>
              <a:t>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E0A7-D9C2-40D4-99C5-1A7C0FAAC2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80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C6A7-CB02-455F-81DC-01A2A6BF051D}" type="datetimeFigureOut">
              <a:rPr lang="en-US"/>
              <a:t>5/1/2023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7278-912C-4E96-908F-8F4F9BA533E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4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08E5-ED36-4F11-A507-6B9CBF25EC36}" type="datetimeFigureOut">
              <a:rPr lang="en-US"/>
              <a:t>5/1/2023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E069-37D2-4E0D-B05B-DA12A10B4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2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99AF-0DAD-49BF-BEE4-CC184D06852F}" type="datetimeFigureOut">
              <a:rPr lang="en-US"/>
              <a:t>5/1/2023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96C0-3142-444F-8024-10F04A8F35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1B494F-B5B6-4D6F-808B-73562EE51C7A}" type="datetimeFigureOut">
              <a:rPr lang="en-US"/>
              <a:t>5/1/2023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198D1E-28D7-44A5-A5ED-41D345F1A1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6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1CA7B5-57FC-40BD-B974-FEB5CF789A91}" type="datetimeFigureOut">
              <a:rPr lang="en-US"/>
              <a:t>5/1/2023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0C998A-5C13-4A70-B20F-D83FD12148F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406-C510-4524-8880-61892E79D10F}" type="datetimeFigureOut">
              <a:rPr lang="en-US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8886-B963-4CB3-9E4D-DCA39B4E78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0320-BF22-4F37-9E9A-25500AF15287}" type="datetimeFigureOut">
              <a:rPr lang="en-US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158F-0BF2-4268-8D13-9421A75D46F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6EF548-58FF-4DE4-82F2-82056A2536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E680ED-F290-4627-AC0C-00BEEF1744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D800-FDB8-461D-AE61-719063145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DE934FF-F4E1-47C5-9CA5-30A81DDE2BE4}" type="datetimeFigureOut">
              <a:rPr lang="en-US"/>
              <a:pPr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D364-001B-442C-BE62-56DE02C9B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CB70-83FB-41D7-BEB8-DD092EE69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517081-43B4-4BA1-8058-2867DBAB1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28F5EC-100D-45B9-B0D2-65D18847A8DD}" type="datetimeFigureOut">
              <a:rPr lang="en-US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844C48A-2675-45CF-B99D-BB3F9F4BD099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70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905" indent="-382905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-YlT1qFhJhk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omputationalculture.net/inside-photoshop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finformation.com/detail.php?id=3141" TargetMode="External"/><Relationship Id="rId2" Type="http://schemas.openxmlformats.org/officeDocument/2006/relationships/hyperlink" Target="https://www.reddit.com/r/movies/comments/3zhakx/the_genesis_sequence_from_star_trek_ii_the_wrath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rtelectronicmedia.com/en/artwork/auto-illustrator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byrne.com/explore/e.e.e.i.-powerpoint/photos" TargetMode="External"/><Relationship Id="rId2" Type="http://schemas.openxmlformats.org/officeDocument/2006/relationships/hyperlink" Target="https://www.inf.ed.ac.uk/teaching/courses/pi/2016_2017/phil/tufte-powerpoint.pdf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youtube.com/watch?v=L_NLQV6oQN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vimeo.com/181999729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.net/~maxwell/termart.html" TargetMode="External"/><Relationship Id="rId2" Type="http://schemas.openxmlformats.org/officeDocument/2006/relationships/hyperlink" Target="https://twitter.com/i/status/1649562922790817792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ationalculture.net/" TargetMode="External"/><Relationship Id="rId2" Type="http://schemas.openxmlformats.org/officeDocument/2006/relationships/hyperlink" Target="https://mitpress.mit.edu/series/software-studi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series/platform-studies" TargetMode="External"/><Relationship Id="rId2" Type="http://schemas.openxmlformats.org/officeDocument/2006/relationships/hyperlink" Target="https://criticalcodestudi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6A660B-E8F5-4425-AC4C-1040E03A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9" y="302050"/>
            <a:ext cx="11018654" cy="61914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7B22E7-8B4F-4395-8BB8-53785FB79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3051197"/>
            <a:ext cx="8361229" cy="2098226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Softwarová studia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B81CD6-3D3A-496E-9C0B-5DC151BC0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31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385FF37-8FDA-41D8-A463-ECA7462CE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Kulturní data </a:t>
            </a:r>
          </a:p>
        </p:txBody>
      </p:sp>
      <p:pic>
        <p:nvPicPr>
          <p:cNvPr id="4098" name="Content Placeholder 3">
            <a:extLst>
              <a:ext uri="{FF2B5EF4-FFF2-40B4-BE49-F238E27FC236}">
                <a16:creationId xmlns:a16="http://schemas.microsoft.com/office/drawing/2014/main" id="{094E96D6-091A-484E-B215-14CC59551E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860550"/>
            <a:ext cx="5981700" cy="3262313"/>
          </a:xfrm>
        </p:spPr>
      </p:pic>
      <p:pic>
        <p:nvPicPr>
          <p:cNvPr id="4099" name="Content Placeholder 4">
            <a:extLst>
              <a:ext uri="{FF2B5EF4-FFF2-40B4-BE49-F238E27FC236}">
                <a16:creationId xmlns:a16="http://schemas.microsoft.com/office/drawing/2014/main" id="{9F62C537-0C64-404F-AB24-10A3F2C5F1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0513" y="1293813"/>
            <a:ext cx="5191125" cy="4395787"/>
          </a:xfrm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7EA5EE6F-C62D-417C-A811-87E87F5D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34063"/>
            <a:ext cx="10594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kulturní analytik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se zaměřuje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analýz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vizualizac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velkých kolekcí viz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uálních dat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zejména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současn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dat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dostupn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na webu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E53FE8C0-5161-4ABE-A4A7-668CBAE4D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030" y="210470"/>
            <a:ext cx="11783939" cy="4351338"/>
          </a:xfrm>
        </p:spPr>
        <p:txBody>
          <a:bodyPr/>
          <a:lstStyle/>
          <a:p>
            <a:r>
              <a:rPr lang="cs-CZ" altLang="en-US" b="1" dirty="0"/>
              <a:t>Software </a:t>
            </a:r>
            <a:r>
              <a:rPr lang="cs-CZ" altLang="en-US" b="1" dirty="0" err="1"/>
              <a:t>Studies</a:t>
            </a:r>
            <a:r>
              <a:rPr lang="cs-CZ" altLang="en-US" b="1" dirty="0"/>
              <a:t> </a:t>
            </a:r>
            <a:r>
              <a:rPr lang="cs-CZ" altLang="en-US" b="1" dirty="0" err="1"/>
              <a:t>Iniciative</a:t>
            </a:r>
            <a:r>
              <a:rPr lang="cs-CZ" altLang="en-US" b="1" dirty="0"/>
              <a:t> (2007) </a:t>
            </a:r>
            <a:r>
              <a:rPr lang="cs-CZ" altLang="en-US" dirty="0"/>
              <a:t>- č</a:t>
            </a:r>
            <a:r>
              <a:rPr lang="en-US" altLang="en-US" dirty="0" err="1"/>
              <a:t>innost</a:t>
            </a:r>
            <a:r>
              <a:rPr lang="en-US" altLang="en-US" dirty="0"/>
              <a:t> - </a:t>
            </a:r>
            <a:r>
              <a:rPr lang="en-US" altLang="en-US" dirty="0" err="1"/>
              <a:t>práce</a:t>
            </a:r>
            <a:r>
              <a:rPr lang="en-US" altLang="en-US" dirty="0"/>
              <a:t> s </a:t>
            </a:r>
            <a:r>
              <a:rPr lang="en-US" altLang="en-US" dirty="0" err="1"/>
              <a:t>velkými</a:t>
            </a:r>
            <a:r>
              <a:rPr lang="en-US" altLang="en-US" dirty="0"/>
              <a:t> </a:t>
            </a:r>
            <a:r>
              <a:rPr lang="en-US" altLang="en-US" dirty="0" err="1"/>
              <a:t>kulturními</a:t>
            </a:r>
            <a:r>
              <a:rPr lang="en-US" altLang="en-US" dirty="0"/>
              <a:t> </a:t>
            </a:r>
            <a:r>
              <a:rPr lang="en-US" altLang="en-US" dirty="0" err="1"/>
              <a:t>daty</a:t>
            </a:r>
            <a:r>
              <a:rPr lang="en-US" altLang="en-US" dirty="0"/>
              <a:t>  </a:t>
            </a:r>
            <a:r>
              <a:rPr lang="cs-CZ" altLang="en-US" dirty="0"/>
              <a:t>z</a:t>
            </a:r>
            <a:r>
              <a:rPr lang="en-US" altLang="en-US" dirty="0"/>
              <a:t> oblast</a:t>
            </a:r>
            <a:r>
              <a:rPr lang="cs-CZ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umění</a:t>
            </a:r>
            <a:r>
              <a:rPr lang="en-US" altLang="en-US" dirty="0"/>
              <a:t> a </a:t>
            </a:r>
            <a:r>
              <a:rPr lang="en-US" altLang="en-US" dirty="0" err="1"/>
              <a:t>kultury</a:t>
            </a:r>
            <a:r>
              <a:rPr lang="cs-CZ" altLang="en-US" dirty="0"/>
              <a:t>, vývoj aplikací pro zpracování dat</a:t>
            </a:r>
          </a:p>
          <a:p>
            <a:r>
              <a:rPr lang="cs-CZ" altLang="en-US" dirty="0"/>
              <a:t>využití nejmodernější techniky - systém </a:t>
            </a:r>
            <a:r>
              <a:rPr lang="cs-CZ" altLang="en-US" dirty="0" err="1"/>
              <a:t>HIPerSpace</a:t>
            </a:r>
            <a:r>
              <a:rPr lang="cs-CZ" altLang="en-US" dirty="0"/>
              <a:t> </a:t>
            </a:r>
          </a:p>
          <a:p>
            <a:endParaRPr lang="cs-CZ" altLang="en-US" dirty="0"/>
          </a:p>
        </p:txBody>
      </p:sp>
      <p:pic>
        <p:nvPicPr>
          <p:cNvPr id="2" name="Online médium 1" title="Cultural Analytics - Mark Rothko Paintings - on the 287-Megapixel HIPerSpace Wall at Calit2">
            <a:hlinkClick r:id="" action="ppaction://media"/>
            <a:extLst>
              <a:ext uri="{FF2B5EF4-FFF2-40B4-BE49-F238E27FC236}">
                <a16:creationId xmlns:a16="http://schemas.microsoft.com/office/drawing/2014/main" id="{DFF511AB-6956-40AF-AEF0-6B19465241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8241" y="1682989"/>
            <a:ext cx="9103643" cy="514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3A1A-D1CA-4D45-814A-33CDDBF9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000" dirty="0"/>
              <a:t>Příklad - a</a:t>
            </a:r>
            <a:r>
              <a:rPr lang="en-US" altLang="en-US" sz="4000" dirty="0" err="1"/>
              <a:t>nalýza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jednoho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milionu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stránek</a:t>
            </a:r>
            <a:r>
              <a:rPr lang="en-US" altLang="en-US" sz="4000" dirty="0"/>
              <a:t> manga </a:t>
            </a:r>
            <a:r>
              <a:rPr lang="en-US" altLang="en-US" sz="4000" dirty="0" err="1"/>
              <a:t>komiksů</a:t>
            </a:r>
            <a:endParaRPr lang="en-US" altLang="en-US" sz="4000" dirty="0"/>
          </a:p>
        </p:txBody>
      </p:sp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1ACF1545-3A6C-4AA1-85A7-256459B63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847850"/>
            <a:ext cx="6375400" cy="46116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C9C82AD-4230-408A-9D26-34A28DCD6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0" name="Content Placeholder 3">
            <a:extLst>
              <a:ext uri="{FF2B5EF4-FFF2-40B4-BE49-F238E27FC236}">
                <a16:creationId xmlns:a16="http://schemas.microsoft.com/office/drawing/2014/main" id="{164EB357-CB92-4CAC-8B52-84EB165B7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025" y="269875"/>
            <a:ext cx="6318250" cy="6318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D8A71-F1A5-4269-AB8E-5A0D037A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4. Zlá média (</a:t>
            </a:r>
            <a:r>
              <a:rPr lang="cs-CZ" sz="3600" dirty="0" err="1"/>
              <a:t>Evil</a:t>
            </a:r>
            <a:r>
              <a:rPr lang="cs-CZ" sz="3600" dirty="0"/>
              <a:t> Media)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27FF4-3246-475B-8ED1-DB8F5B21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/>
          <a:lstStyle/>
          <a:p>
            <a:r>
              <a:rPr lang="cs-CZ" dirty="0"/>
              <a:t>Autoři v publikaci </a:t>
            </a:r>
            <a:r>
              <a:rPr lang="cs-CZ" dirty="0" err="1"/>
              <a:t>Evil</a:t>
            </a:r>
            <a:r>
              <a:rPr lang="cs-CZ" dirty="0"/>
              <a:t> Media rozvíjejí implikace korporátního sloganu firmy Google: „</a:t>
            </a:r>
            <a:r>
              <a:rPr lang="cs-CZ" dirty="0" err="1"/>
              <a:t>Don’t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.”, tedy „nebuď zlý“ nebo „nedělej špatné věci“, Zabývají se hledáním odpovědí na otázku, co by se stalo, kdybychom toto předsevzetí obrátili.</a:t>
            </a:r>
          </a:p>
          <a:p>
            <a:endParaRPr lang="cs-CZ" dirty="0"/>
          </a:p>
          <a:p>
            <a:r>
              <a:rPr lang="cs-CZ" dirty="0"/>
              <a:t>snaží se překročit tuto ustavenou dichotomii mezi „zlými“ a „hodnými“ médii</a:t>
            </a:r>
          </a:p>
          <a:p>
            <a:r>
              <a:rPr lang="cs-CZ" dirty="0"/>
              <a:t>zaměření na ambivalentní, hraniční, potenciální a skryté chování mediálních forem</a:t>
            </a:r>
          </a:p>
          <a:p>
            <a:r>
              <a:rPr lang="cs-CZ" dirty="0"/>
              <a:t>aktivní role digitálních médií - média iniciují a provokují, překrucují a ohýbají, manipulují</a:t>
            </a:r>
          </a:p>
          <a:p>
            <a:r>
              <a:rPr lang="cs-CZ" dirty="0"/>
              <a:t>Průzkum šedé zóny - neviditelné struktury, které do značné míry ovlivňují chování vlády, obchodu a kultury, unikají naší pozornosti</a:t>
            </a:r>
          </a:p>
        </p:txBody>
      </p:sp>
    </p:spTree>
    <p:extLst>
      <p:ext uri="{BB962C8B-B14F-4D97-AF65-F5344CB8AC3E}">
        <p14:creationId xmlns:p14="http://schemas.microsoft.com/office/powerpoint/2010/main" val="327650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66" y="1875801"/>
            <a:ext cx="9601200" cy="4644639"/>
          </a:xfrm>
        </p:spPr>
        <p:txBody>
          <a:bodyPr/>
          <a:lstStyle/>
          <a:p>
            <a:r>
              <a:rPr lang="cs-CZ" dirty="0"/>
              <a:t>Kniha </a:t>
            </a:r>
            <a:r>
              <a:rPr lang="cs-CZ" dirty="0" err="1"/>
              <a:t>Evil</a:t>
            </a:r>
            <a:r>
              <a:rPr lang="cs-CZ" dirty="0"/>
              <a:t> Media – autoři Matthew </a:t>
            </a:r>
            <a:r>
              <a:rPr lang="cs-CZ" dirty="0" err="1"/>
              <a:t>Fuller</a:t>
            </a:r>
            <a:r>
              <a:rPr lang="cs-CZ" dirty="0"/>
              <a:t> a Andrew </a:t>
            </a:r>
            <a:r>
              <a:rPr lang="cs-CZ" dirty="0" err="1"/>
              <a:t>Goffey</a:t>
            </a:r>
            <a:endParaRPr lang="cs-CZ" dirty="0"/>
          </a:p>
          <a:p>
            <a:endParaRPr lang="cs-CZ" dirty="0"/>
          </a:p>
          <a:p>
            <a:r>
              <a:rPr lang="cs-CZ" dirty="0"/>
              <a:t>soubor výzkumných a analytických metod pro zkoumání manipulativních praktik médií</a:t>
            </a:r>
          </a:p>
          <a:p>
            <a:endParaRPr lang="cs-CZ" dirty="0"/>
          </a:p>
          <a:p>
            <a:r>
              <a:rPr lang="cs-CZ" dirty="0"/>
              <a:t>každé médium může manipulovat, záleží na tom, jak je využíváno v konkrétním kontextu</a:t>
            </a:r>
          </a:p>
          <a:p>
            <a:endParaRPr lang="cs-CZ" dirty="0"/>
          </a:p>
          <a:p>
            <a:r>
              <a:rPr lang="cs-CZ" dirty="0"/>
              <a:t>Hlavní cíl – odhalovat a analyzovat rozmanité taktiky médií</a:t>
            </a:r>
          </a:p>
          <a:p>
            <a:endParaRPr lang="cs-CZ" dirty="0"/>
          </a:p>
          <a:p>
            <a:r>
              <a:rPr lang="cs-CZ" dirty="0"/>
              <a:t>průzkum složitých a nepřehledných vztahů, které rozvíjíme s médii (interakce lidských a strojových aktérů)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02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65191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Zlá média - </a:t>
            </a:r>
            <a:r>
              <a:rPr lang="cs-CZ" sz="3600" dirty="0" err="1"/>
              <a:t>Eristická</a:t>
            </a:r>
            <a:r>
              <a:rPr lang="cs-CZ" sz="3600" dirty="0"/>
              <a:t> dialektika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46434"/>
          </a:xfrm>
        </p:spPr>
        <p:txBody>
          <a:bodyPr/>
          <a:lstStyle/>
          <a:p>
            <a:r>
              <a:rPr lang="cs-CZ" dirty="0"/>
              <a:t>soubor lingvistických ozvláštnění, která mají být užívána k prosazení zájmů řečníka</a:t>
            </a:r>
          </a:p>
          <a:p>
            <a:r>
              <a:rPr lang="cs-CZ" dirty="0"/>
              <a:t>rétorické klamy či lsti určené pro vedení co nejpřesvědčivější argumentace ve prospěch nějakého tvrzení</a:t>
            </a:r>
          </a:p>
          <a:p>
            <a:r>
              <a:rPr lang="cs-CZ" dirty="0"/>
              <a:t>Úkol </a:t>
            </a:r>
            <a:r>
              <a:rPr lang="cs-CZ" dirty="0" err="1"/>
              <a:t>eristické</a:t>
            </a:r>
            <a:r>
              <a:rPr lang="cs-CZ" dirty="0"/>
              <a:t> dialektiky – identifikovat a analyzovat tyto rétorické figury, aby mohly být ve skutečných debatách ihned poznány a zničeny</a:t>
            </a:r>
          </a:p>
          <a:p>
            <a:r>
              <a:rPr lang="cs-CZ" b="1" dirty="0"/>
              <a:t>Eristika programovaných médií - </a:t>
            </a:r>
            <a:r>
              <a:rPr lang="cs-CZ" dirty="0"/>
              <a:t>digitální média svojí interaktivitou vytvářejí infrastrukturu pro vedení diskuze, přináší nové strategie manipulace</a:t>
            </a:r>
          </a:p>
          <a:p>
            <a:r>
              <a:rPr lang="cs-CZ" dirty="0"/>
              <a:t>výzkum vedoucí k demaskování klamných rétorických figur uplatňujících se v šedých zónách digitálních médií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8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370"/>
            <a:ext cx="9601200" cy="1365191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Zlá média - </a:t>
            </a:r>
            <a:r>
              <a:rPr lang="cs-CZ" sz="3600" dirty="0" err="1"/>
              <a:t>Eristická</a:t>
            </a:r>
            <a:r>
              <a:rPr lang="cs-CZ" sz="3600" dirty="0"/>
              <a:t> dialektika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3840"/>
            <a:ext cx="9601200" cy="40464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Seznam taktik digitálních médií – zdroj: Jana Horáková – Úvod do softwarových studií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D4C4BF-EB31-4BCB-B5F4-775E8323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32" y="1889655"/>
            <a:ext cx="10972800" cy="51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1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65191"/>
          </a:xfrm>
        </p:spPr>
        <p:txBody>
          <a:bodyPr/>
          <a:lstStyle/>
          <a:p>
            <a:r>
              <a:rPr lang="cs-CZ" dirty="0"/>
              <a:t>Zlá média - </a:t>
            </a:r>
            <a:r>
              <a:rPr lang="cs-CZ" sz="3600" dirty="0"/>
              <a:t>Základní koncepty </a:t>
            </a:r>
            <a:r>
              <a:rPr lang="cs-CZ" sz="3600" dirty="0" err="1"/>
              <a:t>evil</a:t>
            </a:r>
            <a:r>
              <a:rPr lang="cs-CZ" sz="3600" dirty="0"/>
              <a:t> media </a:t>
            </a:r>
            <a:r>
              <a:rPr lang="cs-CZ" sz="3600" dirty="0" err="1"/>
              <a:t>studies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4643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Klíčové myšlenky:</a:t>
            </a:r>
          </a:p>
          <a:p>
            <a:r>
              <a:rPr lang="cs-CZ" sz="2800" dirty="0"/>
              <a:t>Mimo reprezentaci</a:t>
            </a:r>
          </a:p>
          <a:p>
            <a:r>
              <a:rPr lang="cs-CZ" sz="2800" dirty="0"/>
              <a:t>Zpředmětněný jazyk</a:t>
            </a:r>
          </a:p>
          <a:p>
            <a:r>
              <a:rPr lang="cs-CZ" sz="2800" dirty="0"/>
              <a:t>Iracionalita (sofistika programování)</a:t>
            </a:r>
          </a:p>
          <a:p>
            <a:r>
              <a:rPr lang="cs-CZ" sz="2800" dirty="0"/>
              <a:t>Afekt</a:t>
            </a:r>
          </a:p>
          <a:p>
            <a:r>
              <a:rPr lang="cs-CZ" sz="2800" dirty="0"/>
              <a:t>Hypnotická sugesce</a:t>
            </a:r>
          </a:p>
          <a:p>
            <a:r>
              <a:rPr lang="cs-CZ" sz="2800" dirty="0"/>
              <a:t>Princip zla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89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 sz="3700" dirty="0" err="1"/>
              <a:t>Inside</a:t>
            </a:r>
            <a:r>
              <a:rPr lang="cs-CZ" sz="3700" dirty="0"/>
              <a:t> Photoshop – Lev </a:t>
            </a:r>
            <a:r>
              <a:rPr lang="cs-CZ" sz="3700" dirty="0" err="1"/>
              <a:t>Manovich</a:t>
            </a:r>
            <a:r>
              <a:rPr lang="cs-CZ" sz="3700" dirty="0"/>
              <a:t> (2011)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35134" y="4531058"/>
            <a:ext cx="5503254" cy="1683474"/>
          </a:xfrm>
        </p:spPr>
        <p:txBody>
          <a:bodyPr>
            <a:normAutofit/>
          </a:bodyPr>
          <a:lstStyle/>
          <a:p>
            <a:r>
              <a:rPr lang="en-US" sz="2400" dirty="0" err="1"/>
              <a:t>Kritická</a:t>
            </a:r>
            <a:r>
              <a:rPr lang="en-US" sz="2400" dirty="0"/>
              <a:t> </a:t>
            </a:r>
            <a:r>
              <a:rPr lang="en-US" sz="2400" dirty="0" err="1"/>
              <a:t>analýza</a:t>
            </a:r>
            <a:r>
              <a:rPr lang="en-US" sz="2400" dirty="0"/>
              <a:t> </a:t>
            </a:r>
            <a:r>
              <a:rPr lang="en-US" sz="2400" dirty="0" err="1"/>
              <a:t>programu</a:t>
            </a:r>
            <a:r>
              <a:rPr lang="en-US" sz="2400" dirty="0"/>
              <a:t> Adobe Photoshop</a:t>
            </a:r>
            <a:endParaRPr lang="cs-CZ" sz="2400" dirty="0"/>
          </a:p>
          <a:p>
            <a:r>
              <a:rPr lang="en-US" sz="2400" dirty="0">
                <a:hlinkClick r:id="rId2"/>
              </a:rPr>
              <a:t>http://computationalculture.net/inside-photoshop/</a:t>
            </a:r>
            <a:endParaRPr lang="cs-CZ" sz="24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079E0ADB-B6CB-977F-466A-D2A4A708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50" y="0"/>
            <a:ext cx="5098027" cy="39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1" descr="Výsledek obrázku pro adobe photoshop cs3">
            <a:extLst>
              <a:ext uri="{FF2B5EF4-FFF2-40B4-BE49-F238E27FC236}">
                <a16:creationId xmlns:a16="http://schemas.microsoft.com/office/drawing/2014/main" id="{F8345C64-00BA-803E-E40E-BDC0A015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82" y="0"/>
            <a:ext cx="573563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E1107-AD61-4715-A3B3-5281E00F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Softwarová studia – vznik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419FF-CE64-4A6F-81BC-8A2B86FB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Software považován za neutrální nástroj (instrumentální pohled)</a:t>
            </a:r>
          </a:p>
          <a:p>
            <a:r>
              <a:rPr lang="cs-CZ" sz="2400" dirty="0"/>
              <a:t>mediální studia – zaměření na tvorbu, distribuci a interpretaci mediálního obsahu</a:t>
            </a:r>
          </a:p>
          <a:p>
            <a:r>
              <a:rPr lang="cs-CZ" sz="2400" dirty="0"/>
              <a:t>opomíjení zásadní  vlastnosti digitálních médií – programovatelnost</a:t>
            </a:r>
          </a:p>
          <a:p>
            <a:r>
              <a:rPr lang="cs-CZ" sz="2400" dirty="0"/>
              <a:t>kulturní x počítačová logika (Lev </a:t>
            </a:r>
            <a:r>
              <a:rPr lang="cs-CZ" sz="2400" dirty="0" err="1"/>
              <a:t>Manovich</a:t>
            </a:r>
            <a:r>
              <a:rPr lang="cs-CZ" sz="2400" dirty="0"/>
              <a:t>)</a:t>
            </a:r>
          </a:p>
          <a:p>
            <a:r>
              <a:rPr lang="cs-CZ" sz="2400" dirty="0"/>
              <a:t>vliv počítačové logiky na naši kulturu – kulturní překódování</a:t>
            </a:r>
          </a:p>
          <a:p>
            <a:r>
              <a:rPr lang="cs-CZ" sz="2400" dirty="0"/>
              <a:t>software je nedílnou součástí naší kultury</a:t>
            </a:r>
          </a:p>
        </p:txBody>
      </p:sp>
    </p:spTree>
    <p:extLst>
      <p:ext uri="{BB962C8B-B14F-4D97-AF65-F5344CB8AC3E}">
        <p14:creationId xmlns:p14="http://schemas.microsoft.com/office/powerpoint/2010/main" val="320299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 sz="3700" dirty="0"/>
              <a:t>Filtry a efekty</a:t>
            </a:r>
            <a:br>
              <a:rPr lang="cs-CZ" sz="3700" dirty="0"/>
            </a:br>
            <a:endParaRPr lang="cs-CZ" sz="3700" dirty="0"/>
          </a:p>
        </p:txBody>
      </p:sp>
      <p:pic>
        <p:nvPicPr>
          <p:cNvPr id="4" name="Zástupný obsah 3"/>
          <p:cNvPicPr>
            <a:picLocks noChangeAspect="1"/>
          </p:cNvPicPr>
          <p:nvPr/>
        </p:nvPicPr>
        <p:blipFill rotWithShape="1">
          <a:blip r:embed="rId2"/>
          <a:srcRect l="873" r="7953" b="3"/>
          <a:stretch>
            <a:fillRect/>
          </a:stretch>
        </p:blipFill>
        <p:spPr>
          <a:xfrm>
            <a:off x="6138672" y="10"/>
            <a:ext cx="5443792" cy="3358487"/>
          </a:xfrm>
          <a:prstGeom prst="rect">
            <a:avLst/>
          </a:prstGeom>
        </p:spPr>
      </p:pic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pic>
        <p:nvPicPr>
          <p:cNvPr id="1026" name="Picture 2" descr="Random Bytes: Using Photoshop's Wave Distortion Filter to Create Abstract  Art">
            <a:extLst>
              <a:ext uri="{FF2B5EF4-FFF2-40B4-BE49-F238E27FC236}">
                <a16:creationId xmlns:a16="http://schemas.microsoft.com/office/drawing/2014/main" id="{81F6B788-C41F-467E-AED4-FA615E66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8" y="-61032"/>
            <a:ext cx="5694496" cy="3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2E463F-1E9B-48C8-9229-BCB801819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14964"/>
            <a:ext cx="5578378" cy="34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8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310" y="4351594"/>
            <a:ext cx="10190332" cy="2262850"/>
          </a:xfrm>
        </p:spPr>
        <p:txBody>
          <a:bodyPr>
            <a:normAutofit fontScale="90000"/>
          </a:bodyPr>
          <a:lstStyle/>
          <a:p>
            <a:r>
              <a:rPr lang="cs-CZ" sz="3700" dirty="0"/>
              <a:t>Vrstvy</a:t>
            </a:r>
            <a:br>
              <a:rPr lang="cs-CZ" sz="3700" dirty="0"/>
            </a:br>
            <a:br>
              <a:rPr lang="cs-CZ" sz="3700" dirty="0"/>
            </a:br>
            <a:r>
              <a:rPr lang="cs-CZ" sz="2200" dirty="0">
                <a:hlinkClick r:id="rId2"/>
              </a:rPr>
              <a:t>https://www.reddit.com/r/movies/comments/3zhakx/the_genesis_sequence_from_star_trek_ii_the_wrath/</a:t>
            </a:r>
            <a:br>
              <a:rPr lang="cs-CZ" sz="3700" dirty="0"/>
            </a:br>
            <a:br>
              <a:rPr lang="cs-CZ" sz="3700" dirty="0"/>
            </a:br>
            <a:r>
              <a:rPr lang="cs-CZ" sz="2700" dirty="0">
                <a:hlinkClick r:id="rId3"/>
              </a:rPr>
              <a:t>https://www.historyofinformation.com/detail.php?id=3141</a:t>
            </a:r>
            <a:br>
              <a:rPr lang="cs-CZ" sz="27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3700" dirty="0"/>
            </a:b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pic>
        <p:nvPicPr>
          <p:cNvPr id="19458" name="Picture 2" descr="3D Layers and Opacity | &quot;Course 1: Introduction to Developing and Editing&quot;  (danieloweb) | Domestika">
            <a:extLst>
              <a:ext uri="{FF2B5EF4-FFF2-40B4-BE49-F238E27FC236}">
                <a16:creationId xmlns:a16="http://schemas.microsoft.com/office/drawing/2014/main" id="{BFC0E985-61FD-4ABC-941E-28C061E8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75" y="243556"/>
            <a:ext cx="6403977" cy="36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CA9146-2633-49B1-B8E9-9E92DF0D1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5671" y="673514"/>
            <a:ext cx="6403978" cy="26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1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310" y="4351594"/>
            <a:ext cx="10268130" cy="2262850"/>
          </a:xfrm>
        </p:spPr>
        <p:txBody>
          <a:bodyPr>
            <a:normAutofit fontScale="90000"/>
          </a:bodyPr>
          <a:lstStyle/>
          <a:p>
            <a:r>
              <a:rPr lang="sv-SE" sz="3100" dirty="0"/>
              <a:t>Auto-Illustrator (2001) - kritika stereotypů grafických programů </a:t>
            </a:r>
            <a:br>
              <a:rPr lang="cs-CZ" sz="3100" dirty="0"/>
            </a:br>
            <a:r>
              <a:rPr lang="cs-CZ" sz="3100" dirty="0">
                <a:hlinkClick r:id="rId2"/>
              </a:rPr>
              <a:t>https://artelectronicmedia.com/en/artwork/auto-illustrator/</a:t>
            </a:r>
            <a:br>
              <a:rPr lang="cs-CZ" sz="3100" dirty="0"/>
            </a:br>
            <a:br>
              <a:rPr lang="cs-CZ" sz="3700" dirty="0"/>
            </a:br>
            <a:br>
              <a:rPr lang="cs-CZ" sz="3700" dirty="0"/>
            </a:br>
            <a:br>
              <a:rPr lang="sv-SE" sz="3700" dirty="0"/>
            </a:br>
            <a:br>
              <a:rPr lang="cs-CZ" sz="3700" dirty="0"/>
            </a:br>
            <a:br>
              <a:rPr lang="cs-CZ" sz="3700" dirty="0"/>
            </a:br>
            <a:br>
              <a:rPr lang="cs-CZ" sz="27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3700" dirty="0"/>
            </a:b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91FCFC-FC84-D3A5-270E-494F1B26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76" y="91275"/>
            <a:ext cx="609652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8485B-8E96-CEA1-CF35-AA0BCFA1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PowerPoint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077F2-707E-BC34-86A9-0A2943D4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36" y="1728787"/>
            <a:ext cx="9601200" cy="35814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How does PowerPoint think and how would we like presentation software to think?</a:t>
            </a:r>
            <a:r>
              <a:rPr lang="en-US" dirty="0"/>
              <a:t>”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“One Damn Slide After Another”: PowerPoint at Every Occasion for Speech</a:t>
            </a:r>
            <a:r>
              <a:rPr lang="cs-CZ" dirty="0"/>
              <a:t> - </a:t>
            </a:r>
            <a:r>
              <a:rPr lang="en-US" dirty="0"/>
              <a:t>Erica Robles-Anderson and </a:t>
            </a:r>
            <a:r>
              <a:rPr lang="en-US" dirty="0" err="1"/>
              <a:t>Patrik</a:t>
            </a:r>
            <a:r>
              <a:rPr lang="en-US" dirty="0"/>
              <a:t> </a:t>
            </a:r>
            <a:r>
              <a:rPr lang="en-US" dirty="0" err="1"/>
              <a:t>Svensson</a:t>
            </a:r>
            <a:r>
              <a:rPr lang="en-US" dirty="0"/>
              <a:t>, 2016</a:t>
            </a:r>
            <a:r>
              <a:rPr lang="cs-CZ" dirty="0"/>
              <a:t>.</a:t>
            </a:r>
          </a:p>
          <a:p>
            <a:r>
              <a:rPr lang="cs-CZ" dirty="0"/>
              <a:t>hlavní nástroj, který ovlivňuje všechny formy veřejných projevů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2054" name="Picture 6" descr="Ovládni PowerPoint. Online kurz pro poutavé prezentace. | Skillmea">
            <a:extLst>
              <a:ext uri="{FF2B5EF4-FFF2-40B4-BE49-F238E27FC236}">
                <a16:creationId xmlns:a16="http://schemas.microsoft.com/office/drawing/2014/main" id="{405EE6F8-5041-17AD-A818-30DA7D42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38" y="3621404"/>
            <a:ext cx="2731770" cy="27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2D650-FA28-64DC-77C9-41395002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2C29F-A35F-1E05-07DD-D241427B5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 PowerPointu - </a:t>
            </a:r>
            <a:r>
              <a:rPr lang="en-US" dirty="0"/>
              <a:t>Edward Tufte – The cognitive style of </a:t>
            </a:r>
            <a:r>
              <a:rPr lang="en-US" dirty="0" err="1"/>
              <a:t>PowePoint</a:t>
            </a:r>
            <a:r>
              <a:rPr lang="en-US" dirty="0"/>
              <a:t> (2003) </a:t>
            </a:r>
            <a:endParaRPr lang="cs-CZ" dirty="0"/>
          </a:p>
          <a:p>
            <a:r>
              <a:rPr lang="cs-CZ" dirty="0">
                <a:hlinkClick r:id="rId2"/>
              </a:rPr>
              <a:t>https://www.inf.ed.ac.uk/teaching/courses/pi/2016_2017/phil/tufte-powerpoint.pdf</a:t>
            </a:r>
            <a:endParaRPr lang="cs-CZ" dirty="0"/>
          </a:p>
          <a:p>
            <a:r>
              <a:rPr lang="cs-CZ" dirty="0"/>
              <a:t>Kreativní užití PowerPointu</a:t>
            </a:r>
          </a:p>
          <a:p>
            <a:r>
              <a:rPr lang="cs-CZ" dirty="0"/>
              <a:t>David </a:t>
            </a:r>
            <a:r>
              <a:rPr lang="cs-CZ" dirty="0" err="1"/>
              <a:t>Byrne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https://davidbyrne.com/explore/e.e.e.i.-powerpoint/photos</a:t>
            </a:r>
            <a:endParaRPr lang="cs-CZ" dirty="0"/>
          </a:p>
          <a:p>
            <a:r>
              <a:rPr lang="cs-CZ" dirty="0" err="1"/>
              <a:t>Lawrence</a:t>
            </a:r>
            <a:r>
              <a:rPr lang="cs-CZ" dirty="0"/>
              <a:t> </a:t>
            </a:r>
            <a:r>
              <a:rPr lang="cs-CZ" dirty="0" err="1"/>
              <a:t>Lessig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https://www.youtube.com/watch?v=L_NLQV6oQNU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44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B68EE-3601-7E60-2749-BD95C1C1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2E93-CD37-8B69-A82B-5EECC1D1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The DuPont Company's Chart Room">
            <a:extLst>
              <a:ext uri="{FF2B5EF4-FFF2-40B4-BE49-F238E27FC236}">
                <a16:creationId xmlns:a16="http://schemas.microsoft.com/office/drawing/2014/main" id="{95B68546-BF70-218B-E731-CA37FE1E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92" y="2450628"/>
            <a:ext cx="9314016" cy="32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6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B68EE-3601-7E60-2749-BD95C1C1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2E93-CD37-8B69-A82B-5EECC1D1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The world's first PowerPoint was owned by Apple">
            <a:hlinkClick r:id="rId2"/>
            <a:extLst>
              <a:ext uri="{FF2B5EF4-FFF2-40B4-BE49-F238E27FC236}">
                <a16:creationId xmlns:a16="http://schemas.microsoft.com/office/drawing/2014/main" id="{C9777305-598D-6A06-446C-6F0D0F71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74328"/>
            <a:ext cx="4772763" cy="30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pětný projektor – Wikipedie">
            <a:extLst>
              <a:ext uri="{FF2B5EF4-FFF2-40B4-BE49-F238E27FC236}">
                <a16:creationId xmlns:a16="http://schemas.microsoft.com/office/drawing/2014/main" id="{1925BA59-0DB9-6D47-E945-FE8F338A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14341"/>
            <a:ext cx="4907279" cy="36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1DD2ADA-9370-981C-2EAD-360CC55999D9}"/>
              </a:ext>
            </a:extLst>
          </p:cNvPr>
          <p:cNvSpPr txBox="1"/>
          <p:nvPr/>
        </p:nvSpPr>
        <p:spPr>
          <a:xfrm>
            <a:off x="1371600" y="2175677"/>
            <a:ext cx="6983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Powerpoint (1987) - </a:t>
            </a:r>
            <a:r>
              <a:rPr lang="cs-CZ" sz="2400" dirty="0">
                <a:hlinkClick r:id="rId2"/>
              </a:rPr>
              <a:t>https://vimeo.com/181999729</a:t>
            </a:r>
            <a:endParaRPr lang="cs-CZ" sz="2400" dirty="0"/>
          </a:p>
          <a:p>
            <a:r>
              <a:rPr lang="cs-CZ" sz="2400" dirty="0"/>
              <a:t>Tvorba obsahu pro zpětný projektor</a:t>
            </a:r>
          </a:p>
          <a:p>
            <a:endParaRPr lang="cs-CZ" sz="2400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55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B68EE-3601-7E60-2749-BD95C1C1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2E93-CD37-8B69-A82B-5EECC1D1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DD2ADA-9370-981C-2EAD-360CC55999D9}"/>
              </a:ext>
            </a:extLst>
          </p:cNvPr>
          <p:cNvSpPr txBox="1"/>
          <p:nvPr/>
        </p:nvSpPr>
        <p:spPr>
          <a:xfrm>
            <a:off x="1442720" y="1682711"/>
            <a:ext cx="10078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Tvorba obsahu pro projektor – fotografické slidy</a:t>
            </a:r>
          </a:p>
          <a:p>
            <a:r>
              <a:rPr lang="cs-CZ" sz="2400" dirty="0"/>
              <a:t>Zajišťovala společnost </a:t>
            </a:r>
            <a:r>
              <a:rPr lang="cs-CZ" sz="2400" dirty="0" err="1"/>
              <a:t>GeniGraphics</a:t>
            </a:r>
            <a:r>
              <a:rPr lang="cs-CZ" sz="2400" dirty="0"/>
              <a:t>  </a:t>
            </a:r>
          </a:p>
          <a:p>
            <a:r>
              <a:rPr lang="cs-CZ" sz="2400" dirty="0">
                <a:hlinkClick r:id="rId2"/>
              </a:rPr>
              <a:t>https://twitter.com/i/status/1649562922790817792</a:t>
            </a:r>
            <a:endParaRPr lang="cs-CZ" sz="2400" dirty="0"/>
          </a:p>
          <a:p>
            <a:r>
              <a:rPr lang="cs-CZ" sz="2400" dirty="0"/>
              <a:t>Výstava Terminal Art (1986) - </a:t>
            </a:r>
            <a:r>
              <a:rPr lang="cs-CZ" sz="2400" dirty="0">
                <a:hlinkClick r:id="rId3"/>
              </a:rPr>
              <a:t>http://www.art.net/~maxwell/termart.html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dirty="0"/>
              <a:t> </a:t>
            </a:r>
          </a:p>
        </p:txBody>
      </p:sp>
      <p:pic>
        <p:nvPicPr>
          <p:cNvPr id="5122" name="Picture 2" descr="Slide projector on a wooden chair">
            <a:extLst>
              <a:ext uri="{FF2B5EF4-FFF2-40B4-BE49-F238E27FC236}">
                <a16:creationId xmlns:a16="http://schemas.microsoft.com/office/drawing/2014/main" id="{005AEE0B-561F-373E-17B0-63290E01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3429000"/>
            <a:ext cx="430784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393252-E008-7E0F-9DAA-063A91BAD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330" y="3429000"/>
            <a:ext cx="4441929" cy="29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1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87D84-13BC-84CE-B895-457302DE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kultura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83845-FEA0-6295-4019-3F1E1F90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71700"/>
            <a:ext cx="9601200" cy="3581400"/>
          </a:xfrm>
        </p:spPr>
        <p:txBody>
          <a:bodyPr/>
          <a:lstStyle/>
          <a:p>
            <a:r>
              <a:rPr lang="cs-CZ" dirty="0"/>
              <a:t>Soubor slidů jako flexibilní formát</a:t>
            </a:r>
          </a:p>
          <a:p>
            <a:r>
              <a:rPr lang="cs-CZ" dirty="0"/>
              <a:t>Primární hodnota softwaru spočívá v samotném aktu prezentace</a:t>
            </a:r>
          </a:p>
          <a:p>
            <a:r>
              <a:rPr lang="cs-CZ" dirty="0"/>
              <a:t>Multimodální charakter prezentace – slidy, řeč, gesta</a:t>
            </a:r>
          </a:p>
          <a:p>
            <a:r>
              <a:rPr lang="cs-CZ" dirty="0"/>
              <a:t>PowerPoint jako nový prostředek přesvědčování</a:t>
            </a:r>
          </a:p>
          <a:p>
            <a:r>
              <a:rPr lang="cs-CZ" dirty="0"/>
              <a:t>Vývoj alternativních verzí prezentačního softwaru</a:t>
            </a:r>
          </a:p>
        </p:txBody>
      </p:sp>
      <p:pic>
        <p:nvPicPr>
          <p:cNvPr id="6146" name="Picture 2" descr="Three white chairs and two large screens bearing the letters DH">
            <a:extLst>
              <a:ext uri="{FF2B5EF4-FFF2-40B4-BE49-F238E27FC236}">
                <a16:creationId xmlns:a16="http://schemas.microsoft.com/office/drawing/2014/main" id="{FF67F363-F999-883A-6AB3-7B096E9F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90" y="36576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4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0E9C9-A155-4BE0-8BBF-3133C124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99" y="645431"/>
            <a:ext cx="9601200" cy="1485900"/>
          </a:xfrm>
        </p:spPr>
        <p:txBody>
          <a:bodyPr/>
          <a:lstStyle/>
          <a:p>
            <a:r>
              <a:rPr lang="cs-CZ" dirty="0"/>
              <a:t>Příklad kulturního překódování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2FFA1-BC75-4E81-8CB9-D7DD1960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99" y="1740850"/>
            <a:ext cx="9601200" cy="3581400"/>
          </a:xfrm>
        </p:spPr>
        <p:txBody>
          <a:bodyPr/>
          <a:lstStyle/>
          <a:p>
            <a:r>
              <a:rPr lang="cs-CZ" sz="2400" dirty="0"/>
              <a:t>Hra </a:t>
            </a:r>
            <a:r>
              <a:rPr lang="cs-CZ" sz="2400" dirty="0" err="1"/>
              <a:t>Space</a:t>
            </a:r>
            <a:r>
              <a:rPr lang="cs-CZ" sz="2400" dirty="0"/>
              <a:t> </a:t>
            </a:r>
            <a:r>
              <a:rPr lang="cs-CZ" sz="2400" dirty="0" err="1"/>
              <a:t>Invaders</a:t>
            </a:r>
            <a:endParaRPr lang="cs-CZ" sz="24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D7F4E5-59C1-4126-B4BD-85425162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09" y="3358314"/>
            <a:ext cx="3660449" cy="34996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529077-E202-4D3B-A960-9D0C1DEC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" y="2735073"/>
            <a:ext cx="3180522" cy="41346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8DE34F-A67A-40B8-BB3D-D02906791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174" y="1615083"/>
            <a:ext cx="4094922" cy="146105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E8DAAE1-F254-4C51-8C87-0097199DF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090" y="3581070"/>
            <a:ext cx="4303656" cy="322774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D42561-6D74-48DD-B81D-E1FABD596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959" y="301761"/>
            <a:ext cx="3785787" cy="30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4565C-22DD-4AC5-B0B5-39253B9C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6463"/>
            <a:ext cx="9601200" cy="1485900"/>
          </a:xfrm>
        </p:spPr>
        <p:txBody>
          <a:bodyPr/>
          <a:lstStyle/>
          <a:p>
            <a:r>
              <a:rPr lang="cs-CZ" dirty="0"/>
              <a:t>Softwarová studia – vznik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3D755-F7F0-4300-BB24-EDD456DC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0953"/>
            <a:ext cx="9601200" cy="5520583"/>
          </a:xfrm>
        </p:spPr>
        <p:txBody>
          <a:bodyPr>
            <a:normAutofit fontScale="70000" lnSpcReduction="20000"/>
          </a:bodyPr>
          <a:lstStyle/>
          <a:p>
            <a:r>
              <a:rPr lang="cs-CZ" sz="3200" dirty="0"/>
              <a:t>2001 - První zmínka o softwarových studiích v knize Jazyk nových médií (Lev </a:t>
            </a:r>
            <a:r>
              <a:rPr lang="cs-CZ" sz="3200" dirty="0" err="1"/>
              <a:t>Manovich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dirty="0"/>
              <a:t>2006 - Software </a:t>
            </a:r>
            <a:r>
              <a:rPr lang="cs-CZ" sz="3200" dirty="0" err="1"/>
              <a:t>studies</a:t>
            </a:r>
            <a:r>
              <a:rPr lang="cs-CZ" sz="3200" dirty="0"/>
              <a:t> Workshop (Matthew </a:t>
            </a:r>
            <a:r>
              <a:rPr lang="cs-CZ" sz="3200" dirty="0" err="1"/>
              <a:t>Fuller</a:t>
            </a:r>
            <a:r>
              <a:rPr lang="cs-CZ" sz="3200" dirty="0"/>
              <a:t>) </a:t>
            </a:r>
          </a:p>
          <a:p>
            <a:endParaRPr lang="cs-CZ" sz="3200" dirty="0"/>
          </a:p>
          <a:p>
            <a:r>
              <a:rPr lang="cs-CZ" sz="3200" dirty="0"/>
              <a:t>2008 – kniha </a:t>
            </a:r>
            <a:r>
              <a:rPr lang="cs-CZ" sz="3200" dirty="0" err="1"/>
              <a:t>Sotware</a:t>
            </a:r>
            <a:r>
              <a:rPr lang="cs-CZ" sz="3200" dirty="0"/>
              <a:t> </a:t>
            </a:r>
            <a:r>
              <a:rPr lang="cs-CZ" sz="3200" dirty="0" err="1"/>
              <a:t>Studies</a:t>
            </a:r>
            <a:r>
              <a:rPr lang="cs-CZ" sz="3200" dirty="0"/>
              <a:t>/ A Lexicon (editor Matthew </a:t>
            </a:r>
            <a:r>
              <a:rPr lang="cs-CZ" sz="3200" dirty="0" err="1"/>
              <a:t>Fuller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dirty="0"/>
              <a:t>2008 – Lev </a:t>
            </a:r>
            <a:r>
              <a:rPr lang="cs-CZ" sz="3200" dirty="0" err="1"/>
              <a:t>Manovich</a:t>
            </a:r>
            <a:r>
              <a:rPr lang="cs-CZ" sz="3200" dirty="0"/>
              <a:t> – první akademický studijní program – Iniciativa pro softwarová studia na </a:t>
            </a:r>
            <a:r>
              <a:rPr lang="cs-CZ" sz="3200" dirty="0" err="1"/>
              <a:t>Californské</a:t>
            </a:r>
            <a:r>
              <a:rPr lang="cs-CZ" sz="3200" dirty="0"/>
              <a:t> univerzitě v San Diegu</a:t>
            </a:r>
          </a:p>
          <a:p>
            <a:endParaRPr lang="cs-CZ" sz="3200" dirty="0"/>
          </a:p>
          <a:p>
            <a:r>
              <a:rPr lang="cs-CZ" sz="3200" dirty="0"/>
              <a:t>2008 – MIT </a:t>
            </a:r>
            <a:r>
              <a:rPr lang="cs-CZ" sz="3200" dirty="0" err="1"/>
              <a:t>Press</a:t>
            </a:r>
            <a:r>
              <a:rPr lang="cs-CZ" sz="3200" dirty="0"/>
              <a:t> – ediční řada Software </a:t>
            </a:r>
            <a:r>
              <a:rPr lang="cs-CZ" sz="3200" dirty="0" err="1"/>
              <a:t>Studies</a:t>
            </a:r>
            <a:endParaRPr lang="cs-CZ" sz="3200" dirty="0"/>
          </a:p>
          <a:p>
            <a:r>
              <a:rPr lang="cs-CZ" sz="3200" dirty="0">
                <a:hlinkClick r:id="rId2"/>
              </a:rPr>
              <a:t>https://mitpress.mit.edu/series/software-studies/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2011 – vznik nové publikační platformy, recenzovaný online časopis </a:t>
            </a:r>
            <a:r>
              <a:rPr lang="cs-CZ" sz="3200" dirty="0" err="1"/>
              <a:t>Computational</a:t>
            </a:r>
            <a:r>
              <a:rPr lang="cs-CZ" sz="3200" dirty="0"/>
              <a:t> </a:t>
            </a:r>
            <a:r>
              <a:rPr lang="cs-CZ" sz="3200" dirty="0" err="1"/>
              <a:t>Culture</a:t>
            </a:r>
            <a:r>
              <a:rPr lang="cs-CZ" sz="3200" dirty="0"/>
              <a:t> - </a:t>
            </a:r>
            <a:r>
              <a:rPr lang="cs-CZ" sz="3200" dirty="0">
                <a:hlinkClick r:id="rId3"/>
              </a:rPr>
              <a:t>http://computationalculture.net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0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33A0B-4C2A-483D-B7B7-41A735DC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příbuzné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4FCB3-FE3C-4078-B0CC-C929D178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398" y="2285999"/>
            <a:ext cx="8387697" cy="415752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Kritická studia kódu (</a:t>
            </a:r>
            <a:r>
              <a:rPr lang="cs-CZ" sz="2400" dirty="0" err="1"/>
              <a:t>Critical</a:t>
            </a:r>
            <a:r>
              <a:rPr lang="cs-CZ" sz="2400" dirty="0"/>
              <a:t> </a:t>
            </a:r>
            <a:r>
              <a:rPr lang="cs-CZ" sz="2400" dirty="0" err="1"/>
              <a:t>Code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): interpretace kódu v kontextu kultury, praxe, ideologie nebo mocenských praktik</a:t>
            </a:r>
          </a:p>
          <a:p>
            <a:r>
              <a:rPr lang="cs-CZ" sz="2400" dirty="0"/>
              <a:t>Mark C. Marino, Nick </a:t>
            </a:r>
            <a:r>
              <a:rPr lang="cs-CZ" sz="2400" dirty="0" err="1"/>
              <a:t>Montfort</a:t>
            </a:r>
            <a:endParaRPr lang="cs-CZ" sz="2400" dirty="0"/>
          </a:p>
          <a:p>
            <a:r>
              <a:rPr lang="cs-CZ" sz="2400" dirty="0">
                <a:hlinkClick r:id="rId2"/>
              </a:rPr>
              <a:t>https://criticalcodestudies.com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Studia platforem (</a:t>
            </a:r>
            <a:r>
              <a:rPr lang="cs-CZ" sz="2400" dirty="0" err="1"/>
              <a:t>Platform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): analyzují vztahy mezi hardwarem a softwarem, průzkum architektury hardwaru</a:t>
            </a:r>
          </a:p>
          <a:p>
            <a:r>
              <a:rPr lang="cs-CZ" sz="2400" dirty="0"/>
              <a:t>Ian </a:t>
            </a:r>
            <a:r>
              <a:rPr lang="cs-CZ" sz="2400" dirty="0" err="1"/>
              <a:t>Bogost</a:t>
            </a:r>
            <a:r>
              <a:rPr lang="cs-CZ" sz="2400" dirty="0"/>
              <a:t>, Nick </a:t>
            </a:r>
            <a:r>
              <a:rPr lang="cs-CZ" sz="2400" dirty="0" err="1"/>
              <a:t>Montfort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https://mitpress.mit.edu/books/series/platform-studies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F80E11-FDCA-497A-A684-5DE18270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332" y="3375587"/>
            <a:ext cx="2350047" cy="35213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9A25E3-924B-4E7B-AFDA-4ED8BDF04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332" y="76511"/>
            <a:ext cx="2501703" cy="31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B3A43-0CA0-4230-AA77-344B2764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95" y="566158"/>
            <a:ext cx="7874950" cy="1485900"/>
          </a:xfrm>
        </p:spPr>
        <p:txBody>
          <a:bodyPr/>
          <a:lstStyle/>
          <a:p>
            <a:r>
              <a:rPr lang="cs-CZ" dirty="0"/>
              <a:t>Metodologie softwarových studií: čtyři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BA8B4-66A3-406E-B1A1-F5387579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91" y="1966912"/>
            <a:ext cx="7456205" cy="3581400"/>
          </a:xfrm>
        </p:spPr>
        <p:txBody>
          <a:bodyPr/>
          <a:lstStyle/>
          <a:p>
            <a:r>
              <a:rPr lang="cs-CZ" b="1" dirty="0"/>
              <a:t>1. Metoda komparace - Noah </a:t>
            </a:r>
            <a:r>
              <a:rPr lang="cs-CZ" b="1" dirty="0" err="1"/>
              <a:t>Wardrip</a:t>
            </a:r>
            <a:r>
              <a:rPr lang="cs-CZ" b="1" dirty="0"/>
              <a:t> </a:t>
            </a:r>
            <a:r>
              <a:rPr lang="cs-CZ" b="1" dirty="0" err="1"/>
              <a:t>Fruin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sz="2400" dirty="0"/>
              <a:t>systematické srovnávání děl a idejí, které přibližně ve stejné době formulovali vědci a umělci</a:t>
            </a:r>
          </a:p>
          <a:p>
            <a:r>
              <a:rPr lang="cs-CZ" sz="2400" dirty="0"/>
              <a:t>příklad – srovnání povídky Zahrada, kde se cestičky rozvětvují (Jorge Luis </a:t>
            </a:r>
            <a:r>
              <a:rPr lang="cs-CZ" sz="2400" dirty="0" err="1"/>
              <a:t>Borges</a:t>
            </a:r>
            <a:r>
              <a:rPr lang="cs-CZ" sz="2400" dirty="0"/>
              <a:t>, 1941) a návrhu zařízení </a:t>
            </a:r>
            <a:r>
              <a:rPr lang="cs-CZ" sz="2400" dirty="0" err="1"/>
              <a:t>Memex</a:t>
            </a:r>
            <a:r>
              <a:rPr lang="cs-CZ" sz="2400" dirty="0"/>
              <a:t> (</a:t>
            </a:r>
            <a:r>
              <a:rPr lang="cs-CZ" sz="2400" dirty="0" err="1"/>
              <a:t>Vannevar</a:t>
            </a:r>
            <a:r>
              <a:rPr lang="cs-CZ" sz="2400" dirty="0"/>
              <a:t> Bush, 1945)</a:t>
            </a:r>
          </a:p>
          <a:p>
            <a:r>
              <a:rPr lang="cs-CZ" sz="2400" dirty="0"/>
              <a:t>v obou dílech byla formulována myšlenka hypertextu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895782-2F17-4C00-81DA-BD4D6D56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45" y="985931"/>
            <a:ext cx="3080839" cy="31044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0B8CB5-97EC-4068-9538-8F3D037C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57" y="4181413"/>
            <a:ext cx="4552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2BB0D-75DE-47EF-AEC5-362A1F8E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7DDD9-CFB4-44FC-A8E3-E8F99E0A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03705"/>
          </a:xfrm>
        </p:spPr>
        <p:txBody>
          <a:bodyPr/>
          <a:lstStyle/>
          <a:p>
            <a:r>
              <a:rPr lang="cs-CZ" sz="2400" dirty="0"/>
              <a:t>2. Evropská větev softwarových studií - Matthew </a:t>
            </a:r>
            <a:r>
              <a:rPr lang="cs-CZ" sz="2400" dirty="0" err="1"/>
              <a:t>Fuller</a:t>
            </a:r>
            <a:r>
              <a:rPr lang="cs-CZ" sz="2400" dirty="0"/>
              <a:t> – </a:t>
            </a:r>
            <a:r>
              <a:rPr lang="cs-CZ" sz="2400" b="1" dirty="0"/>
              <a:t>kritický přístup k softwaru, interdisciplinární výzkum </a:t>
            </a:r>
          </a:p>
          <a:p>
            <a:r>
              <a:rPr lang="cs-CZ" sz="2400" dirty="0"/>
              <a:t>průzkum softwaru prostřednictvím prověřených metod tradičních humanitních disciplín (sociologie, kritická teorie, mediální studia, teorie vědy, teorie umění)</a:t>
            </a:r>
          </a:p>
          <a:p>
            <a:r>
              <a:rPr lang="cs-CZ" sz="2400" dirty="0"/>
              <a:t>odkrývání historického rozměru softwaru a jeho možných budoucností (spekulativní software – Matthew </a:t>
            </a:r>
            <a:r>
              <a:rPr lang="cs-CZ" sz="2400" dirty="0" err="1"/>
              <a:t>Fuller</a:t>
            </a:r>
            <a:r>
              <a:rPr lang="cs-CZ" sz="2400" dirty="0"/>
              <a:t>)</a:t>
            </a:r>
          </a:p>
          <a:p>
            <a:r>
              <a:rPr lang="cs-CZ" sz="2400" dirty="0"/>
              <a:t>koncept </a:t>
            </a:r>
            <a:r>
              <a:rPr lang="cs-CZ" sz="2400" dirty="0" err="1"/>
              <a:t>hackability</a:t>
            </a:r>
            <a:r>
              <a:rPr lang="cs-CZ" sz="2400" dirty="0"/>
              <a:t> (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Anne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Galloway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- otevřenost softwaru pro další rozvíjení, vylepšování či přizpůsobování potřebám uživatelů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20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6B74F-B11F-4FBF-893A-DD5B2A45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98AA0-D106-4395-A819-ABA5D5AB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Autofit/>
          </a:bodyPr>
          <a:lstStyle/>
          <a:p>
            <a:r>
              <a:rPr lang="cs-CZ" sz="2400" dirty="0"/>
              <a:t>3. Americká větev softwarových studií – Lev </a:t>
            </a:r>
            <a:r>
              <a:rPr lang="cs-CZ" sz="2400" dirty="0" err="1"/>
              <a:t>Manovich</a:t>
            </a:r>
            <a:r>
              <a:rPr lang="cs-CZ" sz="2400" dirty="0"/>
              <a:t> – </a:t>
            </a:r>
            <a:r>
              <a:rPr lang="cs-CZ" sz="2400" b="1" dirty="0"/>
              <a:t>zaměření na vývoj nových a adekvátních nástrojů k výzkumu softwaru a digitální kultury</a:t>
            </a:r>
          </a:p>
          <a:p>
            <a:endParaRPr lang="cs-CZ" sz="2400" b="1" dirty="0"/>
          </a:p>
          <a:p>
            <a:r>
              <a:rPr lang="cs-CZ" sz="2400" dirty="0"/>
              <a:t>soustředění na zkoumání kulturního softwaru </a:t>
            </a:r>
          </a:p>
          <a:p>
            <a:endParaRPr lang="cs-CZ" sz="2400" b="1" dirty="0"/>
          </a:p>
          <a:p>
            <a:r>
              <a:rPr lang="cs-CZ" sz="2400" dirty="0"/>
              <a:t>Koncept hloubkové </a:t>
            </a:r>
            <a:r>
              <a:rPr lang="cs-CZ" sz="2400" dirty="0" err="1"/>
              <a:t>remixovatelnosti</a:t>
            </a:r>
            <a:r>
              <a:rPr lang="cs-CZ" sz="2400" dirty="0"/>
              <a:t> – směšování všech médií v rámci softwaru</a:t>
            </a:r>
          </a:p>
          <a:p>
            <a:endParaRPr lang="cs-CZ" sz="2400" dirty="0"/>
          </a:p>
          <a:p>
            <a:r>
              <a:rPr lang="cs-CZ" sz="2400" dirty="0"/>
              <a:t>Specifický směr výzkumu </a:t>
            </a:r>
            <a:r>
              <a:rPr lang="cs-CZ" sz="2400" dirty="0" err="1"/>
              <a:t>Kulturální</a:t>
            </a:r>
            <a:r>
              <a:rPr lang="cs-CZ" sz="2400" dirty="0"/>
              <a:t> analytika</a:t>
            </a:r>
          </a:p>
        </p:txBody>
      </p:sp>
    </p:spTree>
    <p:extLst>
      <p:ext uri="{BB962C8B-B14F-4D97-AF65-F5344CB8AC3E}">
        <p14:creationId xmlns:p14="http://schemas.microsoft.com/office/powerpoint/2010/main" val="302996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E89B539F-C53A-496D-B041-331325FD6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Kulturální</a:t>
            </a:r>
            <a:r>
              <a:rPr lang="cs-CZ" altLang="en-US" dirty="0"/>
              <a:t> analytika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0338-2652-4F52-BFF7-3707BD2B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51863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Lev Manovich - text - </a:t>
            </a:r>
            <a:r>
              <a:rPr lang="cs-CZ" altLang="en-US" sz="2400" dirty="0" err="1"/>
              <a:t>Cultural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Analytics</a:t>
            </a:r>
            <a:r>
              <a:rPr lang="cs-CZ" altLang="en-US" sz="2400" dirty="0"/>
              <a:t>: </a:t>
            </a:r>
            <a:r>
              <a:rPr lang="cs-CZ" altLang="en-US" sz="2400" dirty="0" err="1"/>
              <a:t>Analysis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Visualization</a:t>
            </a:r>
            <a:r>
              <a:rPr lang="cs-CZ" altLang="en-US" sz="2400" dirty="0"/>
              <a:t> </a:t>
            </a:r>
            <a:r>
              <a:rPr lang="cs-CZ" altLang="en-US" sz="2400" dirty="0" err="1"/>
              <a:t>of</a:t>
            </a:r>
            <a:r>
              <a:rPr lang="cs-CZ" altLang="en-US" sz="2400" dirty="0"/>
              <a:t> </a:t>
            </a:r>
            <a:r>
              <a:rPr lang="cs-CZ" altLang="en-US" sz="2400" dirty="0" err="1"/>
              <a:t>Large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Cultural</a:t>
            </a:r>
            <a:r>
              <a:rPr lang="cs-CZ" altLang="en-US" sz="2400" dirty="0"/>
              <a:t> Data </a:t>
            </a:r>
            <a:r>
              <a:rPr lang="cs-CZ" altLang="en-US" sz="2400" dirty="0" err="1"/>
              <a:t>Sets</a:t>
            </a:r>
            <a:r>
              <a:rPr lang="cs-CZ" altLang="en-US" sz="2400" dirty="0"/>
              <a:t>.</a:t>
            </a:r>
          </a:p>
          <a:p>
            <a:endParaRPr lang="cs-CZ" altLang="en-US" sz="2400" dirty="0"/>
          </a:p>
          <a:p>
            <a:r>
              <a:rPr lang="cs-CZ" altLang="en-US" sz="2400" dirty="0"/>
              <a:t>změnil se způsob distribuce, tvorby i prezentace uměleckých děl a kulturních artefaktů</a:t>
            </a:r>
          </a:p>
          <a:p>
            <a:endParaRPr lang="cs-CZ" altLang="en-US" sz="2400" dirty="0"/>
          </a:p>
          <a:p>
            <a:r>
              <a:rPr lang="cs-CZ" altLang="en-US" sz="2400" dirty="0"/>
              <a:t> obrovský nárůst množství obsahu generovaného uživateli </a:t>
            </a:r>
          </a:p>
          <a:p>
            <a:endParaRPr lang="cs-CZ" altLang="en-US" sz="2400" dirty="0"/>
          </a:p>
          <a:p>
            <a:r>
              <a:rPr lang="cs-CZ" altLang="en-US" sz="2400" dirty="0"/>
              <a:t>Jak analyzovat množství kulturních dat, která máme k dispozici?</a:t>
            </a:r>
          </a:p>
          <a:p>
            <a:endParaRPr lang="cs-CZ" altLang="en-US" sz="2400" dirty="0"/>
          </a:p>
          <a:p>
            <a:r>
              <a:rPr lang="cs-CZ" altLang="en-US" sz="2400" dirty="0"/>
              <a:t>Řešení: nový přístup ke zkoumání uměleckých děl a kulturních produktů současné kultury prostřednictvím digitálních technologií - kulturní analytika</a:t>
            </a:r>
          </a:p>
          <a:p>
            <a:endParaRPr lang="cs-CZ" altLang="en-US" sz="2200" dirty="0"/>
          </a:p>
          <a:p>
            <a:endParaRPr lang="cs-CZ" altLang="en-US" sz="2200" dirty="0"/>
          </a:p>
          <a:p>
            <a:endParaRPr lang="cs-CZ" altLang="en-US" sz="2200" dirty="0"/>
          </a:p>
          <a:p>
            <a:endParaRPr lang="cs-CZ" alt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440</TotalTime>
  <Words>1208</Words>
  <Application>Microsoft Office PowerPoint</Application>
  <PresentationFormat>Širokoúhlá obrazovka</PresentationFormat>
  <Paragraphs>137</Paragraphs>
  <Slides>28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Oříznutí</vt:lpstr>
      <vt:lpstr>Office Theme</vt:lpstr>
      <vt:lpstr>1_Oříznutí</vt:lpstr>
      <vt:lpstr>Softwarová studia</vt:lpstr>
      <vt:lpstr>Softwarová studia – vznik disciplíny</vt:lpstr>
      <vt:lpstr>Příklad kulturního překódování</vt:lpstr>
      <vt:lpstr>Softwarová studia – vznik disciplíny</vt:lpstr>
      <vt:lpstr>Další příbuzné disciplíny</vt:lpstr>
      <vt:lpstr>Metodologie softwarových studií: čtyři přístupy</vt:lpstr>
      <vt:lpstr>Prezentace aplikace PowerPoint</vt:lpstr>
      <vt:lpstr>Prezentace aplikace PowerPoint</vt:lpstr>
      <vt:lpstr>Kulturální analytika</vt:lpstr>
      <vt:lpstr>Kulturní data </vt:lpstr>
      <vt:lpstr>Prezentace aplikace PowerPoint</vt:lpstr>
      <vt:lpstr>Příklad - analýza jednoho milionu stránek manga komiksů</vt:lpstr>
      <vt:lpstr>Prezentace aplikace PowerPoint</vt:lpstr>
      <vt:lpstr>4. Zlá média (Evil Media)</vt:lpstr>
      <vt:lpstr>Prezentace aplikace PowerPoint</vt:lpstr>
      <vt:lpstr> Zlá média - Eristická dialektika </vt:lpstr>
      <vt:lpstr> Zlá média - Eristická dialektika </vt:lpstr>
      <vt:lpstr>Zlá média - Základní koncepty evil media studies</vt:lpstr>
      <vt:lpstr>Inside Photoshop – Lev Manovich (2011) </vt:lpstr>
      <vt:lpstr>Filtry a efekty </vt:lpstr>
      <vt:lpstr>Vrstvy  https://www.reddit.com/r/movies/comments/3zhakx/the_genesis_sequence_from_star_trek_ii_the_wrath/  https://www.historyofinformation.com/detail.php?id=3141       </vt:lpstr>
      <vt:lpstr>Auto-Illustrator (2001) - kritika stereotypů grafických programů  https://artelectronicmedia.com/en/artwork/auto-illustrator/             </vt:lpstr>
      <vt:lpstr>PowerPoint</vt:lpstr>
      <vt:lpstr>Prezentace aplikace PowerPoint</vt:lpstr>
      <vt:lpstr>Historie</vt:lpstr>
      <vt:lpstr>Historie</vt:lpstr>
      <vt:lpstr>Historie</vt:lpstr>
      <vt:lpstr>Prezentační kultura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Softwarová studia</dc:title>
  <dc:creator>Adam Franc</dc:creator>
  <cp:lastModifiedBy>Adam Franc</cp:lastModifiedBy>
  <cp:revision>31</cp:revision>
  <dcterms:created xsi:type="dcterms:W3CDTF">2022-04-30T10:53:38Z</dcterms:created>
  <dcterms:modified xsi:type="dcterms:W3CDTF">2023-05-01T17:59:49Z</dcterms:modified>
</cp:coreProperties>
</file>