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sldIdLst>
    <p:sldId id="336" r:id="rId3"/>
    <p:sldId id="327" r:id="rId4"/>
    <p:sldId id="328" r:id="rId5"/>
    <p:sldId id="329" r:id="rId6"/>
    <p:sldId id="330" r:id="rId7"/>
    <p:sldId id="331" r:id="rId8"/>
    <p:sldId id="332" r:id="rId9"/>
    <p:sldId id="333" r:id="rId10"/>
    <p:sldId id="334" r:id="rId11"/>
    <p:sldId id="335" r:id="rId12"/>
    <p:sldId id="256" r:id="rId13"/>
    <p:sldId id="339" r:id="rId14"/>
    <p:sldId id="257" r:id="rId15"/>
    <p:sldId id="292" r:id="rId16"/>
    <p:sldId id="258" r:id="rId17"/>
    <p:sldId id="259" r:id="rId18"/>
    <p:sldId id="262" r:id="rId19"/>
    <p:sldId id="263" r:id="rId20"/>
    <p:sldId id="264" r:id="rId21"/>
    <p:sldId id="265" r:id="rId22"/>
    <p:sldId id="266" r:id="rId23"/>
    <p:sldId id="337" r:id="rId24"/>
    <p:sldId id="468" r:id="rId25"/>
    <p:sldId id="270" r:id="rId26"/>
    <p:sldId id="272" r:id="rId27"/>
    <p:sldId id="274" r:id="rId28"/>
    <p:sldId id="275" r:id="rId29"/>
    <p:sldId id="277" r:id="rId30"/>
    <p:sldId id="278" r:id="rId31"/>
    <p:sldId id="279" r:id="rId32"/>
    <p:sldId id="280" r:id="rId33"/>
    <p:sldId id="282" r:id="rId34"/>
    <p:sldId id="283" r:id="rId35"/>
    <p:sldId id="284" r:id="rId36"/>
    <p:sldId id="326" r:id="rId37"/>
    <p:sldId id="285" r:id="rId38"/>
    <p:sldId id="286" r:id="rId39"/>
    <p:sldId id="338" r:id="rId40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noProof="1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1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26CA936-B819-7CCF-F32A-4B6501A1E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0294AE1-EE15-3049-E43D-48695D6B7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4C2B213-D58A-5E65-1FDD-7CE15E442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6BEDC-C5E3-400A-A873-BCD92735D4D3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527667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1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noProof="1"/>
              <a:t>Upravte styly předlohy textu.</a:t>
            </a:r>
          </a:p>
          <a:p>
            <a:pPr lvl="1"/>
            <a:r>
              <a:rPr lang="cs-CZ" noProof="1"/>
              <a:t>Druhá úroveň</a:t>
            </a:r>
          </a:p>
          <a:p>
            <a:pPr lvl="2"/>
            <a:r>
              <a:rPr lang="cs-CZ" noProof="1"/>
              <a:t>Třetí úroveň</a:t>
            </a:r>
          </a:p>
          <a:p>
            <a:pPr lvl="3"/>
            <a:r>
              <a:rPr lang="cs-CZ" noProof="1"/>
              <a:t>Čtvrtá úroveň</a:t>
            </a:r>
          </a:p>
          <a:p>
            <a:pPr lvl="4"/>
            <a:r>
              <a:rPr lang="cs-CZ" noProof="1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C541CF4-03F2-11F3-3FA1-477B39C53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5D23C21-C27E-57F5-D96C-D6C9BF4C0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7625F98-48C6-ED34-EEE5-E90100D5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E77E7-3F19-4EF3-8F33-A2C72B602999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187929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noProof="1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noProof="1"/>
              <a:t>Upravte styly předlohy textu.</a:t>
            </a:r>
          </a:p>
          <a:p>
            <a:pPr lvl="1"/>
            <a:r>
              <a:rPr lang="cs-CZ" noProof="1"/>
              <a:t>Druhá úroveň</a:t>
            </a:r>
          </a:p>
          <a:p>
            <a:pPr lvl="2"/>
            <a:r>
              <a:rPr lang="cs-CZ" noProof="1"/>
              <a:t>Třetí úroveň</a:t>
            </a:r>
          </a:p>
          <a:p>
            <a:pPr lvl="3"/>
            <a:r>
              <a:rPr lang="cs-CZ" noProof="1"/>
              <a:t>Čtvrtá úroveň</a:t>
            </a:r>
          </a:p>
          <a:p>
            <a:pPr lvl="4"/>
            <a:r>
              <a:rPr lang="cs-CZ" noProof="1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08CAFBC-B03D-607F-3CEC-48AD50818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9929EB-9A8D-AC92-CA74-60764DA5C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ACB08A9-65C1-C991-7956-502852F0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40FF1-FC41-47B5-87A5-313C8DA0AFAF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625444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noProof="1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1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E7671EF-476A-52EA-4A63-E8D579819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E74B65D-9DF8-57E3-51A8-1D9EDF616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9B76255-93DE-87C4-4ECA-5609DB5A0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65355-AF03-4042-85F4-C6FFFDC3A693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473738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1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noProof="1"/>
              <a:t>Upravte styly předlohy textu.</a:t>
            </a:r>
          </a:p>
          <a:p>
            <a:pPr lvl="1"/>
            <a:r>
              <a:rPr lang="cs-CZ" noProof="1"/>
              <a:t>Druhá úroveň</a:t>
            </a:r>
          </a:p>
          <a:p>
            <a:pPr lvl="2"/>
            <a:r>
              <a:rPr lang="cs-CZ" noProof="1"/>
              <a:t>Třetí úroveň</a:t>
            </a:r>
          </a:p>
          <a:p>
            <a:pPr lvl="3"/>
            <a:r>
              <a:rPr lang="cs-CZ" noProof="1"/>
              <a:t>Čtvrtá úroveň</a:t>
            </a:r>
          </a:p>
          <a:p>
            <a:pPr lvl="4"/>
            <a:r>
              <a:rPr lang="cs-CZ" noProof="1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9D02349-01F8-3749-0BE6-8CBCA9D91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0099FD5-75BA-1C74-4C9B-7A2B6BAAC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A6649F7-17BC-C271-2F74-C09C45897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E5BEF-6184-4F2F-A549-58AA6AC8EF57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814007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noProof="1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noProof="1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C286FEC-291B-F09C-5B8C-FB5FA1A1A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97EFD58-0359-1544-CBF6-2CDF9DF33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8FEB318-0995-5253-52AC-5B505A76F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44486-97A1-43DA-8564-97FE054475F0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58202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1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noProof="1"/>
              <a:t>Upravte styly předlohy textu.</a:t>
            </a:r>
          </a:p>
          <a:p>
            <a:pPr lvl="1"/>
            <a:r>
              <a:rPr lang="cs-CZ" noProof="1"/>
              <a:t>Druhá úroveň</a:t>
            </a:r>
          </a:p>
          <a:p>
            <a:pPr lvl="2"/>
            <a:r>
              <a:rPr lang="cs-CZ" noProof="1"/>
              <a:t>Třetí úroveň</a:t>
            </a:r>
          </a:p>
          <a:p>
            <a:pPr lvl="3"/>
            <a:r>
              <a:rPr lang="cs-CZ" noProof="1"/>
              <a:t>Čtvrtá úroveň</a:t>
            </a:r>
          </a:p>
          <a:p>
            <a:pPr lvl="4"/>
            <a:r>
              <a:rPr lang="cs-CZ" noProof="1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noProof="1"/>
              <a:t>Upravte styly předlohy textu.</a:t>
            </a:r>
          </a:p>
          <a:p>
            <a:pPr lvl="1"/>
            <a:r>
              <a:rPr lang="cs-CZ" noProof="1"/>
              <a:t>Druhá úroveň</a:t>
            </a:r>
          </a:p>
          <a:p>
            <a:pPr lvl="2"/>
            <a:r>
              <a:rPr lang="cs-CZ" noProof="1"/>
              <a:t>Třetí úroveň</a:t>
            </a:r>
          </a:p>
          <a:p>
            <a:pPr lvl="3"/>
            <a:r>
              <a:rPr lang="cs-CZ" noProof="1"/>
              <a:t>Čtvrtá úroveň</a:t>
            </a:r>
          </a:p>
          <a:p>
            <a:pPr lvl="4"/>
            <a:r>
              <a:rPr lang="cs-CZ" noProof="1"/>
              <a:t>Pátá úroveň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9071EC09-70EF-8B49-1BD9-CCF54CA0E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9FF3AD13-7947-7B0E-5336-35DEEF8B6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E63397DF-267C-CC44-ED35-B70AAD733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2BA3E-9FF4-451C-9797-7DB21D3BFC95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346007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1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1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1"/>
              <a:t>Upravte styly předlohy textu.</a:t>
            </a:r>
          </a:p>
          <a:p>
            <a:pPr lvl="1"/>
            <a:r>
              <a:rPr lang="cs-CZ" noProof="1"/>
              <a:t>Druhá úroveň</a:t>
            </a:r>
          </a:p>
          <a:p>
            <a:pPr lvl="2"/>
            <a:r>
              <a:rPr lang="cs-CZ" noProof="1"/>
              <a:t>Třetí úroveň</a:t>
            </a:r>
          </a:p>
          <a:p>
            <a:pPr lvl="3"/>
            <a:r>
              <a:rPr lang="cs-CZ" noProof="1"/>
              <a:t>Čtvrtá úroveň</a:t>
            </a:r>
          </a:p>
          <a:p>
            <a:pPr lvl="4"/>
            <a:r>
              <a:rPr lang="cs-CZ" noProof="1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1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1"/>
              <a:t>Upravte styly předlohy textu.</a:t>
            </a:r>
          </a:p>
          <a:p>
            <a:pPr lvl="1"/>
            <a:r>
              <a:rPr lang="cs-CZ" noProof="1"/>
              <a:t>Druhá úroveň</a:t>
            </a:r>
          </a:p>
          <a:p>
            <a:pPr lvl="2"/>
            <a:r>
              <a:rPr lang="cs-CZ" noProof="1"/>
              <a:t>Třetí úroveň</a:t>
            </a:r>
          </a:p>
          <a:p>
            <a:pPr lvl="3"/>
            <a:r>
              <a:rPr lang="cs-CZ" noProof="1"/>
              <a:t>Čtvrtá úroveň</a:t>
            </a:r>
          </a:p>
          <a:p>
            <a:pPr lvl="4"/>
            <a:r>
              <a:rPr lang="cs-CZ" noProof="1"/>
              <a:t>Pátá úroveň</a:t>
            </a:r>
          </a:p>
        </p:txBody>
      </p:sp>
      <p:sp>
        <p:nvSpPr>
          <p:cNvPr id="7" name="Zástupný symbol pro datum 3">
            <a:extLst>
              <a:ext uri="{FF2B5EF4-FFF2-40B4-BE49-F238E27FC236}">
                <a16:creationId xmlns:a16="http://schemas.microsoft.com/office/drawing/2014/main" id="{66D9BF69-D3A5-17C0-F04B-E71809FE0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D9063253-0E84-0B39-6325-D754F2409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40724348-F13C-D8E0-A6A5-195E91A1A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C6EFB-865E-4CBA-8746-6D0A6DEA2CF5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200913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1"/>
              <a:t>Kliknutím lze upravit styl.</a:t>
            </a:r>
          </a:p>
        </p:txBody>
      </p:sp>
      <p:sp>
        <p:nvSpPr>
          <p:cNvPr id="3" name="Zástupný symbol pro datum 3">
            <a:extLst>
              <a:ext uri="{FF2B5EF4-FFF2-40B4-BE49-F238E27FC236}">
                <a16:creationId xmlns:a16="http://schemas.microsoft.com/office/drawing/2014/main" id="{683868D7-47BA-FFE7-95DD-E9264DE61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6EF27E37-C982-2236-894E-0E8E779F2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27062E6E-A4D7-135F-6104-1F449EBE1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D6742-44FA-4A06-B963-6404D0F048AD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7994794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>
            <a:extLst>
              <a:ext uri="{FF2B5EF4-FFF2-40B4-BE49-F238E27FC236}">
                <a16:creationId xmlns:a16="http://schemas.microsoft.com/office/drawing/2014/main" id="{216349F6-D9F7-4F6A-DAC3-8AF4F02AC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3" name="Zástupný symbol pro zápatí 4">
            <a:extLst>
              <a:ext uri="{FF2B5EF4-FFF2-40B4-BE49-F238E27FC236}">
                <a16:creationId xmlns:a16="http://schemas.microsoft.com/office/drawing/2014/main" id="{7D418D28-139E-F408-EDCC-46103D55E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E7B09EFD-92C6-8B08-D23B-9B331F26E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F2CD2-93D4-4C14-B549-CAEA07E37078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837321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noProof="1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noProof="1"/>
              <a:t>Upravte styly předlohy textu.</a:t>
            </a:r>
          </a:p>
          <a:p>
            <a:pPr lvl="1"/>
            <a:r>
              <a:rPr lang="cs-CZ" noProof="1"/>
              <a:t>Druhá úroveň</a:t>
            </a:r>
          </a:p>
          <a:p>
            <a:pPr lvl="2"/>
            <a:r>
              <a:rPr lang="cs-CZ" noProof="1"/>
              <a:t>Třetí úroveň</a:t>
            </a:r>
          </a:p>
          <a:p>
            <a:pPr lvl="3"/>
            <a:r>
              <a:rPr lang="cs-CZ" noProof="1"/>
              <a:t>Čtvrtá úroveň</a:t>
            </a:r>
          </a:p>
          <a:p>
            <a:pPr lvl="4"/>
            <a:r>
              <a:rPr lang="cs-CZ" noProof="1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1"/>
              <a:t>Upravte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1853823F-B9ED-0590-E05C-5E322216D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34C4AAF8-9408-4183-56FE-166CA52B2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6F6E5F53-4993-DFC8-925B-64E84F10B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8C96B-2FE5-415D-8489-AD53A626DBC7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629802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1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noProof="1"/>
              <a:t>Upravte styly předlohy textu.</a:t>
            </a:r>
          </a:p>
          <a:p>
            <a:pPr lvl="1"/>
            <a:r>
              <a:rPr lang="cs-CZ" noProof="1"/>
              <a:t>Druhá úroveň</a:t>
            </a:r>
          </a:p>
          <a:p>
            <a:pPr lvl="2"/>
            <a:r>
              <a:rPr lang="cs-CZ" noProof="1"/>
              <a:t>Třetí úroveň</a:t>
            </a:r>
          </a:p>
          <a:p>
            <a:pPr lvl="3"/>
            <a:r>
              <a:rPr lang="cs-CZ" noProof="1"/>
              <a:t>Čtvrtá úroveň</a:t>
            </a:r>
          </a:p>
          <a:p>
            <a:pPr lvl="4"/>
            <a:r>
              <a:rPr lang="cs-CZ" noProof="1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B2ED188-F99E-B69C-B5B2-E2754D758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F299792-6BED-F17F-2957-E5E391FB8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7154210-2D4F-B402-7C0E-F56361351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34F34-5569-4B88-B419-EC22E56AC83E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4268194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noProof="1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1"/>
              <a:t>Upravte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F9BDF9DE-DC7F-9D40-881C-A77172BBC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D956607D-96B8-0A27-653C-5FC1D2B41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1BD2EB80-C2E1-1802-C7A9-3A11E3FB3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C6E3A-5EBB-4B18-8F47-8051B1CA4457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5036137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1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noProof="1"/>
              <a:t>Upravte styly předlohy textu.</a:t>
            </a:r>
          </a:p>
          <a:p>
            <a:pPr lvl="1"/>
            <a:r>
              <a:rPr lang="cs-CZ" noProof="1"/>
              <a:t>Druhá úroveň</a:t>
            </a:r>
          </a:p>
          <a:p>
            <a:pPr lvl="2"/>
            <a:r>
              <a:rPr lang="cs-CZ" noProof="1"/>
              <a:t>Třetí úroveň</a:t>
            </a:r>
          </a:p>
          <a:p>
            <a:pPr lvl="3"/>
            <a:r>
              <a:rPr lang="cs-CZ" noProof="1"/>
              <a:t>Čtvrtá úroveň</a:t>
            </a:r>
          </a:p>
          <a:p>
            <a:pPr lvl="4"/>
            <a:r>
              <a:rPr lang="cs-CZ" noProof="1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0068747-B541-7D2C-63A4-AA413331D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ED74182-BD77-B736-3EF7-D544151F8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F807A9-BBB1-B0B0-8010-7226AC0BA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0C547-878E-4D07-AD0D-38B661DF6D07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6904448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noProof="1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noProof="1"/>
              <a:t>Upravte styly předlohy textu.</a:t>
            </a:r>
          </a:p>
          <a:p>
            <a:pPr lvl="1"/>
            <a:r>
              <a:rPr lang="cs-CZ" noProof="1"/>
              <a:t>Druhá úroveň</a:t>
            </a:r>
          </a:p>
          <a:p>
            <a:pPr lvl="2"/>
            <a:r>
              <a:rPr lang="cs-CZ" noProof="1"/>
              <a:t>Třetí úroveň</a:t>
            </a:r>
          </a:p>
          <a:p>
            <a:pPr lvl="3"/>
            <a:r>
              <a:rPr lang="cs-CZ" noProof="1"/>
              <a:t>Čtvrtá úroveň</a:t>
            </a:r>
          </a:p>
          <a:p>
            <a:pPr lvl="4"/>
            <a:r>
              <a:rPr lang="cs-CZ" noProof="1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7B36CA2-69B8-1137-1A88-8856E237A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622E560-B617-1FCC-6298-0AD669F6C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18BF83B-1A12-D65B-B0ED-75AE9E836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6339A-7C43-436C-A995-8AB349BE57B5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831326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noProof="1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noProof="1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FC5E42A-EEA6-4351-5086-B41C889DD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A1B57F3-CAC8-104D-9896-16D48B5D1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966D346-6278-667F-AE66-F6F509BEA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0C9F5-1F2A-445C-AD68-B66A04A82B14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022071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1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noProof="1"/>
              <a:t>Upravte styly předlohy textu.</a:t>
            </a:r>
          </a:p>
          <a:p>
            <a:pPr lvl="1"/>
            <a:r>
              <a:rPr lang="cs-CZ" noProof="1"/>
              <a:t>Druhá úroveň</a:t>
            </a:r>
          </a:p>
          <a:p>
            <a:pPr lvl="2"/>
            <a:r>
              <a:rPr lang="cs-CZ" noProof="1"/>
              <a:t>Třetí úroveň</a:t>
            </a:r>
          </a:p>
          <a:p>
            <a:pPr lvl="3"/>
            <a:r>
              <a:rPr lang="cs-CZ" noProof="1"/>
              <a:t>Čtvrtá úroveň</a:t>
            </a:r>
          </a:p>
          <a:p>
            <a:pPr lvl="4"/>
            <a:r>
              <a:rPr lang="cs-CZ" noProof="1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noProof="1"/>
              <a:t>Upravte styly předlohy textu.</a:t>
            </a:r>
          </a:p>
          <a:p>
            <a:pPr lvl="1"/>
            <a:r>
              <a:rPr lang="cs-CZ" noProof="1"/>
              <a:t>Druhá úroveň</a:t>
            </a:r>
          </a:p>
          <a:p>
            <a:pPr lvl="2"/>
            <a:r>
              <a:rPr lang="cs-CZ" noProof="1"/>
              <a:t>Třetí úroveň</a:t>
            </a:r>
          </a:p>
          <a:p>
            <a:pPr lvl="3"/>
            <a:r>
              <a:rPr lang="cs-CZ" noProof="1"/>
              <a:t>Čtvrtá úroveň</a:t>
            </a:r>
          </a:p>
          <a:p>
            <a:pPr lvl="4"/>
            <a:r>
              <a:rPr lang="cs-CZ" noProof="1"/>
              <a:t>Pátá úroveň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0839370A-BD5B-51A9-4FE7-047D03FF4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D035864C-5926-3BE3-8CB9-1B93EEA3B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05187FC7-C669-9144-59C5-B2B574703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22B75-7B09-4DF0-BE40-CE609316AE84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339074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1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1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1"/>
              <a:t>Upravte styly předlohy textu.</a:t>
            </a:r>
          </a:p>
          <a:p>
            <a:pPr lvl="1"/>
            <a:r>
              <a:rPr lang="cs-CZ" noProof="1"/>
              <a:t>Druhá úroveň</a:t>
            </a:r>
          </a:p>
          <a:p>
            <a:pPr lvl="2"/>
            <a:r>
              <a:rPr lang="cs-CZ" noProof="1"/>
              <a:t>Třetí úroveň</a:t>
            </a:r>
          </a:p>
          <a:p>
            <a:pPr lvl="3"/>
            <a:r>
              <a:rPr lang="cs-CZ" noProof="1"/>
              <a:t>Čtvrtá úroveň</a:t>
            </a:r>
          </a:p>
          <a:p>
            <a:pPr lvl="4"/>
            <a:r>
              <a:rPr lang="cs-CZ" noProof="1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1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1"/>
              <a:t>Upravte styly předlohy textu.</a:t>
            </a:r>
          </a:p>
          <a:p>
            <a:pPr lvl="1"/>
            <a:r>
              <a:rPr lang="cs-CZ" noProof="1"/>
              <a:t>Druhá úroveň</a:t>
            </a:r>
          </a:p>
          <a:p>
            <a:pPr lvl="2"/>
            <a:r>
              <a:rPr lang="cs-CZ" noProof="1"/>
              <a:t>Třetí úroveň</a:t>
            </a:r>
          </a:p>
          <a:p>
            <a:pPr lvl="3"/>
            <a:r>
              <a:rPr lang="cs-CZ" noProof="1"/>
              <a:t>Čtvrtá úroveň</a:t>
            </a:r>
          </a:p>
          <a:p>
            <a:pPr lvl="4"/>
            <a:r>
              <a:rPr lang="cs-CZ" noProof="1"/>
              <a:t>Pátá úroveň</a:t>
            </a:r>
          </a:p>
        </p:txBody>
      </p:sp>
      <p:sp>
        <p:nvSpPr>
          <p:cNvPr id="7" name="Zástupný symbol pro datum 3">
            <a:extLst>
              <a:ext uri="{FF2B5EF4-FFF2-40B4-BE49-F238E27FC236}">
                <a16:creationId xmlns:a16="http://schemas.microsoft.com/office/drawing/2014/main" id="{77075593-348C-973D-2094-931790ACB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7D2044F1-1FBE-311F-D443-2C0154A8A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F5BEE6DE-4991-6900-4F0B-2E26F56E7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9CE68-9E7F-453D-9CE4-23EAF4724B2A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763537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1"/>
              <a:t>Kliknutím lze upravit styl.</a:t>
            </a:r>
          </a:p>
        </p:txBody>
      </p:sp>
      <p:sp>
        <p:nvSpPr>
          <p:cNvPr id="3" name="Zástupný symbol pro datum 3">
            <a:extLst>
              <a:ext uri="{FF2B5EF4-FFF2-40B4-BE49-F238E27FC236}">
                <a16:creationId xmlns:a16="http://schemas.microsoft.com/office/drawing/2014/main" id="{30C3D338-311D-A6C9-BEC8-4096A1DFF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86AB3B5A-10BB-3D5A-1D6A-F15F40A85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C4EAFD1F-A7A0-1CB5-84AD-0F186F182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47D8C-98FA-4401-AC25-8C54B78212C0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780808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>
            <a:extLst>
              <a:ext uri="{FF2B5EF4-FFF2-40B4-BE49-F238E27FC236}">
                <a16:creationId xmlns:a16="http://schemas.microsoft.com/office/drawing/2014/main" id="{FA7F2B63-4727-15B4-AE5A-CED12CAD8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3" name="Zástupný symbol pro zápatí 4">
            <a:extLst>
              <a:ext uri="{FF2B5EF4-FFF2-40B4-BE49-F238E27FC236}">
                <a16:creationId xmlns:a16="http://schemas.microsoft.com/office/drawing/2014/main" id="{4FF733E9-ABC6-8F7D-4FE9-2EA83F74D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E86114E2-1E80-E3DD-3601-6D9EA10E3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7C808-4722-40D9-8123-B49D4B473C40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111152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noProof="1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noProof="1"/>
              <a:t>Upravte styly předlohy textu.</a:t>
            </a:r>
          </a:p>
          <a:p>
            <a:pPr lvl="1"/>
            <a:r>
              <a:rPr lang="cs-CZ" noProof="1"/>
              <a:t>Druhá úroveň</a:t>
            </a:r>
          </a:p>
          <a:p>
            <a:pPr lvl="2"/>
            <a:r>
              <a:rPr lang="cs-CZ" noProof="1"/>
              <a:t>Třetí úroveň</a:t>
            </a:r>
          </a:p>
          <a:p>
            <a:pPr lvl="3"/>
            <a:r>
              <a:rPr lang="cs-CZ" noProof="1"/>
              <a:t>Čtvrtá úroveň</a:t>
            </a:r>
          </a:p>
          <a:p>
            <a:pPr lvl="4"/>
            <a:r>
              <a:rPr lang="cs-CZ" noProof="1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1"/>
              <a:t>Upravte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F2FAE33F-3048-0CB9-4674-159CFA0BD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EA380423-D9A6-9A15-4F7F-A68F9BBF5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F552EFC5-924E-4965-52FC-BC5CB6A47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F7C24-7908-47B7-AB7D-3A01CC8D1940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020807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noProof="1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1"/>
              <a:t>Upravte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9D205CDC-AB93-EB91-7BEC-956AAAC4A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47ABB252-37A5-0AB9-47DB-1A788A66A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861C4776-112E-12A0-EB68-73ADCED72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79F4D-D1D9-4DB8-9B70-6480BBBC4041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68779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>
            <a:extLst>
              <a:ext uri="{FF2B5EF4-FFF2-40B4-BE49-F238E27FC236}">
                <a16:creationId xmlns:a16="http://schemas.microsoft.com/office/drawing/2014/main" id="{047A104C-69E6-8371-27BE-F7E118422F0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Kliknutím lze upravit styl.</a:t>
            </a:r>
          </a:p>
        </p:txBody>
      </p:sp>
      <p:sp>
        <p:nvSpPr>
          <p:cNvPr id="1027" name="Zástupný symbol pro text 2">
            <a:extLst>
              <a:ext uri="{FF2B5EF4-FFF2-40B4-BE49-F238E27FC236}">
                <a16:creationId xmlns:a16="http://schemas.microsoft.com/office/drawing/2014/main" id="{11CB414A-0548-B7E4-0A1D-B856B856FCE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Kliknutím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F6D62BD-FE85-7FAD-82EF-47A1E52F67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9F20FA-8D23-BF3C-6B5A-2B27B8F759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D251F01-2C9B-D0CC-7782-A9F79D1607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7001D93-5569-4F56-AA9B-F4B7D8ACF44D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nadpis 1">
            <a:extLst>
              <a:ext uri="{FF2B5EF4-FFF2-40B4-BE49-F238E27FC236}">
                <a16:creationId xmlns:a16="http://schemas.microsoft.com/office/drawing/2014/main" id="{492F89A1-57E6-5F73-5DCB-797C7CBCC9C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Kliknutím lze upravit styl.</a:t>
            </a:r>
          </a:p>
        </p:txBody>
      </p:sp>
      <p:sp>
        <p:nvSpPr>
          <p:cNvPr id="2051" name="Zástupný symbol pro text 2">
            <a:extLst>
              <a:ext uri="{FF2B5EF4-FFF2-40B4-BE49-F238E27FC236}">
                <a16:creationId xmlns:a16="http://schemas.microsoft.com/office/drawing/2014/main" id="{375DD126-A02B-1E27-D432-B4384EB5A45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Kliknutím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8109310-FB19-AA63-649C-E439DAD95D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021D41-E97B-AA0C-FC4F-9D9F01C276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361D7BB-0814-B80F-4709-064EE0C0FA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8F6A7CD-B867-4FA1-BE43-183688202772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cyberzoo.org/eng/home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573&amp;v=KmURvu4x0Do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jd9U8NtzxY" TargetMode="External"/><Relationship Id="rId2" Type="http://schemas.openxmlformats.org/officeDocument/2006/relationships/hyperlink" Target="https://www.youtube.com/watch?v=t8-1tOFRgz4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3">
            <a:extLst>
              <a:ext uri="{FF2B5EF4-FFF2-40B4-BE49-F238E27FC236}">
                <a16:creationId xmlns:a16="http://schemas.microsoft.com/office/drawing/2014/main" id="{49E2250F-8BDD-17C3-57EC-11A2E20F0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755775"/>
            <a:ext cx="5819775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Nadpis 1">
            <a:extLst>
              <a:ext uri="{FF2B5EF4-FFF2-40B4-BE49-F238E27FC236}">
                <a16:creationId xmlns:a16="http://schemas.microsoft.com/office/drawing/2014/main" id="{FB0A6293-415F-4834-C267-744AD586DE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Bruno Latour</a:t>
            </a:r>
          </a:p>
        </p:txBody>
      </p:sp>
      <p:sp>
        <p:nvSpPr>
          <p:cNvPr id="3076" name="Zástupný symbol pro obsah 2">
            <a:extLst>
              <a:ext uri="{FF2B5EF4-FFF2-40B4-BE49-F238E27FC236}">
                <a16:creationId xmlns:a16="http://schemas.microsoft.com/office/drawing/2014/main" id="{02FB1DBA-6349-1615-5D27-9426F33947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84313"/>
            <a:ext cx="8229600" cy="4525962"/>
          </a:xfrm>
        </p:spPr>
        <p:txBody>
          <a:bodyPr/>
          <a:lstStyle/>
          <a:p>
            <a:r>
              <a:rPr lang="cs-CZ" altLang="cs-CZ"/>
              <a:t>Moderní                                     myšlení</a:t>
            </a:r>
          </a:p>
          <a:p>
            <a:endParaRPr lang="cs-CZ" altLang="cs-CZ"/>
          </a:p>
          <a:p>
            <a:r>
              <a:rPr lang="cs-CZ" altLang="cs-CZ"/>
              <a:t>Postmoderní                              myšlení</a:t>
            </a:r>
          </a:p>
          <a:p>
            <a:endParaRPr lang="cs-CZ" altLang="cs-CZ"/>
          </a:p>
          <a:p>
            <a:r>
              <a:rPr lang="cs-CZ" altLang="cs-CZ"/>
              <a:t>Nemoderní                                 myšlení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>
            <a:extLst>
              <a:ext uri="{FF2B5EF4-FFF2-40B4-BE49-F238E27FC236}">
                <a16:creationId xmlns:a16="http://schemas.microsoft.com/office/drawing/2014/main" id="{5DE1855B-3D7F-A1F9-E654-10C02B7519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Tři přístupy k výzkumu viru</a:t>
            </a:r>
          </a:p>
        </p:txBody>
      </p:sp>
      <p:sp>
        <p:nvSpPr>
          <p:cNvPr id="12291" name="Zástupný symbol pro obsah 2">
            <a:extLst>
              <a:ext uri="{FF2B5EF4-FFF2-40B4-BE49-F238E27FC236}">
                <a16:creationId xmlns:a16="http://schemas.microsoft.com/office/drawing/2014/main" id="{716A33EF-9769-EB59-08D6-5530D97FC7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1. Moderní – Virus jako umělý život</a:t>
            </a:r>
          </a:p>
          <a:p>
            <a:endParaRPr lang="cs-CZ" altLang="cs-CZ"/>
          </a:p>
          <a:p>
            <a:r>
              <a:rPr lang="cs-CZ" altLang="cs-CZ"/>
              <a:t>2. Postmoderní – Virus jako metafora</a:t>
            </a:r>
          </a:p>
          <a:p>
            <a:endParaRPr lang="cs-CZ" altLang="cs-CZ"/>
          </a:p>
          <a:p>
            <a:r>
              <a:rPr lang="cs-CZ" altLang="cs-CZ"/>
              <a:t>3. Nemoderní – Virus jako řečový akt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4B370160-ADB8-DC69-D9B8-3B063C630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291512" cy="638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Nadpis 1">
            <a:extLst>
              <a:ext uri="{FF2B5EF4-FFF2-40B4-BE49-F238E27FC236}">
                <a16:creationId xmlns:a16="http://schemas.microsoft.com/office/drawing/2014/main" id="{7E17C376-8F6E-7336-0550-20B1B39C9D9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1844675"/>
            <a:ext cx="7016750" cy="2041525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cs-CZ" altLang="en-US">
                <a:solidFill>
                  <a:schemeClr val="bg1"/>
                </a:solidFill>
              </a:rPr>
              <a:t>Virus jako umělý život: moderní přístup k výzkumu viru</a:t>
            </a:r>
          </a:p>
        </p:txBody>
      </p:sp>
      <p:sp>
        <p:nvSpPr>
          <p:cNvPr id="13316" name="Podnadpis 2">
            <a:extLst>
              <a:ext uri="{FF2B5EF4-FFF2-40B4-BE49-F238E27FC236}">
                <a16:creationId xmlns:a16="http://schemas.microsoft.com/office/drawing/2014/main" id="{72D9A352-803C-001D-C313-A4298F6D307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cs-CZ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>
            <a:extLst>
              <a:ext uri="{FF2B5EF4-FFF2-40B4-BE49-F238E27FC236}">
                <a16:creationId xmlns:a16="http://schemas.microsoft.com/office/drawing/2014/main" id="{EAAE8E8C-7592-649A-E152-AAAF369F72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14339" name="Zástupný obsah 2">
            <a:extLst>
              <a:ext uri="{FF2B5EF4-FFF2-40B4-BE49-F238E27FC236}">
                <a16:creationId xmlns:a16="http://schemas.microsoft.com/office/drawing/2014/main" id="{20DCC728-A4C2-D96B-2AD5-15D627C076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Virus v zoologické zahradě: </a:t>
            </a:r>
            <a:r>
              <a:rPr lang="cs-CZ" altLang="cs-CZ">
                <a:hlinkClick r:id="rId2"/>
              </a:rPr>
              <a:t>http://www.cyberzoo.org/eng/home.htm</a:t>
            </a:r>
            <a:endParaRPr lang="cs-CZ" altLang="cs-CZ"/>
          </a:p>
          <a:p>
            <a:endParaRPr lang="cs-CZ" altLang="cs-CZ"/>
          </a:p>
          <a:p>
            <a:endParaRPr lang="cs-CZ" altLang="cs-CZ"/>
          </a:p>
          <a:p>
            <a:endParaRPr lang="cs-CZ" altLang="cs-CZ"/>
          </a:p>
        </p:txBody>
      </p:sp>
      <p:pic>
        <p:nvPicPr>
          <p:cNvPr id="14340" name="Picture 6" descr="gustavo romano">
            <a:extLst>
              <a:ext uri="{FF2B5EF4-FFF2-40B4-BE49-F238E27FC236}">
                <a16:creationId xmlns:a16="http://schemas.microsoft.com/office/drawing/2014/main" id="{C07529E3-CEA3-2C52-418F-A91BD7777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413125"/>
            <a:ext cx="4392612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0" descr="gustavo romano">
            <a:extLst>
              <a:ext uri="{FF2B5EF4-FFF2-40B4-BE49-F238E27FC236}">
                <a16:creationId xmlns:a16="http://schemas.microsoft.com/office/drawing/2014/main" id="{52ABFAA8-AE64-0CD0-B7E4-43E36B643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3424238"/>
            <a:ext cx="4392612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>
            <a:extLst>
              <a:ext uri="{FF2B5EF4-FFF2-40B4-BE49-F238E27FC236}">
                <a16:creationId xmlns:a16="http://schemas.microsoft.com/office/drawing/2014/main" id="{9CC3C3C5-6C50-409A-8B3C-82112A25EE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4DDC8383-F0C1-5063-598D-E88FB0DD13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cs-CZ" altLang="en-US" sz="3000"/>
              <a:t>Analýza textů, které si kladou otázku, zda můžeme virus považovat za živý</a:t>
            </a:r>
          </a:p>
          <a:p>
            <a:pPr algn="just" eaLnBrk="1" hangingPunct="1">
              <a:lnSpc>
                <a:spcPct val="80000"/>
              </a:lnSpc>
            </a:pPr>
            <a:r>
              <a:rPr lang="cs-CZ" altLang="en-US" sz="3000"/>
              <a:t>Počátky těchto úvah - 80. léta 20. století</a:t>
            </a:r>
          </a:p>
          <a:p>
            <a:pPr algn="just" eaLnBrk="1" hangingPunct="1">
              <a:lnSpc>
                <a:spcPct val="80000"/>
              </a:lnSpc>
            </a:pPr>
            <a:r>
              <a:rPr lang="cs-CZ" altLang="en-US" sz="3000"/>
              <a:t>k jejich kulminaci dochází v první polovině 90. let 20. století</a:t>
            </a:r>
          </a:p>
          <a:p>
            <a:pPr algn="just" eaLnBrk="1" hangingPunct="1">
              <a:lnSpc>
                <a:spcPct val="80000"/>
              </a:lnSpc>
            </a:pPr>
            <a:r>
              <a:rPr lang="cs-CZ" altLang="en-US" sz="3000"/>
              <a:t>Oborové zázemí autorů – Artificial Life, přírodní vědy, počítačová věda</a:t>
            </a:r>
          </a:p>
          <a:p>
            <a:pPr algn="just" eaLnBrk="1" hangingPunct="1">
              <a:lnSpc>
                <a:spcPct val="80000"/>
              </a:lnSpc>
            </a:pPr>
            <a:r>
              <a:rPr lang="cs-CZ" altLang="en-US" sz="3000"/>
              <a:t>Autoři vytvářejí specifický obraz viru</a:t>
            </a:r>
          </a:p>
          <a:p>
            <a:pPr algn="just" eaLnBrk="1" hangingPunct="1">
              <a:lnSpc>
                <a:spcPct val="80000"/>
              </a:lnSpc>
            </a:pPr>
            <a:r>
              <a:rPr lang="cs-CZ" altLang="en-US" sz="3000"/>
              <a:t>Cíl- odhalit různé ideologie ukryté v textech, čím byli autoři ovlivněni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1FFE0594-9E9F-2180-1148-320382986A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Příklady textů</a:t>
            </a:r>
          </a:p>
        </p:txBody>
      </p:sp>
      <p:sp>
        <p:nvSpPr>
          <p:cNvPr id="16387" name="Zástupný symbol pro obsah 2">
            <a:extLst>
              <a:ext uri="{FF2B5EF4-FFF2-40B4-BE49-F238E27FC236}">
                <a16:creationId xmlns:a16="http://schemas.microsoft.com/office/drawing/2014/main" id="{ED703CA3-171A-BB35-7D09-0B111A39C7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Claus Emmeche - The Garden in the Machine: The Emerging Science of Artificial Life (1996) </a:t>
            </a:r>
          </a:p>
          <a:p>
            <a:pPr eaLnBrk="1" hangingPunct="1"/>
            <a:r>
              <a:rPr lang="cs-CZ" altLang="en-US"/>
              <a:t>Eugen H. Spafford - Computer Viruses as Artificial Life (1994)</a:t>
            </a:r>
          </a:p>
          <a:p>
            <a:pPr eaLnBrk="1" hangingPunct="1"/>
            <a:r>
              <a:rPr lang="cs-CZ" altLang="en-US"/>
              <a:t>Paul-Michael Agapow -  Computer Viruses: the Inevitability of Evolution? (1993)</a:t>
            </a:r>
          </a:p>
          <a:p>
            <a:pPr eaLnBrk="1" hangingPunct="1"/>
            <a:r>
              <a:rPr lang="cs-CZ" altLang="en-US"/>
              <a:t>J. Doyne Farmer - Alletta A. Belin - Artificial Life: The Coming Evolution (1990)</a:t>
            </a:r>
          </a:p>
          <a:p>
            <a:pPr eaLnBrk="1" hangingPunct="1"/>
            <a:r>
              <a:rPr lang="cs-CZ" altLang="en-US"/>
              <a:t>Fred Cohen – Computer Viruses (1985)</a:t>
            </a:r>
          </a:p>
          <a:p>
            <a:pPr eaLnBrk="1" hangingPunct="1"/>
            <a:endParaRPr lang="cs-CZ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009008-1A64-E98B-5900-8E0D53A784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Dva základní faktory, které určují náhled výzkumníků na počítačový virus </a:t>
            </a:r>
          </a:p>
        </p:txBody>
      </p:sp>
      <p:sp>
        <p:nvSpPr>
          <p:cNvPr id="17411" name="Zástupný symbol pro obsah 2">
            <a:extLst>
              <a:ext uri="{FF2B5EF4-FFF2-40B4-BE49-F238E27FC236}">
                <a16:creationId xmlns:a16="http://schemas.microsoft.com/office/drawing/2014/main" id="{534FBDDE-8B09-B4E9-869B-49FBDCE9AA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en-US" b="1"/>
              <a:t>1. faktor - Exkomunikace viru z vědeckého prostředí (od pol. 80. let)</a:t>
            </a:r>
          </a:p>
          <a:p>
            <a:pPr algn="just" eaLnBrk="1" hangingPunct="1">
              <a:lnSpc>
                <a:spcPct val="90000"/>
              </a:lnSpc>
            </a:pPr>
            <a:r>
              <a:rPr lang="cs-CZ" altLang="en-US"/>
              <a:t>Vyloučení viru jako nebezpečného výtvoru hackerské subkultury </a:t>
            </a:r>
          </a:p>
          <a:p>
            <a:pPr algn="just" eaLnBrk="1" hangingPunct="1">
              <a:lnSpc>
                <a:spcPct val="90000"/>
              </a:lnSpc>
            </a:pPr>
            <a:r>
              <a:rPr lang="cs-CZ" altLang="en-US"/>
              <a:t>snaha oddělit viry od výzkumu umělého života a vymýtit je z vědeckého teritoria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>
            <a:extLst>
              <a:ext uri="{FF2B5EF4-FFF2-40B4-BE49-F238E27FC236}">
                <a16:creationId xmlns:a16="http://schemas.microsoft.com/office/drawing/2014/main" id="{F8E5CA78-374B-5D7C-70D1-B3732A40F5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sp>
        <p:nvSpPr>
          <p:cNvPr id="18435" name="Zástupný symbol pro obsah 2">
            <a:extLst>
              <a:ext uri="{FF2B5EF4-FFF2-40B4-BE49-F238E27FC236}">
                <a16:creationId xmlns:a16="http://schemas.microsoft.com/office/drawing/2014/main" id="{4D49A2B7-E90C-8169-DF3A-99232130AC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en-US" b="1"/>
              <a:t>2. faktor – moderní přístup k výzkumu umělého života </a:t>
            </a:r>
          </a:p>
          <a:p>
            <a:pPr eaLnBrk="1" hangingPunct="1"/>
            <a:r>
              <a:rPr lang="en-US" altLang="cs-CZ"/>
              <a:t>Risan, Lars. Artificial Life: A Technoscience Leaving Modernity?</a:t>
            </a:r>
            <a:endParaRPr lang="cs-CZ" altLang="en-US"/>
          </a:p>
          <a:p>
            <a:pPr eaLnBrk="1" hangingPunct="1"/>
            <a:r>
              <a:rPr lang="cs-CZ" altLang="en-US"/>
              <a:t>Výzkum umělého života se dělí na dvě odlišné větve, které jsou založeny na rozdílných přepokladech, metodách a cílech.</a:t>
            </a:r>
          </a:p>
          <a:p>
            <a:pPr eaLnBrk="1" hangingPunct="1"/>
            <a:r>
              <a:rPr lang="cs-CZ" altLang="en-US"/>
              <a:t>Moderní větev</a:t>
            </a:r>
          </a:p>
          <a:p>
            <a:pPr eaLnBrk="1" hangingPunct="1"/>
            <a:r>
              <a:rPr lang="cs-CZ" altLang="en-US"/>
              <a:t>Postmoderní větev</a:t>
            </a:r>
          </a:p>
          <a:p>
            <a:pPr eaLnBrk="1" hangingPunct="1"/>
            <a:endParaRPr lang="cs-CZ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>
            <a:extLst>
              <a:ext uri="{FF2B5EF4-FFF2-40B4-BE49-F238E27FC236}">
                <a16:creationId xmlns:a16="http://schemas.microsoft.com/office/drawing/2014/main" id="{255ECA4D-15EF-4EFE-143A-0C90A9FA82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sp>
        <p:nvSpPr>
          <p:cNvPr id="19459" name="Zástupný symbol pro obsah 2">
            <a:extLst>
              <a:ext uri="{FF2B5EF4-FFF2-40B4-BE49-F238E27FC236}">
                <a16:creationId xmlns:a16="http://schemas.microsoft.com/office/drawing/2014/main" id="{7EF5F106-7BFB-DFED-72C7-EC5F0E01E2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cs-CZ" altLang="en-US"/>
              <a:t>autoři využívají identickou metodu (moderní přístup) k zodpovězení otázky, zda je virus živý – seznam vlastností živých organismů a jejich aplikace na virus</a:t>
            </a:r>
          </a:p>
          <a:p>
            <a:pPr algn="just" eaLnBrk="1" hangingPunct="1">
              <a:lnSpc>
                <a:spcPct val="90000"/>
              </a:lnSpc>
            </a:pPr>
            <a:endParaRPr lang="cs-CZ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>
            <a:extLst>
              <a:ext uri="{FF2B5EF4-FFF2-40B4-BE49-F238E27FC236}">
                <a16:creationId xmlns:a16="http://schemas.microsoft.com/office/drawing/2014/main" id="{A19C0E6A-7405-BA65-8703-D780C4660B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sp>
        <p:nvSpPr>
          <p:cNvPr id="20483" name="Zástupný symbol pro obsah 2">
            <a:extLst>
              <a:ext uri="{FF2B5EF4-FFF2-40B4-BE49-F238E27FC236}">
                <a16:creationId xmlns:a16="http://schemas.microsoft.com/office/drawing/2014/main" id="{48133B27-39D0-730A-C9C6-BA8146AD3A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en-US" sz="2700"/>
              <a:t>1.	Život je proměňujícím se vzorem v prostoru a čase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700"/>
              <a:t>2.	Schopnost rozmnožování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700"/>
              <a:t>3.	</a:t>
            </a:r>
            <a:r>
              <a:rPr lang="cs-CZ" altLang="en-US" sz="2700" b="1"/>
              <a:t>Popis organismu je uložený ve formě informace (DNA)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700"/>
              <a:t>4.	Metabolismus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700"/>
              <a:t>5.	Funkční interakce s prostředím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700"/>
              <a:t>6.	Vzájemná závislost jednotlivých částí organismu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700"/>
              <a:t>7.	Udržování stability navzdory změnám v prostředí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700"/>
              <a:t>8.	</a:t>
            </a:r>
            <a:r>
              <a:rPr lang="cs-CZ" altLang="en-US" sz="2700" b="1"/>
              <a:t>Schopnost vývoje (evoluce)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>
            <a:extLst>
              <a:ext uri="{FF2B5EF4-FFF2-40B4-BE49-F238E27FC236}">
                <a16:creationId xmlns:a16="http://schemas.microsoft.com/office/drawing/2014/main" id="{2292EB6C-86E0-9BC3-1E63-ADEA17FDF7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sp>
        <p:nvSpPr>
          <p:cNvPr id="21507" name="Zástupný symbol pro obsah 2">
            <a:extLst>
              <a:ext uri="{FF2B5EF4-FFF2-40B4-BE49-F238E27FC236}">
                <a16:creationId xmlns:a16="http://schemas.microsoft.com/office/drawing/2014/main" id="{E7C9D219-8B20-8D24-C0F9-F87FAC0250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cs-CZ" altLang="en-US" sz="2700"/>
              <a:t>Tyto vlastnosti sdíleny vědeckou komunitou, tlumočí vědeckou představu o specifických funkcích a vlastnostech života – koncepce moderní vědy </a:t>
            </a:r>
          </a:p>
          <a:p>
            <a:pPr algn="just" eaLnBrk="1" hangingPunct="1">
              <a:lnSpc>
                <a:spcPct val="80000"/>
              </a:lnSpc>
            </a:pPr>
            <a:r>
              <a:rPr lang="cs-CZ" altLang="en-US" sz="2700"/>
              <a:t>U některých vlastností se autoři zcela rozcházejí např. metabolismus, evoluce</a:t>
            </a:r>
          </a:p>
          <a:p>
            <a:pPr algn="just" eaLnBrk="1" hangingPunct="1">
              <a:lnSpc>
                <a:spcPct val="80000"/>
              </a:lnSpc>
            </a:pPr>
            <a:r>
              <a:rPr lang="cs-CZ" altLang="en-US" sz="2700"/>
              <a:t>Výsledný závěr je jednoznačný – virus není živý, nesplňuje všechna kritéria</a:t>
            </a:r>
          </a:p>
          <a:p>
            <a:pPr algn="just" eaLnBrk="1" hangingPunct="1">
              <a:lnSpc>
                <a:spcPct val="80000"/>
              </a:lnSpc>
            </a:pPr>
            <a:endParaRPr lang="cs-CZ" altLang="en-US" sz="2700"/>
          </a:p>
          <a:p>
            <a:pPr algn="just" eaLnBrk="1" hangingPunct="1">
              <a:lnSpc>
                <a:spcPct val="80000"/>
              </a:lnSpc>
            </a:pPr>
            <a:r>
              <a:rPr lang="cs-CZ" altLang="en-US" sz="2700"/>
              <a:t>Bližší pohled na dvě kritéria, která tvoří důležitý předpoklad nejen pro vnímání a tvorbu viru, ale hrají také důležitou roli v tom, jakým způsobem si představujeme umělý život</a:t>
            </a:r>
          </a:p>
          <a:p>
            <a:pPr algn="just" eaLnBrk="1" hangingPunct="1">
              <a:lnSpc>
                <a:spcPct val="80000"/>
              </a:lnSpc>
            </a:pPr>
            <a:endParaRPr lang="cs-CZ" altLang="en-US" sz="27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>
            <a:extLst>
              <a:ext uri="{FF2B5EF4-FFF2-40B4-BE49-F238E27FC236}">
                <a16:creationId xmlns:a16="http://schemas.microsoft.com/office/drawing/2014/main" id="{2CB5077C-9B1B-3C77-0E33-0DA3539A4B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Moderní, postmoderní a nemoderní myšlení</a:t>
            </a:r>
          </a:p>
        </p:txBody>
      </p:sp>
      <p:sp>
        <p:nvSpPr>
          <p:cNvPr id="4099" name="Zástupný symbol pro obsah 2">
            <a:extLst>
              <a:ext uri="{FF2B5EF4-FFF2-40B4-BE49-F238E27FC236}">
                <a16:creationId xmlns:a16="http://schemas.microsoft.com/office/drawing/2014/main" id="{FE024793-93CE-6855-C2CC-CE79969CDD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Antropolog Claud Lévi-Strauss hlavní zdroj inspirace pro Latoura</a:t>
            </a:r>
          </a:p>
          <a:p>
            <a:r>
              <a:rPr lang="cs-CZ" altLang="cs-CZ"/>
              <a:t>Kniha Myšlení přírodních národů. Praha, Dauphin 1996.</a:t>
            </a:r>
          </a:p>
          <a:p>
            <a:r>
              <a:rPr lang="cs-CZ" altLang="cs-CZ"/>
              <a:t>myšlení přírodních národů není myšlením divochů, ani primitivního nebo archaického lidstva, ale je myšlením v „divokém stavu</a:t>
            </a:r>
          </a:p>
          <a:p>
            <a:endParaRPr lang="cs-CZ" altLang="cs-CZ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8BEC12B0-65E6-F79B-80D6-D353DD1002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z="3600"/>
              <a:t>Ztotožnění DNA a informace</a:t>
            </a:r>
          </a:p>
        </p:txBody>
      </p:sp>
      <p:sp>
        <p:nvSpPr>
          <p:cNvPr id="22531" name="Zástupný symbol pro obsah 2">
            <a:extLst>
              <a:ext uri="{FF2B5EF4-FFF2-40B4-BE49-F238E27FC236}">
                <a16:creationId xmlns:a16="http://schemas.microsoft.com/office/drawing/2014/main" id="{EB4EC579-E18E-F3B6-E5E7-F931DA4881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cs-CZ" altLang="en-US"/>
              <a:t>Po druhé světové válce nové pojetí komunikace – žijeme v informačním světě, základem technologií i našich těl je informace</a:t>
            </a:r>
          </a:p>
          <a:p>
            <a:pPr algn="just" eaLnBrk="1" hangingPunct="1"/>
            <a:r>
              <a:rPr lang="cs-CZ" altLang="en-US"/>
              <a:t>Catherine Hayles podrobně zachycuje vznik tohoto nového diskurzu - </a:t>
            </a:r>
            <a:r>
              <a:rPr lang="en-US" altLang="cs-CZ"/>
              <a:t>How We Became Posthuman: Virtual Bodies in Cybernetics, Literature, and Informatics 1st Edition</a:t>
            </a:r>
            <a:endParaRPr lang="cs-CZ" altLang="en-US"/>
          </a:p>
          <a:p>
            <a:pPr algn="just" eaLnBrk="1" hangingPunct="1"/>
            <a:endParaRPr lang="cs-CZ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>
            <a:extLst>
              <a:ext uri="{FF2B5EF4-FFF2-40B4-BE49-F238E27FC236}">
                <a16:creationId xmlns:a16="http://schemas.microsoft.com/office/drawing/2014/main" id="{01EC57DA-8ED3-42AB-CB9E-743B67066A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sp>
        <p:nvSpPr>
          <p:cNvPr id="23555" name="Zástupný symbol pro obsah 2">
            <a:extLst>
              <a:ext uri="{FF2B5EF4-FFF2-40B4-BE49-F238E27FC236}">
                <a16:creationId xmlns:a16="http://schemas.microsoft.com/office/drawing/2014/main" id="{E137A45D-3BE0-7336-76BE-CBD91AD8E2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en-US" sz="2700"/>
              <a:t>Informační diskurz se formoval zde: </a:t>
            </a:r>
            <a:r>
              <a:rPr lang="en-US" altLang="cs-CZ" sz="2700"/>
              <a:t>Macy Conferences of Cybernetics (od 194</a:t>
            </a:r>
            <a:r>
              <a:rPr lang="cs-CZ" altLang="en-US" sz="2700"/>
              <a:t>6</a:t>
            </a:r>
            <a:r>
              <a:rPr lang="en-US" altLang="cs-CZ" sz="2700"/>
              <a:t> do 195</a:t>
            </a:r>
            <a:r>
              <a:rPr lang="cs-CZ" altLang="en-US" sz="2700"/>
              <a:t>3</a:t>
            </a:r>
            <a:r>
              <a:rPr lang="en-US" altLang="cs-CZ" sz="2700"/>
              <a:t>) </a:t>
            </a:r>
            <a:endParaRPr lang="cs-CZ" altLang="en-US" sz="2700"/>
          </a:p>
          <a:p>
            <a:pPr eaLnBrk="1" hangingPunct="1">
              <a:lnSpc>
                <a:spcPct val="80000"/>
              </a:lnSpc>
            </a:pPr>
            <a:r>
              <a:rPr lang="cs-CZ" altLang="en-US" sz="2700"/>
              <a:t>Warren Weaver a Claude Shannon – nová teorie informace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2700"/>
              <a:t>Donald M. MacKay – alternativní koncept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2700"/>
              <a:t>Debaty, během nichž docházelo k vyjednávání o tom, co je to komunikace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2700"/>
              <a:t>Nakonec zvítězil koncept Weavera a Shannona – matematický popis informace, došlo k jejímu odtělesnění,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2700"/>
              <a:t>není důležité poselství, ale přenos signálu, informace tedy může být cokoliv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>
            <a:extLst>
              <a:ext uri="{FF2B5EF4-FFF2-40B4-BE49-F238E27FC236}">
                <a16:creationId xmlns:a16="http://schemas.microsoft.com/office/drawing/2014/main" id="{F129FE4E-3DBA-532B-BD09-C9087EB6BE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1143000"/>
          </a:xfrm>
        </p:spPr>
        <p:txBody>
          <a:bodyPr/>
          <a:lstStyle/>
          <a:p>
            <a:r>
              <a:rPr lang="cs-CZ" altLang="cs-CZ" sz="3600"/>
              <a:t>Shannonův koncept informace</a:t>
            </a:r>
          </a:p>
        </p:txBody>
      </p:sp>
      <p:sp>
        <p:nvSpPr>
          <p:cNvPr id="24579" name="Zástupný obsah 2">
            <a:extLst>
              <a:ext uri="{FF2B5EF4-FFF2-40B4-BE49-F238E27FC236}">
                <a16:creationId xmlns:a16="http://schemas.microsoft.com/office/drawing/2014/main" id="{E47360C0-772B-231B-427F-CD6059CE1FC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Dvě</a:t>
            </a:r>
            <a:r>
              <a:rPr lang="en-US" altLang="cs-CZ"/>
              <a:t> </a:t>
            </a:r>
            <a:r>
              <a:rPr lang="cs-CZ" altLang="cs-CZ"/>
              <a:t>možnosti</a:t>
            </a:r>
            <a:r>
              <a:rPr lang="en-US" altLang="cs-CZ"/>
              <a:t>:</a:t>
            </a:r>
            <a:r>
              <a:rPr lang="cs-CZ" altLang="cs-CZ"/>
              <a:t> </a:t>
            </a:r>
            <a:r>
              <a:rPr lang="en-US" altLang="cs-CZ"/>
              <a:t>0, 1</a:t>
            </a:r>
            <a:r>
              <a:rPr lang="cs-CZ" altLang="cs-CZ"/>
              <a:t> – jednobitová informace</a:t>
            </a:r>
            <a:endParaRPr lang="en-US" altLang="cs-CZ"/>
          </a:p>
          <a:p>
            <a:r>
              <a:rPr lang="cs-CZ" altLang="cs-CZ"/>
              <a:t>Čtyři</a:t>
            </a:r>
            <a:r>
              <a:rPr lang="en-US" altLang="cs-CZ"/>
              <a:t> </a:t>
            </a:r>
            <a:r>
              <a:rPr lang="cs-CZ" altLang="cs-CZ"/>
              <a:t>možnosti</a:t>
            </a:r>
            <a:r>
              <a:rPr lang="en-US" altLang="cs-CZ"/>
              <a:t>:</a:t>
            </a:r>
            <a:r>
              <a:rPr lang="cs-CZ" altLang="cs-CZ"/>
              <a:t> </a:t>
            </a:r>
            <a:r>
              <a:rPr lang="en-US" altLang="cs-CZ"/>
              <a:t>00, 01, 10, 11</a:t>
            </a:r>
            <a:r>
              <a:rPr lang="cs-CZ" altLang="cs-CZ"/>
              <a:t> – dvoubitová informace</a:t>
            </a:r>
            <a:endParaRPr lang="en-US" altLang="cs-CZ"/>
          </a:p>
          <a:p>
            <a:r>
              <a:rPr lang="cs-CZ" altLang="cs-CZ"/>
              <a:t>256 možností – osmibitová informace</a:t>
            </a:r>
          </a:p>
          <a:p>
            <a:endParaRPr lang="cs-CZ" altLang="cs-CZ"/>
          </a:p>
          <a:p>
            <a:r>
              <a:rPr lang="cs-CZ" altLang="cs-CZ"/>
              <a:t>Počet potencionálních kombinací kódu = počet vzkazů, které lze vytvořit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4">
            <a:extLst>
              <a:ext uri="{FF2B5EF4-FFF2-40B4-BE49-F238E27FC236}">
                <a16:creationId xmlns:a16="http://schemas.microsoft.com/office/drawing/2014/main" id="{09A01367-8C68-47C4-DB7A-8774AE3DAC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Claude Shannon  - Theseus - 1952</a:t>
            </a:r>
          </a:p>
        </p:txBody>
      </p:sp>
      <p:pic>
        <p:nvPicPr>
          <p:cNvPr id="25603" name="Zástupný symbol pro obsah 6">
            <a:extLst>
              <a:ext uri="{FF2B5EF4-FFF2-40B4-BE49-F238E27FC236}">
                <a16:creationId xmlns:a16="http://schemas.microsoft.com/office/drawing/2014/main" id="{4B4A5E7D-32ED-4989-45D7-0C438507D1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85950" y="1600200"/>
            <a:ext cx="5372100" cy="4525963"/>
          </a:xfrm>
        </p:spPr>
      </p:pic>
      <p:sp>
        <p:nvSpPr>
          <p:cNvPr id="25604" name="TextovéPole 7">
            <a:hlinkClick r:id="rId3"/>
            <a:extLst>
              <a:ext uri="{FF2B5EF4-FFF2-40B4-BE49-F238E27FC236}">
                <a16:creationId xmlns:a16="http://schemas.microsoft.com/office/drawing/2014/main" id="{FDCB5E2E-0538-2156-7382-E317CD550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6259513"/>
            <a:ext cx="79930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1800">
                <a:solidFill>
                  <a:srgbClr val="000000"/>
                </a:solidFill>
                <a:hlinkClick r:id="rId3"/>
              </a:rPr>
              <a:t>https://www.youtube.com/watch?time_continue=573&amp;v=KmURvu4x0Do</a:t>
            </a:r>
            <a:endParaRPr lang="cs-CZ" altLang="cs-CZ" sz="18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>
            <a:extLst>
              <a:ext uri="{FF2B5EF4-FFF2-40B4-BE49-F238E27FC236}">
                <a16:creationId xmlns:a16="http://schemas.microsoft.com/office/drawing/2014/main" id="{05497F1E-6A5E-6A6F-5DF5-295E6E50E1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sp>
        <p:nvSpPr>
          <p:cNvPr id="26627" name="Zástupný symbol pro obsah 2">
            <a:extLst>
              <a:ext uri="{FF2B5EF4-FFF2-40B4-BE49-F238E27FC236}">
                <a16:creationId xmlns:a16="http://schemas.microsoft.com/office/drawing/2014/main" id="{31473FCE-2302-41DF-7542-A5A4A5CD20D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cs-CZ" altLang="en-US"/>
              <a:t>Kolem roku 1950 začala biologie objekty svého studia - molekuly a organismy - nahlížet jako informační systémy v souladu s kybernetikou a komunikační vědou </a:t>
            </a:r>
          </a:p>
          <a:p>
            <a:pPr algn="just" eaLnBrk="1" hangingPunct="1">
              <a:lnSpc>
                <a:spcPct val="90000"/>
              </a:lnSpc>
            </a:pPr>
            <a:endParaRPr lang="cs-CZ" altLang="en-US"/>
          </a:p>
          <a:p>
            <a:pPr algn="just" eaLnBrk="1" hangingPunct="1">
              <a:lnSpc>
                <a:spcPct val="90000"/>
              </a:lnSpc>
            </a:pPr>
            <a:r>
              <a:rPr lang="cs-CZ" altLang="en-US"/>
              <a:t>DNA nyní vnímáno jako jazyk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>
            <a:extLst>
              <a:ext uri="{FF2B5EF4-FFF2-40B4-BE49-F238E27FC236}">
                <a16:creationId xmlns:a16="http://schemas.microsoft.com/office/drawing/2014/main" id="{14A29302-4E32-16D4-2E89-81F9104851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sp>
        <p:nvSpPr>
          <p:cNvPr id="27651" name="Zástupný symbol pro obsah 2">
            <a:extLst>
              <a:ext uri="{FF2B5EF4-FFF2-40B4-BE49-F238E27FC236}">
                <a16:creationId xmlns:a16="http://schemas.microsoft.com/office/drawing/2014/main" id="{0E04234A-DF15-6B1E-B886-FF1BEB3B9D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cs-CZ" altLang="en-US"/>
              <a:t>Autoři textů o počítačovém viru sdílejí pohled na informační podstatu života a nijak jej neproblematizují</a:t>
            </a:r>
          </a:p>
          <a:p>
            <a:pPr algn="just" eaLnBrk="1" hangingPunct="1"/>
            <a:r>
              <a:rPr lang="cs-CZ" altLang="en-US"/>
              <a:t>virus je informačním vzorem uloženým na disku a díky tomu splňuje jednu z vlastností živých organismů</a:t>
            </a:r>
          </a:p>
          <a:p>
            <a:pPr algn="just" eaLnBrk="1" hangingPunct="1"/>
            <a:r>
              <a:rPr lang="cs-CZ" altLang="en-US"/>
              <a:t>Ignorují jeho materialitu – jedná se o důsledek odtělesnění informace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endParaRPr lang="cs-CZ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>
            <a:extLst>
              <a:ext uri="{FF2B5EF4-FFF2-40B4-BE49-F238E27FC236}">
                <a16:creationId xmlns:a16="http://schemas.microsoft.com/office/drawing/2014/main" id="{12276B54-E177-C82F-46FA-F189F21048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Evoluce a mutace</a:t>
            </a:r>
          </a:p>
        </p:txBody>
      </p:sp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1E12E4EE-D9B1-EAC8-55C6-230E69DEB34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cs-CZ" altLang="en-US"/>
              <a:t>Zatímco předchozí kritérium přijímáno téměř bez výhrad, kolem tohoto kritéria se rozvíjí pestrá debata plná různých názorů</a:t>
            </a:r>
          </a:p>
          <a:p>
            <a:pPr algn="just" eaLnBrk="1" hangingPunct="1">
              <a:lnSpc>
                <a:spcPct val="90000"/>
              </a:lnSpc>
            </a:pPr>
            <a:endParaRPr lang="cs-CZ" altLang="en-US"/>
          </a:p>
          <a:p>
            <a:pPr algn="just" eaLnBrk="1" hangingPunct="1">
              <a:lnSpc>
                <a:spcPct val="90000"/>
              </a:lnSpc>
            </a:pPr>
            <a:r>
              <a:rPr lang="cs-CZ" altLang="en-US"/>
              <a:t>S Jakým modelem evoluce autoři pracují?</a:t>
            </a:r>
          </a:p>
          <a:p>
            <a:pPr algn="just" eaLnBrk="1" hangingPunct="1">
              <a:lnSpc>
                <a:spcPct val="90000"/>
              </a:lnSpc>
            </a:pPr>
            <a:endParaRPr lang="cs-CZ" altLang="en-US"/>
          </a:p>
          <a:p>
            <a:pPr algn="just" eaLnBrk="1" hangingPunct="1">
              <a:lnSpc>
                <a:spcPct val="90000"/>
              </a:lnSpc>
            </a:pPr>
            <a:r>
              <a:rPr lang="cs-CZ" altLang="en-US"/>
              <a:t>Dominantní model – Darwinova evoluční teorie</a:t>
            </a:r>
          </a:p>
          <a:p>
            <a:pPr algn="just" eaLnBrk="1" hangingPunct="1">
              <a:lnSpc>
                <a:spcPct val="90000"/>
              </a:lnSpc>
            </a:pPr>
            <a:endParaRPr lang="cs-CZ" altLang="en-US"/>
          </a:p>
          <a:p>
            <a:pPr algn="just" eaLnBrk="1" hangingPunct="1">
              <a:lnSpc>
                <a:spcPct val="90000"/>
              </a:lnSpc>
            </a:pPr>
            <a:endParaRPr lang="cs-CZ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>
            <a:extLst>
              <a:ext uri="{FF2B5EF4-FFF2-40B4-BE49-F238E27FC236}">
                <a16:creationId xmlns:a16="http://schemas.microsoft.com/office/drawing/2014/main" id="{9CBCAAD4-120F-CD7F-971F-DF21C4AF4E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sp>
        <p:nvSpPr>
          <p:cNvPr id="29699" name="Zástupný symbol pro obsah 2">
            <a:extLst>
              <a:ext uri="{FF2B5EF4-FFF2-40B4-BE49-F238E27FC236}">
                <a16:creationId xmlns:a16="http://schemas.microsoft.com/office/drawing/2014/main" id="{5DFEA748-4546-6571-F0FF-F16385AD5EE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cs-CZ" altLang="en-US" sz="2500"/>
              <a:t>Virus se vyvíjí tehdy, pokus soupeří s ostatními o přež</a:t>
            </a:r>
            <a:r>
              <a:rPr lang="cs-CZ" altLang="en-US" sz="2500" i="1"/>
              <a:t>ití</a:t>
            </a:r>
          </a:p>
          <a:p>
            <a:pPr algn="just" eaLnBrk="1" hangingPunct="1">
              <a:lnSpc>
                <a:spcPct val="80000"/>
              </a:lnSpc>
            </a:pPr>
            <a:r>
              <a:rPr lang="cs-CZ" altLang="en-US" sz="2500" i="1"/>
              <a:t>„Jestliže zde existuje určitý závěr, který lze vyvodit ze studia počítačového viru, mohlo by to být pravděpodobně toto. V počítači, v mysli a ve všech formách života, vždy probíhal a bude probíhat boj o přežití.“</a:t>
            </a:r>
          </a:p>
          <a:p>
            <a:pPr algn="just" eaLnBrk="1" hangingPunct="1">
              <a:lnSpc>
                <a:spcPct val="80000"/>
              </a:lnSpc>
            </a:pPr>
            <a:r>
              <a:rPr lang="cs-CZ" altLang="en-US" sz="2500"/>
              <a:t>Evoluce počítačového viru, kterou řídí člověk – hacker x antivirový program </a:t>
            </a:r>
          </a:p>
          <a:p>
            <a:pPr algn="just" eaLnBrk="1" hangingPunct="1">
              <a:lnSpc>
                <a:spcPct val="80000"/>
              </a:lnSpc>
            </a:pPr>
            <a:r>
              <a:rPr lang="cs-CZ" altLang="en-US" sz="2500"/>
              <a:t>Ovšem tato evoluce pro autory textů není dostatečná – otázka, jestli se virus dokáže vyvíjet samostatně</a:t>
            </a:r>
          </a:p>
          <a:p>
            <a:pPr algn="just" eaLnBrk="1" hangingPunct="1">
              <a:lnSpc>
                <a:spcPct val="80000"/>
              </a:lnSpc>
            </a:pPr>
            <a:r>
              <a:rPr lang="cs-CZ" altLang="en-US" sz="2500"/>
              <a:t>Evoluci počítačového viru si představují jako soupeření mezi digitálními kódy</a:t>
            </a:r>
          </a:p>
          <a:p>
            <a:pPr algn="just" eaLnBrk="1" hangingPunct="1">
              <a:lnSpc>
                <a:spcPct val="80000"/>
              </a:lnSpc>
            </a:pPr>
            <a:endParaRPr lang="cs-CZ" altLang="en-US" sz="2500"/>
          </a:p>
          <a:p>
            <a:pPr eaLnBrk="1" hangingPunct="1">
              <a:lnSpc>
                <a:spcPct val="80000"/>
              </a:lnSpc>
            </a:pPr>
            <a:endParaRPr lang="cs-CZ" altLang="en-US" sz="25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>
            <a:extLst>
              <a:ext uri="{FF2B5EF4-FFF2-40B4-BE49-F238E27FC236}">
                <a16:creationId xmlns:a16="http://schemas.microsoft.com/office/drawing/2014/main" id="{8576972E-EBB1-CC4F-EC10-7A0C93B5CF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sp>
        <p:nvSpPr>
          <p:cNvPr id="30723" name="Zástupný symbol pro obsah 2">
            <a:extLst>
              <a:ext uri="{FF2B5EF4-FFF2-40B4-BE49-F238E27FC236}">
                <a16:creationId xmlns:a16="http://schemas.microsoft.com/office/drawing/2014/main" id="{80DFDB02-0960-B75F-928F-BE63460BFBA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cs-CZ" altLang="en-US"/>
              <a:t>Spekulativní charakter textů</a:t>
            </a:r>
          </a:p>
          <a:p>
            <a:pPr algn="just" eaLnBrk="1" hangingPunct="1"/>
            <a:r>
              <a:rPr lang="cs-CZ" altLang="en-US"/>
              <a:t>velmi často se v textech setkáváme se zamyšleními o tom, jak bude počítačový virus vypadat v budoucnu</a:t>
            </a:r>
          </a:p>
          <a:p>
            <a:pPr algn="just" eaLnBrk="1" hangingPunct="1"/>
            <a:r>
              <a:rPr lang="cs-CZ" altLang="en-US"/>
              <a:t>Společné znaky těchto vizí - konstrukce poslušného a užitečného viru</a:t>
            </a:r>
          </a:p>
          <a:p>
            <a:pPr eaLnBrk="1" hangingPunct="1"/>
            <a:endParaRPr lang="cs-CZ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>
            <a:extLst>
              <a:ext uri="{FF2B5EF4-FFF2-40B4-BE49-F238E27FC236}">
                <a16:creationId xmlns:a16="http://schemas.microsoft.com/office/drawing/2014/main" id="{75FBDFFF-FC85-8FB9-D9E9-F4B08BB52D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sp>
        <p:nvSpPr>
          <p:cNvPr id="31747" name="Zástupný symbol pro obsah 2">
            <a:extLst>
              <a:ext uri="{FF2B5EF4-FFF2-40B4-BE49-F238E27FC236}">
                <a16:creationId xmlns:a16="http://schemas.microsoft.com/office/drawing/2014/main" id="{0D273FFA-E21D-2244-2C51-6B09917641C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en-US" sz="2700"/>
              <a:t>„ …namísto toho, aby psali zákeřné viry, které poškozují počítačové systémy jiných lidí, skrývali svou identitu a riskovali zatčení, trestní stíhání a trest. Tvůrcům virů bychom měli poskytnout legitimní prostor pro vyjádření jejich intelektuálních zájmů, aby se jim dostalo pozitivního uznání a finančních odměn za jejich úsilí. Změnou systému odměn a trestů můžeme dramaticky zlepšit globální situaci kolem viru a zároveň využít kreativní snahy tvůrců virů pro užitečné záměry.“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700"/>
              <a:t>Fred Cohen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>
            <a:extLst>
              <a:ext uri="{FF2B5EF4-FFF2-40B4-BE49-F238E27FC236}">
                <a16:creationId xmlns:a16="http://schemas.microsoft.com/office/drawing/2014/main" id="{4149C05F-FA21-28DE-8F19-50F8551979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Rozdíly mezi divokým myšlením a moderním</a:t>
            </a:r>
          </a:p>
        </p:txBody>
      </p:sp>
      <p:sp>
        <p:nvSpPr>
          <p:cNvPr id="5123" name="Zástupný symbol pro obsah 2">
            <a:extLst>
              <a:ext uri="{FF2B5EF4-FFF2-40B4-BE49-F238E27FC236}">
                <a16:creationId xmlns:a16="http://schemas.microsoft.com/office/drawing/2014/main" id="{BFC2BDA0-0074-1D6D-3D65-AD06F847E2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/>
              <a:t>Divoké myšlení</a:t>
            </a:r>
          </a:p>
          <a:p>
            <a:r>
              <a:rPr lang="cs-CZ" altLang="cs-CZ"/>
              <a:t>vychází z poznatků, které nám poskytují naše smysly</a:t>
            </a:r>
          </a:p>
          <a:p>
            <a:r>
              <a:rPr lang="cs-CZ" altLang="cs-CZ"/>
              <a:t>používá určité aspekty naší vnímatelné skutečnosti (objekty, krajinu, zvíře), aby jejich prostřednictvím vysvětlilo fungování světa, jeho vznik nebo definovalo identitu kmene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>
            <a:extLst>
              <a:ext uri="{FF2B5EF4-FFF2-40B4-BE49-F238E27FC236}">
                <a16:creationId xmlns:a16="http://schemas.microsoft.com/office/drawing/2014/main" id="{BF04F94F-0FA7-7242-BDD1-5D38351800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sp>
        <p:nvSpPr>
          <p:cNvPr id="32771" name="Zástupný symbol pro obsah 2">
            <a:extLst>
              <a:ext uri="{FF2B5EF4-FFF2-40B4-BE49-F238E27FC236}">
                <a16:creationId xmlns:a16="http://schemas.microsoft.com/office/drawing/2014/main" id="{D6CBBD28-B528-F593-C83C-E993FB3A1C3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Tyto vize přináší také obavy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en-US"/>
          </a:p>
          <a:p>
            <a:pPr eaLnBrk="1" hangingPunct="1"/>
            <a:r>
              <a:rPr lang="cs-CZ" altLang="en-US"/>
              <a:t>Co když nad viry ztratíme kontrolu</a:t>
            </a:r>
          </a:p>
          <a:p>
            <a:pPr eaLnBrk="1" hangingPunct="1"/>
            <a:endParaRPr lang="cs-CZ" altLang="en-US"/>
          </a:p>
          <a:p>
            <a:pPr eaLnBrk="1" hangingPunct="1"/>
            <a:r>
              <a:rPr lang="cs-CZ" altLang="en-US"/>
              <a:t>Co když se virus vyvine do inteligentnějších forem</a:t>
            </a:r>
          </a:p>
          <a:p>
            <a:pPr eaLnBrk="1" hangingPunct="1"/>
            <a:endParaRPr lang="cs-CZ" altLang="en-US"/>
          </a:p>
          <a:p>
            <a:pPr eaLnBrk="1" hangingPunct="1"/>
            <a:endParaRPr lang="cs-CZ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>
            <a:extLst>
              <a:ext uri="{FF2B5EF4-FFF2-40B4-BE49-F238E27FC236}">
                <a16:creationId xmlns:a16="http://schemas.microsoft.com/office/drawing/2014/main" id="{8B5C346A-DB84-8A94-075D-824509D9A6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z="4000"/>
              <a:t>Virtuální kontejner: modernistické očišťování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954E604-A221-3968-A9A7-4F68246BA3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362950" cy="4525963"/>
          </a:xfrm>
        </p:spPr>
        <p:txBody>
          <a:bodyPr rtlCol="0">
            <a:normAutofit fontScale="92500" lnSpcReduction="2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dirty="0"/>
              <a:t>Výzkumníci se chovají k viru stejně jako k biologickým objektům, které zkoumají, přistupují k viru jako k entitě oddělené od kultury a samotných výzkumníků – objektivní pohled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dirty="0"/>
              <a:t>Proto jsou v oblasti A-</a:t>
            </a:r>
            <a:r>
              <a:rPr lang="cs-CZ" dirty="0" err="1"/>
              <a:t>life</a:t>
            </a:r>
            <a:r>
              <a:rPr lang="cs-CZ" dirty="0"/>
              <a:t> realizovány kontrolované experimenty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dirty="0"/>
              <a:t>Experimenty se odehrávají ve virtuálních operačních systémech – příklad – </a:t>
            </a:r>
            <a:r>
              <a:rPr lang="cs-CZ" dirty="0" err="1"/>
              <a:t>Tierra</a:t>
            </a:r>
            <a:r>
              <a:rPr lang="cs-CZ" dirty="0"/>
              <a:t> – Thomas </a:t>
            </a:r>
            <a:r>
              <a:rPr lang="cs-CZ" dirty="0" err="1"/>
              <a:t>Ray</a:t>
            </a:r>
            <a:endParaRPr lang="cs-CZ" dirty="0"/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dirty="0">
                <a:hlinkClick r:id="rId2"/>
              </a:rPr>
              <a:t>https://www.youtube.com/watch?v=t8-1tOFRgz4</a:t>
            </a:r>
            <a:endParaRPr lang="cs-CZ" dirty="0"/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dirty="0">
                <a:hlinkClick r:id="rId3"/>
              </a:rPr>
              <a:t>https://www.youtube.com/watch?v=8jd9U8NtzxY</a:t>
            </a:r>
            <a:endParaRPr lang="cs-CZ" dirty="0"/>
          </a:p>
          <a:p>
            <a:pPr algn="just"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>
            <a:extLst>
              <a:ext uri="{FF2B5EF4-FFF2-40B4-BE49-F238E27FC236}">
                <a16:creationId xmlns:a16="http://schemas.microsoft.com/office/drawing/2014/main" id="{5C561D73-D025-A7D4-C217-68CA4E35FE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sp>
        <p:nvSpPr>
          <p:cNvPr id="34819" name="Zástupný symbol pro obsah 2">
            <a:extLst>
              <a:ext uri="{FF2B5EF4-FFF2-40B4-BE49-F238E27FC236}">
                <a16:creationId xmlns:a16="http://schemas.microsoft.com/office/drawing/2014/main" id="{5CAD8908-7485-87E1-1F78-CA7C329DEC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cs-CZ" altLang="en-US" sz="2700"/>
              <a:t>Následkem toho se do textů velmi často promítá strach z toho, že by virus mohl uniknout</a:t>
            </a:r>
          </a:p>
          <a:p>
            <a:pPr algn="just" eaLnBrk="1" hangingPunct="1">
              <a:lnSpc>
                <a:spcPct val="95000"/>
              </a:lnSpc>
              <a:spcAft>
                <a:spcPts val="1000"/>
              </a:spcAft>
            </a:pPr>
            <a:r>
              <a:rPr lang="cs-CZ" altLang="en-US" sz="2700">
                <a:cs typeface="Calibri" panose="020F0502020204030204" pitchFamily="34" charset="0"/>
              </a:rPr>
              <a:t>„</a:t>
            </a:r>
            <a:r>
              <a:rPr lang="cs-CZ" altLang="en-US" sz="2700" i="1">
                <a:cs typeface="Calibri" panose="020F0502020204030204" pitchFamily="34" charset="0"/>
              </a:rPr>
              <a:t>Mohlo by být obzvláště nebezpečné přilákat nevyškolené, neopatrné a nedbalé, aby je vytvářeli. Již byly uspořádány soutěže pro tvůrce virů, aby naprogramovali užitečný nebo nejkratší virus. Samoreprodukční kód je lehčí napsat než kontrolovat a stimulovat jeho produkci v nekontrolovaném prostředí je nezodpovědné.</a:t>
            </a:r>
            <a:r>
              <a:rPr lang="cs-CZ" altLang="en-US" sz="2700">
                <a:cs typeface="Calibri" panose="020F0502020204030204" pitchFamily="34" charset="0"/>
              </a:rPr>
              <a:t>“</a:t>
            </a:r>
          </a:p>
          <a:p>
            <a:pPr algn="just" eaLnBrk="1" hangingPunct="1">
              <a:lnSpc>
                <a:spcPct val="95000"/>
              </a:lnSpc>
              <a:spcAft>
                <a:spcPts val="1000"/>
              </a:spcAft>
            </a:pPr>
            <a:r>
              <a:rPr lang="cs-CZ" altLang="en-US" sz="2400">
                <a:cs typeface="Calibri" panose="020F0502020204030204" pitchFamily="34" charset="0"/>
              </a:rPr>
              <a:t>Eugen Spafford</a:t>
            </a:r>
          </a:p>
          <a:p>
            <a:pPr algn="just" eaLnBrk="1" hangingPunct="1">
              <a:lnSpc>
                <a:spcPct val="80000"/>
              </a:lnSpc>
            </a:pPr>
            <a:endParaRPr lang="cs-CZ" altLang="en-US" sz="27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>
            <a:extLst>
              <a:ext uri="{FF2B5EF4-FFF2-40B4-BE49-F238E27FC236}">
                <a16:creationId xmlns:a16="http://schemas.microsoft.com/office/drawing/2014/main" id="{A537E5FB-D459-4ADB-CB9C-8FFAD27149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sp>
        <p:nvSpPr>
          <p:cNvPr id="35843" name="Zástupný symbol pro obsah 2">
            <a:extLst>
              <a:ext uri="{FF2B5EF4-FFF2-40B4-BE49-F238E27FC236}">
                <a16:creationId xmlns:a16="http://schemas.microsoft.com/office/drawing/2014/main" id="{90D64649-8374-E622-8F89-77BEA0EABD5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en-US"/>
              <a:t>Separace viru od jeho vnějšího prostředí je příkladem modernistické praxe očišťování (viz. Bruno Latour)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/>
              <a:t>V simulaci nemůže skutečně působit na své prostředí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/>
              <a:t>Již není nepředvídatelným a neposlušným objektem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>
            <a:extLst>
              <a:ext uri="{FF2B5EF4-FFF2-40B4-BE49-F238E27FC236}">
                <a16:creationId xmlns:a16="http://schemas.microsoft.com/office/drawing/2014/main" id="{5E1B870A-5965-9040-E54A-9470D58921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sp>
        <p:nvSpPr>
          <p:cNvPr id="38915" name="Zástupný symbol pro obsah 2">
            <a:extLst>
              <a:ext uri="{FF2B5EF4-FFF2-40B4-BE49-F238E27FC236}">
                <a16:creationId xmlns:a16="http://schemas.microsoft.com/office/drawing/2014/main" id="{8217F804-EFB5-A5B9-2CF1-6B12546453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cs-CZ" altLang="en-US" dirty="0"/>
              <a:t>Stejný postup uplatňují i autoři textů:</a:t>
            </a:r>
          </a:p>
          <a:p>
            <a:pPr algn="just" eaLnBrk="1" hangingPunct="1">
              <a:defRPr/>
            </a:pPr>
            <a:r>
              <a:rPr lang="cs-CZ" altLang="en-US" dirty="0"/>
              <a:t>Virus nepatří do kultury (není subjektem)</a:t>
            </a:r>
          </a:p>
          <a:p>
            <a:pPr algn="just" eaLnBrk="1" hangingPunct="1">
              <a:defRPr/>
            </a:pPr>
            <a:r>
              <a:rPr lang="cs-CZ" altLang="en-US" dirty="0"/>
              <a:t> je výtvorem vědy (technologický objekt)</a:t>
            </a:r>
          </a:p>
          <a:p>
            <a:pPr algn="just" eaLnBrk="1" hangingPunct="1">
              <a:defRPr/>
            </a:pPr>
            <a:r>
              <a:rPr lang="cs-CZ" altLang="en-US" dirty="0"/>
              <a:t>Nyní patří pouze do jedné sféry skutečnosti - praxe očišťování </a:t>
            </a:r>
          </a:p>
          <a:p>
            <a:pPr algn="just" eaLnBrk="1" hangingPunct="1">
              <a:defRPr/>
            </a:pPr>
            <a:r>
              <a:rPr lang="cs-CZ" altLang="en-US" dirty="0"/>
              <a:t>Tímto postupem zakrývají bujení hybridů, které plodí výzkum a teoretická reflexe umělého života</a:t>
            </a:r>
          </a:p>
          <a:p>
            <a:pPr algn="just" eaLnBrk="1" hangingPunct="1">
              <a:defRPr/>
            </a:pPr>
            <a:endParaRPr lang="cs-CZ" altLang="en-US" dirty="0"/>
          </a:p>
          <a:p>
            <a:pPr algn="just" eaLnBrk="1" hangingPunct="1">
              <a:defRPr/>
            </a:pPr>
            <a:endParaRPr lang="cs-CZ" alt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>
            <a:extLst>
              <a:ext uri="{FF2B5EF4-FFF2-40B4-BE49-F238E27FC236}">
                <a16:creationId xmlns:a16="http://schemas.microsoft.com/office/drawing/2014/main" id="{1D74F94C-E1E6-F398-8005-68278906A8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Virus jako umělý život – hlavní znaky textů</a:t>
            </a:r>
          </a:p>
        </p:txBody>
      </p:sp>
      <p:sp>
        <p:nvSpPr>
          <p:cNvPr id="37891" name="Zástupný symbol pro obsah 2">
            <a:extLst>
              <a:ext uri="{FF2B5EF4-FFF2-40B4-BE49-F238E27FC236}">
                <a16:creationId xmlns:a16="http://schemas.microsoft.com/office/drawing/2014/main" id="{BD6E9D21-8805-9640-4DF0-42192376E6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484313"/>
            <a:ext cx="8229600" cy="4525962"/>
          </a:xfrm>
        </p:spPr>
        <p:txBody>
          <a:bodyPr/>
          <a:lstStyle/>
          <a:p>
            <a:pPr algn="just" eaLnBrk="1" hangingPunct="1"/>
            <a:r>
              <a:rPr lang="cs-CZ" altLang="en-US" sz="2600"/>
              <a:t>Většinou se hovoří o jakémsi obecném viru, nezmiňují se skutečné viry</a:t>
            </a:r>
          </a:p>
          <a:p>
            <a:pPr algn="just" eaLnBrk="1" hangingPunct="1"/>
            <a:r>
              <a:rPr lang="cs-CZ" altLang="en-US" sz="2600"/>
              <a:t>Počítačový virus analyzován na základě jasně definovaných binárních opozic (živý x neživý, subjekt x objekt)</a:t>
            </a:r>
          </a:p>
          <a:p>
            <a:pPr algn="just" eaLnBrk="1" hangingPunct="1"/>
            <a:r>
              <a:rPr lang="cs-CZ" altLang="en-US" sz="2600"/>
              <a:t>Virus existuje mimo společenský a kulturní kontext (technologický objekt)</a:t>
            </a:r>
          </a:p>
          <a:p>
            <a:pPr algn="just" eaLnBrk="1" hangingPunct="1"/>
            <a:r>
              <a:rPr lang="cs-CZ" altLang="en-US" sz="2600"/>
              <a:t>Negativní obraz viru</a:t>
            </a:r>
          </a:p>
          <a:p>
            <a:pPr algn="just" eaLnBrk="1" hangingPunct="1"/>
            <a:r>
              <a:rPr lang="cs-CZ" altLang="en-US" sz="2600"/>
              <a:t>Ztotožnění digitální informace s DNA</a:t>
            </a:r>
          </a:p>
          <a:p>
            <a:pPr algn="just" eaLnBrk="1" hangingPunct="1"/>
            <a:r>
              <a:rPr lang="cs-CZ" altLang="en-US" sz="2600"/>
              <a:t>Místo reálných virů autoři často popisují  imaginární viry</a:t>
            </a:r>
          </a:p>
          <a:p>
            <a:pPr algn="just" eaLnBrk="1" hangingPunct="1"/>
            <a:r>
              <a:rPr lang="cs-CZ" altLang="en-US" sz="2600"/>
              <a:t>Preference Darwinova modelu evoluce</a:t>
            </a:r>
          </a:p>
          <a:p>
            <a:pPr algn="just" eaLnBrk="1" hangingPunct="1"/>
            <a:endParaRPr lang="cs-CZ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>
            <a:extLst>
              <a:ext uri="{FF2B5EF4-FFF2-40B4-BE49-F238E27FC236}">
                <a16:creationId xmlns:a16="http://schemas.microsoft.com/office/drawing/2014/main" id="{5715C686-7A86-15EF-2D2F-429A3CA48E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Nový pohled – Mark A. Ludwig </a:t>
            </a:r>
          </a:p>
        </p:txBody>
      </p:sp>
      <p:sp>
        <p:nvSpPr>
          <p:cNvPr id="38915" name="Zástupný symbol pro obsah 2">
            <a:extLst>
              <a:ext uri="{FF2B5EF4-FFF2-40B4-BE49-F238E27FC236}">
                <a16:creationId xmlns:a16="http://schemas.microsoft.com/office/drawing/2014/main" id="{C02FE3D8-0033-92E4-2579-E92808B3D2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823913"/>
            <a:ext cx="5545137" cy="4525962"/>
          </a:xfrm>
        </p:spPr>
        <p:txBody>
          <a:bodyPr/>
          <a:lstStyle/>
          <a:p>
            <a:pPr algn="just" eaLnBrk="1" hangingPunct="1">
              <a:buFont typeface="Arial" panose="020B0604020202020204" pitchFamily="34" charset="0"/>
              <a:buNone/>
            </a:pPr>
            <a:endParaRPr lang="cs-CZ" altLang="en-US"/>
          </a:p>
          <a:p>
            <a:pPr algn="just" eaLnBrk="1" hangingPunct="1">
              <a:buFont typeface="Arial" panose="020B0604020202020204" pitchFamily="34" charset="0"/>
              <a:buNone/>
            </a:pPr>
            <a:endParaRPr lang="cs-CZ" altLang="en-US"/>
          </a:p>
          <a:p>
            <a:pPr algn="just" eaLnBrk="1" hangingPunct="1"/>
            <a:r>
              <a:rPr lang="cs-CZ" altLang="en-US"/>
              <a:t>Mark A. Ludwig – kniha: </a:t>
            </a:r>
            <a:r>
              <a:rPr lang="en-US" altLang="cs-CZ"/>
              <a:t>Computer Viruses, Artificial Life and Evolution</a:t>
            </a:r>
            <a:r>
              <a:rPr lang="cs-CZ" altLang="en-US"/>
              <a:t> </a:t>
            </a:r>
          </a:p>
          <a:p>
            <a:pPr algn="just" eaLnBrk="1" hangingPunct="1"/>
            <a:r>
              <a:rPr lang="cs-CZ" altLang="en-US"/>
              <a:t>Otázku, zda jsou viry živé zkoumá z vědeckého i filozofického hlediska</a:t>
            </a:r>
          </a:p>
          <a:p>
            <a:pPr algn="just" eaLnBrk="1" hangingPunct="1"/>
            <a:r>
              <a:rPr lang="cs-CZ" altLang="en-US"/>
              <a:t>Relativizuje seznam vlastností, které jsou podle vědců typické pro živé organismy</a:t>
            </a:r>
          </a:p>
        </p:txBody>
      </p:sp>
      <p:pic>
        <p:nvPicPr>
          <p:cNvPr id="38916" name="Picture 5" descr="cover">
            <a:extLst>
              <a:ext uri="{FF2B5EF4-FFF2-40B4-BE49-F238E27FC236}">
                <a16:creationId xmlns:a16="http://schemas.microsoft.com/office/drawing/2014/main" id="{735F6DD1-A722-AABA-A942-01D6606CC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513" y="1855788"/>
            <a:ext cx="30861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>
            <a:extLst>
              <a:ext uri="{FF2B5EF4-FFF2-40B4-BE49-F238E27FC236}">
                <a16:creationId xmlns:a16="http://schemas.microsoft.com/office/drawing/2014/main" id="{BAA8FD69-DD85-79BA-BC81-6B2FA9E1D0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sp>
        <p:nvSpPr>
          <p:cNvPr id="39939" name="Zástupný symbol pro obsah 2">
            <a:extLst>
              <a:ext uri="{FF2B5EF4-FFF2-40B4-BE49-F238E27FC236}">
                <a16:creationId xmlns:a16="http://schemas.microsoft.com/office/drawing/2014/main" id="{C7CA1621-6041-02A6-62E0-E46623CC3D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Naše představa o tom, co je život se mění</a:t>
            </a:r>
          </a:p>
          <a:p>
            <a:pPr eaLnBrk="1" hangingPunct="1"/>
            <a:r>
              <a:rPr lang="cs-CZ" altLang="en-US"/>
              <a:t>Kritizuje Darwinovu teorii evoluce využívanou v simulacích živých organismů</a:t>
            </a:r>
          </a:p>
          <a:p>
            <a:pPr eaLnBrk="1" hangingPunct="1"/>
            <a:r>
              <a:rPr lang="cs-CZ" altLang="en-US"/>
              <a:t>Počítačové simulace jsou předem připravené, zatímco virus bezprostředně reaguje na různé podněty</a:t>
            </a:r>
          </a:p>
          <a:p>
            <a:pPr eaLnBrk="1" hangingPunct="1"/>
            <a:r>
              <a:rPr lang="cs-CZ" altLang="en-US"/>
              <a:t>Kreativní vs. reaktivní model evoluce</a:t>
            </a:r>
          </a:p>
          <a:p>
            <a:pPr eaLnBrk="1" hangingPunct="1"/>
            <a:r>
              <a:rPr lang="cs-CZ" altLang="en-US"/>
              <a:t>Teorie silné a slabé emergence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>
            <a:extLst>
              <a:ext uri="{FF2B5EF4-FFF2-40B4-BE49-F238E27FC236}">
                <a16:creationId xmlns:a16="http://schemas.microsoft.com/office/drawing/2014/main" id="{94206900-8578-2054-DD90-023F15E129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AI malware</a:t>
            </a:r>
          </a:p>
        </p:txBody>
      </p:sp>
      <p:pic>
        <p:nvPicPr>
          <p:cNvPr id="40963" name="Picture 2" descr="New AI Bot Could Take Phishing, Malware to a Whole New Level">
            <a:extLst>
              <a:ext uri="{FF2B5EF4-FFF2-40B4-BE49-F238E27FC236}">
                <a16:creationId xmlns:a16="http://schemas.microsoft.com/office/drawing/2014/main" id="{09977E07-A82B-0F9B-8223-40B5835D0E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275" y="1600200"/>
            <a:ext cx="8045450" cy="4525963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>
            <a:extLst>
              <a:ext uri="{FF2B5EF4-FFF2-40B4-BE49-F238E27FC236}">
                <a16:creationId xmlns:a16="http://schemas.microsoft.com/office/drawing/2014/main" id="{009C8862-7E64-4BAD-719E-4A116AB0C2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Bruno Latour - Moderní myšlení</a:t>
            </a:r>
          </a:p>
        </p:txBody>
      </p:sp>
      <p:sp>
        <p:nvSpPr>
          <p:cNvPr id="6147" name="Zástupný symbol pro obsah 2">
            <a:extLst>
              <a:ext uri="{FF2B5EF4-FFF2-40B4-BE49-F238E27FC236}">
                <a16:creationId xmlns:a16="http://schemas.microsoft.com/office/drawing/2014/main" id="{8E01F1C2-46DC-288B-7587-CC59E8311C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/>
              <a:t>Otázka, kdy jsme se stali moderními</a:t>
            </a:r>
          </a:p>
          <a:p>
            <a:pPr algn="just"/>
            <a:r>
              <a:rPr lang="cs-CZ" altLang="cs-CZ"/>
              <a:t>separace dvou kategorií:</a:t>
            </a:r>
          </a:p>
          <a:p>
            <a:pPr algn="just"/>
            <a:r>
              <a:rPr lang="cs-CZ" altLang="cs-CZ"/>
              <a:t>1. společenské vědy – abstraktní sociální kategorie jsou aplikovány na jedince a společnost </a:t>
            </a:r>
          </a:p>
          <a:p>
            <a:pPr algn="just"/>
            <a:r>
              <a:rPr lang="cs-CZ" altLang="cs-CZ"/>
              <a:t>2. přírodní vědy – zaměření na hmotu, fyzikální zákony, měřitelné jevy, empirický výzkum </a:t>
            </a:r>
          </a:p>
          <a:p>
            <a:pPr algn="just"/>
            <a:endParaRPr lang="cs-CZ" altLang="cs-C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>
            <a:extLst>
              <a:ext uri="{FF2B5EF4-FFF2-40B4-BE49-F238E27FC236}">
                <a16:creationId xmlns:a16="http://schemas.microsoft.com/office/drawing/2014/main" id="{5C562D52-627B-48FF-9D9F-4E08A27599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7171" name="Zástupný symbol pro obsah 2">
            <a:extLst>
              <a:ext uri="{FF2B5EF4-FFF2-40B4-BE49-F238E27FC236}">
                <a16:creationId xmlns:a16="http://schemas.microsoft.com/office/drawing/2014/main" id="{0645BAED-A274-503D-078E-113AE8CB4CB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Ve společenských vědách existuje jen subjekt a v přírodních jen objekt</a:t>
            </a:r>
          </a:p>
          <a:p>
            <a:r>
              <a:rPr lang="cs-CZ" altLang="cs-CZ"/>
              <a:t>jasná klasifikace jsoucen, která buď náleží do sféry přírody, nebo společnosti</a:t>
            </a:r>
          </a:p>
          <a:p>
            <a:r>
              <a:rPr lang="cs-CZ" altLang="cs-CZ"/>
              <a:t>ve skutečnosti probíhá neustálé prostupování těchto oblastí – produkce hybridů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>
            <a:extLst>
              <a:ext uri="{FF2B5EF4-FFF2-40B4-BE49-F238E27FC236}">
                <a16:creationId xmlns:a16="http://schemas.microsoft.com/office/drawing/2014/main" id="{A9C7A052-370E-9F09-BF86-B80E934FD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8195" name="Zástupný symbol pro obsah 2">
            <a:extLst>
              <a:ext uri="{FF2B5EF4-FFF2-40B4-BE49-F238E27FC236}">
                <a16:creationId xmlns:a16="http://schemas.microsoft.com/office/drawing/2014/main" id="{49B826EA-43BC-EEC0-2AA2-7D3F07F2B39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chybí zde termín, který by označoval hybridní objekty, které v sobě mísí přírodu i kulturu</a:t>
            </a:r>
          </a:p>
          <a:p>
            <a:r>
              <a:rPr lang="cs-CZ" altLang="cs-CZ"/>
              <a:t>Latour definuje kvaziobjekt - objekt, který v sobě směšuje různé oblasti skutečnosti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>
            <a:extLst>
              <a:ext uri="{FF2B5EF4-FFF2-40B4-BE49-F238E27FC236}">
                <a16:creationId xmlns:a16="http://schemas.microsoft.com/office/drawing/2014/main" id="{228D406B-8081-1B24-E85A-C742C0D026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Bruno Latour - Postmoderní způsob myšlení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A7D8D03-780E-F74E-D04F-16B361496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cs-CZ" dirty="0"/>
              <a:t>zachoval rozštěpení přírodního a kulturního řádu</a:t>
            </a:r>
          </a:p>
          <a:p>
            <a:pPr>
              <a:buFont typeface="Arial" charset="0"/>
              <a:buChar char="•"/>
              <a:defRPr/>
            </a:pPr>
            <a:endParaRPr lang="cs-CZ" dirty="0"/>
          </a:p>
          <a:p>
            <a:pPr>
              <a:buFont typeface="Arial" charset="0"/>
              <a:buChar char="•"/>
              <a:defRPr/>
            </a:pPr>
            <a:r>
              <a:rPr lang="cs-CZ" dirty="0"/>
              <a:t>zaměřil svou pozornost na analýzu diskurzu</a:t>
            </a:r>
          </a:p>
          <a:p>
            <a:pPr marL="0" indent="0">
              <a:buFont typeface="Arial" charset="0"/>
              <a:buNone/>
              <a:defRPr/>
            </a:pPr>
            <a:r>
              <a:rPr lang="cs-CZ" dirty="0"/>
              <a:t> </a:t>
            </a:r>
          </a:p>
          <a:p>
            <a:pPr>
              <a:buFont typeface="Arial" charset="0"/>
              <a:buChar char="•"/>
              <a:defRPr/>
            </a:pPr>
            <a:r>
              <a:rPr lang="cs-CZ" dirty="0"/>
              <a:t>K dosavadním dvěma sférám skutečnosti přibyla třetí – jazyk</a:t>
            </a:r>
          </a:p>
          <a:p>
            <a:pPr>
              <a:buFont typeface="Arial" charset="0"/>
              <a:buChar char="•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>
            <a:extLst>
              <a:ext uri="{FF2B5EF4-FFF2-40B4-BE49-F238E27FC236}">
                <a16:creationId xmlns:a16="http://schemas.microsoft.com/office/drawing/2014/main" id="{E69D46A0-14E6-FE58-5424-A4D9FB4598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Bruno Latour - Nemoderní způsob myšlení</a:t>
            </a:r>
          </a:p>
        </p:txBody>
      </p:sp>
      <p:sp>
        <p:nvSpPr>
          <p:cNvPr id="10243" name="Zástupný symbol pro obsah 2">
            <a:extLst>
              <a:ext uri="{FF2B5EF4-FFF2-40B4-BE49-F238E27FC236}">
                <a16:creationId xmlns:a16="http://schemas.microsoft.com/office/drawing/2014/main" id="{11D5321B-0D8A-6385-13E7-A0E56988B63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Všechny přírody-kultury jsou stejné v tom, že konstruují lidská, božská i nelidská jsoucna, </a:t>
            </a:r>
          </a:p>
          <a:p>
            <a:endParaRPr lang="cs-CZ" altLang="cs-CZ"/>
          </a:p>
          <a:p>
            <a:r>
              <a:rPr lang="cs-CZ" altLang="cs-CZ"/>
              <a:t>Archaické společnosti svět vnímají jako nerozdělitelný celek</a:t>
            </a:r>
          </a:p>
          <a:p>
            <a:endParaRPr lang="cs-CZ" altLang="cs-CZ"/>
          </a:p>
          <a:p>
            <a:r>
              <a:rPr lang="cs-CZ" altLang="cs-CZ"/>
              <a:t>Rozdělení přírody a společnosti bylo pouhou iluzí, nikdy nefungovalo</a:t>
            </a:r>
          </a:p>
          <a:p>
            <a:endParaRPr lang="cs-CZ" alt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>
            <a:extLst>
              <a:ext uri="{FF2B5EF4-FFF2-40B4-BE49-F238E27FC236}">
                <a16:creationId xmlns:a16="http://schemas.microsoft.com/office/drawing/2014/main" id="{7C4DA401-7FCD-240E-BD32-6858E15016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Řešení – parlament věcí</a:t>
            </a:r>
          </a:p>
        </p:txBody>
      </p:sp>
      <p:sp>
        <p:nvSpPr>
          <p:cNvPr id="11267" name="Zástupný symbol pro obsah 2">
            <a:extLst>
              <a:ext uri="{FF2B5EF4-FFF2-40B4-BE49-F238E27FC236}">
                <a16:creationId xmlns:a16="http://schemas.microsoft.com/office/drawing/2014/main" id="{4A8E2A98-5F93-C9E2-1E68-420C039BCF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/>
              <a:t>Když se bude hovořit o nějakém kvaziobjektu, měla by se sejít kompletní skupina jeho reprezentantů</a:t>
            </a:r>
          </a:p>
          <a:p>
            <a:pPr algn="just"/>
            <a:endParaRPr lang="cs-CZ" altLang="cs-CZ"/>
          </a:p>
          <a:p>
            <a:pPr algn="just"/>
            <a:r>
              <a:rPr lang="cs-CZ" altLang="cs-CZ"/>
              <a:t>V tomto novém parlamentu se všichni vyjadřují o stejné věci o tomto kvaziobjektu, který společnými silami vytvořili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</TotalTime>
  <Pages>0</Pages>
  <Words>1673</Words>
  <Characters>0</Characters>
  <Application>Microsoft Office PowerPoint</Application>
  <DocSecurity>0</DocSecurity>
  <PresentationFormat>Předvádění na obrazovce (4:3)</PresentationFormat>
  <Lines>0</Lines>
  <Paragraphs>165</Paragraphs>
  <Slides>38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38</vt:i4>
      </vt:variant>
    </vt:vector>
  </HeadingPairs>
  <TitlesOfParts>
    <vt:vector size="42" baseType="lpstr">
      <vt:lpstr>Calibri</vt:lpstr>
      <vt:lpstr>Arial</vt:lpstr>
      <vt:lpstr>Motiv systému Office</vt:lpstr>
      <vt:lpstr>1_Motiv systému Office</vt:lpstr>
      <vt:lpstr>Bruno Latour</vt:lpstr>
      <vt:lpstr>Moderní, postmoderní a nemoderní myšlení</vt:lpstr>
      <vt:lpstr>Rozdíly mezi divokým myšlením a moderním</vt:lpstr>
      <vt:lpstr>Bruno Latour - Moderní myšlení</vt:lpstr>
      <vt:lpstr>Prezentace aplikace PowerPoint</vt:lpstr>
      <vt:lpstr>Prezentace aplikace PowerPoint</vt:lpstr>
      <vt:lpstr>Bruno Latour - Postmoderní způsob myšlení</vt:lpstr>
      <vt:lpstr>Bruno Latour - Nemoderní způsob myšlení</vt:lpstr>
      <vt:lpstr>Řešení – parlament věcí</vt:lpstr>
      <vt:lpstr>Tři přístupy k výzkumu viru</vt:lpstr>
      <vt:lpstr>Virus jako umělý život: moderní přístup k výzkumu viru</vt:lpstr>
      <vt:lpstr>Prezentace aplikace PowerPoint</vt:lpstr>
      <vt:lpstr>Prezentace aplikace PowerPoint</vt:lpstr>
      <vt:lpstr>Příklady textů</vt:lpstr>
      <vt:lpstr>Dva základní faktory, které určují náhled výzkumníků na počítačový virus </vt:lpstr>
      <vt:lpstr>Prezentace aplikace PowerPoint</vt:lpstr>
      <vt:lpstr>Prezentace aplikace PowerPoint</vt:lpstr>
      <vt:lpstr>Prezentace aplikace PowerPoint</vt:lpstr>
      <vt:lpstr>Prezentace aplikace PowerPoint</vt:lpstr>
      <vt:lpstr>Ztotožnění DNA a informace</vt:lpstr>
      <vt:lpstr>Prezentace aplikace PowerPoint</vt:lpstr>
      <vt:lpstr>Shannonův koncept informace</vt:lpstr>
      <vt:lpstr>Claude Shannon  - Theseus - 1952</vt:lpstr>
      <vt:lpstr>Prezentace aplikace PowerPoint</vt:lpstr>
      <vt:lpstr>Prezentace aplikace PowerPoint</vt:lpstr>
      <vt:lpstr>Evoluce a mutace</vt:lpstr>
      <vt:lpstr>Prezentace aplikace PowerPoint</vt:lpstr>
      <vt:lpstr>Prezentace aplikace PowerPoint</vt:lpstr>
      <vt:lpstr>Prezentace aplikace PowerPoint</vt:lpstr>
      <vt:lpstr>Prezentace aplikace PowerPoint</vt:lpstr>
      <vt:lpstr>Virtuální kontejner: modernistické očišťování</vt:lpstr>
      <vt:lpstr>Prezentace aplikace PowerPoint</vt:lpstr>
      <vt:lpstr>Prezentace aplikace PowerPoint</vt:lpstr>
      <vt:lpstr>Prezentace aplikace PowerPoint</vt:lpstr>
      <vt:lpstr>Virus jako umělý život – hlavní znaky textů</vt:lpstr>
      <vt:lpstr>Nový pohled – Mark A. Ludwig </vt:lpstr>
      <vt:lpstr>Prezentace aplikace PowerPoint</vt:lpstr>
      <vt:lpstr>AI malware</vt:lpstr>
    </vt:vector>
  </TitlesOfParts>
  <Manager/>
  <Company/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Virus jako umělý život</dc:title>
  <dc:subject/>
  <dc:creator>Adam</dc:creator>
  <cp:keywords/>
  <dc:description/>
  <cp:lastModifiedBy>Adam Franc</cp:lastModifiedBy>
  <cp:revision>51</cp:revision>
  <dcterms:created xsi:type="dcterms:W3CDTF">2016-03-29T13:10:18Z</dcterms:created>
  <dcterms:modified xsi:type="dcterms:W3CDTF">2023-03-06T11:27:09Z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1033-10.1.0.5783</vt:lpwstr>
  </property>
</Properties>
</file>