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61" r:id="rId15"/>
    <p:sldId id="364" r:id="rId16"/>
    <p:sldId id="362" r:id="rId17"/>
    <p:sldId id="360" r:id="rId18"/>
    <p:sldId id="363" r:id="rId19"/>
    <p:sldId id="335" r:id="rId20"/>
    <p:sldId id="336" r:id="rId21"/>
    <p:sldId id="337" r:id="rId22"/>
    <p:sldId id="338" r:id="rId23"/>
    <p:sldId id="339" r:id="rId24"/>
    <p:sldId id="282" r:id="rId25"/>
    <p:sldId id="286" r:id="rId26"/>
    <p:sldId id="285" r:id="rId27"/>
    <p:sldId id="287" r:id="rId28"/>
    <p:sldId id="288" r:id="rId29"/>
    <p:sldId id="289" r:id="rId30"/>
    <p:sldId id="365" r:id="rId31"/>
    <p:sldId id="284" r:id="rId32"/>
    <p:sldId id="340" r:id="rId33"/>
    <p:sldId id="341" r:id="rId34"/>
    <p:sldId id="342" r:id="rId35"/>
    <p:sldId id="353" r:id="rId36"/>
    <p:sldId id="354" r:id="rId37"/>
    <p:sldId id="355" r:id="rId38"/>
    <p:sldId id="356" r:id="rId39"/>
    <p:sldId id="358" r:id="rId40"/>
    <p:sldId id="359" r:id="rId4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1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38D1C0-75C8-44A5-BDC4-7502CA239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9FD999-0F49-E8B6-401F-A89C0FA6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CC0E02-026A-5074-44C3-78EF7750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B46CA-E80C-4AC9-9876-931E586ECD1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984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2ECE4B-D35C-EFE6-88BD-80B27486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8B276C-C30C-9B94-3BF4-7EB12E04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954986-6C3C-7AD2-42CB-1552C1DF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A5EFA-18BA-409F-93DE-367E92ADA37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0871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B3F886-418F-921C-2831-A7F6C602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C0B826-9248-E6B5-7992-9FC529CD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DE7B6B-416B-701C-7764-B5789AEC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2D68A-0240-40F7-8FA9-F2FD51B16DE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8621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54DA73-0BE8-5534-81E8-4D7F0F6A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EBDF6AE-5802-0E41-8D2C-64B9A51D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F5F727-A83E-D4DD-DEDB-5F89A3E2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A6EF0-20D5-43AA-918F-10A205ACD52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796110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368CA6-8842-637B-FEB8-CCE8DA5A5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B93A45-4C59-CCCF-8F29-7B61D8CD9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6F56B1-090E-2C55-0F84-ADF9EBD0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641A8-B3B0-4420-870C-3E7BD02D755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6054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632AC43D-782B-1466-A7B7-E17942992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7B89E3A-B2C7-58D6-561A-734F6553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1C54DD0-E56B-9369-80DD-091B79D3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0B663-A69C-483B-B22D-95AC8A1938D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9061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478540CB-1278-2E2B-1E66-B584BC8B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9A4DF70A-664E-5485-42E8-7FD24401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04C01FE-FBA0-3A9E-1E35-FFBE1F8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1299C-A2FA-4E69-A75B-56C2254F264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3792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877CA160-FAF4-E5AE-D859-D73156E0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D96389B9-C2DE-381F-DB6C-247DCD04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01D1021-0943-C5E4-0618-1EDEECBD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F0F28-129B-43FC-A340-84E16FC34BE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9371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361194F2-A194-023F-7233-1A80185F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C8A7E2B8-0B8E-10AC-3A7E-250E960A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3A8E7DA3-3C0A-A4E4-8352-FA8EC573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59599-44D5-48CF-9779-D5ED5F409EF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9571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1"/>
              <a:t>Upravte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7ECA1432-F3D5-A450-F4A1-E82B7B0B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FA92B621-B9C5-751F-6DB6-E0664D49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FB59E791-B45E-2102-DBC8-579E8051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C9ED2-C720-4E55-B292-2D515819DF3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1065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noProof="1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1"/>
              <a:t>Upravte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BF0B6F89-620C-1A04-2A4A-3A48ABA52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E98770A-EFB8-6225-7F5D-E83AB03F3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4583DE4-A92F-E8FE-E104-A1175F33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DC9CB-60CD-440B-B9C6-1878C2ED168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1105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E640D7C6-2243-9B40-AA76-133103947A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D22D7FB5-052B-478B-2D35-6BBADCD5E17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Kliknutím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BB08B1-C36B-44E9-B1E4-8B539C0D6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70EA66-10A7-4FBB-8CF8-8E5E78607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47207E-C0F7-49EB-93EC-32A04E318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117F2300-13A1-43DD-85AB-EFE4E59ED23E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414930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a5WTt8KvSWQ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cSq9kf25c3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nnadumitriu.co.uk/portfolio/the-romantic-disea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FAEC6FD-D8CF-B77B-44EA-1ADBB9D3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908050"/>
            <a:ext cx="74549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Nadpis 1">
            <a:extLst>
              <a:ext uri="{FF2B5EF4-FFF2-40B4-BE49-F238E27FC236}">
                <a16:creationId xmlns:a16="http://schemas.microsoft.com/office/drawing/2014/main" id="{9032EDF8-60A6-46C1-B0E4-89623A61BA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6207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sz="6000" dirty="0">
                <a:solidFill>
                  <a:schemeClr val="bg1"/>
                </a:solidFill>
                <a:highlight>
                  <a:srgbClr val="000000"/>
                </a:highlight>
              </a:rPr>
              <a:t>Virus jako metafora</a:t>
            </a:r>
          </a:p>
        </p:txBody>
      </p:sp>
      <p:sp>
        <p:nvSpPr>
          <p:cNvPr id="2052" name="Podnadpis 2">
            <a:extLst>
              <a:ext uri="{FF2B5EF4-FFF2-40B4-BE49-F238E27FC236}">
                <a16:creationId xmlns:a16="http://schemas.microsoft.com/office/drawing/2014/main" id="{F8A87B0F-18B5-D8B5-43D3-7BC8C7BD99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cs-CZ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5F0B8E12-E773-51D4-CF21-ECAFBE10E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297EC073-322F-569C-639B-6850A2B720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Leif Elggren – projekt - Virulent Images/Virulent Sounds (2003) – ironický komentář našeho strachu z viru</a:t>
            </a:r>
          </a:p>
          <a:p>
            <a:pPr algn="just" eaLnBrk="1" hangingPunct="1"/>
            <a:r>
              <a:rPr lang="cs-CZ" altLang="en-US" sz="2800"/>
              <a:t>„Infekční schopnost virů je uložena v jejich formě. Sledování viru nás vystavuje stejnému riziku infekce jako  fyzický kontakt s virem.  Dokonce i letmý pohled na fotografii, například viru Eboly, může vyvolat nebezpečí infekce. Vizuální struktura virového systému zasáhne oko a v lidském mozku transformuje tuto informaci zpět do fyzického, živého viru, který zaútočí na jistou část vašeho těla.“ </a:t>
            </a:r>
          </a:p>
          <a:p>
            <a:pPr algn="just" eaLnBrk="1" hangingPunct="1"/>
            <a:endParaRPr lang="cs-CZ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6C8C06D5-97B2-2818-05BE-B45F8BCA3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en-US"/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6357D72A-ADBF-53BB-3C8B-DFB80D5B8E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620713"/>
            <a:ext cx="4465638" cy="58467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E063F399-B84F-6AF6-3CEF-D2CA70B77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Hacker jako šiřitel virové nákazy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BB9C7183-8A92-0434-F0D9-206E5C1615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Když přichází nová nemoc je vnímána jako něco cizího, potřeba identifikovat původce nemoci</a:t>
            </a:r>
          </a:p>
          <a:p>
            <a:pPr eaLnBrk="1" hangingPunct="1"/>
            <a:r>
              <a:rPr lang="cs-CZ" altLang="en-US"/>
              <a:t>AIDS - homosexuálové a uživatelé drog</a:t>
            </a:r>
          </a:p>
          <a:p>
            <a:pPr eaLnBrk="1" hangingPunct="1"/>
            <a:r>
              <a:rPr lang="cs-CZ" altLang="en-US"/>
              <a:t>viník nákazy v digitálním prostoru – hacker</a:t>
            </a:r>
          </a:p>
          <a:p>
            <a:pPr eaLnBrk="1" hangingPunct="1"/>
            <a:r>
              <a:rPr lang="cs-CZ" altLang="en-US"/>
              <a:t>Proměna obrazu hackerské subkultury v druhé polovině 80. let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54F36BCE-25CD-301D-0A22-2A53987EA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F991C4E6-5037-0BEB-A33F-FFB6F23433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Autoři analyzovaných textů si podrobně všímají širokého rejstříku negativních vlastností, které byly hackerům přisouzeny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 Antivirový průmysl konstruuje psychologický profil nebezpečného tvůrce počítačových virů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Hacker se stává směšnou karikaturou</a:t>
            </a:r>
          </a:p>
          <a:p>
            <a:pPr algn="just" eaLnBrk="1" hangingPunct="1">
              <a:lnSpc>
                <a:spcPct val="80000"/>
              </a:lnSpc>
            </a:pPr>
            <a:r>
              <a:rPr lang="cs-CZ" altLang="en-US" sz="2700"/>
              <a:t>„Toto soustředění na triviální aspekty motivací tvůrců virů odvrací pozornost od možnosti, že viry by mohly být vytvářeny lidmi, kteří mají komplexnější politické motivy.“  Helmreich, Stefan. Flexible Infections: Computer Viruses, Human Bodies, Nation-States, Evolutionary Capitalism.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7BC74-FCAD-E9FB-D369-B4FCF83E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53" y="-29751"/>
            <a:ext cx="8229600" cy="1143000"/>
          </a:xfrm>
        </p:spPr>
        <p:txBody>
          <a:bodyPr/>
          <a:lstStyle/>
          <a:p>
            <a:r>
              <a:rPr lang="cs-CZ" dirty="0"/>
              <a:t>Covid-19 a malware</a:t>
            </a:r>
          </a:p>
        </p:txBody>
      </p:sp>
      <p:pic>
        <p:nvPicPr>
          <p:cNvPr id="60420" name="Picture 4" descr="The app icon of coronavirus-themed malware | Download Scientific Diagram">
            <a:extLst>
              <a:ext uri="{FF2B5EF4-FFF2-40B4-BE49-F238E27FC236}">
                <a16:creationId xmlns:a16="http://schemas.microsoft.com/office/drawing/2014/main" id="{86A27CC4-A68D-57CF-92BA-61E22783F2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49" y="1089855"/>
            <a:ext cx="760290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F31C908-06E8-C230-BD33-54DC552E458A}"/>
              </a:ext>
            </a:extLst>
          </p:cNvPr>
          <p:cNvSpPr txBox="1"/>
          <p:nvPr/>
        </p:nvSpPr>
        <p:spPr>
          <a:xfrm>
            <a:off x="770549" y="5768145"/>
            <a:ext cx="88740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Beyond the virus: a first look at coronavirus-themed Android malware</a:t>
            </a:r>
            <a:endParaRPr lang="cs-CZ" sz="2400" dirty="0"/>
          </a:p>
          <a:p>
            <a:r>
              <a:rPr lang="cs-CZ" sz="2400" dirty="0">
                <a:hlinkClick r:id="rId3"/>
              </a:rPr>
              <a:t>https://pubmed.ncbi.nlm.nih.gov/34149303/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27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7BC74-FCAD-E9FB-D369-B4FCF83E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53" y="-29751"/>
            <a:ext cx="8229600" cy="1143000"/>
          </a:xfrm>
        </p:spPr>
        <p:txBody>
          <a:bodyPr/>
          <a:lstStyle/>
          <a:p>
            <a:r>
              <a:rPr lang="cs-CZ" dirty="0"/>
              <a:t>Covid-19 a malware - spam</a:t>
            </a:r>
          </a:p>
        </p:txBody>
      </p:sp>
      <p:pic>
        <p:nvPicPr>
          <p:cNvPr id="60418" name="Picture 2">
            <a:extLst>
              <a:ext uri="{FF2B5EF4-FFF2-40B4-BE49-F238E27FC236}">
                <a16:creationId xmlns:a16="http://schemas.microsoft.com/office/drawing/2014/main" id="{A63CA5E8-9AF4-9115-EEF5-9F9A7EFF6C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8229600" cy="365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762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7BC74-FCAD-E9FB-D369-B4FCF83E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153" y="-29751"/>
            <a:ext cx="8229600" cy="1143000"/>
          </a:xfrm>
        </p:spPr>
        <p:txBody>
          <a:bodyPr/>
          <a:lstStyle/>
          <a:p>
            <a:r>
              <a:rPr lang="cs-CZ" dirty="0"/>
              <a:t>Covid-19 a malware – nebezpečné webové stránky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8DE0A8-ED47-74FD-9042-32F93D26F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66018"/>
            <a:ext cx="8229600" cy="452596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acccorona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alphacoronavirusvaccine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    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anticoronaproducts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beatingcorona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beatingcoronavirus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bestcorona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betacoronavirusvaccine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buycoronavirusfacemasks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byebyecoronavirus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cdc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-coronavirus[.]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combatcorona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contra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-coronavirus[.]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corona-armored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corona-crisis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corona-emergency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corona-explained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corona-iran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corona-ratgeber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coronadatabase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coronadeathpool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coronadetect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coronadetection</a:t>
            </a:r>
            <a:r>
              <a:rPr lang="cs-CZ" sz="1400" b="0" i="0" dirty="0">
                <a:solidFill>
                  <a:srgbClr val="4A4A4A"/>
                </a:solidFill>
                <a:effectLst/>
                <a:latin typeface="OpenSans"/>
              </a:rPr>
              <a:t>[.]</a:t>
            </a:r>
            <a:r>
              <a:rPr lang="cs-CZ" sz="1400" b="0" i="0" dirty="0" err="1">
                <a:solidFill>
                  <a:srgbClr val="4A4A4A"/>
                </a:solidFill>
                <a:effectLst/>
                <a:latin typeface="OpenSans"/>
              </a:rPr>
              <a:t>com</a:t>
            </a:r>
            <a:endParaRPr lang="cs-CZ" sz="1400" b="0" i="0" dirty="0">
              <a:solidFill>
                <a:srgbClr val="4A4A4A"/>
              </a:solidFill>
              <a:effectLst/>
              <a:latin typeface="OpenSans"/>
            </a:endParaRPr>
          </a:p>
          <a:p>
            <a:endParaRPr lang="cs-CZ" sz="1400" dirty="0"/>
          </a:p>
        </p:txBody>
      </p:sp>
      <p:pic>
        <p:nvPicPr>
          <p:cNvPr id="61442" name="Picture 2">
            <a:extLst>
              <a:ext uri="{FF2B5EF4-FFF2-40B4-BE49-F238E27FC236}">
                <a16:creationId xmlns:a16="http://schemas.microsoft.com/office/drawing/2014/main" id="{D86E14CE-E4D9-B744-661A-530CDBBC7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85114"/>
            <a:ext cx="4278194" cy="289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8B75788-EF96-E699-9C0E-896C2C5DB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66018"/>
            <a:ext cx="3754503" cy="29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72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7BC74-FCAD-E9FB-D369-B4FCF83E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Covid-19 a malware – trojské koně a ransomware </a:t>
            </a:r>
          </a:p>
        </p:txBody>
      </p:sp>
      <p:pic>
        <p:nvPicPr>
          <p:cNvPr id="48134" name="Picture 6">
            <a:extLst>
              <a:ext uri="{FF2B5EF4-FFF2-40B4-BE49-F238E27FC236}">
                <a16:creationId xmlns:a16="http://schemas.microsoft.com/office/drawing/2014/main" id="{CD2E8292-C22F-CC9D-4B56-EF6E920CF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45" y="3819827"/>
            <a:ext cx="4128855" cy="21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>
            <a:extLst>
              <a:ext uri="{FF2B5EF4-FFF2-40B4-BE49-F238E27FC236}">
                <a16:creationId xmlns:a16="http://schemas.microsoft.com/office/drawing/2014/main" id="{F294A902-D536-4675-8DF6-F293C212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45" y="1616535"/>
            <a:ext cx="4127300" cy="22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Figure 2">
            <a:extLst>
              <a:ext uri="{FF2B5EF4-FFF2-40B4-BE49-F238E27FC236}">
                <a16:creationId xmlns:a16="http://schemas.microsoft.com/office/drawing/2014/main" id="{3FB30917-EAFD-3AFA-EB11-6DF6522D31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" y="1628800"/>
            <a:ext cx="5015145" cy="419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32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7BC74-FCAD-E9FB-D369-B4FCF83E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Covid-19 a malware – trojské koně a ransomware </a:t>
            </a:r>
          </a:p>
        </p:txBody>
      </p:sp>
      <p:pic>
        <p:nvPicPr>
          <p:cNvPr id="62466" name="Picture 2" descr="Figure 2">
            <a:extLst>
              <a:ext uri="{FF2B5EF4-FFF2-40B4-BE49-F238E27FC236}">
                <a16:creationId xmlns:a16="http://schemas.microsoft.com/office/drawing/2014/main" id="{717A8B42-CF2D-28DC-FF69-4643AA26E3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896544" cy="369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webpage">
            <a:extLst>
              <a:ext uri="{FF2B5EF4-FFF2-40B4-BE49-F238E27FC236}">
                <a16:creationId xmlns:a16="http://schemas.microsoft.com/office/drawing/2014/main" id="{9FE5B1D2-C0EA-61F5-E0F9-13490F5BF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095625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64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1C4D3368-BDA1-26E4-8ABC-3B67AB8A6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Virus jako terorista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43451A31-4D21-68A0-81EC-6A7E9E98CF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/>
              <a:t>Proč popisujeme virus jako teroristu? 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a) militaristický popis imunitního systému 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b) popis typického chování viru – lstivý, neviditelný útočník, skrývá se v těle atd.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cs-CZ" altLang="en-US"/>
              <a:t>Virus získává lidské vlastnosti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>
            <a:extLst>
              <a:ext uri="{FF2B5EF4-FFF2-40B4-BE49-F238E27FC236}">
                <a16:creationId xmlns:a16="http://schemas.microsoft.com/office/drawing/2014/main" id="{0168D302-D013-F1C9-6406-6E88A0EA8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3075" name="Zástupný symbol pro obsah 2">
            <a:extLst>
              <a:ext uri="{FF2B5EF4-FFF2-40B4-BE49-F238E27FC236}">
                <a16:creationId xmlns:a16="http://schemas.microsoft.com/office/drawing/2014/main" id="{7DB41720-CF09-0022-E15E-FAB1DD427A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en-US" sz="3000"/>
              <a:t>analýza textů, které se zabývají tím, jak je počítačový virus reprezentován v současném diskurzu, ať už v podobě obrazů, rozmanitých výroků či textů a jak sám funguje jako metafora </a:t>
            </a:r>
          </a:p>
          <a:p>
            <a:pPr algn="just" eaLnBrk="1" hangingPunct="1">
              <a:lnSpc>
                <a:spcPct val="90000"/>
              </a:lnSpc>
            </a:pPr>
            <a:endParaRPr lang="cs-CZ" altLang="en-US" sz="3000"/>
          </a:p>
          <a:p>
            <a:pPr algn="just" eaLnBrk="1" hangingPunct="1">
              <a:lnSpc>
                <a:spcPct val="90000"/>
              </a:lnSpc>
            </a:pPr>
            <a:r>
              <a:rPr lang="pl-PL" altLang="cs-CZ" sz="3000"/>
              <a:t>První texty tohoto charakteru – pol. 90. let</a:t>
            </a:r>
          </a:p>
          <a:p>
            <a:pPr algn="just" eaLnBrk="1" hangingPunct="1">
              <a:lnSpc>
                <a:spcPct val="90000"/>
              </a:lnSpc>
            </a:pPr>
            <a:r>
              <a:rPr lang="pl-PL" altLang="cs-CZ" sz="3000"/>
              <a:t>skutečný rozmach nastává až s příchodem druhého tisíciletí</a:t>
            </a:r>
          </a:p>
          <a:p>
            <a:pPr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l-PL" altLang="cs-CZ" sz="3000"/>
              <a:t> </a:t>
            </a:r>
            <a:endParaRPr lang="cs-CZ" altLang="en-US" sz="3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42E40BC6-2B47-63F3-BEB0-2251F553C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Posun ve vnímání tvůrců virů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2F854052-CD60-8216-518C-415824722A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en-US" b="1"/>
              <a:t>a)</a:t>
            </a:r>
            <a:r>
              <a:rPr lang="cs-CZ" altLang="en-US"/>
              <a:t> 80. léta až první pol. 90. let hackeři jako duševně nemocné osoby, nevybouření teenageři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Dvě výjimky: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Jeruzalém virus (1987) 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Popis tvůrců virů v kyberpunkových fikcích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 b="1"/>
              <a:t>b) </a:t>
            </a:r>
            <a:r>
              <a:rPr lang="cs-CZ" altLang="en-US"/>
              <a:t>Konec 90.let – rostoucí obavy z teroristických útoků, hacker vnímán jako terorista</a:t>
            </a:r>
          </a:p>
          <a:p>
            <a:pPr eaLnBrk="1" hangingPunct="1">
              <a:lnSpc>
                <a:spcPct val="90000"/>
              </a:lnSpc>
            </a:pPr>
            <a:endParaRPr lang="cs-CZ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6FA0FAAC-4F93-4313-D486-5468B6C3D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Hacker jako terorista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BD2E60DC-05E1-C653-A4CF-6B6ADF1154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Proč k tomu došlo?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/>
          </a:p>
          <a:p>
            <a:pPr eaLnBrk="1" hangingPunct="1"/>
            <a:r>
              <a:rPr lang="cs-CZ" altLang="en-US"/>
              <a:t>internetové sítě jsou přirovnávány k národním státům</a:t>
            </a:r>
          </a:p>
          <a:p>
            <a:pPr eaLnBrk="1" hangingPunct="1"/>
            <a:r>
              <a:rPr lang="cs-CZ" altLang="en-US"/>
              <a:t>Hackeři ohrožují řádné fungování sítě (státu)</a:t>
            </a:r>
          </a:p>
          <a:p>
            <a:pPr eaLnBrk="1" hangingPunct="1"/>
            <a:r>
              <a:rPr lang="cs-CZ" altLang="en-US"/>
              <a:t>Hacker je cizinec, přistěhovalec, lstivý útočník</a:t>
            </a:r>
          </a:p>
          <a:p>
            <a:pPr eaLnBrk="1" hangingPunct="1"/>
            <a:r>
              <a:rPr lang="cs-CZ" altLang="en-US"/>
              <a:t>činnost hackera získává politický rozměr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A7040169-BF9D-AA03-8B21-DE94EA4B9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Putování mezi diskurzy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B61E95F9-4D01-540F-C64C-339250ECE2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cs-CZ" altLang="en-US"/>
              <a:t>virus velmi snadno překračuje disciplinární hranice, propojuje oblasti vědění, které považujeme za přísně oddělené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Martina Gillen - The Asexual Virus: Computer Viruses in Feminist Discourse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Virus jako alternativní model pro feministické myšlení, kritiku a analýzu – může přepsat tradiční kulturní kategorie</a:t>
            </a:r>
          </a:p>
          <a:p>
            <a:pPr algn="just" eaLnBrk="1" hangingPunct="1">
              <a:lnSpc>
                <a:spcPct val="90000"/>
              </a:lnSpc>
            </a:pPr>
            <a:r>
              <a:rPr lang="cs-CZ" altLang="en-US"/>
              <a:t>Virus může fungovat jako edukační nástroj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BF819-6F41-41AD-BBC8-17288F1814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Umělecká instalace Infrasense (2004) - tvůrce Robert Saucier </a:t>
            </a:r>
            <a:r>
              <a:rPr lang="cs-CZ" dirty="0"/>
              <a:t>+ KIT</a:t>
            </a: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F2BF2547-897C-A9B5-082F-474180D388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  <a:p>
            <a:pPr eaLnBrk="1" hangingPunct="1">
              <a:lnSpc>
                <a:spcPct val="90000"/>
              </a:lnSpc>
            </a:pPr>
            <a:r>
              <a:rPr lang="cs-CZ" altLang="en-US">
                <a:hlinkClick r:id="rId2"/>
              </a:rPr>
              <a:t>https://www.youtube.com/watch?v=a5WTt8KvSWQ</a:t>
            </a:r>
            <a:endParaRPr lang="cs-CZ" altLang="en-US"/>
          </a:p>
          <a:p>
            <a:pPr eaLnBrk="1" hangingPunct="1">
              <a:lnSpc>
                <a:spcPct val="90000"/>
              </a:lnSpc>
            </a:pPr>
            <a:endParaRPr lang="cs-CZ" altLang="en-US"/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123EEC5D-19B9-CC1D-D51D-6E6468357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656513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FF62083A-121C-F1CD-5A36-31931C00D8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cs-CZ"/>
              <a:t>Vizualizace viru v umění a ve vědě</a:t>
            </a:r>
            <a:endParaRPr lang="cs-CZ" altLang="en-US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5757FD14-EC0E-B3AF-A347-E8D61B8FCD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vizualizace viru klíčová pro jeho začlenění do dobového diskurzu</a:t>
            </a:r>
          </a:p>
          <a:p>
            <a:pPr algn="just" eaLnBrk="1" hangingPunct="1"/>
            <a:endParaRPr lang="cs-CZ" altLang="en-US"/>
          </a:p>
          <a:p>
            <a:pPr algn="just" eaLnBrk="1" hangingPunct="1"/>
            <a:r>
              <a:rPr lang="cs-CZ" altLang="en-US"/>
              <a:t>virus opatřen specifickými kulturními významy </a:t>
            </a:r>
          </a:p>
          <a:p>
            <a:pPr algn="just" eaLnBrk="1" hangingPunct="1"/>
            <a:endParaRPr lang="cs-CZ" altLang="en-US"/>
          </a:p>
          <a:p>
            <a:pPr algn="just" eaLnBrk="1" hangingPunct="1"/>
            <a:r>
              <a:rPr lang="cs-CZ" altLang="en-US"/>
              <a:t>soubor sdílených představ, kulturních stereotypů a obav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6AF94C1-6585-CBA3-4110-D70C35E9E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108A1AAC-A1AF-7B50-1124-486D45170B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692150"/>
            <a:ext cx="6403975" cy="552608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48ADA7F7-0421-5090-0953-81FDC93B7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Vizualizace počítačových virů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82C61C3B-3A57-BE8C-E1A6-078A4481D8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vizualizace viru MyDoom – vztahy mezi funkcemi </a:t>
            </a:r>
          </a:p>
          <a:p>
            <a:pPr eaLnBrk="1" hangingPunct="1"/>
            <a:endParaRPr lang="cs-CZ" altLang="en-US"/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D3BE3356-0DB5-1C9F-B1C1-A4CBF68F2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7510463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D2C156C7-1A59-6D23-F558-95CDC06CA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2D038460-224D-B9D5-0FD7-6017D9262C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vizualizace viru Bagle – zachycuje procesuální chování viru</a:t>
            </a:r>
          </a:p>
          <a:p>
            <a:pPr eaLnBrk="1" hangingPunct="1"/>
            <a:endParaRPr lang="cs-CZ" altLang="en-US"/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E54F509D-C9D7-82A0-0806-1C4F2021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2636838"/>
            <a:ext cx="59912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F543C0BB-A93C-08D9-AAD7-29BA5BD4B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V oblasti umění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0DA7BF31-C0A6-2105-F806-5391C18E8C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Alex Dragulescu – 3d obrazy spamu, virů</a:t>
            </a:r>
          </a:p>
          <a:p>
            <a:pPr eaLnBrk="1" hangingPunct="1"/>
            <a:endParaRPr lang="cs-CZ" altLang="en-US"/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A473F409-59CE-3F7E-8B9C-1E500757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420938"/>
            <a:ext cx="4149725" cy="4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FD91A352-5BE7-9C96-E1CF-DB5586F8A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75481BCF-A9A6-9A18-43BC-0C8EC93A23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cs-CZ"/>
              <a:t>Umělecký projekt NANO - Sabine Maier a Michael Mastrotorato </a:t>
            </a:r>
            <a:r>
              <a:rPr lang="cs-CZ" altLang="en-US"/>
              <a:t>- kolektivní chování počítačových virů a spamu</a:t>
            </a:r>
          </a:p>
          <a:p>
            <a:pPr eaLnBrk="1" hangingPunct="1"/>
            <a:endParaRPr lang="cs-CZ" altLang="en-US"/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D7A66F4A-AAC1-9A60-A091-B52B517E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84538"/>
            <a:ext cx="42227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554E5FEA-D85B-2EE6-96CA-2B3BA24F7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Příklady textů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27E98C22-CCFE-4FF8-ACA3-856A57B8B3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Larissa  Mikhailovna Alekseeva -  Metaphor in Computer Virology Discourse (2013)</a:t>
            </a:r>
          </a:p>
          <a:p>
            <a:r>
              <a:rPr lang="cs-CZ" altLang="en-US"/>
              <a:t>Roberta Buiani - Scary Networks? Viruses as Discursive Practice (2005)</a:t>
            </a:r>
          </a:p>
          <a:p>
            <a:r>
              <a:rPr lang="cs-CZ" altLang="en-US"/>
              <a:t>Anne-Marie Thomas - It Came from Outer Space: The Virus, Cultural Anxiety and Speculative Fiction (2002)</a:t>
            </a:r>
          </a:p>
          <a:p>
            <a:r>
              <a:rPr lang="cs-CZ" altLang="en-US"/>
              <a:t>Jeffrey Weinstock – Virus Culture (1997)</a:t>
            </a:r>
          </a:p>
          <a:p>
            <a:r>
              <a:rPr lang="cs-CZ" altLang="en-US"/>
              <a:t>Julian Dibbell - Viruses Are Good for You (1995)</a:t>
            </a:r>
          </a:p>
          <a:p>
            <a:endParaRPr lang="cs-CZ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95FE54-547B-EE97-CFFA-73374D8C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92BF4-3FA8-0726-CB06-07E5E9124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795320" cy="4525963"/>
          </a:xfrm>
        </p:spPr>
        <p:txBody>
          <a:bodyPr/>
          <a:lstStyle/>
          <a:p>
            <a:r>
              <a:rPr lang="cs-CZ" dirty="0"/>
              <a:t>Leo </a:t>
            </a:r>
            <a:r>
              <a:rPr lang="cs-CZ" dirty="0" err="1"/>
              <a:t>Nuñez</a:t>
            </a:r>
            <a:r>
              <a:rPr lang="cs-CZ" dirty="0"/>
              <a:t> – </a:t>
            </a:r>
            <a:r>
              <a:rPr lang="cs-CZ" dirty="0" err="1"/>
              <a:t>Infectos</a:t>
            </a:r>
            <a:r>
              <a:rPr lang="cs-CZ" dirty="0"/>
              <a:t> (2012)</a:t>
            </a:r>
          </a:p>
          <a:p>
            <a:r>
              <a:rPr lang="cs-CZ" dirty="0">
                <a:hlinkClick r:id="rId2"/>
              </a:rPr>
              <a:t>https://www.youtube.com/watch?v=cSq9kf25c38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3490" name="Picture 2" descr="Leo Nuñez">
            <a:extLst>
              <a:ext uri="{FF2B5EF4-FFF2-40B4-BE49-F238E27FC236}">
                <a16:creationId xmlns:a16="http://schemas.microsoft.com/office/drawing/2014/main" id="{473C5CBB-A698-D8CA-FABB-F88609C04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50299"/>
            <a:ext cx="5868144" cy="410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43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9D6C46ED-79FA-109E-9259-34966425A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348C3D6E-7096-4E25-B34C-68CBEF1A9E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Produkce vědecké reality – zpracování surových dat takovým způsobem, aby byla realita přehledná a přístupná </a:t>
            </a:r>
          </a:p>
          <a:p>
            <a:pPr eaLnBrk="1" hangingPunct="1"/>
            <a:r>
              <a:rPr lang="cs-CZ" altLang="en-US"/>
              <a:t>software převede data do pochopitelných obrazů </a:t>
            </a:r>
          </a:p>
          <a:p>
            <a:pPr eaLnBrk="1" hangingPunct="1"/>
            <a:r>
              <a:rPr lang="cs-CZ" altLang="en-US"/>
              <a:t>vizualizace viru zahrnuje kulturní a estetické volby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14693FF5-E362-6031-411B-7EE97A6AD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en-US" sz="3600"/>
            </a:br>
            <a:br>
              <a:rPr lang="cs-CZ" altLang="en-US" sz="3600"/>
            </a:br>
            <a:r>
              <a:rPr lang="cs-CZ" altLang="en-US" sz="3600" b="1"/>
              <a:t>Charakteristiky postmoderního přístupu - shrnutí</a:t>
            </a:r>
            <a:br>
              <a:rPr lang="cs-CZ" altLang="en-US" b="1"/>
            </a:br>
            <a:br>
              <a:rPr lang="cs-CZ" altLang="en-US"/>
            </a:br>
            <a:endParaRPr lang="cs-CZ" altLang="en-US"/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314BA24C-08CC-CEB6-386B-4B26E1D808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Analýza reprezentace počítačového viru v médiích, odborných a populárních textech a vědeckých simulacích.</a:t>
            </a:r>
          </a:p>
          <a:p>
            <a:r>
              <a:rPr lang="cs-CZ" altLang="en-US"/>
              <a:t>Soustředění výhradně na metaforickou existenci počítačového viru, nikoliv na jeho skutečné chování.</a:t>
            </a:r>
          </a:p>
          <a:p>
            <a:r>
              <a:rPr lang="cs-CZ" altLang="en-US"/>
              <a:t>Počítačový virus je považován za kulturní produkt.</a:t>
            </a:r>
          </a:p>
          <a:p>
            <a:r>
              <a:rPr lang="cs-CZ" altLang="en-US"/>
              <a:t>Virus funguje jako významná metafora, která odráží povahu současné kultury.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E5205984-4890-F808-894C-B41CFE1FB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en-US"/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204331E4-B2A4-6ED3-BB03-CC0F484526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pPr algn="just"/>
            <a:r>
              <a:rPr lang="cs-CZ" altLang="en-US" sz="2800"/>
              <a:t>Identifikace a kritika negativních metafor, prostřednictvím kterých vnímáme počítačový virus (terorismus, nemoc, hygiena). </a:t>
            </a:r>
          </a:p>
          <a:p>
            <a:pPr algn="just"/>
            <a:r>
              <a:rPr lang="cs-CZ" altLang="en-US" sz="2800"/>
              <a:t>Pozitivní potenciál viru je spatřován v jeho schopnosti překračovat hranice mezi různými diskurzy, zajišťovat přenos vědění z jednoho diskurzu do druhého </a:t>
            </a:r>
          </a:p>
          <a:p>
            <a:pPr algn="just"/>
            <a:r>
              <a:rPr lang="cs-CZ" altLang="en-US" sz="2800"/>
              <a:t>Kritika objektivního výzkumu viru. Do výzkumu viru se vždy promítají určité kulturní hodnoty, sdílené znalosti vědecké komunity a subjektivní preference výzkumníků. </a:t>
            </a:r>
          </a:p>
          <a:p>
            <a:pPr algn="just"/>
            <a:r>
              <a:rPr lang="cs-CZ" altLang="en-US" sz="2800"/>
              <a:t>Analýza praktik antivirového průmyslu, které souvisí s negativizací počítačového viru</a:t>
            </a:r>
          </a:p>
          <a:p>
            <a:pPr algn="just"/>
            <a:endParaRPr lang="cs-CZ" altLang="en-US"/>
          </a:p>
          <a:p>
            <a:endParaRPr lang="cs-CZ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293F651D-D5DD-DE61-5433-A6BF23F38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N</a:t>
            </a:r>
            <a:r>
              <a:rPr lang="en-US" altLang="en-US"/>
              <a:t>edostatky metaforického přístupu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45B6EB77-D173-165E-F87B-7CEC8C94EA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altLang="en-US"/>
              <a:t>soustředění pouze  na textové a jazykové reprezentace</a:t>
            </a:r>
          </a:p>
          <a:p>
            <a:pPr algn="just"/>
            <a:endParaRPr lang="cs-CZ" altLang="en-US"/>
          </a:p>
          <a:p>
            <a:pPr algn="just"/>
            <a:r>
              <a:rPr lang="cs-CZ" altLang="en-US"/>
              <a:t>autoři uplatňují postmoderní přístup k výzkumu viru - svět je text</a:t>
            </a:r>
          </a:p>
          <a:p>
            <a:pPr algn="just"/>
            <a:endParaRPr lang="cs-CZ" altLang="en-US"/>
          </a:p>
          <a:p>
            <a:pPr algn="just"/>
            <a:r>
              <a:rPr lang="cs-CZ" altLang="en-US"/>
              <a:t>chybí průzkum materiality viru</a:t>
            </a:r>
          </a:p>
          <a:p>
            <a:pPr algn="just"/>
            <a:endParaRPr lang="cs-CZ" altLang="en-US"/>
          </a:p>
          <a:p>
            <a:endParaRPr lang="cs-CZ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D8C99D0C-9A9A-BB92-65DA-E1154B6AE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-171450"/>
            <a:ext cx="8229600" cy="1143000"/>
          </a:xfrm>
        </p:spPr>
        <p:txBody>
          <a:bodyPr/>
          <a:lstStyle/>
          <a:p>
            <a:br>
              <a:rPr lang="cs-CZ" altLang="en-US" sz="3600"/>
            </a:br>
            <a:br>
              <a:rPr lang="cs-CZ" altLang="en-US" sz="3600"/>
            </a:br>
            <a:r>
              <a:rPr lang="cs-CZ" altLang="en-US" sz="3600"/>
              <a:t>Spojení postmoderního, moderního a nemoderního myšlení – Anna Dumitriu – Romantic Disease -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26832B9E-D557-6CD4-F864-A0FCDC109B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altLang="en-US" dirty="0"/>
          </a:p>
          <a:p>
            <a:pPr marL="0" indent="0"/>
            <a:r>
              <a:rPr lang="cs-CZ" altLang="en-US" dirty="0"/>
              <a:t>V její tvorbě se prolíná věda s uměním</a:t>
            </a:r>
          </a:p>
          <a:p>
            <a:pPr marL="0" indent="0"/>
            <a:r>
              <a:rPr lang="cs-CZ" altLang="en-US" dirty="0"/>
              <a:t>Hlavní témata – nemoci, bakterie, reflexe vědeckých metod</a:t>
            </a:r>
          </a:p>
          <a:p>
            <a:pPr marL="0" indent="0" algn="just"/>
            <a:r>
              <a:rPr lang="cs-CZ" altLang="en-US" dirty="0"/>
              <a:t>Dílo </a:t>
            </a:r>
            <a:r>
              <a:rPr lang="cs-CZ" altLang="en-US" dirty="0" err="1"/>
              <a:t>Romantic</a:t>
            </a:r>
            <a:r>
              <a:rPr lang="cs-CZ" altLang="en-US" dirty="0"/>
              <a:t> </a:t>
            </a:r>
            <a:r>
              <a:rPr lang="cs-CZ" altLang="en-US" dirty="0" err="1"/>
              <a:t>Disease</a:t>
            </a:r>
            <a:r>
              <a:rPr lang="cs-CZ" altLang="en-US" dirty="0"/>
              <a:t> (2014) - Cíl vytvořit medicínskou i kulturní historii této nemoci</a:t>
            </a:r>
          </a:p>
          <a:p>
            <a:pPr marL="0" indent="0" algn="just"/>
            <a:r>
              <a:rPr lang="cs-CZ" altLang="en-US" dirty="0"/>
              <a:t>Dílo má podobu instalace, kde jsou různé předměty, přístroje, nemocniční nábytek, bakterie tuberkulózy, grafy, texty atd. -</a:t>
            </a:r>
            <a:br>
              <a:rPr lang="cs-CZ" altLang="en-US" dirty="0"/>
            </a:br>
            <a:endParaRPr lang="cs-CZ" altLang="en-US" dirty="0"/>
          </a:p>
          <a:p>
            <a:pPr marL="0" indent="0"/>
            <a:endParaRPr lang="cs-CZ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33F33895-9A28-EE0F-E036-8899E8A78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en-US" sz="3600"/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DB1F89CB-C949-367B-82E1-C888FB4C4C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Henry Peach Robinson (1858)</a:t>
            </a:r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8D1DA704-70B3-5456-658C-CE589E437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9500"/>
            <a:ext cx="69850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2B12144F-37D5-F3D4-ED80-49A7A3F2E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en-US"/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66DFB4EF-8EEF-387F-0E3C-15C3A4C4D8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en-US"/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55CDDE6C-8A43-EEC7-3AE9-C8ACC8576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529013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3">
            <a:extLst>
              <a:ext uri="{FF2B5EF4-FFF2-40B4-BE49-F238E27FC236}">
                <a16:creationId xmlns:a16="http://schemas.microsoft.com/office/drawing/2014/main" id="{0893AE7B-C81A-12CC-0E7A-D60D8055A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4675"/>
            <a:ext cx="3175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EEFFBE47-DEB1-B0BA-7830-EF0A69FFE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Mýty o tuberkulóze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0A899AE2-4D64-B3BD-F0AF-9376E5AF46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en-US"/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449375C4-2293-ACE9-313F-56B5D83D3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12875"/>
            <a:ext cx="47625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20D4A3D9-CB35-75CB-C3A2-97738D6FD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en-US"/>
          </a:p>
        </p:txBody>
      </p:sp>
      <p:pic>
        <p:nvPicPr>
          <p:cNvPr id="34819" name="Picture 2">
            <a:extLst>
              <a:ext uri="{FF2B5EF4-FFF2-40B4-BE49-F238E27FC236}">
                <a16:creationId xmlns:a16="http://schemas.microsoft.com/office/drawing/2014/main" id="{36C6FC07-81F3-2CC9-20DA-D35F036A27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628775"/>
            <a:ext cx="6772275" cy="45100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4474F956-C0E8-6535-3483-15EE5911A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11DB5976-5134-4D86-1C44-651B3CAFF0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1.	Diskurz hygieny</a:t>
            </a:r>
          </a:p>
          <a:p>
            <a:pPr eaLnBrk="1" hangingPunct="1"/>
            <a:r>
              <a:rPr lang="cs-CZ" altLang="en-US"/>
              <a:t>2.	Diskurz nemoci</a:t>
            </a:r>
          </a:p>
          <a:p>
            <a:pPr eaLnBrk="1" hangingPunct="1"/>
            <a:r>
              <a:rPr lang="cs-CZ" altLang="en-US"/>
              <a:t>3.	Diskurz terorismu</a:t>
            </a:r>
          </a:p>
          <a:p>
            <a:pPr eaLnBrk="1" hangingPunct="1"/>
            <a:endParaRPr lang="cs-CZ" altLang="en-US"/>
          </a:p>
          <a:p>
            <a:pPr eaLnBrk="1" hangingPunct="1"/>
            <a:r>
              <a:rPr lang="cs-CZ" altLang="en-US"/>
              <a:t>Další exponovaná témata</a:t>
            </a:r>
          </a:p>
          <a:p>
            <a:pPr eaLnBrk="1" hangingPunct="1"/>
            <a:r>
              <a:rPr lang="cs-CZ" altLang="en-US"/>
              <a:t>Subverzivní potenciál viru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/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DE143BED-6319-B02D-5FD3-F5B06B205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Prostředí, v němž se pacienti léčili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9C1B1EC1-61AD-C32A-06C8-E9B2959FB4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7991" y="1340768"/>
            <a:ext cx="8229600" cy="4525963"/>
          </a:xfrm>
        </p:spPr>
        <p:txBody>
          <a:bodyPr/>
          <a:lstStyle/>
          <a:p>
            <a:r>
              <a:rPr lang="cs-CZ" altLang="en-US" dirty="0">
                <a:hlinkClick r:id="rId2"/>
              </a:rPr>
              <a:t>https://annadumitriu.co.uk/portfolio/the-romantic-disease/</a:t>
            </a:r>
            <a:endParaRPr lang="cs-CZ" altLang="en-US" dirty="0"/>
          </a:p>
          <a:p>
            <a:endParaRPr lang="cs-CZ" altLang="en-US" dirty="0"/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8A7C3443-52A9-D3BA-75DA-1547F62E7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7" y="2487336"/>
            <a:ext cx="2681098" cy="402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>
            <a:extLst>
              <a:ext uri="{FF2B5EF4-FFF2-40B4-BE49-F238E27FC236}">
                <a16:creationId xmlns:a16="http://schemas.microsoft.com/office/drawing/2014/main" id="{D9288C6F-03EF-D4F2-0F5B-96C2D168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96" y="2804477"/>
            <a:ext cx="5562204" cy="370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FE33E7F8-C8AA-CB31-6F57-DA367B869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Diskurz hygieny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929C76CF-91F0-CC3F-3A2F-0C104B5969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Jednou ze základních binárních opozic, která strukturuje náš vztah ke světu je opozice mezi naším já a vnějším světem</a:t>
            </a:r>
          </a:p>
          <a:p>
            <a:pPr algn="just" eaLnBrk="1" hangingPunct="1"/>
            <a:r>
              <a:rPr lang="cs-CZ" altLang="en-US"/>
              <a:t>Z této základní metafory vychází i diskurz hygieny</a:t>
            </a:r>
          </a:p>
          <a:p>
            <a:pPr algn="just" eaLnBrk="1" hangingPunct="1"/>
            <a:r>
              <a:rPr lang="cs-CZ" altLang="en-US"/>
              <a:t>Michael Foucault - Zrození biopolitiky. Kurs na Collège de France 1978-1979 – koncept biomoci – disciplinace občanského těla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87D750BE-7A48-B0E3-85D3-9638D815F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7171" name="Zástupný symbol pro obsah 2">
            <a:extLst>
              <a:ext uri="{FF2B5EF4-FFF2-40B4-BE49-F238E27FC236}">
                <a16:creationId xmlns:a16="http://schemas.microsoft.com/office/drawing/2014/main" id="{28B05FDB-1C28-49C7-1998-3BA1A06D1B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Soubor pravidel, jak se starat o své tělo</a:t>
            </a:r>
          </a:p>
          <a:p>
            <a:pPr eaLnBrk="1" hangingPunct="1"/>
            <a:r>
              <a:rPr lang="cs-CZ" altLang="en-US"/>
              <a:t>Eliminace všeho cizího nečistého</a:t>
            </a:r>
          </a:p>
          <a:p>
            <a:pPr eaLnBrk="1" hangingPunct="1"/>
            <a:r>
              <a:rPr lang="cs-CZ" altLang="en-US"/>
              <a:t>Virus, bakterie ohrožuje naše zdraví – něco nehygienického</a:t>
            </a:r>
          </a:p>
          <a:p>
            <a:pPr eaLnBrk="1" hangingPunct="1"/>
            <a:r>
              <a:rPr lang="cs-CZ" altLang="en-US"/>
              <a:t>Počítačový virus narušuje zdraví našeho počítače – přenos metafory </a:t>
            </a:r>
          </a:p>
          <a:p>
            <a:pPr eaLnBrk="1" hangingPunct="1"/>
            <a:endParaRPr lang="cs-CZ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9C5E0410-1BD5-660B-E90C-B19772C03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AC042B60-3F26-06CA-0119-AAFFCD4A04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cs-CZ" altLang="en-US"/>
              <a:t>Časté využívání biologických metafor v antivirovém průmyslu – chápání viru skrze metafory zdraví, imunity a nákazy</a:t>
            </a:r>
          </a:p>
          <a:p>
            <a:pPr algn="just" eaLnBrk="1" hangingPunct="1"/>
            <a:r>
              <a:rPr lang="en-US" altLang="cs-CZ"/>
              <a:t>Johnston, Jessica. Technological Turf Wars: A Case Study of the Computer Antivirus Industry</a:t>
            </a:r>
            <a:endParaRPr lang="cs-CZ" altLang="en-US"/>
          </a:p>
          <a:p>
            <a:pPr algn="just" eaLnBrk="1" hangingPunct="1"/>
            <a:r>
              <a:rPr lang="cs-CZ" altLang="en-US"/>
              <a:t>Disciplinace uživatele – diskurz hygieny napomáhá normalizovat chování uživatele osobního počítače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>
            <a:extLst>
              <a:ext uri="{FF2B5EF4-FFF2-40B4-BE49-F238E27FC236}">
                <a16:creationId xmlns:a16="http://schemas.microsoft.com/office/drawing/2014/main" id="{0A78A5F8-569D-B537-DB78-CFB1DE659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Počítačový virus jako nemoc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82650122-34A9-99D3-EC8D-FB5F1EE06B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en-US" sz="2700"/>
              <a:t>Susan Sontagová. Nemoc jako metafora, AIDS a jeho metafory</a:t>
            </a:r>
          </a:p>
          <a:p>
            <a:pPr marL="0" indent="0" algn="just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cs-CZ" altLang="en-US" sz="2700"/>
              <a:t>„ Každé závažné chorobě, jejíž původ je nejasný a léčba neúčinná, bývají připisovány různé významy. Nejprve bývá ztotožňována s tím, co vzbuzuje ty nejhorší pocity (zkaženost, hniloba, poskvrnění, rozpad, slabost); nemoc sama tak získává metaforický smysl. Pak se ve jménu této choroby (tj. s použitím jejího názvu jako metafory) přenáší děs na jiné věci; nemoc se stává přívlastkem. To či ono je označováno za podobné této nemoci, což znamená, že je to odpudivé nebo ohavné.“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FB6C8982-48AD-C2A3-1BEC-00B9B30264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en-US"/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A9B30681-D513-28DA-8C58-2A9D314728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sz="3000"/>
              <a:t>Počítačový virus přirovnán k AIDS – primární metafora</a:t>
            </a:r>
          </a:p>
          <a:p>
            <a:pPr eaLnBrk="1" hangingPunct="1"/>
            <a:r>
              <a:rPr lang="cs-CZ" altLang="en-US" sz="3000"/>
              <a:t>hlavní zdroj strachu a úzkosti z viru –– jeho přirovnání k nebezpečné nemoci</a:t>
            </a:r>
          </a:p>
          <a:p>
            <a:pPr eaLnBrk="1" hangingPunct="1"/>
            <a:r>
              <a:rPr lang="cs-CZ" altLang="en-US" sz="3000"/>
              <a:t>Virus jako hlavní symbol smrti </a:t>
            </a:r>
          </a:p>
          <a:p>
            <a:pPr eaLnBrk="1" hangingPunct="1"/>
            <a:r>
              <a:rPr lang="cs-CZ" altLang="en-US" sz="3000"/>
              <a:t>„Už po několik generací je běžnou představou smrti úmrtí na rakovinu a takovou smrt chápeme jako všeobecnou porážku. V současné době přebírá roli ničitele života a nadějí AIDS.“</a:t>
            </a:r>
          </a:p>
          <a:p>
            <a:pPr eaLnBrk="1" hangingPunct="1"/>
            <a:endParaRPr lang="cs-CZ" altLang="en-US" sz="3000"/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en-US"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Pages>0</Pages>
  <Words>1351</Words>
  <Characters>0</Characters>
  <Application>Microsoft Office PowerPoint</Application>
  <PresentationFormat>Předvádění na obrazovce (4:3)</PresentationFormat>
  <Lines>0</Lines>
  <Paragraphs>154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Calibri</vt:lpstr>
      <vt:lpstr>Arial</vt:lpstr>
      <vt:lpstr>Motiv systému Office</vt:lpstr>
      <vt:lpstr>Virus jako metafora</vt:lpstr>
      <vt:lpstr>Prezentace aplikace PowerPoint</vt:lpstr>
      <vt:lpstr>Příklady textů</vt:lpstr>
      <vt:lpstr>Prezentace aplikace PowerPoint</vt:lpstr>
      <vt:lpstr>Diskurz hygieny</vt:lpstr>
      <vt:lpstr>Prezentace aplikace PowerPoint</vt:lpstr>
      <vt:lpstr>Prezentace aplikace PowerPoint</vt:lpstr>
      <vt:lpstr>Počítačový virus jako nemoc</vt:lpstr>
      <vt:lpstr>Prezentace aplikace PowerPoint</vt:lpstr>
      <vt:lpstr>Prezentace aplikace PowerPoint</vt:lpstr>
      <vt:lpstr>Prezentace aplikace PowerPoint</vt:lpstr>
      <vt:lpstr>Hacker jako šiřitel virové nákazy</vt:lpstr>
      <vt:lpstr>Prezentace aplikace PowerPoint</vt:lpstr>
      <vt:lpstr>Covid-19 a malware</vt:lpstr>
      <vt:lpstr>Covid-19 a malware - spam</vt:lpstr>
      <vt:lpstr>Covid-19 a malware – nebezpečné webové stránky</vt:lpstr>
      <vt:lpstr>Covid-19 a malware – trojské koně a ransomware </vt:lpstr>
      <vt:lpstr>Covid-19 a malware – trojské koně a ransomware </vt:lpstr>
      <vt:lpstr>Virus jako terorista</vt:lpstr>
      <vt:lpstr>Posun ve vnímání tvůrců virů</vt:lpstr>
      <vt:lpstr>Hacker jako terorista</vt:lpstr>
      <vt:lpstr>Putování mezi diskurzy</vt:lpstr>
      <vt:lpstr>Umělecká instalace Infrasense (2004) - tvůrce Robert Saucier + KIT</vt:lpstr>
      <vt:lpstr>Vizualizace viru v umění a ve vědě</vt:lpstr>
      <vt:lpstr>Prezentace aplikace PowerPoint</vt:lpstr>
      <vt:lpstr>Vizualizace počítačových virů</vt:lpstr>
      <vt:lpstr>Prezentace aplikace PowerPoint</vt:lpstr>
      <vt:lpstr>V oblasti umění</vt:lpstr>
      <vt:lpstr>Prezentace aplikace PowerPoint</vt:lpstr>
      <vt:lpstr>Prezentace aplikace PowerPoint</vt:lpstr>
      <vt:lpstr>Prezentace aplikace PowerPoint</vt:lpstr>
      <vt:lpstr>  Charakteristiky postmoderního přístupu - shrnutí  </vt:lpstr>
      <vt:lpstr>Prezentace aplikace PowerPoint</vt:lpstr>
      <vt:lpstr>Nedostatky metaforického přístupu</vt:lpstr>
      <vt:lpstr>  Spojení postmoderního, moderního a nemoderního myšlení – Anna Dumitriu – Romantic Disease -</vt:lpstr>
      <vt:lpstr>Prezentace aplikace PowerPoint</vt:lpstr>
      <vt:lpstr>Prezentace aplikace PowerPoint</vt:lpstr>
      <vt:lpstr>Mýty o tuberkulóze</vt:lpstr>
      <vt:lpstr>Prezentace aplikace PowerPoint</vt:lpstr>
      <vt:lpstr>Prostředí, v němž se pacienti léčili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Filozofické uvažování o viru</dc:title>
  <dc:subject/>
  <dc:creator>Adam</dc:creator>
  <cp:keywords/>
  <dc:description/>
  <cp:lastModifiedBy>Adam Franc</cp:lastModifiedBy>
  <cp:revision>55</cp:revision>
  <dcterms:created xsi:type="dcterms:W3CDTF">2016-03-15T16:35:42Z</dcterms:created>
  <dcterms:modified xsi:type="dcterms:W3CDTF">2023-03-13T12:00:45Z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1033-10.1.0.5783</vt:lpwstr>
  </property>
</Properties>
</file>