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58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7" r:id="rId3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1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A44F06-40B8-EE2A-956C-B6C5EC35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481C40-F7C4-92CB-68F7-FC43D743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87E30-15D4-B0B6-6254-442E5FCE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2980D-5E13-4A1F-8EA7-5915F9BDDB3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3744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B48D7C-E7F6-4688-C87E-4B8557E2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CD4B7B-9DDF-DED1-DEAB-DF007001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CF23B-C07A-500F-ABA2-295345EF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B1646-A1A8-4453-9ECE-66F343581F5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138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0BC850-4A79-2989-9AE9-84C888D9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2E984C-8549-151C-A42B-27FACFED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7695DA-441C-007A-F38C-EE105F96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B7D9C-657C-46D7-8902-E7203325000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2350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FCC847-7C6D-3FE7-0A0D-06E880B7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459FF0-ABAD-386D-7425-E5629D10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DF47A3-BF26-E0F8-CF41-30452A57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92190-2906-426B-9072-CEB759F4142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4900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1C2BA3-78C8-2E83-C318-C177998E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DB9C2E-585A-3B24-9CFF-F173D4CD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4A2064-FB27-3642-8EA1-21B1FD28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888C8-0CAF-4344-AACB-8547AFF09FC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9788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01FE401-4F93-D0AE-3734-DCCE0A2F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9B11799-D9AE-B380-31B6-B8CFF93F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8F8C2D3-ED99-A2D9-8AFE-82F84D03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5B0FE-0F13-4D29-97DC-DE9C0C3CAE7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4816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3235DA4F-ED89-CA15-C093-D86BDA9D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32DF71A8-2C62-7B18-0688-CB677AE2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8CFA1EC-4353-A3D6-AC44-7A88A6BB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DED8-3169-4309-87DE-CB6010CE5CB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2170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E305E97D-50DC-F2B2-CE4D-DCA22377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68583A2A-5682-1A6F-B2AD-61009349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53F9C06-7476-AE39-1EB4-9649104A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258C3-ED10-40AF-B870-8CB7B556BD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1077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0B3A41F-1B77-236F-97EF-D3588447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7DAD3087-9973-2360-FBA0-4C9E586D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387EE11-88B0-4810-8BAF-D4821020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2A61B-5EBD-4291-8822-6D56EF45E35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9922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C82BCA6-C858-505D-A09C-E94D69AD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177AE95-F5B4-CE9D-FF9B-C0A92DCA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96634DB-FDD6-68D3-0A0D-7CB5C0C6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12C68-4865-442B-A142-A5EA25A0839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9715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4BF653B-2AAC-CB42-D4E1-5092E105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65E64AA-01D2-C732-8879-4867E379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9AD80D8-2704-FB38-BFB0-99F3F565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FA245-9F44-4E6B-806D-1699D89E29A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940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92FB61DC-529D-0A03-F872-74B774AC6D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B936FFA4-8C95-1227-77DD-9F40F321F60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0C0591-3608-4B53-B5E1-3ABF50526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79FB8B-D20B-451E-9F0A-1ED67EEB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7C6DD5-647F-42BC-A0CB-238617AE7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F93AE0F8-946C-4DCD-ACD4-F7EB0D8DA7AE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-8DX7g2z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QY2x6aZzq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olleindustria.org/mcdonald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0yapSIRmM" TargetMode="External"/><Relationship Id="rId2" Type="http://schemas.openxmlformats.org/officeDocument/2006/relationships/hyperlink" Target="https://www.youtube.com/watch?v=jJFlRoQr96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54760F3-5061-ED16-7ABF-D5F80125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249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>
            <a:extLst>
              <a:ext uri="{FF2B5EF4-FFF2-40B4-BE49-F238E27FC236}">
                <a16:creationId xmlns:a16="http://schemas.microsoft.com/office/drawing/2014/main" id="{6076CC07-1984-4679-E33A-40CA9F0AA1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250" y="6207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en-US" sz="5400" b="1">
                <a:solidFill>
                  <a:schemeClr val="bg1"/>
                </a:solidFill>
              </a:rPr>
              <a:t>Virus jako řečový akt </a:t>
            </a:r>
          </a:p>
        </p:txBody>
      </p:sp>
      <p:sp>
        <p:nvSpPr>
          <p:cNvPr id="2052" name="Podnadpis 2">
            <a:extLst>
              <a:ext uri="{FF2B5EF4-FFF2-40B4-BE49-F238E27FC236}">
                <a16:creationId xmlns:a16="http://schemas.microsoft.com/office/drawing/2014/main" id="{0A7400A9-DB34-EFAD-9CAB-AFA07AC48E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97E05D6C-8CDF-4D62-A940-F1668DC39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AA616AB4-2393-67DA-904B-D42FAAF967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b="1"/>
              <a:t>Geoff  Cox– Alex McLean. Speaking Code</a:t>
            </a:r>
            <a:r>
              <a:rPr lang="en-US" altLang="cs-CZ"/>
              <a:t>.</a:t>
            </a:r>
            <a:endParaRPr lang="cs-CZ" altLang="en-US"/>
          </a:p>
          <a:p>
            <a:pPr eaLnBrk="1" hangingPunct="1"/>
            <a:endParaRPr lang="cs-CZ" altLang="en-US"/>
          </a:p>
          <a:p>
            <a:pPr algn="just" eaLnBrk="1" hangingPunct="1"/>
            <a:r>
              <a:rPr lang="cs-CZ" altLang="en-US"/>
              <a:t>„Počítačový kód má zároveň čitelný i spustitelný stav, jmenovitě stav čtení i zápisu na úrovni jazyka samotného.“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/>
              <a:t>akce je vykonána zároveň s jejím vyjádřením, liší se od běžného jazyka</a:t>
            </a:r>
          </a:p>
          <a:p>
            <a:pPr algn="just"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F6A9D386-0011-4819-52D8-6FCCACE42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A48F6555-8078-A4D0-DB19-C41A7B6CF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b="1"/>
              <a:t>Katherine Hayles. My Mother Was Computer: Digital Subjects and Literary Texts.</a:t>
            </a:r>
            <a:endParaRPr lang="cs-CZ" altLang="en-US" b="1"/>
          </a:p>
          <a:p>
            <a:pPr eaLnBrk="1" hangingPunct="1">
              <a:lnSpc>
                <a:spcPct val="90000"/>
              </a:lnSpc>
            </a:pPr>
            <a:endParaRPr lang="cs-CZ" altLang="en-US" b="1"/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„…kód spuštěný v digitálním počítači způsobuje změny v chování tohoto stroje a prostřednictvím síťových portů a dalších rozhraní může iniciovat další změny, všechny implementované skrze přenos a spuštění kódu.“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B0D0A987-87D9-D159-78D5-3A5CC064A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E12041A4-16C6-4524-8ABC-1859751300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Digitální kód dokáže působit změny ve vnějším světě  – kód ovlivňuje sféru politického, estetického a sociálního </a:t>
            </a:r>
          </a:p>
          <a:p>
            <a:pPr algn="just" eaLnBrk="1" hangingPunct="1"/>
            <a:r>
              <a:rPr lang="cs-CZ" altLang="en-US"/>
              <a:t>na tom se všichni autoři shodují</a:t>
            </a:r>
          </a:p>
          <a:p>
            <a:pPr algn="just" eaLnBrk="1" hangingPunct="1"/>
            <a:r>
              <a:rPr lang="cs-CZ" altLang="en-US" b="1"/>
              <a:t>politická dimenze kódu </a:t>
            </a:r>
          </a:p>
          <a:p>
            <a:pPr algn="just" eaLnBrk="1" hangingPunct="1"/>
            <a:r>
              <a:rPr lang="cs-CZ" altLang="en-US"/>
              <a:t>Běžné skrývání autora, prostředí, pracovních metod a efektů </a:t>
            </a:r>
          </a:p>
          <a:p>
            <a:pPr algn="just" eaLnBrk="1" hangingPunct="1"/>
            <a:r>
              <a:rPr lang="cs-CZ" altLang="en-US"/>
              <a:t>Otázka, jak zviditelnit vnějšek softwaru?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0B22D8D-2283-88D4-D0C0-06503890C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883" y="-1149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dirty="0"/>
              <a:t>Live </a:t>
            </a:r>
            <a:r>
              <a:rPr lang="cs-CZ" altLang="en-US" dirty="0" err="1"/>
              <a:t>coding</a:t>
            </a:r>
            <a:r>
              <a:rPr lang="cs-CZ" altLang="en-US" dirty="0"/>
              <a:t> 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385934D2-460B-0128-98E8-83295B52A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endParaRPr lang="cs-CZ" altLang="en-US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0498C200-B26C-87D0-1FFA-F0E786CD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34987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bdélník 3">
            <a:extLst>
              <a:ext uri="{FF2B5EF4-FFF2-40B4-BE49-F238E27FC236}">
                <a16:creationId xmlns:a16="http://schemas.microsoft.com/office/drawing/2014/main" id="{3DC0BC2A-B47B-7E17-07FE-E6F8E1DFF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09" y="5062065"/>
            <a:ext cx="85689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en-US" dirty="0">
                <a:hlinkClick r:id="rId3"/>
              </a:rPr>
              <a:t>https://www.youtube.com/watch?v=Z-8DX7g2zEc</a:t>
            </a:r>
            <a:endParaRPr lang="cs-CZ" altLang="en-US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en-US" sz="2400" dirty="0">
                <a:hlinkClick r:id="rId4"/>
              </a:rPr>
              <a:t>https://www.youtube.com/watch?v=-QY2x6aZzqc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84561A30-1F43-EBA0-81C9-0A13F7EDD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cs-CZ" altLang="en-US" sz="4000"/>
            </a:br>
            <a:r>
              <a:rPr lang="cs-CZ" altLang="en-US" sz="4000"/>
              <a:t>Bienalle.py (2001) – </a:t>
            </a:r>
            <a:br>
              <a:rPr lang="cs-CZ" altLang="en-US" sz="4000"/>
            </a:br>
            <a:endParaRPr lang="cs-CZ" altLang="en-US" sz="400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E23C090F-D3DF-B638-2653-ED00283762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349500"/>
            <a:ext cx="4614863" cy="4381500"/>
          </a:xfrm>
        </p:spPr>
      </p:pic>
      <p:sp>
        <p:nvSpPr>
          <p:cNvPr id="15364" name="Obdélník 3">
            <a:extLst>
              <a:ext uri="{FF2B5EF4-FFF2-40B4-BE49-F238E27FC236}">
                <a16:creationId xmlns:a16="http://schemas.microsoft.com/office/drawing/2014/main" id="{B7DD9F74-D03B-38F8-0E87-EEA3E4A5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41438"/>
            <a:ext cx="7993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en-US" sz="2800"/>
              <a:t>dílo skupiny EpidemiC + Eva a Franco Mattes (pseudonym 0100101110101101.org)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9ED35C4A-FEAA-1E62-B15B-D74166D6E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FE5C114A-A90C-6A54-48C4-108DC4DA58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C9A93A9F-B87C-F2A9-4E34-E81DCD2A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726EC25-7265-89ED-ED56-5DC891E69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32EE2CE8-FB37-17BB-FC19-D47A13EE65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CFAF46D7-F9AE-03F0-C9F8-D19B3BCA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04800"/>
            <a:ext cx="32702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83BD9BCE-9E7B-45A8-3ACC-AE4D9E1BB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cs-CZ" altLang="en-US" sz="4000"/>
            </a:br>
            <a:br>
              <a:rPr lang="cs-CZ" altLang="en-US" sz="4000"/>
            </a:br>
            <a:r>
              <a:rPr lang="cs-CZ" altLang="en-US" sz="4000"/>
              <a:t>Performativita zlého kódu</a:t>
            </a:r>
            <a:br>
              <a:rPr lang="cs-CZ" altLang="en-US" sz="4000"/>
            </a:br>
            <a:br>
              <a:rPr lang="cs-CZ" altLang="en-US" sz="4000"/>
            </a:br>
            <a:endParaRPr lang="cs-CZ" altLang="en-US" sz="400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E482AD54-D537-0018-9422-C87F6E476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výraz performativní - původ v Austinově teorii řečových aktů</a:t>
            </a:r>
          </a:p>
          <a:p>
            <a:pPr eaLnBrk="1" hangingPunct="1"/>
            <a:r>
              <a:rPr lang="cs-CZ" altLang="en-US"/>
              <a:t>Poté přesun do kontextu umění (performativní umění) – 50. léta</a:t>
            </a:r>
          </a:p>
          <a:p>
            <a:pPr eaLnBrk="1" hangingPunct="1"/>
            <a:r>
              <a:rPr lang="cs-CZ" altLang="en-US"/>
              <a:t>performativní kvality umění nových médií </a:t>
            </a:r>
          </a:p>
          <a:p>
            <a:pPr eaLnBrk="1" hangingPunct="1"/>
            <a:r>
              <a:rPr lang="cs-CZ" altLang="en-US"/>
              <a:t>Umění nových médií jako proces a událost</a:t>
            </a:r>
          </a:p>
          <a:p>
            <a:pPr eaLnBrk="1" hangingPunct="1"/>
            <a:r>
              <a:rPr lang="cs-CZ" altLang="en-US"/>
              <a:t>Událost, v níž je zapojeno mnoho aktérů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75F43828-4550-72DE-912C-70DF052D9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D308B7EE-ABE2-F7E1-9F82-FD9893D43B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Počítačový virus může jednat na úrovni digitálního kódu nebo na úrovni viditelného povrchu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 b="1"/>
              <a:t>Povrchová úroveň </a:t>
            </a:r>
            <a:r>
              <a:rPr lang="cs-CZ" altLang="en-US"/>
              <a:t>– kulturní logika - obrazové, zvukové či textové sdělení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6533BED5-8F05-9850-4120-40F4834C6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MacMag (Computer Graphics Conspiracy / Artemus Barnoz &amp; others) </a:t>
            </a:r>
            <a:endParaRPr lang="cs-CZ" altLang="en-US" sz="4000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C75A3DB5-D18A-A15B-9EBC-228032CD0B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96715B3A-DFC5-FA29-994F-23E4708E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350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62FCA26C-7656-8308-F01E-356CAF756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C7FD95-A206-444B-ADB8-5A9D1F21D47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„Zdrojový kód je novou formou jazyka: programovací jazyk, který, jak už to u mluveného či psaného jazyka bývá, má svou vlastní formální logiku  a formu. Přestože počítačový  virus není jasně vymezenou uměleckou kategorií, ale spíše digitálním objektem (nebo možná subjektem?), také má jistou konkrétní formu. Je produktem experimentálního přístupu k jazyku, který se neustále rozvíjí.“ Franziska </a:t>
            </a:r>
            <a:r>
              <a:rPr lang="cs-CZ" dirty="0" err="1"/>
              <a:t>Nori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B0C60EF8-DD64-CEFA-932E-7B7BC309B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2F80F4DF-5E47-E6D5-19B0-86E788639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3000" b="1" dirty="0"/>
              <a:t>Úroveň digitálního kódu – </a:t>
            </a:r>
            <a:r>
              <a:rPr lang="cs-CZ" altLang="en-US" sz="3000" dirty="0"/>
              <a:t>logika softwaru - Jednání počítačového viru na základě definovaných algoritmů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 dirty="0"/>
              <a:t>Algoritmus jako vyjadřovací prostředek – dvě strategie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 dirty="0"/>
              <a:t>A) Ian </a:t>
            </a:r>
            <a:r>
              <a:rPr lang="cs-CZ" altLang="en-US" sz="3000" dirty="0" err="1"/>
              <a:t>Bogost</a:t>
            </a:r>
            <a:r>
              <a:rPr lang="cs-CZ" altLang="en-US" sz="3000" dirty="0"/>
              <a:t> – procedurální rétorika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 dirty="0">
                <a:hlinkClick r:id="rId2"/>
              </a:rPr>
              <a:t>https://molleindustria.org/mcdonalds/</a:t>
            </a:r>
            <a:endParaRPr lang="cs-CZ" altLang="en-US" sz="30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 dirty="0"/>
              <a:t>B) Metaforická funkce algoritmu – simulace abstraktních pojmů (láska, samota)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cs-CZ" sz="3000" dirty="0"/>
              <a:t>Doris C. </a:t>
            </a:r>
            <a:r>
              <a:rPr lang="en-US" altLang="cs-CZ" sz="3000" dirty="0" err="1"/>
              <a:t>Rusch</a:t>
            </a:r>
            <a:r>
              <a:rPr lang="en-US" altLang="cs-CZ" sz="3000" dirty="0"/>
              <a:t> –</a:t>
            </a:r>
            <a:r>
              <a:rPr lang="cs-CZ" altLang="en-US" sz="3000" dirty="0"/>
              <a:t> </a:t>
            </a:r>
            <a:r>
              <a:rPr lang="en-US" altLang="cs-CZ" sz="3000" dirty="0"/>
              <a:t>Matthew Weise.  Games about LOVE and TRUST?: Harnessing the Power of Metaphors for Experience Design.</a:t>
            </a:r>
          </a:p>
          <a:p>
            <a:pPr algn="just" eaLnBrk="1" hangingPunct="1">
              <a:lnSpc>
                <a:spcPct val="80000"/>
              </a:lnSpc>
            </a:pPr>
            <a:endParaRPr lang="en-US" altLang="cs-CZ" sz="3000" dirty="0"/>
          </a:p>
          <a:p>
            <a:pPr algn="just" eaLnBrk="1" hangingPunct="1">
              <a:lnSpc>
                <a:spcPct val="80000"/>
              </a:lnSpc>
            </a:pPr>
            <a:endParaRPr lang="cs-CZ" altLang="en-US" sz="3000" dirty="0"/>
          </a:p>
          <a:p>
            <a:pPr algn="just" eaLnBrk="1" hangingPunct="1">
              <a:lnSpc>
                <a:spcPct val="80000"/>
              </a:lnSpc>
            </a:pPr>
            <a:endParaRPr lang="cs-CZ" altLang="en-US" sz="3000" dirty="0"/>
          </a:p>
          <a:p>
            <a:pPr algn="just" eaLnBrk="1" hangingPunct="1">
              <a:lnSpc>
                <a:spcPct val="80000"/>
              </a:lnSpc>
            </a:pPr>
            <a:endParaRPr lang="cs-CZ" altLang="en-US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A142E57C-5F50-61B6-D661-BBEF9A303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Vi-Con – autor Luca Bertini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33ABD3CB-C0A2-130B-542C-72ADBA0DD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249488"/>
            <a:ext cx="2297112" cy="3711575"/>
          </a:xfrm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6F7302CE-424A-C24B-0618-EB869459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844675"/>
            <a:ext cx="2808288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B67A-F31D-4F6F-BA7E-10F5B823E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Interakce počítačového viru s uživatelem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2476C226-8872-2E6A-0866-F01003CA99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infekční proces představuje specifický způsob komunikace mezi virem a uživatelem</a:t>
            </a:r>
          </a:p>
          <a:p>
            <a:pPr eaLnBrk="1" hangingPunct="1"/>
            <a:r>
              <a:rPr lang="cs-CZ" altLang="en-US"/>
              <a:t>Setkání viru a uživatele dá vzniknout jedinečné situaci </a:t>
            </a:r>
          </a:p>
          <a:p>
            <a:pPr eaLnBrk="1" hangingPunct="1"/>
            <a:r>
              <a:rPr lang="cs-CZ" altLang="en-US"/>
              <a:t>imaginární virus DOGS - vyvolává emotivní reakce, někdo získal přístup k našim datům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22A651F9-5C41-70CD-BB2F-1D655F8DE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140B41F9-9D4D-943F-18BB-F177D4057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60350"/>
            <a:ext cx="6415088" cy="63912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07A63BED-7E66-55BD-4FC0-5AEA6BF0C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DBEC3B6C-044E-EE87-C55A-A12E2ACE11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Spoluúčast uživatele probíhá na dvou rovinách:</a:t>
            </a:r>
          </a:p>
          <a:p>
            <a:pPr eaLnBrk="1" hangingPunct="1"/>
            <a:r>
              <a:rPr lang="cs-CZ" altLang="en-US"/>
              <a:t>vykonání určité fyzické akce</a:t>
            </a:r>
          </a:p>
          <a:p>
            <a:pPr eaLnBrk="1" hangingPunct="1"/>
            <a:r>
              <a:rPr lang="pt-BR" altLang="cs-CZ"/>
              <a:t>emocionální investice do celé situace</a:t>
            </a:r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Reakce uživatele na virus jsou nepředvídatelné</a:t>
            </a:r>
          </a:p>
          <a:p>
            <a:pPr algn="just" eaLnBrk="1" hangingPunct="1"/>
            <a:r>
              <a:rPr lang="cs-CZ" altLang="en-US"/>
              <a:t>Vzniká událost podobná uměleckému happeningu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3F082B53-F8AA-3068-B67B-94146A9C7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Poetický virus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940C3A-C5BF-47B3-B6BA-F1C4A470066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Programovací jazyk se odlišuje od přirozeného jazyka svou instrumentálností, záměrná eliminace jakékoliv nejednoznačnosti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Ale Florian </a:t>
            </a:r>
            <a:r>
              <a:rPr lang="cs-CZ" dirty="0" err="1"/>
              <a:t>Kramer</a:t>
            </a:r>
            <a:r>
              <a:rPr lang="cs-CZ" dirty="0"/>
              <a:t> zasazuje tento jazyk do širšího kulturního kontextu – odrývá jeho magickou dimenzi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„Komputace a představy o ní jsou bohaté na kontradikce a naplněné metafyzickými a ontologickými spekulacemi. Pod povrchem všech těchto kontradikcí a spekulací leží naše obsese kódem, který uskuteční fantasma, v němž se slova stanou tělem. Tato vidina však zůstává nenaplněna, protože její realizace stále znovu a znovu selhává tváří v tvář nezměrným spekulativním očekáváním, která do této představy vkládáme.“ Florian </a:t>
            </a:r>
            <a:r>
              <a:rPr lang="cs-CZ" dirty="0" err="1"/>
              <a:t>Kramer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9605FA7E-5863-11EF-D9F6-9ADF33174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648FD678-FAC6-795A-8D7D-4A06453991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Kód má poetické kvality - umělci jdou proti jeho instrumentalitě, snaha učinit z kódu umělecký prostředek</a:t>
            </a:r>
          </a:p>
          <a:p>
            <a:pPr eaLnBrk="1" hangingPunct="1"/>
            <a:r>
              <a:rPr lang="cs-CZ" altLang="en-US" b="1"/>
              <a:t>výstava I Love You (2002) - </a:t>
            </a:r>
            <a:r>
              <a:rPr lang="cs-CZ" altLang="en-US"/>
              <a:t>ve Frankfurtském muzeu aplikovaného umění (Museum für Angewandte Kunst Frankfurt) </a:t>
            </a:r>
          </a:p>
          <a:p>
            <a:pPr eaLnBrk="1" hangingPunct="1"/>
            <a:r>
              <a:rPr lang="cs-CZ" altLang="en-US"/>
              <a:t>průzkum uměleckého potenciálu počítačového viru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344424D3-81DD-7C69-EE74-68D5AB2A9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B983D58-9BA8-0BA1-F18B-A925D657B5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E58A1145-6965-A92A-BDEF-1E5FBCDE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55650"/>
            <a:ext cx="476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id="{FE3F6866-FF60-45A0-2893-64B35F6E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498475"/>
            <a:ext cx="38941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>
            <a:extLst>
              <a:ext uri="{FF2B5EF4-FFF2-40B4-BE49-F238E27FC236}">
                <a16:creationId xmlns:a16="http://schemas.microsoft.com/office/drawing/2014/main" id="{13CF682D-E818-F1C7-4BE4-170DD9D6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433763"/>
            <a:ext cx="40767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A219F5CA-8BAE-92CA-D114-06C027155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C22ECF74-2B09-400A-116D-E7D9B007D4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algn="just" eaLnBrk="1" hangingPunct="1"/>
            <a:r>
              <a:rPr lang="cs-CZ" altLang="en-US"/>
              <a:t>Součástí výstavy performance Franca Berardiho </a:t>
            </a:r>
          </a:p>
          <a:p>
            <a:pPr algn="just" eaLnBrk="1" hangingPunct="1"/>
            <a:r>
              <a:rPr lang="cs-CZ" altLang="en-US">
                <a:hlinkClick r:id="rId2"/>
              </a:rPr>
              <a:t>https://www.youtube.com/watch?v=jJFlRoQr96E</a:t>
            </a:r>
            <a:endParaRPr lang="cs-CZ" altLang="en-US"/>
          </a:p>
          <a:p>
            <a:pPr algn="just" eaLnBrk="1" hangingPunct="1"/>
            <a:r>
              <a:rPr lang="cs-CZ" altLang="en-US"/>
              <a:t>přednesl zdrojový kód počítačového viru I Love You jako kdyby se jednalo o báseň</a:t>
            </a:r>
          </a:p>
          <a:p>
            <a:pPr algn="just" eaLnBrk="1" hangingPunct="1"/>
            <a:r>
              <a:rPr lang="cs-CZ" altLang="en-US"/>
              <a:t>pokus o emancipaci kódu - od utilitárního využití směrem k poetickému vyjádření</a:t>
            </a:r>
          </a:p>
          <a:p>
            <a:pPr algn="just" eaLnBrk="1" hangingPunct="1"/>
            <a:r>
              <a:rPr lang="cs-CZ" altLang="en-US">
                <a:hlinkClick r:id="rId3" action="ppaction://hlinkfile"/>
              </a:rPr>
              <a:t>https://www.youtube.com/watch?v=jJFlRoQr96E</a:t>
            </a:r>
          </a:p>
          <a:p>
            <a:pPr algn="just" eaLnBrk="1" hangingPunct="1"/>
            <a:endParaRPr lang="cs-CZ" altLang="en-US">
              <a:hlinkClick r:id="rId3" action="ppaction://hlinkfile"/>
            </a:endParaRPr>
          </a:p>
          <a:p>
            <a:pPr algn="just" eaLnBrk="1" hangingPunct="1"/>
            <a:endParaRPr lang="cs-CZ" altLang="en-US">
              <a:hlinkClick r:id="rId3" action="ppaction://hlinkfile"/>
            </a:endParaRPr>
          </a:p>
          <a:p>
            <a:pPr algn="just" eaLnBrk="1" hangingPunct="1"/>
            <a:endParaRPr lang="cs-CZ" altLang="en-US">
              <a:hlinkClick r:id="rId3" action="ppaction://hlinkfile"/>
            </a:endParaRPr>
          </a:p>
          <a:p>
            <a:pPr algn="just" eaLnBrk="1" hangingPunct="1"/>
            <a:endParaRPr lang="cs-CZ" altLang="en-US"/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BA4DF588-5534-2689-5CFA-B4BCE2976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2CF6DFDF-A7A6-A297-2958-98AB4960E1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Berardi přemisťuje kód do překvapivého kontextu – akcentuje jeho estetické vlastnosti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/>
              <a:t>odmítnutí racionality, počítačové logiky a systému příkazů v Berardiho performanci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/>
              <a:t>výzva k vytváření programů odmítajících jediný autoritativní hlas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5B22B8E7-24E3-B8B3-3FCD-ACE362FC8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Digitální kód jako řečový akt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6698BE0D-5C93-A1BC-26EB-D2F4AE44A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/>
              <a:t>Programovací jazyk můžeme považovat za jistý druh promluvy. K tomuto názoru se přiklání zejména teoretici z oboru softwarových studií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Soubor textů z oblasti softwarových studií -</a:t>
            </a:r>
            <a:r>
              <a:rPr lang="pl-PL" altLang="cs-CZ"/>
              <a:t>první texty po roce 2000</a:t>
            </a:r>
            <a:r>
              <a:rPr lang="cs-CZ" altLang="en-US"/>
              <a:t> 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zkoumají virus na úrovni digitálního kódu a považují jej za specifický vyjadřovací prostředek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soustředí se na skutečné akce viru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C504C53E-4C16-0DBA-F0AF-34A93DAD5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Básně v digitálním kódu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4EB6BC67-0692-B22E-4CA5-45FB58AF8C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báseň v programovacím jazyce- kombinace literárního  a  strojového jazyka</a:t>
            </a:r>
          </a:p>
          <a:p>
            <a:pPr eaLnBrk="1" hangingPunct="1"/>
            <a:r>
              <a:rPr lang="cs-CZ" altLang="en-US"/>
              <a:t>Báseň má dvojí artikulaci, jednak textuální forma a také běžící program</a:t>
            </a:r>
          </a:p>
          <a:p>
            <a:pPr eaLnBrk="1" hangingPunct="1"/>
            <a:r>
              <a:rPr lang="cs-CZ" altLang="en-US"/>
              <a:t>programovací jazyk PEARL</a:t>
            </a:r>
          </a:p>
          <a:p>
            <a:pPr eaLnBrk="1" hangingPunct="1"/>
            <a:r>
              <a:rPr lang="cs-CZ" altLang="en-US"/>
              <a:t>typické žánry: básně tvořené volným proudem slov, konkrétní poezie, haiku, kaligramy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CCBB75D5-9DE7-6CE7-97EB-24726182E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3200"/>
              <a:t>Srovnání zdrojového viru Bienalle.py se zdrojovým kódem viru Elkcloner</a:t>
            </a:r>
            <a:br>
              <a:rPr lang="cs-CZ" altLang="en-US"/>
            </a:br>
            <a:endParaRPr lang="cs-CZ" altLang="en-US"/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604DEAA0-864D-6E66-A76C-BE9E66DBC1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sz="1600"/>
              <a:t>POEM    ASC 'ELK CLONER:‚                                               </a:t>
            </a:r>
            <a:r>
              <a:rPr lang="cs-CZ" altLang="en-US" sz="2800" b="1"/>
              <a:t>Elkcloner</a:t>
            </a:r>
          </a:p>
          <a:p>
            <a:pPr eaLnBrk="1" hangingPunct="1"/>
            <a:r>
              <a:rPr lang="cs-CZ" altLang="en-US" sz="1600"/>
              <a:t>DFB $8D,$8D</a:t>
            </a:r>
          </a:p>
          <a:p>
            <a:pPr eaLnBrk="1" hangingPunct="1"/>
            <a:r>
              <a:rPr lang="cs-CZ" altLang="en-US" sz="1600"/>
              <a:t>ASC '   THE PROGRAM WITH A PERSONALITY'</a:t>
            </a:r>
          </a:p>
          <a:p>
            <a:pPr eaLnBrk="1" hangingPunct="1"/>
            <a:r>
              <a:rPr lang="cs-CZ" altLang="en-US" sz="1600"/>
              <a:t>DFB $8D,$8D,$8D</a:t>
            </a:r>
          </a:p>
          <a:p>
            <a:pPr eaLnBrk="1" hangingPunct="1"/>
            <a:r>
              <a:rPr lang="cs-CZ" altLang="en-US" sz="1600"/>
              <a:t>ASC 'IT WILL GET ON ALL YOUR DISKS'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'IT WILL INFILTRATE YOUR CHIPS'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'YES IT'</a:t>
            </a:r>
          </a:p>
          <a:p>
            <a:pPr eaLnBrk="1" hangingPunct="1"/>
            <a:r>
              <a:rPr lang="cs-CZ" altLang="en-US" sz="1600"/>
              <a:t>DFB $A7</a:t>
            </a:r>
          </a:p>
          <a:p>
            <a:pPr eaLnBrk="1" hangingPunct="1"/>
            <a:r>
              <a:rPr lang="cs-CZ" altLang="en-US" sz="1600"/>
              <a:t>ASC 'S CLONER!'</a:t>
            </a:r>
          </a:p>
          <a:p>
            <a:pPr eaLnBrk="1" hangingPunct="1"/>
            <a:r>
              <a:rPr lang="cs-CZ" altLang="en-US" sz="1600"/>
              <a:t>DFB $8D,$8D</a:t>
            </a:r>
          </a:p>
          <a:p>
            <a:pPr eaLnBrk="1" hangingPunct="1"/>
            <a:r>
              <a:rPr lang="cs-CZ" altLang="en-US" sz="1600"/>
              <a:t>ASC 'IT WILL STICK TO YOU LIKE GLUE'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'IT WILL MODIFY RAM TOO'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'SEND IN THE CLONER!'</a:t>
            </a:r>
          </a:p>
          <a:p>
            <a:pPr eaLnBrk="1" hangingPunct="1"/>
            <a:r>
              <a:rPr lang="cs-CZ" altLang="en-US" sz="1600"/>
              <a:t>DFB $8D,$8D,$8D,$8D,$0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50C7FE42-53B8-3AC8-0F53-BDB3E516E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Bienalle.py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BFE01289-669E-EFD1-7AC0-314CE93B2B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66DC834C-1B40-79A2-1D72-E099BC34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4517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BC5B47A1-AB5E-1A83-5FAB-796CE5EA7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Bienalle.py – básnické kvality kódu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E457F437-EC2D-88FC-E966-A11F1E56E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duše = otevřít (host, ̎ r ̎ )</a:t>
            </a:r>
          </a:p>
          <a:p>
            <a:pPr eaLnBrk="1" hangingPunct="1"/>
            <a:r>
              <a:rPr lang="cs-CZ" altLang="en-US"/>
              <a:t>tělo = duše.číst ( )</a:t>
            </a:r>
          </a:p>
          <a:p>
            <a:pPr eaLnBrk="1" hangingPunct="1"/>
            <a:r>
              <a:rPr lang="cs-CZ" altLang="en-US"/>
              <a:t>má duše = uzavřít ( )</a:t>
            </a:r>
          </a:p>
          <a:p>
            <a:pPr eaLnBrk="1" hangingPunct="1"/>
            <a:r>
              <a:rPr lang="cs-CZ" altLang="en-US"/>
              <a:t>mé tělo = mé tělo [: najdi(moje tělo, "#" *3) + 3]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C2E8337-0322-5085-320B-25E0A5631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Moderní x nemoderní kód - shrnutí</a:t>
            </a:r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98962A62-880C-AA81-CACB-8A89770693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567737" cy="4525962"/>
          </a:xfrm>
        </p:spPr>
        <p:txBody>
          <a:bodyPr/>
          <a:lstStyle/>
          <a:p>
            <a:pPr eaLnBrk="1" hangingPunct="1"/>
            <a:r>
              <a:rPr lang="cs-CZ" altLang="cs-CZ" sz="2800" b="1"/>
              <a:t>Moderní</a:t>
            </a:r>
          </a:p>
          <a:p>
            <a:pPr eaLnBrk="1" hangingPunct="1"/>
            <a:r>
              <a:rPr lang="cs-CZ" altLang="cs-CZ" sz="2800"/>
              <a:t>kód popisován jako abstraktní, oddělený od fyzického světa a kultury</a:t>
            </a:r>
          </a:p>
          <a:p>
            <a:pPr eaLnBrk="1" hangingPunct="1"/>
            <a:r>
              <a:rPr lang="cs-CZ" altLang="cs-CZ" sz="2800"/>
              <a:t>instrumentální charakter kódu</a:t>
            </a:r>
          </a:p>
          <a:p>
            <a:pPr eaLnBrk="1" hangingPunct="1"/>
            <a:r>
              <a:rPr lang="cs-CZ" altLang="cs-CZ" sz="2800"/>
              <a:t>čistě technologický jazyk</a:t>
            </a:r>
          </a:p>
          <a:p>
            <a:pPr eaLnBrk="1" hangingPunct="1"/>
            <a:r>
              <a:rPr lang="cs-CZ" altLang="cs-CZ" sz="2800" b="1"/>
              <a:t>Nemoderní - </a:t>
            </a:r>
            <a:r>
              <a:rPr lang="en-US" altLang="cs-CZ" sz="2800"/>
              <a:t>Denisa Kera - Software and cosmopolitics: code as the language of the new Constitution</a:t>
            </a:r>
            <a:endParaRPr lang="cs-CZ" altLang="cs-CZ" sz="2800" b="1"/>
          </a:p>
          <a:p>
            <a:pPr eaLnBrk="1" hangingPunct="1"/>
            <a:r>
              <a:rPr lang="cs-CZ" altLang="cs-CZ" sz="2800"/>
              <a:t>kód vždy operuje v konkrétním kontextu</a:t>
            </a:r>
          </a:p>
          <a:p>
            <a:pPr eaLnBrk="1" hangingPunct="1"/>
            <a:r>
              <a:rPr lang="cs-CZ" altLang="cs-CZ" sz="2800"/>
              <a:t>hledání poetických vlastností kódu</a:t>
            </a:r>
          </a:p>
          <a:p>
            <a:pPr eaLnBrk="1" hangingPunct="1"/>
            <a:r>
              <a:rPr lang="cs-CZ" altLang="cs-CZ" sz="2800"/>
              <a:t>zasazení kódu do širšího kulturního rámce</a:t>
            </a:r>
          </a:p>
          <a:p>
            <a:pPr eaLnBrk="1" hangingPunct="1"/>
            <a:r>
              <a:rPr lang="cs-CZ" altLang="cs-CZ" sz="2800"/>
              <a:t>propojuje sféru společnosti, jazyka (diskurzu) a přírody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CAB4C210-D8EA-3E28-7064-FB3D85434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Jussi Parikka – New Materialism as Media Theory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2C9045-9E75-4416-A064-FCA37761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počátek 21. století posun ve výzkumu nových médií - zaměření na </a:t>
            </a:r>
            <a:r>
              <a:rPr lang="cs-CZ" dirty="0" err="1"/>
              <a:t>materialitu</a:t>
            </a:r>
            <a:r>
              <a:rPr lang="cs-CZ" dirty="0"/>
              <a:t> médií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Tři dominantní směry výzkumu: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působení abstraktního a neviditelného v širších materiálních sítích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průzkum abstraktnější roviny digitálních médií (software)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spojení mezi lidským tělem a technologiemi (virtuální realita)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10F22C12-6017-BDD2-23E8-D30866EF4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Softwarová studia – základní teze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C5955C0F-C9A9-5316-2DBC-09214BE1BF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Matthew Fuller</a:t>
            </a:r>
          </a:p>
          <a:p>
            <a:pPr eaLnBrk="1" hangingPunct="1"/>
            <a:r>
              <a:rPr lang="cs-CZ" altLang="cs-CZ"/>
              <a:t>Kritický přístup k výzkumu softwaru</a:t>
            </a:r>
          </a:p>
          <a:p>
            <a:pPr eaLnBrk="1" hangingPunct="1"/>
            <a:r>
              <a:rPr lang="cs-CZ" altLang="cs-CZ"/>
              <a:t>Software není neutrální nástroj</a:t>
            </a:r>
          </a:p>
          <a:p>
            <a:pPr eaLnBrk="1" hangingPunct="1"/>
            <a:r>
              <a:rPr lang="cs-CZ" altLang="cs-CZ"/>
              <a:t>průzkum specifických vlastností softwaru na mnoha úrovních, na nichž působí</a:t>
            </a:r>
          </a:p>
          <a:p>
            <a:pPr eaLnBrk="1" hangingPunct="1"/>
            <a:r>
              <a:rPr lang="cs-CZ" altLang="cs-CZ"/>
              <a:t>Umělci by měli odkrývat kreativní potenciál softwaru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C32409FC-7E74-3CA2-8EE0-DFBEF6070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AB338340-53C5-DAC9-3E36-35B4131340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Lev Manovich</a:t>
            </a:r>
          </a:p>
          <a:p>
            <a:pPr algn="just" eaLnBrk="1" hangingPunct="1"/>
            <a:r>
              <a:rPr lang="cs-CZ" altLang="cs-CZ"/>
              <a:t>naše setkávání se světem probíhá prostřednictvím softwaru, naše civilizace ja na něm závislá</a:t>
            </a:r>
          </a:p>
          <a:p>
            <a:pPr algn="just" eaLnBrk="1" hangingPunct="1"/>
            <a:r>
              <a:rPr lang="cs-CZ" altLang="cs-CZ"/>
              <a:t>Software studies – průzkum toho, jakou roli hraje software v současné společnosti a kulturních a sociálních sil, které formují vývoj samotného softwaru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BB452A22-CC69-6DA4-FA59-07E0C5E4D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Umělecký výzkum softwaru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C66871F2-6CF4-E8B7-B6E4-DAE3FC9C35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100" y="12684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/>
              <a:t>Maurizio Bolognini – Programmed  Machines </a:t>
            </a:r>
          </a:p>
          <a:p>
            <a:pPr eaLnBrk="1" hangingPunct="1"/>
            <a:endParaRPr lang="cs-CZ" altLang="cs-CZ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74992706-9DCE-DD9F-6982-6ACB7046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44675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BDE6147-AB47-B7B5-B5EB-11A025DB9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Teorie řečových aktů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EC8B43E9-2DB9-EF98-226F-91EBD6F2D0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John Langshaw Austin. Jak udělat něco slovy. Praha: Filosofia, 2000. </a:t>
            </a:r>
          </a:p>
          <a:p>
            <a:pPr eaLnBrk="1" hangingPunct="1"/>
            <a:r>
              <a:rPr lang="cs-CZ" altLang="en-US"/>
              <a:t>Základní rozdělení promluv:</a:t>
            </a:r>
          </a:p>
          <a:p>
            <a:pPr eaLnBrk="1" hangingPunct="1"/>
            <a:r>
              <a:rPr lang="cs-CZ" altLang="en-US"/>
              <a:t>a)	Lokuční </a:t>
            </a:r>
          </a:p>
          <a:p>
            <a:pPr eaLnBrk="1" hangingPunct="1"/>
            <a:r>
              <a:rPr lang="cs-CZ" altLang="en-US"/>
              <a:t>b)	Ilokuční</a:t>
            </a:r>
          </a:p>
          <a:p>
            <a:pPr eaLnBrk="1" hangingPunct="1"/>
            <a:r>
              <a:rPr lang="cs-CZ" altLang="en-US"/>
              <a:t>c)	Perlokuční</a:t>
            </a:r>
          </a:p>
          <a:p>
            <a:pPr eaLnBrk="1" hangingPunct="1"/>
            <a:r>
              <a:rPr lang="cs-CZ" altLang="en-US"/>
              <a:t>Austin klade důraz na performativní dimenzi jazyka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4611E-8FA9-4D96-AD02-950FEEB21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Mezi přirozeným a strojovým jazykem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755B5CE2-B7DC-F957-22E8-B0D6473B9B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Jakými způsoby pracují s teorií řečových aktů badatelé z oblasti softwarových studií?</a:t>
            </a:r>
          </a:p>
          <a:p>
            <a:pPr algn="just" eaLnBrk="1" hangingPunct="1"/>
            <a:r>
              <a:rPr lang="en-US" altLang="cs-CZ" b="1"/>
              <a:t>Inke Arns - Read_me, run_me, execute_me. Code as Executable Text: Software Art and its Focus on Program Code as Performative Text.</a:t>
            </a:r>
            <a:endParaRPr lang="cs-CZ" altLang="en-US" b="1"/>
          </a:p>
          <a:p>
            <a:pPr algn="just" eaLnBrk="1" hangingPunct="1"/>
            <a:r>
              <a:rPr lang="cs-CZ" altLang="en-US"/>
              <a:t>Kód je ilokuční řečový akt – nic nereprezentuje, je schopný akce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Pages>0</Pages>
  <Words>1281</Words>
  <Characters>0</Characters>
  <Application>Microsoft Office PowerPoint</Application>
  <PresentationFormat>Předvádění na obrazovce (4:3)</PresentationFormat>
  <Lines>0</Lines>
  <Paragraphs>151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Calibri</vt:lpstr>
      <vt:lpstr>Arial</vt:lpstr>
      <vt:lpstr>Motiv systému Office</vt:lpstr>
      <vt:lpstr>Virus jako řečový akt </vt:lpstr>
      <vt:lpstr>Prezentace aplikace PowerPoint</vt:lpstr>
      <vt:lpstr>Digitální kód jako řečový akt</vt:lpstr>
      <vt:lpstr>Jussi Parikka – New Materialism as Media Theory</vt:lpstr>
      <vt:lpstr>Softwarová studia – základní teze</vt:lpstr>
      <vt:lpstr>Prezentace aplikace PowerPoint</vt:lpstr>
      <vt:lpstr>Umělecký výzkum softwaru</vt:lpstr>
      <vt:lpstr>Teorie řečových aktů</vt:lpstr>
      <vt:lpstr>Mezi přirozeným a strojovým jazykem</vt:lpstr>
      <vt:lpstr>Prezentace aplikace PowerPoint</vt:lpstr>
      <vt:lpstr>Prezentace aplikace PowerPoint</vt:lpstr>
      <vt:lpstr>Prezentace aplikace PowerPoint</vt:lpstr>
      <vt:lpstr>Live coding </vt:lpstr>
      <vt:lpstr> Bienalle.py (2001) –  </vt:lpstr>
      <vt:lpstr>Prezentace aplikace PowerPoint</vt:lpstr>
      <vt:lpstr>Prezentace aplikace PowerPoint</vt:lpstr>
      <vt:lpstr>  Performativita zlého kódu  </vt:lpstr>
      <vt:lpstr>Prezentace aplikace PowerPoint</vt:lpstr>
      <vt:lpstr>MacMag (Computer Graphics Conspiracy / Artemus Barnoz &amp; others) </vt:lpstr>
      <vt:lpstr>Prezentace aplikace PowerPoint</vt:lpstr>
      <vt:lpstr>Vi-Con – autor Luca Bertini</vt:lpstr>
      <vt:lpstr>Interakce počítačového viru s uživatelem</vt:lpstr>
      <vt:lpstr>Prezentace aplikace PowerPoint</vt:lpstr>
      <vt:lpstr>Prezentace aplikace PowerPoint</vt:lpstr>
      <vt:lpstr>Poetický virus</vt:lpstr>
      <vt:lpstr>Prezentace aplikace PowerPoint</vt:lpstr>
      <vt:lpstr>Prezentace aplikace PowerPoint</vt:lpstr>
      <vt:lpstr>Prezentace aplikace PowerPoint</vt:lpstr>
      <vt:lpstr>Prezentace aplikace PowerPoint</vt:lpstr>
      <vt:lpstr>Básně v digitálním kódu</vt:lpstr>
      <vt:lpstr>Srovnání zdrojového viru Bienalle.py se zdrojovým kódem viru Elkcloner </vt:lpstr>
      <vt:lpstr>Bienalle.py</vt:lpstr>
      <vt:lpstr>Bienalle.py – básnické kvality kódu</vt:lpstr>
      <vt:lpstr>Moderní x nemoderní kód - shrnutí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jako řečový akt I</dc:title>
  <dc:subject/>
  <dc:creator>Adam</dc:creator>
  <cp:keywords/>
  <dc:description/>
  <cp:lastModifiedBy>Adam Franc</cp:lastModifiedBy>
  <cp:revision>28</cp:revision>
  <dcterms:created xsi:type="dcterms:W3CDTF">2016-04-12T14:13:02Z</dcterms:created>
  <dcterms:modified xsi:type="dcterms:W3CDTF">2023-03-20T11:19:42Z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