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24" name="Shape 124"/>
          <p:cNvSpPr/>
          <p:nvPr>
            <p:ph type="sldImg"/>
          </p:nvPr>
        </p:nvSpPr>
        <p:spPr>
          <a:xfrm>
            <a:off x="1143000" y="685800"/>
            <a:ext cx="4572000" cy="3429000"/>
          </a:xfrm>
          <a:prstGeom prst="rect">
            <a:avLst/>
          </a:prstGeom>
        </p:spPr>
        <p:txBody>
          <a:bodyPr/>
          <a:lstStyle/>
          <a:p>
            <a:pPr/>
          </a:p>
        </p:txBody>
      </p:sp>
      <p:sp>
        <p:nvSpPr>
          <p:cNvPr id="125" name="Shape 12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0" name="Shape 170"/>
          <p:cNvSpPr/>
          <p:nvPr>
            <p:ph type="sldImg"/>
          </p:nvPr>
        </p:nvSpPr>
        <p:spPr>
          <a:prstGeom prst="rect">
            <a:avLst/>
          </a:prstGeom>
        </p:spPr>
        <p:txBody>
          <a:bodyPr/>
          <a:lstStyle/>
          <a:p>
            <a:pPr/>
          </a:p>
        </p:txBody>
      </p:sp>
      <p:sp>
        <p:nvSpPr>
          <p:cNvPr id="171" name="Shape 171"/>
          <p:cNvSpPr/>
          <p:nvPr>
            <p:ph type="body" sz="quarter" idx="1"/>
          </p:nvPr>
        </p:nvSpPr>
        <p:spPr>
          <a:prstGeom prst="rect">
            <a:avLst/>
          </a:prstGeom>
        </p:spPr>
        <p:txBody>
          <a:bodyPr/>
          <a:lstStyle/>
          <a:p>
            <a:pPr/>
            <a:r>
              <a:t>Customer (nebo consumer) insight je termín v současné době hojně používaný v oblasti marketingu, vývoje produktů a řízení vztahů se zákazníkem (CRM).</a:t>
            </a:r>
          </a:p>
          <a:p>
            <a:pPr/>
            <a:r>
              <a:t>Aby byl Customer insight skutečným insightem, musí splňovat určité náležitosti.</a:t>
            </a:r>
          </a:p>
          <a:p>
            <a:pPr/>
            <a:r>
              <a:t>Customer insight je něco:</a:t>
            </a:r>
          </a:p>
          <a:p>
            <a:pPr/>
            <a:r>
              <a:t>obecného</a:t>
            </a:r>
          </a:p>
          <a:p>
            <a:pPr/>
            <a:r>
              <a:t>obecně akceptovatelného</a:t>
            </a:r>
          </a:p>
          <a:p>
            <a:pPr/>
            <a:r>
              <a:t>významného</a:t>
            </a:r>
          </a:p>
          <a:p>
            <a:pPr/>
            <a:r>
              <a:t>současně skrytého (dosud „nevytěženého“ konkurencí)</a:t>
            </a:r>
          </a:p>
          <a:p>
            <a:pPr/>
            <a:r>
              <a:t>hlubokého</a:t>
            </a:r>
          </a:p>
          <a:p>
            <a:pPr/>
            <a:r>
              <a:t>ale zároveň jednoduchého</a:t>
            </a:r>
          </a:p>
          <a:p>
            <a:pPr/>
            <a:r>
              <a:t>Customer insight není číslo, není to ani zjištění z klasického průzkumu trhu nebo výrok zákazníka (např. holicí pěnu používá v segmentu 40 – 50 let 70% mužů).</a:t>
            </a:r>
          </a:p>
          <a:p>
            <a:pPr/>
            <a:r>
              <a:t>Customer insight vzniká díky komplexní znalosti (někdy i díky kompletní neznalosti) dané oblasti. Může vycházet z kombinace zjištění z kvalitativních a kvantitativních průzkumů trhu, z pozorování zákaznického chování. Jedná se o prosté spojení základních myšlenek, k němuž dojde právě v daný okamžik. Člověk si řekne „heuréka“ a nebo „že já ... jsem na to nepřišel dřív“.</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 name="Shape 174"/>
          <p:cNvSpPr/>
          <p:nvPr>
            <p:ph type="sldImg"/>
          </p:nvPr>
        </p:nvSpPr>
        <p:spPr>
          <a:prstGeom prst="rect">
            <a:avLst/>
          </a:prstGeom>
        </p:spPr>
        <p:txBody>
          <a:bodyPr/>
          <a:lstStyle/>
          <a:p>
            <a:pPr/>
          </a:p>
        </p:txBody>
      </p:sp>
      <p:sp>
        <p:nvSpPr>
          <p:cNvPr id="175" name="Shape 175"/>
          <p:cNvSpPr/>
          <p:nvPr>
            <p:ph type="body" sz="quarter" idx="1"/>
          </p:nvPr>
        </p:nvSpPr>
        <p:spPr>
          <a:prstGeom prst="rect">
            <a:avLst/>
          </a:prstGeom>
        </p:spPr>
        <p:txBody>
          <a:bodyPr/>
          <a:lstStyle/>
          <a:p>
            <a:pPr/>
            <a:r>
              <a:t>Důležité je, aby byl insight originální, překvapivý a dosud “nevytěžený” jinými značkami. Je to něco, co je vlastně celkem zřejmé a dá se na to přijít takzvaným zdravým selským rozumem, ale nikdo to doposud nevyslovil nahlas –  v našem případě nevyužil v nějaké kampani. Insight by měl být konkrétní a relevantní. A také vyvolávat ty správné, pozitivní emoce (Konečně značka, která mi rozumí! Tak takhle to přesně vidím i já, jako by mi mluvili z duše!). Dobrý insight buduje silnou dlouhodobou vazbu ke značce nebo produktu a jasně jej odlišuje od konkurence.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Shape 178"/>
          <p:cNvSpPr/>
          <p:nvPr>
            <p:ph type="sldImg"/>
          </p:nvPr>
        </p:nvSpPr>
        <p:spPr>
          <a:prstGeom prst="rect">
            <a:avLst/>
          </a:prstGeom>
        </p:spPr>
        <p:txBody>
          <a:bodyPr/>
          <a:lstStyle/>
          <a:p>
            <a:pPr/>
          </a:p>
        </p:txBody>
      </p:sp>
      <p:sp>
        <p:nvSpPr>
          <p:cNvPr id="179" name="Shape 179"/>
          <p:cNvSpPr/>
          <p:nvPr>
            <p:ph type="body" sz="quarter" idx="1"/>
          </p:nvPr>
        </p:nvSpPr>
        <p:spPr>
          <a:prstGeom prst="rect">
            <a:avLst/>
          </a:prstGeom>
        </p:spPr>
        <p:txBody>
          <a:bodyPr/>
          <a:lstStyle/>
          <a:p>
            <a:pPr/>
            <a:r>
              <a:t>Insight může vzniknout ve "volné přírodě", v ložnici a na jiných nepracovních místech. Občas i na opravdu produktivních workshopech, které se podaří jen několikrát do roka a obvykle při nich bolí hlava (vlivem myšlenkového bouření).</a:t>
            </a:r>
          </a:p>
          <a:p>
            <a:pPr/>
          </a:p>
          <a:p>
            <a:pPr/>
            <a:r>
              <a:t>děti jsou bezbranné</a:t>
            </a:r>
          </a:p>
          <a:p>
            <a:pPr/>
            <a:r>
              <a:t>staří lidé jsou osamělí</a:t>
            </a:r>
          </a:p>
          <a:p>
            <a:pPr/>
            <a:r>
              <a:t>tlačítka telefonů jsou titěrná</a:t>
            </a:r>
          </a:p>
          <a:p>
            <a:pPr/>
            <a:r>
              <a:t>software není „pro starý“</a:t>
            </a:r>
          </a:p>
          <a:p>
            <a:pPr/>
            <a:r>
              <a:t>doba je uspěchaná</a:t>
            </a:r>
          </a:p>
          <a:p>
            <a:pPr/>
            <a:r>
              <a:t>gadgets nejsou „easy to use“</a:t>
            </a:r>
          </a:p>
          <a:p>
            <a:pPr/>
            <a:r>
              <a:t>Pravé insighty musí být natolik konkrétní a relevantní, aby na jejich základě šly vytvořit produkty a služby, které pokrývají danou zákaznickou potřebu a mají tak velký potenciál uspět na trhu.</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2" name="Shape 182"/>
          <p:cNvSpPr/>
          <p:nvPr>
            <p:ph type="sldImg"/>
          </p:nvPr>
        </p:nvSpPr>
        <p:spPr>
          <a:prstGeom prst="rect">
            <a:avLst/>
          </a:prstGeom>
        </p:spPr>
        <p:txBody>
          <a:bodyPr/>
          <a:lstStyle/>
          <a:p>
            <a:pPr/>
          </a:p>
        </p:txBody>
      </p:sp>
      <p:sp>
        <p:nvSpPr>
          <p:cNvPr id="183" name="Shape 183"/>
          <p:cNvSpPr/>
          <p:nvPr>
            <p:ph type="body" sz="quarter" idx="1"/>
          </p:nvPr>
        </p:nvSpPr>
        <p:spPr>
          <a:prstGeom prst="rect">
            <a:avLst/>
          </a:prstGeom>
        </p:spPr>
        <p:txBody>
          <a:bodyPr/>
          <a:lstStyle/>
          <a:p>
            <a:pPr/>
            <a:r>
              <a:t>Hlavním hrdinou spotu bylo dítě, které trávilo čas mezi svými rozvedenými rodiči a vychytrale využívalo toho, že si jej táta s mámou předbíhají. Zatímco dosud se “rodinné značky” předháněly v tom, která bude více oslavovat (často dost vyumělkovanou) pohodu tradiční rodiny – matka, otec, dvě děti a zlatý retrívr, realita je bohužel méně ideální – vždyť každé druhé manželství se rozvádí a dětí ve střídavé péči dramaticky přibývá. Je tedy důležité co nejvíce těžit z reality a skutečného, nereklamního světa. Legendární insight měla také samozřejmě značka Dove, jejichž kampaň bourající mýty o kráse otřásla reklamním světem, ale třeba taky Fernet (I muži mají své dny).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Shape 188"/>
          <p:cNvSpPr/>
          <p:nvPr>
            <p:ph type="sldImg"/>
          </p:nvPr>
        </p:nvSpPr>
        <p:spPr>
          <a:prstGeom prst="rect">
            <a:avLst/>
          </a:prstGeom>
        </p:spPr>
        <p:txBody>
          <a:bodyPr/>
          <a:lstStyle/>
          <a:p>
            <a:pPr/>
          </a:p>
        </p:txBody>
      </p:sp>
      <p:sp>
        <p:nvSpPr>
          <p:cNvPr id="189" name="Shape 189"/>
          <p:cNvSpPr/>
          <p:nvPr>
            <p:ph type="body" sz="quarter" idx="1"/>
          </p:nvPr>
        </p:nvSpPr>
        <p:spPr>
          <a:prstGeom prst="rect">
            <a:avLst/>
          </a:prstGeom>
        </p:spPr>
        <p:txBody>
          <a:bodyPr/>
          <a:lstStyle/>
          <a:p>
            <a:pPr/>
            <a:r>
              <a:t>musí vám to stát na silných nohách</a:t>
            </a:r>
          </a:p>
          <a:p>
            <a:pPr/>
            <a:r>
              <a:t>musí to mít příběh, motivace, cokoliv</a:t>
            </a:r>
          </a:p>
          <a:p>
            <a:pPr/>
            <a:r>
              <a:t>ono je to vlastně jako dobrý film a dobře napsané postavy - postavte okolo značky univerzum, pomůže vám to v komunikaci</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Název a podtitul">
    <p:spTree>
      <p:nvGrpSpPr>
        <p:cNvPr id="1" name=""/>
        <p:cNvGrpSpPr/>
        <p:nvPr/>
      </p:nvGrpSpPr>
      <p:grpSpPr>
        <a:xfrm>
          <a:off x="0" y="0"/>
          <a:ext cx="0" cy="0"/>
          <a:chOff x="0" y="0"/>
          <a:chExt cx="0" cy="0"/>
        </a:xfrm>
      </p:grpSpPr>
      <p:sp>
        <p:nvSpPr>
          <p:cNvPr id="11" name="Text názvu"/>
          <p:cNvSpPr txBox="1"/>
          <p:nvPr>
            <p:ph type="title"/>
          </p:nvPr>
        </p:nvSpPr>
        <p:spPr>
          <a:xfrm>
            <a:off x="1270000" y="1638300"/>
            <a:ext cx="10464800" cy="3302000"/>
          </a:xfrm>
          <a:prstGeom prst="rect">
            <a:avLst/>
          </a:prstGeom>
        </p:spPr>
        <p:txBody>
          <a:bodyPr anchor="b"/>
          <a:lstStyle/>
          <a:p>
            <a:pPr/>
            <a:r>
              <a:t>Text názvu</a:t>
            </a:r>
          </a:p>
        </p:txBody>
      </p:sp>
      <p:sp>
        <p:nvSpPr>
          <p:cNvPr id="12" name="Text úrovně 1…"/>
          <p:cNvSpPr txBox="1"/>
          <p:nvPr>
            <p:ph type="body" sz="quarter" idx="1"/>
          </p:nvPr>
        </p:nvSpPr>
        <p:spPr>
          <a:xfrm>
            <a:off x="1270000" y="5029200"/>
            <a:ext cx="10464800" cy="1130300"/>
          </a:xfrm>
          <a:prstGeom prst="rect">
            <a:avLst/>
          </a:prstGeom>
        </p:spPr>
        <p:txBody>
          <a:bodyPr anchor="t"/>
          <a:lstStyle>
            <a:lvl1pPr marL="0" indent="0" algn="ctr">
              <a:spcBef>
                <a:spcPts val="0"/>
              </a:spcBef>
              <a:buClrTx/>
              <a:buSzTx/>
              <a:buNone/>
              <a:defRPr sz="3700"/>
            </a:lvl1pPr>
            <a:lvl2pPr marL="0" indent="0" algn="ctr">
              <a:spcBef>
                <a:spcPts val="0"/>
              </a:spcBef>
              <a:buClrTx/>
              <a:buSzTx/>
              <a:buNone/>
              <a:defRPr sz="3700"/>
            </a:lvl2pPr>
            <a:lvl3pPr marL="0" indent="0" algn="ctr">
              <a:spcBef>
                <a:spcPts val="0"/>
              </a:spcBef>
              <a:buClrTx/>
              <a:buSzTx/>
              <a:buNone/>
              <a:defRPr sz="3700"/>
            </a:lvl3pPr>
            <a:lvl4pPr marL="0" indent="0" algn="ctr">
              <a:spcBef>
                <a:spcPts val="0"/>
              </a:spcBef>
              <a:buClrTx/>
              <a:buSzTx/>
              <a:buNone/>
              <a:defRPr sz="3700"/>
            </a:lvl4pPr>
            <a:lvl5pPr marL="0" indent="0" algn="ctr">
              <a:spcBef>
                <a:spcPts val="0"/>
              </a:spcBef>
              <a:buClrTx/>
              <a:buSzTx/>
              <a:buNone/>
              <a:defRPr sz="3700"/>
            </a:lvl5pPr>
          </a:lstStyle>
          <a:p>
            <a:pPr/>
            <a:r>
              <a:t>Text úrovně 1</a:t>
            </a:r>
          </a:p>
          <a:p>
            <a:pPr lvl="1"/>
            <a:r>
              <a:t>Text úrovně 2</a:t>
            </a:r>
          </a:p>
          <a:p>
            <a:pPr lvl="2"/>
            <a:r>
              <a:t>Text úrovně 3</a:t>
            </a:r>
          </a:p>
          <a:p>
            <a:pPr lvl="3"/>
            <a:r>
              <a:t>Text úrovně 4</a:t>
            </a:r>
          </a:p>
          <a:p>
            <a:pPr lvl="4"/>
            <a:r>
              <a:t>Text úrovně 5</a:t>
            </a:r>
          </a:p>
        </p:txBody>
      </p:sp>
      <p:sp>
        <p:nvSpPr>
          <p:cNvPr id="13" name="Číslo snímk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itát">
    <p:spTree>
      <p:nvGrpSpPr>
        <p:cNvPr id="1" name=""/>
        <p:cNvGrpSpPr/>
        <p:nvPr/>
      </p:nvGrpSpPr>
      <p:grpSpPr>
        <a:xfrm>
          <a:off x="0" y="0"/>
          <a:ext cx="0" cy="0"/>
          <a:chOff x="0" y="0"/>
          <a:chExt cx="0" cy="0"/>
        </a:xfrm>
      </p:grpSpPr>
      <p:sp>
        <p:nvSpPr>
          <p:cNvPr id="93" name="–Josef Novák"/>
          <p:cNvSpPr txBox="1"/>
          <p:nvPr>
            <p:ph type="body" sz="quarter" idx="21"/>
          </p:nvPr>
        </p:nvSpPr>
        <p:spPr>
          <a:xfrm>
            <a:off x="1270000" y="6362700"/>
            <a:ext cx="10464800" cy="461366"/>
          </a:xfrm>
          <a:prstGeom prst="rect">
            <a:avLst/>
          </a:prstGeom>
        </p:spPr>
        <p:txBody>
          <a:bodyPr anchor="t">
            <a:spAutoFit/>
          </a:bodyPr>
          <a:lstStyle>
            <a:lvl1pPr marL="0" indent="0" algn="ctr">
              <a:spcBef>
                <a:spcPts val="0"/>
              </a:spcBef>
              <a:buClrTx/>
              <a:buSzTx/>
              <a:buNone/>
              <a:defRPr i="1" sz="2400"/>
            </a:lvl1pPr>
          </a:lstStyle>
          <a:p>
            <a:pPr/>
            <a:r>
              <a:t>–Josef Novák</a:t>
            </a:r>
          </a:p>
        </p:txBody>
      </p:sp>
      <p:sp>
        <p:nvSpPr>
          <p:cNvPr id="94" name="„Sem napište citát.“"/>
          <p:cNvSpPr txBox="1"/>
          <p:nvPr>
            <p:ph type="body" sz="quarter" idx="22"/>
          </p:nvPr>
        </p:nvSpPr>
        <p:spPr>
          <a:xfrm>
            <a:off x="1270000" y="4308599"/>
            <a:ext cx="10464800" cy="609776"/>
          </a:xfrm>
          <a:prstGeom prst="rect">
            <a:avLst/>
          </a:prstGeom>
        </p:spPr>
        <p:txBody>
          <a:bodyPr>
            <a:spAutoFit/>
          </a:bodyPr>
          <a:lstStyle>
            <a:lvl1pPr marL="0" indent="0" algn="ctr">
              <a:spcBef>
                <a:spcPts val="0"/>
              </a:spcBef>
              <a:buClrTx/>
              <a:buSzTx/>
              <a:buNone/>
              <a:defRPr sz="3400">
                <a:latin typeface="+mn-lt"/>
                <a:ea typeface="+mn-ea"/>
                <a:cs typeface="+mn-cs"/>
                <a:sym typeface="Helvetica Neue Medium"/>
              </a:defRPr>
            </a:lvl1pPr>
          </a:lstStyle>
          <a:p>
            <a:pPr/>
            <a:r>
              <a:t>„Sem napište citát.“ </a:t>
            </a:r>
          </a:p>
        </p:txBody>
      </p:sp>
      <p:sp>
        <p:nvSpPr>
          <p:cNvPr id="95" name="Číslo snímk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grafie">
    <p:spTree>
      <p:nvGrpSpPr>
        <p:cNvPr id="1" name=""/>
        <p:cNvGrpSpPr/>
        <p:nvPr/>
      </p:nvGrpSpPr>
      <p:grpSpPr>
        <a:xfrm>
          <a:off x="0" y="0"/>
          <a:ext cx="0" cy="0"/>
          <a:chOff x="0" y="0"/>
          <a:chExt cx="0" cy="0"/>
        </a:xfrm>
      </p:grpSpPr>
      <p:sp>
        <p:nvSpPr>
          <p:cNvPr id="102" name="Obrázek"/>
          <p:cNvSpPr/>
          <p:nvPr>
            <p:ph type="pic" idx="21"/>
          </p:nvPr>
        </p:nvSpPr>
        <p:spPr>
          <a:xfrm>
            <a:off x="-929606" y="-12700"/>
            <a:ext cx="16551777" cy="11034518"/>
          </a:xfrm>
          <a:prstGeom prst="rect">
            <a:avLst/>
          </a:prstGeom>
        </p:spPr>
        <p:txBody>
          <a:bodyPr lIns="91439" tIns="45719" rIns="91439" bIns="45719" anchor="t">
            <a:noAutofit/>
          </a:bodyPr>
          <a:lstStyle/>
          <a:p>
            <a:pPr/>
          </a:p>
        </p:txBody>
      </p:sp>
      <p:sp>
        <p:nvSpPr>
          <p:cNvPr id="103" name="Číslo snímk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rázdný">
    <p:spTree>
      <p:nvGrpSpPr>
        <p:cNvPr id="1" name=""/>
        <p:cNvGrpSpPr/>
        <p:nvPr/>
      </p:nvGrpSpPr>
      <p:grpSpPr>
        <a:xfrm>
          <a:off x="0" y="0"/>
          <a:ext cx="0" cy="0"/>
          <a:chOff x="0" y="0"/>
          <a:chExt cx="0" cy="0"/>
        </a:xfrm>
      </p:grpSpPr>
      <p:sp>
        <p:nvSpPr>
          <p:cNvPr id="110" name="Číslo snímk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ddíl">
    <p:spTree>
      <p:nvGrpSpPr>
        <p:cNvPr id="1" name=""/>
        <p:cNvGrpSpPr/>
        <p:nvPr/>
      </p:nvGrpSpPr>
      <p:grpSpPr>
        <a:xfrm>
          <a:off x="0" y="0"/>
          <a:ext cx="0" cy="0"/>
          <a:chOff x="0" y="0"/>
          <a:chExt cx="0" cy="0"/>
        </a:xfrm>
      </p:grpSpPr>
      <p:sp>
        <p:nvSpPr>
          <p:cNvPr id="117" name="Název oddílu"/>
          <p:cNvSpPr txBox="1"/>
          <p:nvPr>
            <p:ph type="title" hasCustomPrompt="1"/>
          </p:nvPr>
        </p:nvSpPr>
        <p:spPr>
          <a:xfrm>
            <a:off x="643464" y="3637279"/>
            <a:ext cx="11717870" cy="2479042"/>
          </a:xfrm>
          <a:prstGeom prst="rect">
            <a:avLst/>
          </a:prstGeom>
        </p:spPr>
        <p:txBody>
          <a:bodyPr lIns="27093" tIns="27093" rIns="27093" bIns="27093"/>
          <a:lstStyle>
            <a:lvl1pPr algn="l" defTabSz="1733930">
              <a:lnSpc>
                <a:spcPct val="80000"/>
              </a:lnSpc>
              <a:defRPr spc="-164" sz="8200"/>
            </a:lvl1pPr>
          </a:lstStyle>
          <a:p>
            <a:pPr/>
            <a:r>
              <a:t>Název oddílu</a:t>
            </a:r>
          </a:p>
        </p:txBody>
      </p:sp>
      <p:sp>
        <p:nvSpPr>
          <p:cNvPr id="118" name="Číslo snímku"/>
          <p:cNvSpPr txBox="1"/>
          <p:nvPr>
            <p:ph type="sldNum" sz="quarter" idx="2"/>
          </p:nvPr>
        </p:nvSpPr>
        <p:spPr>
          <a:xfrm>
            <a:off x="6380889" y="8170057"/>
            <a:ext cx="236357" cy="227721"/>
          </a:xfrm>
          <a:prstGeom prst="rect">
            <a:avLst/>
          </a:prstGeom>
        </p:spPr>
        <p:txBody>
          <a:bodyPr lIns="27093" tIns="27093" rIns="27093" bIns="27093" anchor="b"/>
          <a:lstStyle>
            <a:lvl1pPr defTabSz="415431">
              <a:defRPr sz="1200">
                <a:latin typeface="Helvetica Neue"/>
                <a:ea typeface="Helvetica Neue"/>
                <a:cs typeface="Helvetica Neue"/>
                <a:sym typeface="Helvetica Neu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ky – na šířku">
    <p:spTree>
      <p:nvGrpSpPr>
        <p:cNvPr id="1" name=""/>
        <p:cNvGrpSpPr/>
        <p:nvPr/>
      </p:nvGrpSpPr>
      <p:grpSpPr>
        <a:xfrm>
          <a:off x="0" y="0"/>
          <a:ext cx="0" cy="0"/>
          <a:chOff x="0" y="0"/>
          <a:chExt cx="0" cy="0"/>
        </a:xfrm>
      </p:grpSpPr>
      <p:sp>
        <p:nvSpPr>
          <p:cNvPr id="20" name="Obrázek"/>
          <p:cNvSpPr/>
          <p:nvPr>
            <p:ph type="pic" idx="21"/>
          </p:nvPr>
        </p:nvSpPr>
        <p:spPr>
          <a:xfrm>
            <a:off x="-647700" y="508000"/>
            <a:ext cx="12369801" cy="6142538"/>
          </a:xfrm>
          <a:prstGeom prst="rect">
            <a:avLst/>
          </a:prstGeom>
        </p:spPr>
        <p:txBody>
          <a:bodyPr lIns="91439" tIns="45719" rIns="91439" bIns="45719" anchor="t">
            <a:noAutofit/>
          </a:bodyPr>
          <a:lstStyle/>
          <a:p>
            <a:pPr/>
          </a:p>
        </p:txBody>
      </p:sp>
      <p:sp>
        <p:nvSpPr>
          <p:cNvPr id="21" name="Text názvu"/>
          <p:cNvSpPr txBox="1"/>
          <p:nvPr>
            <p:ph type="title"/>
          </p:nvPr>
        </p:nvSpPr>
        <p:spPr>
          <a:xfrm>
            <a:off x="1270000" y="6718300"/>
            <a:ext cx="10464800" cy="1422400"/>
          </a:xfrm>
          <a:prstGeom prst="rect">
            <a:avLst/>
          </a:prstGeom>
        </p:spPr>
        <p:txBody>
          <a:bodyPr/>
          <a:lstStyle/>
          <a:p>
            <a:pPr/>
            <a:r>
              <a:t>Text názvu</a:t>
            </a:r>
          </a:p>
        </p:txBody>
      </p:sp>
      <p:sp>
        <p:nvSpPr>
          <p:cNvPr id="22" name="Text úrovně 1…"/>
          <p:cNvSpPr txBox="1"/>
          <p:nvPr>
            <p:ph type="body" sz="quarter" idx="1"/>
          </p:nvPr>
        </p:nvSpPr>
        <p:spPr>
          <a:xfrm>
            <a:off x="1270000" y="8153400"/>
            <a:ext cx="10464800" cy="1130300"/>
          </a:xfrm>
          <a:prstGeom prst="rect">
            <a:avLst/>
          </a:prstGeom>
        </p:spPr>
        <p:txBody>
          <a:bodyPr anchor="t"/>
          <a:lstStyle>
            <a:lvl1pPr marL="0" indent="0" algn="ctr">
              <a:spcBef>
                <a:spcPts val="0"/>
              </a:spcBef>
              <a:buClrTx/>
              <a:buSzTx/>
              <a:buNone/>
              <a:defRPr sz="3700"/>
            </a:lvl1pPr>
            <a:lvl2pPr marL="0" indent="0" algn="ctr">
              <a:spcBef>
                <a:spcPts val="0"/>
              </a:spcBef>
              <a:buClrTx/>
              <a:buSzTx/>
              <a:buNone/>
              <a:defRPr sz="3700"/>
            </a:lvl2pPr>
            <a:lvl3pPr marL="0" indent="0" algn="ctr">
              <a:spcBef>
                <a:spcPts val="0"/>
              </a:spcBef>
              <a:buClrTx/>
              <a:buSzTx/>
              <a:buNone/>
              <a:defRPr sz="3700"/>
            </a:lvl3pPr>
            <a:lvl4pPr marL="0" indent="0" algn="ctr">
              <a:spcBef>
                <a:spcPts val="0"/>
              </a:spcBef>
              <a:buClrTx/>
              <a:buSzTx/>
              <a:buNone/>
              <a:defRPr sz="3700"/>
            </a:lvl4pPr>
            <a:lvl5pPr marL="0" indent="0" algn="ctr">
              <a:spcBef>
                <a:spcPts val="0"/>
              </a:spcBef>
              <a:buClrTx/>
              <a:buSzTx/>
              <a:buNone/>
              <a:defRPr sz="3700"/>
            </a:lvl5pPr>
          </a:lstStyle>
          <a:p>
            <a:pPr/>
            <a:r>
              <a:t>Text úrovně 1</a:t>
            </a:r>
          </a:p>
          <a:p>
            <a:pPr lvl="1"/>
            <a:r>
              <a:t>Text úrovně 2</a:t>
            </a:r>
          </a:p>
          <a:p>
            <a:pPr lvl="2"/>
            <a:r>
              <a:t>Text úrovně 3</a:t>
            </a:r>
          </a:p>
          <a:p>
            <a:pPr lvl="3"/>
            <a:r>
              <a:t>Text úrovně 4</a:t>
            </a:r>
          </a:p>
          <a:p>
            <a:pPr lvl="4"/>
            <a:r>
              <a:t>Text úrovně 5</a:t>
            </a:r>
          </a:p>
        </p:txBody>
      </p:sp>
      <p:sp>
        <p:nvSpPr>
          <p:cNvPr id="23" name="Číslo snímk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Název - ve středu">
    <p:spTree>
      <p:nvGrpSpPr>
        <p:cNvPr id="1" name=""/>
        <p:cNvGrpSpPr/>
        <p:nvPr/>
      </p:nvGrpSpPr>
      <p:grpSpPr>
        <a:xfrm>
          <a:off x="0" y="0"/>
          <a:ext cx="0" cy="0"/>
          <a:chOff x="0" y="0"/>
          <a:chExt cx="0" cy="0"/>
        </a:xfrm>
      </p:grpSpPr>
      <p:sp>
        <p:nvSpPr>
          <p:cNvPr id="30" name="Text názvu"/>
          <p:cNvSpPr txBox="1"/>
          <p:nvPr>
            <p:ph type="title"/>
          </p:nvPr>
        </p:nvSpPr>
        <p:spPr>
          <a:xfrm>
            <a:off x="1270000" y="3225800"/>
            <a:ext cx="10464800" cy="3302000"/>
          </a:xfrm>
          <a:prstGeom prst="rect">
            <a:avLst/>
          </a:prstGeom>
        </p:spPr>
        <p:txBody>
          <a:bodyPr/>
          <a:lstStyle/>
          <a:p>
            <a:pPr/>
            <a:r>
              <a:t>Text názvu</a:t>
            </a:r>
          </a:p>
        </p:txBody>
      </p:sp>
      <p:sp>
        <p:nvSpPr>
          <p:cNvPr id="31" name="Číslo snímk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ky – na výšku">
    <p:spTree>
      <p:nvGrpSpPr>
        <p:cNvPr id="1" name=""/>
        <p:cNvGrpSpPr/>
        <p:nvPr/>
      </p:nvGrpSpPr>
      <p:grpSpPr>
        <a:xfrm>
          <a:off x="0" y="0"/>
          <a:ext cx="0" cy="0"/>
          <a:chOff x="0" y="0"/>
          <a:chExt cx="0" cy="0"/>
        </a:xfrm>
      </p:grpSpPr>
      <p:sp>
        <p:nvSpPr>
          <p:cNvPr id="38" name="Obrázek"/>
          <p:cNvSpPr/>
          <p:nvPr>
            <p:ph type="pic" idx="21"/>
          </p:nvPr>
        </p:nvSpPr>
        <p:spPr>
          <a:xfrm>
            <a:off x="2451058" y="-138499"/>
            <a:ext cx="13525502" cy="9017002"/>
          </a:xfrm>
          <a:prstGeom prst="rect">
            <a:avLst/>
          </a:prstGeom>
        </p:spPr>
        <p:txBody>
          <a:bodyPr lIns="91439" tIns="45719" rIns="91439" bIns="45719" anchor="t">
            <a:noAutofit/>
          </a:bodyPr>
          <a:lstStyle/>
          <a:p>
            <a:pPr/>
          </a:p>
        </p:txBody>
      </p:sp>
      <p:sp>
        <p:nvSpPr>
          <p:cNvPr id="39" name="Text názvu"/>
          <p:cNvSpPr txBox="1"/>
          <p:nvPr>
            <p:ph type="title"/>
          </p:nvPr>
        </p:nvSpPr>
        <p:spPr>
          <a:xfrm>
            <a:off x="952500" y="635000"/>
            <a:ext cx="5334000" cy="3987800"/>
          </a:xfrm>
          <a:prstGeom prst="rect">
            <a:avLst/>
          </a:prstGeom>
        </p:spPr>
        <p:txBody>
          <a:bodyPr anchor="b"/>
          <a:lstStyle>
            <a:lvl1pPr>
              <a:defRPr sz="6000"/>
            </a:lvl1pPr>
          </a:lstStyle>
          <a:p>
            <a:pPr/>
            <a:r>
              <a:t>Text názvu</a:t>
            </a:r>
          </a:p>
        </p:txBody>
      </p:sp>
      <p:sp>
        <p:nvSpPr>
          <p:cNvPr id="40" name="Text úrovně 1…"/>
          <p:cNvSpPr txBox="1"/>
          <p:nvPr>
            <p:ph type="body" sz="quarter" idx="1"/>
          </p:nvPr>
        </p:nvSpPr>
        <p:spPr>
          <a:xfrm>
            <a:off x="952500" y="4724400"/>
            <a:ext cx="5334000" cy="4114800"/>
          </a:xfrm>
          <a:prstGeom prst="rect">
            <a:avLst/>
          </a:prstGeom>
        </p:spPr>
        <p:txBody>
          <a:bodyPr anchor="t"/>
          <a:lstStyle>
            <a:lvl1pPr marL="0" indent="0" algn="ctr">
              <a:spcBef>
                <a:spcPts val="0"/>
              </a:spcBef>
              <a:buClrTx/>
              <a:buSzTx/>
              <a:buNone/>
              <a:defRPr sz="3700"/>
            </a:lvl1pPr>
            <a:lvl2pPr marL="0" indent="0" algn="ctr">
              <a:spcBef>
                <a:spcPts val="0"/>
              </a:spcBef>
              <a:buClrTx/>
              <a:buSzTx/>
              <a:buNone/>
              <a:defRPr sz="3700"/>
            </a:lvl2pPr>
            <a:lvl3pPr marL="0" indent="0" algn="ctr">
              <a:spcBef>
                <a:spcPts val="0"/>
              </a:spcBef>
              <a:buClrTx/>
              <a:buSzTx/>
              <a:buNone/>
              <a:defRPr sz="3700"/>
            </a:lvl3pPr>
            <a:lvl4pPr marL="0" indent="0" algn="ctr">
              <a:spcBef>
                <a:spcPts val="0"/>
              </a:spcBef>
              <a:buClrTx/>
              <a:buSzTx/>
              <a:buNone/>
              <a:defRPr sz="3700"/>
            </a:lvl4pPr>
            <a:lvl5pPr marL="0" indent="0" algn="ctr">
              <a:spcBef>
                <a:spcPts val="0"/>
              </a:spcBef>
              <a:buClrTx/>
              <a:buSzTx/>
              <a:buNone/>
              <a:defRPr sz="3700"/>
            </a:lvl5pPr>
          </a:lstStyle>
          <a:p>
            <a:pPr/>
            <a:r>
              <a:t>Text úrovně 1</a:t>
            </a:r>
          </a:p>
          <a:p>
            <a:pPr lvl="1"/>
            <a:r>
              <a:t>Text úrovně 2</a:t>
            </a:r>
          </a:p>
          <a:p>
            <a:pPr lvl="2"/>
            <a:r>
              <a:t>Text úrovně 3</a:t>
            </a:r>
          </a:p>
          <a:p>
            <a:pPr lvl="3"/>
            <a:r>
              <a:t>Text úrovně 4</a:t>
            </a:r>
          </a:p>
          <a:p>
            <a:pPr lvl="4"/>
            <a:r>
              <a:t>Text úrovně 5</a:t>
            </a:r>
          </a:p>
        </p:txBody>
      </p:sp>
      <p:sp>
        <p:nvSpPr>
          <p:cNvPr id="41" name="Číslo snímk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Název - nahoře">
    <p:spTree>
      <p:nvGrpSpPr>
        <p:cNvPr id="1" name=""/>
        <p:cNvGrpSpPr/>
        <p:nvPr/>
      </p:nvGrpSpPr>
      <p:grpSpPr>
        <a:xfrm>
          <a:off x="0" y="0"/>
          <a:ext cx="0" cy="0"/>
          <a:chOff x="0" y="0"/>
          <a:chExt cx="0" cy="0"/>
        </a:xfrm>
      </p:grpSpPr>
      <p:sp>
        <p:nvSpPr>
          <p:cNvPr id="48" name="Text názvu"/>
          <p:cNvSpPr txBox="1"/>
          <p:nvPr>
            <p:ph type="title"/>
          </p:nvPr>
        </p:nvSpPr>
        <p:spPr>
          <a:prstGeom prst="rect">
            <a:avLst/>
          </a:prstGeom>
        </p:spPr>
        <p:txBody>
          <a:bodyPr/>
          <a:lstStyle/>
          <a:p>
            <a:pPr/>
            <a:r>
              <a:t>Text názvu</a:t>
            </a:r>
          </a:p>
        </p:txBody>
      </p:sp>
      <p:sp>
        <p:nvSpPr>
          <p:cNvPr id="49" name="Číslo snímk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Název a odrážky">
    <p:spTree>
      <p:nvGrpSpPr>
        <p:cNvPr id="1" name=""/>
        <p:cNvGrpSpPr/>
        <p:nvPr/>
      </p:nvGrpSpPr>
      <p:grpSpPr>
        <a:xfrm>
          <a:off x="0" y="0"/>
          <a:ext cx="0" cy="0"/>
          <a:chOff x="0" y="0"/>
          <a:chExt cx="0" cy="0"/>
        </a:xfrm>
      </p:grpSpPr>
      <p:sp>
        <p:nvSpPr>
          <p:cNvPr id="56" name="Text názvu"/>
          <p:cNvSpPr txBox="1"/>
          <p:nvPr>
            <p:ph type="title"/>
          </p:nvPr>
        </p:nvSpPr>
        <p:spPr>
          <a:prstGeom prst="rect">
            <a:avLst/>
          </a:prstGeom>
        </p:spPr>
        <p:txBody>
          <a:bodyPr/>
          <a:lstStyle/>
          <a:p>
            <a:pPr/>
            <a:r>
              <a:t>Text názvu</a:t>
            </a:r>
          </a:p>
        </p:txBody>
      </p:sp>
      <p:sp>
        <p:nvSpPr>
          <p:cNvPr id="57" name="Text úrovně 1…"/>
          <p:cNvSpPr txBox="1"/>
          <p:nvPr>
            <p:ph type="body" idx="1"/>
          </p:nvPr>
        </p:nvSpPr>
        <p:spPr>
          <a:prstGeom prst="rect">
            <a:avLst/>
          </a:prstGeom>
        </p:spPr>
        <p:txBody>
          <a:bodyPr/>
          <a:lstStyle>
            <a:lvl1pPr>
              <a:buClrTx/>
            </a:lvl1pPr>
            <a:lvl2pPr>
              <a:buClrTx/>
            </a:lvl2pPr>
            <a:lvl3pPr>
              <a:buClrTx/>
            </a:lvl3pPr>
            <a:lvl4pPr>
              <a:buClrTx/>
            </a:lvl4pPr>
            <a:lvl5pPr>
              <a:buClrTx/>
            </a:lvl5pPr>
          </a:lstStyle>
          <a:p>
            <a:pPr/>
            <a:r>
              <a:t>Text úrovně 1</a:t>
            </a:r>
          </a:p>
          <a:p>
            <a:pPr lvl="1"/>
            <a:r>
              <a:t>Text úrovně 2</a:t>
            </a:r>
          </a:p>
          <a:p>
            <a:pPr lvl="2"/>
            <a:r>
              <a:t>Text úrovně 3</a:t>
            </a:r>
          </a:p>
          <a:p>
            <a:pPr lvl="3"/>
            <a:r>
              <a:t>Text úrovně 4</a:t>
            </a:r>
          </a:p>
          <a:p>
            <a:pPr lvl="4"/>
            <a:r>
              <a:t>Text úrovně 5</a:t>
            </a:r>
          </a:p>
        </p:txBody>
      </p:sp>
      <p:sp>
        <p:nvSpPr>
          <p:cNvPr id="58" name="Číslo snímk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Název, odrážky, fotka">
    <p:spTree>
      <p:nvGrpSpPr>
        <p:cNvPr id="1" name=""/>
        <p:cNvGrpSpPr/>
        <p:nvPr/>
      </p:nvGrpSpPr>
      <p:grpSpPr>
        <a:xfrm>
          <a:off x="0" y="0"/>
          <a:ext cx="0" cy="0"/>
          <a:chOff x="0" y="0"/>
          <a:chExt cx="0" cy="0"/>
        </a:xfrm>
      </p:grpSpPr>
      <p:sp>
        <p:nvSpPr>
          <p:cNvPr id="65" name="Obrázek"/>
          <p:cNvSpPr/>
          <p:nvPr>
            <p:ph type="pic" idx="21"/>
          </p:nvPr>
        </p:nvSpPr>
        <p:spPr>
          <a:xfrm>
            <a:off x="4473575" y="2032000"/>
            <a:ext cx="10287000" cy="6858000"/>
          </a:xfrm>
          <a:prstGeom prst="rect">
            <a:avLst/>
          </a:prstGeom>
        </p:spPr>
        <p:txBody>
          <a:bodyPr lIns="91439" tIns="45719" rIns="91439" bIns="45719" anchor="t">
            <a:noAutofit/>
          </a:bodyPr>
          <a:lstStyle/>
          <a:p>
            <a:pPr/>
          </a:p>
        </p:txBody>
      </p:sp>
      <p:sp>
        <p:nvSpPr>
          <p:cNvPr id="66" name="Text názvu"/>
          <p:cNvSpPr txBox="1"/>
          <p:nvPr>
            <p:ph type="title"/>
          </p:nvPr>
        </p:nvSpPr>
        <p:spPr>
          <a:prstGeom prst="rect">
            <a:avLst/>
          </a:prstGeom>
        </p:spPr>
        <p:txBody>
          <a:bodyPr/>
          <a:lstStyle/>
          <a:p>
            <a:pPr/>
            <a:r>
              <a:t>Text názvu</a:t>
            </a:r>
          </a:p>
        </p:txBody>
      </p:sp>
      <p:sp>
        <p:nvSpPr>
          <p:cNvPr id="67" name="Text úrovně 1…"/>
          <p:cNvSpPr txBox="1"/>
          <p:nvPr>
            <p:ph type="body" sz="half" idx="1"/>
          </p:nvPr>
        </p:nvSpPr>
        <p:spPr>
          <a:xfrm>
            <a:off x="952500" y="2590800"/>
            <a:ext cx="5334000" cy="6286500"/>
          </a:xfrm>
          <a:prstGeom prst="rect">
            <a:avLst/>
          </a:prstGeom>
        </p:spPr>
        <p:txBody>
          <a:bodyPr/>
          <a:lstStyle>
            <a:lvl1pPr marL="342900" indent="-342900">
              <a:spcBef>
                <a:spcPts val="3200"/>
              </a:spcBef>
              <a:buClrTx/>
              <a:defRPr sz="2800"/>
            </a:lvl1pPr>
            <a:lvl2pPr marL="685800" indent="-342900">
              <a:spcBef>
                <a:spcPts val="3200"/>
              </a:spcBef>
              <a:buClrTx/>
              <a:defRPr sz="2800"/>
            </a:lvl2pPr>
            <a:lvl3pPr marL="1028700" indent="-342900">
              <a:spcBef>
                <a:spcPts val="3200"/>
              </a:spcBef>
              <a:buClrTx/>
              <a:defRPr sz="2800"/>
            </a:lvl3pPr>
            <a:lvl4pPr marL="1371600" indent="-342900">
              <a:spcBef>
                <a:spcPts val="3200"/>
              </a:spcBef>
              <a:buClrTx/>
              <a:defRPr sz="2800"/>
            </a:lvl4pPr>
            <a:lvl5pPr marL="1714500" indent="-342900">
              <a:spcBef>
                <a:spcPts val="3200"/>
              </a:spcBef>
              <a:buClrTx/>
              <a:defRPr sz="2800"/>
            </a:lvl5pPr>
          </a:lstStyle>
          <a:p>
            <a:pPr/>
            <a:r>
              <a:t>Text úrovně 1</a:t>
            </a:r>
          </a:p>
          <a:p>
            <a:pPr lvl="1"/>
            <a:r>
              <a:t>Text úrovně 2</a:t>
            </a:r>
          </a:p>
          <a:p>
            <a:pPr lvl="2"/>
            <a:r>
              <a:t>Text úrovně 3</a:t>
            </a:r>
          </a:p>
          <a:p>
            <a:pPr lvl="3"/>
            <a:r>
              <a:t>Text úrovně 4</a:t>
            </a:r>
          </a:p>
          <a:p>
            <a:pPr lvl="4"/>
            <a:r>
              <a:t>Text úrovně 5</a:t>
            </a:r>
          </a:p>
        </p:txBody>
      </p:sp>
      <p:sp>
        <p:nvSpPr>
          <p:cNvPr id="68" name="Číslo snímk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drážky">
    <p:spTree>
      <p:nvGrpSpPr>
        <p:cNvPr id="1" name=""/>
        <p:cNvGrpSpPr/>
        <p:nvPr/>
      </p:nvGrpSpPr>
      <p:grpSpPr>
        <a:xfrm>
          <a:off x="0" y="0"/>
          <a:ext cx="0" cy="0"/>
          <a:chOff x="0" y="0"/>
          <a:chExt cx="0" cy="0"/>
        </a:xfrm>
      </p:grpSpPr>
      <p:sp>
        <p:nvSpPr>
          <p:cNvPr id="75" name="Text úrovně 1…"/>
          <p:cNvSpPr txBox="1"/>
          <p:nvPr>
            <p:ph type="body" idx="1"/>
          </p:nvPr>
        </p:nvSpPr>
        <p:spPr>
          <a:xfrm>
            <a:off x="952500" y="1270000"/>
            <a:ext cx="11099800" cy="7213600"/>
          </a:xfrm>
          <a:prstGeom prst="rect">
            <a:avLst/>
          </a:prstGeom>
        </p:spPr>
        <p:txBody>
          <a:bodyPr/>
          <a:lstStyle>
            <a:lvl1pPr>
              <a:buClrTx/>
            </a:lvl1pPr>
            <a:lvl2pPr>
              <a:buClrTx/>
            </a:lvl2pPr>
            <a:lvl3pPr>
              <a:buClrTx/>
            </a:lvl3pPr>
            <a:lvl4pPr>
              <a:buClrTx/>
            </a:lvl4pPr>
            <a:lvl5pPr>
              <a:buClrTx/>
            </a:lvl5pPr>
          </a:lstStyle>
          <a:p>
            <a:pPr/>
            <a:r>
              <a:t>Text úrovně 1</a:t>
            </a:r>
          </a:p>
          <a:p>
            <a:pPr lvl="1"/>
            <a:r>
              <a:t>Text úrovně 2</a:t>
            </a:r>
          </a:p>
          <a:p>
            <a:pPr lvl="2"/>
            <a:r>
              <a:t>Text úrovně 3</a:t>
            </a:r>
          </a:p>
          <a:p>
            <a:pPr lvl="3"/>
            <a:r>
              <a:t>Text úrovně 4</a:t>
            </a:r>
          </a:p>
          <a:p>
            <a:pPr lvl="4"/>
            <a:r>
              <a:t>Text úrovně 5</a:t>
            </a:r>
          </a:p>
        </p:txBody>
      </p:sp>
      <p:sp>
        <p:nvSpPr>
          <p:cNvPr id="76" name="Číslo snímk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ky – 3 na výšku">
    <p:spTree>
      <p:nvGrpSpPr>
        <p:cNvPr id="1" name=""/>
        <p:cNvGrpSpPr/>
        <p:nvPr/>
      </p:nvGrpSpPr>
      <p:grpSpPr>
        <a:xfrm>
          <a:off x="0" y="0"/>
          <a:ext cx="0" cy="0"/>
          <a:chOff x="0" y="0"/>
          <a:chExt cx="0" cy="0"/>
        </a:xfrm>
      </p:grpSpPr>
      <p:sp>
        <p:nvSpPr>
          <p:cNvPr id="83" name="Obrázek"/>
          <p:cNvSpPr/>
          <p:nvPr>
            <p:ph type="pic" sz="quarter" idx="21"/>
          </p:nvPr>
        </p:nvSpPr>
        <p:spPr>
          <a:xfrm>
            <a:off x="6426200" y="4965700"/>
            <a:ext cx="5886450" cy="3924300"/>
          </a:xfrm>
          <a:prstGeom prst="rect">
            <a:avLst/>
          </a:prstGeom>
        </p:spPr>
        <p:txBody>
          <a:bodyPr lIns="91439" tIns="45719" rIns="91439" bIns="45719" anchor="t">
            <a:noAutofit/>
          </a:bodyPr>
          <a:lstStyle/>
          <a:p>
            <a:pPr/>
          </a:p>
        </p:txBody>
      </p:sp>
      <p:sp>
        <p:nvSpPr>
          <p:cNvPr id="84" name="Obrázek"/>
          <p:cNvSpPr/>
          <p:nvPr>
            <p:ph type="pic" sz="quarter" idx="22"/>
          </p:nvPr>
        </p:nvSpPr>
        <p:spPr>
          <a:xfrm>
            <a:off x="6737350" y="639233"/>
            <a:ext cx="5880100" cy="3920067"/>
          </a:xfrm>
          <a:prstGeom prst="rect">
            <a:avLst/>
          </a:prstGeom>
        </p:spPr>
        <p:txBody>
          <a:bodyPr lIns="91439" tIns="45719" rIns="91439" bIns="45719" anchor="t">
            <a:noAutofit/>
          </a:bodyPr>
          <a:lstStyle/>
          <a:p>
            <a:pPr/>
          </a:p>
        </p:txBody>
      </p:sp>
      <p:sp>
        <p:nvSpPr>
          <p:cNvPr id="85" name="Obrázek"/>
          <p:cNvSpPr/>
          <p:nvPr>
            <p:ph type="pic" idx="23"/>
          </p:nvPr>
        </p:nvSpPr>
        <p:spPr>
          <a:xfrm>
            <a:off x="-3400425" y="-127000"/>
            <a:ext cx="13525500" cy="9017000"/>
          </a:xfrm>
          <a:prstGeom prst="rect">
            <a:avLst/>
          </a:prstGeom>
        </p:spPr>
        <p:txBody>
          <a:bodyPr lIns="91439" tIns="45719" rIns="91439" bIns="45719" anchor="t">
            <a:noAutofit/>
          </a:bodyPr>
          <a:lstStyle/>
          <a:p>
            <a:pPr/>
          </a:p>
        </p:txBody>
      </p:sp>
      <p:sp>
        <p:nvSpPr>
          <p:cNvPr id="86" name="Číslo snímk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ext názvu"/>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Text názvu</a:t>
            </a:r>
          </a:p>
        </p:txBody>
      </p:sp>
      <p:sp>
        <p:nvSpPr>
          <p:cNvPr id="3" name="Text úrovně 1…"/>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Text úrovně 1</a:t>
            </a:r>
          </a:p>
          <a:p>
            <a:pPr lvl="1"/>
            <a:r>
              <a:t>Text úrovně 2</a:t>
            </a:r>
          </a:p>
          <a:p>
            <a:pPr lvl="2"/>
            <a:r>
              <a:t>Text úrovně 3</a:t>
            </a:r>
          </a:p>
          <a:p>
            <a:pPr lvl="3"/>
            <a:r>
              <a:t>Text úrovně 4</a:t>
            </a:r>
          </a:p>
          <a:p>
            <a:pPr lvl="4"/>
            <a:r>
              <a:t>Text úrovně 5</a:t>
            </a:r>
          </a:p>
        </p:txBody>
      </p:sp>
      <p:sp>
        <p:nvSpPr>
          <p:cNvPr id="4" name="Číslo snímku"/>
          <p:cNvSpPr txBox="1"/>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b="0" sz="1600">
                <a:latin typeface="Helvetica Neue Light"/>
                <a:ea typeface="Helvetica Neue Light"/>
                <a:cs typeface="Helvetica Neue Light"/>
                <a:sym typeface="Helvetica Neue Light"/>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solidFill>
            <a:srgbClr val="FFFFFF"/>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solidFill>
            <a:srgbClr val="FFFFFF"/>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solidFill>
            <a:srgbClr val="FFFFFF"/>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solidFill>
            <a:srgbClr val="FFFFFF"/>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solidFill>
            <a:srgbClr val="FFFFFF"/>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solidFill>
            <a:srgbClr val="FFFFFF"/>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solidFill>
            <a:srgbClr val="FFFFFF"/>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solidFill>
            <a:srgbClr val="FFFFFF"/>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solidFill>
            <a:srgbClr val="FFFFFF"/>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tif"/></Relationships>

</file>

<file path=ppt/slides/_rels/slide18.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tif"/></Relationships>

</file>

<file path=ppt/slides/_rels/slide2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tif"/></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 name="Hodnota značky"/>
          <p:cNvSpPr txBox="1"/>
          <p:nvPr>
            <p:ph type="ctrTitle"/>
          </p:nvPr>
        </p:nvSpPr>
        <p:spPr>
          <a:prstGeom prst="rect">
            <a:avLst/>
          </a:prstGeom>
        </p:spPr>
        <p:txBody>
          <a:bodyPr/>
          <a:lstStyle/>
          <a:p>
            <a:pPr/>
            <a:r>
              <a:t>Hodnota značky</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 name="GOOGLE"/>
          <p:cNvSpPr txBox="1"/>
          <p:nvPr>
            <p:ph type="title"/>
          </p:nvPr>
        </p:nvSpPr>
        <p:spPr>
          <a:prstGeom prst="rect">
            <a:avLst/>
          </a:prstGeom>
        </p:spPr>
        <p:txBody>
          <a:bodyPr/>
          <a:lstStyle/>
          <a:p>
            <a:pPr/>
            <a:r>
              <a:t>GOOGLE</a:t>
            </a:r>
          </a:p>
        </p:txBody>
      </p:sp>
      <p:sp>
        <p:nvSpPr>
          <p:cNvPr id="146" name="Uspořádat informace o světě a učinit je univerzálně přístupnými a užitečnými"/>
          <p:cNvSpPr txBox="1"/>
          <p:nvPr>
            <p:ph type="body" idx="1"/>
          </p:nvPr>
        </p:nvSpPr>
        <p:spPr>
          <a:prstGeom prst="rect">
            <a:avLst/>
          </a:prstGeom>
        </p:spPr>
        <p:txBody>
          <a:bodyPr/>
          <a:lstStyle>
            <a:lvl1pPr marL="0" indent="0" algn="ctr">
              <a:buSzTx/>
              <a:buNone/>
              <a:defRPr sz="4300"/>
            </a:lvl1pPr>
          </a:lstStyle>
          <a:p>
            <a:pPr/>
            <a:r>
              <a:t>Uspořádat informace o světě a učinit je univerzálně přístupnými a užitečnými</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APPLE"/>
          <p:cNvSpPr txBox="1"/>
          <p:nvPr>
            <p:ph type="title"/>
          </p:nvPr>
        </p:nvSpPr>
        <p:spPr>
          <a:prstGeom prst="rect">
            <a:avLst/>
          </a:prstGeom>
        </p:spPr>
        <p:txBody>
          <a:bodyPr/>
          <a:lstStyle/>
          <a:p>
            <a:pPr/>
            <a:r>
              <a:t>APPLE</a:t>
            </a:r>
          </a:p>
        </p:txBody>
      </p:sp>
      <p:sp>
        <p:nvSpPr>
          <p:cNvPr id="149" name="Vytvářet nástroje pro lidskou mysl"/>
          <p:cNvSpPr txBox="1"/>
          <p:nvPr>
            <p:ph type="body" idx="1"/>
          </p:nvPr>
        </p:nvSpPr>
        <p:spPr>
          <a:prstGeom prst="rect">
            <a:avLst/>
          </a:prstGeom>
        </p:spPr>
        <p:txBody>
          <a:bodyPr/>
          <a:lstStyle>
            <a:lvl1pPr marL="0" indent="0" algn="ctr">
              <a:buSzTx/>
              <a:buNone/>
              <a:defRPr sz="4300"/>
            </a:lvl1pPr>
          </a:lstStyle>
          <a:p>
            <a:pPr/>
            <a:r>
              <a:t>Vytvářet nástroje pro lidskou mysl</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CIRQUE DE SOLEIL"/>
          <p:cNvSpPr txBox="1"/>
          <p:nvPr>
            <p:ph type="title"/>
          </p:nvPr>
        </p:nvSpPr>
        <p:spPr>
          <a:prstGeom prst="rect">
            <a:avLst/>
          </a:prstGeom>
        </p:spPr>
        <p:txBody>
          <a:bodyPr/>
          <a:lstStyle/>
          <a:p>
            <a:pPr/>
            <a:r>
              <a:t>CIRQUE DE SOLEIL</a:t>
            </a:r>
          </a:p>
        </p:txBody>
      </p:sp>
      <p:sp>
        <p:nvSpPr>
          <p:cNvPr id="152" name="Probudit představivost, nabudit smysly a vzbudit emoce"/>
          <p:cNvSpPr txBox="1"/>
          <p:nvPr>
            <p:ph type="body" idx="1"/>
          </p:nvPr>
        </p:nvSpPr>
        <p:spPr>
          <a:prstGeom prst="rect">
            <a:avLst/>
          </a:prstGeom>
        </p:spPr>
        <p:txBody>
          <a:bodyPr/>
          <a:lstStyle>
            <a:lvl1pPr marL="0" indent="0" algn="ctr">
              <a:buSzTx/>
              <a:buNone/>
              <a:defRPr sz="4300"/>
            </a:lvl1pPr>
          </a:lstStyle>
          <a:p>
            <a:pPr/>
            <a:r>
              <a:t>Probudit představivost, nabudit smysly a vzbudit emoce</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 name="COCA - COLA"/>
          <p:cNvSpPr txBox="1"/>
          <p:nvPr>
            <p:ph type="title"/>
          </p:nvPr>
        </p:nvSpPr>
        <p:spPr>
          <a:prstGeom prst="rect">
            <a:avLst/>
          </a:prstGeom>
        </p:spPr>
        <p:txBody>
          <a:bodyPr/>
          <a:lstStyle/>
          <a:p>
            <a:pPr/>
            <a:r>
              <a:t>COCA - COLA</a:t>
            </a:r>
          </a:p>
        </p:txBody>
      </p:sp>
      <p:sp>
        <p:nvSpPr>
          <p:cNvPr id="155" name="Osvěžit svět"/>
          <p:cNvSpPr txBox="1"/>
          <p:nvPr>
            <p:ph type="body" idx="1"/>
          </p:nvPr>
        </p:nvSpPr>
        <p:spPr>
          <a:prstGeom prst="rect">
            <a:avLst/>
          </a:prstGeom>
        </p:spPr>
        <p:txBody>
          <a:bodyPr/>
          <a:lstStyle>
            <a:lvl1pPr marL="0" indent="0" algn="ctr">
              <a:buSzTx/>
              <a:buNone/>
              <a:defRPr sz="4300"/>
            </a:lvl1pPr>
          </a:lstStyle>
          <a:p>
            <a:pPr/>
            <a:r>
              <a:t>Osvěžit svět</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 name="VIZE - proč to děláte a jak chcete změnit svět…"/>
          <p:cNvSpPr txBox="1"/>
          <p:nvPr>
            <p:ph type="body" idx="1"/>
          </p:nvPr>
        </p:nvSpPr>
        <p:spPr>
          <a:prstGeom prst="rect">
            <a:avLst/>
          </a:prstGeom>
        </p:spPr>
        <p:txBody>
          <a:bodyPr/>
          <a:lstStyle/>
          <a:p>
            <a:pPr/>
            <a:r>
              <a:t>VIZE - proč to děláte a jak chcete změnit svět</a:t>
            </a:r>
          </a:p>
          <a:p>
            <a:pPr/>
            <a:r>
              <a:t>MISE - jak to uděláte</a:t>
            </a:r>
          </a:p>
          <a:p>
            <a:pPr/>
            <a:r>
              <a:t>CÍL - co tedy budete dělat a jak to změříte</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ALZA"/>
          <p:cNvSpPr txBox="1"/>
          <p:nvPr>
            <p:ph type="title"/>
          </p:nvPr>
        </p:nvSpPr>
        <p:spPr>
          <a:prstGeom prst="rect">
            <a:avLst/>
          </a:prstGeom>
        </p:spPr>
        <p:txBody>
          <a:bodyPr/>
          <a:lstStyle/>
          <a:p>
            <a:pPr/>
            <a:r>
              <a:t>ALZA</a:t>
            </a:r>
          </a:p>
        </p:txBody>
      </p:sp>
      <p:sp>
        <p:nvSpPr>
          <p:cNvPr id="160" name="Objednat myšlenkou, doručit teleportem…"/>
          <p:cNvSpPr txBox="1"/>
          <p:nvPr>
            <p:ph type="body" idx="1"/>
          </p:nvPr>
        </p:nvSpPr>
        <p:spPr>
          <a:prstGeom prst="rect">
            <a:avLst/>
          </a:prstGeom>
        </p:spPr>
        <p:txBody>
          <a:bodyPr/>
          <a:lstStyle/>
          <a:p>
            <a:pPr marL="0" indent="0" algn="ctr">
              <a:buSzTx/>
              <a:buNone/>
              <a:defRPr sz="4300"/>
            </a:pPr>
            <a:r>
              <a:t>Objednat myšlenkou, doručit teleportem</a:t>
            </a:r>
          </a:p>
          <a:p>
            <a:pPr marL="0" indent="0" algn="ctr">
              <a:buSzTx/>
              <a:buNone/>
              <a:defRPr sz="4300"/>
            </a:pPr>
          </a:p>
          <a:p>
            <a:pPr marL="0" indent="0" algn="ctr">
              <a:buSzTx/>
              <a:buNone/>
              <a:defRPr sz="3400"/>
            </a:pPr>
            <a:r>
              <a:t>…mise nebo vize… ?</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VIZE  &amp;  MISE"/>
          <p:cNvSpPr txBox="1"/>
          <p:nvPr>
            <p:ph type="title"/>
          </p:nvPr>
        </p:nvSpPr>
        <p:spPr>
          <a:prstGeom prst="rect">
            <a:avLst/>
          </a:prstGeom>
        </p:spPr>
        <p:txBody>
          <a:bodyPr/>
          <a:lstStyle/>
          <a:p>
            <a:pPr/>
            <a:r>
              <a:t>VIZE  &amp;  MISE</a:t>
            </a:r>
          </a:p>
        </p:txBody>
      </p:sp>
      <p:sp>
        <p:nvSpPr>
          <p:cNvPr id="163" name="Firma, která vyrábí žrádlo pro psy…"/>
          <p:cNvSpPr txBox="1"/>
          <p:nvPr>
            <p:ph type="body" idx="1"/>
          </p:nvPr>
        </p:nvSpPr>
        <p:spPr>
          <a:prstGeom prst="rect">
            <a:avLst/>
          </a:prstGeom>
        </p:spPr>
        <p:txBody>
          <a:bodyPr/>
          <a:lstStyle/>
          <a:p>
            <a:pPr/>
            <a:r>
              <a:t>Firma, která vyrábí žrádlo pro psy</a:t>
            </a:r>
          </a:p>
          <a:p>
            <a:pPr/>
            <a:r>
              <a:t>Obchod s kojeneckou obuví</a:t>
            </a:r>
          </a:p>
          <a:p>
            <a:pPr/>
            <a:r>
              <a:t>Telekomunikační operátor</a:t>
            </a:r>
          </a:p>
          <a:p>
            <a:pPr/>
            <a:r>
              <a:t>Popelářská firma</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5" name="Obrázek" descr="Obrázek"/>
          <p:cNvPicPr>
            <a:picLocks noChangeAspect="1"/>
          </p:cNvPicPr>
          <p:nvPr/>
        </p:nvPicPr>
        <p:blipFill>
          <a:blip r:embed="rId2">
            <a:extLst/>
          </a:blip>
          <a:stretch>
            <a:fillRect/>
          </a:stretch>
        </p:blipFill>
        <p:spPr>
          <a:xfrm>
            <a:off x="0" y="1219200"/>
            <a:ext cx="13004800" cy="7315200"/>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INSIGHT"/>
          <p:cNvSpPr txBox="1"/>
          <p:nvPr>
            <p:ph type="title"/>
          </p:nvPr>
        </p:nvSpPr>
        <p:spPr>
          <a:prstGeom prst="rect">
            <a:avLst/>
          </a:prstGeom>
        </p:spPr>
        <p:txBody>
          <a:bodyPr/>
          <a:lstStyle/>
          <a:p>
            <a:pPr/>
            <a:r>
              <a:t>INSIGHT</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 name="I."/>
          <p:cNvSpPr txBox="1"/>
          <p:nvPr>
            <p:ph type="title"/>
          </p:nvPr>
        </p:nvSpPr>
        <p:spPr>
          <a:prstGeom prst="rect">
            <a:avLst/>
          </a:prstGeom>
        </p:spPr>
        <p:txBody>
          <a:bodyPr/>
          <a:lstStyle/>
          <a:p>
            <a:pPr/>
            <a:r>
              <a:t>I.</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9" name="Obrázek" descr="Obrázek"/>
          <p:cNvPicPr>
            <a:picLocks noChangeAspect="1"/>
          </p:cNvPicPr>
          <p:nvPr/>
        </p:nvPicPr>
        <p:blipFill>
          <a:blip r:embed="rId2">
            <a:extLst/>
          </a:blip>
          <a:stretch>
            <a:fillRect/>
          </a:stretch>
        </p:blipFill>
        <p:spPr>
          <a:xfrm>
            <a:off x="0" y="1219200"/>
            <a:ext cx="13004800" cy="7315200"/>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II."/>
          <p:cNvSpPr txBox="1"/>
          <p:nvPr>
            <p:ph type="title"/>
          </p:nvPr>
        </p:nvSpPr>
        <p:spPr>
          <a:prstGeom prst="rect">
            <a:avLst/>
          </a:prstGeom>
        </p:spPr>
        <p:txBody>
          <a:bodyPr/>
          <a:lstStyle/>
          <a:p>
            <a:pPr/>
            <a:r>
              <a:t>II.</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III."/>
          <p:cNvSpPr txBox="1"/>
          <p:nvPr>
            <p:ph type="title"/>
          </p:nvPr>
        </p:nvSpPr>
        <p:spPr>
          <a:prstGeom prst="rect">
            <a:avLst/>
          </a:prstGeom>
        </p:spPr>
        <p:txBody>
          <a:bodyPr/>
          <a:lstStyle/>
          <a:p>
            <a:pPr/>
            <a:r>
              <a:t>III.</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PŘÍKLADY ZAJÍMAVÉHO INSIGHTU:…"/>
          <p:cNvSpPr txBox="1"/>
          <p:nvPr>
            <p:ph type="title"/>
          </p:nvPr>
        </p:nvSpPr>
        <p:spPr>
          <a:xfrm>
            <a:off x="1270000" y="823200"/>
            <a:ext cx="10464800" cy="8107200"/>
          </a:xfrm>
          <a:prstGeom prst="rect">
            <a:avLst/>
          </a:prstGeom>
        </p:spPr>
        <p:txBody>
          <a:bodyPr/>
          <a:lstStyle/>
          <a:p>
            <a:pPr algn="l" defTabSz="310895">
              <a:defRPr i="1" sz="3264">
                <a:latin typeface="Helvetica Neue"/>
                <a:ea typeface="Helvetica Neue"/>
                <a:cs typeface="Helvetica Neue"/>
                <a:sym typeface="Helvetica Neue"/>
              </a:defRPr>
            </a:pPr>
            <a:r>
              <a:t>PŘÍKLADY ZAJÍMAVÉHO INSIGHTU:</a:t>
            </a:r>
          </a:p>
          <a:p>
            <a:pPr algn="l" defTabSz="310895">
              <a:defRPr i="1" sz="3264">
                <a:latin typeface="Helvetica Neue"/>
                <a:ea typeface="Helvetica Neue"/>
                <a:cs typeface="Helvetica Neue"/>
                <a:sym typeface="Helvetica Neue"/>
              </a:defRPr>
            </a:pPr>
          </a:p>
          <a:p>
            <a:pPr marL="526795" indent="-215900" algn="l" defTabSz="310895">
              <a:buClr>
                <a:srgbClr val="111D25"/>
              </a:buClr>
              <a:buSzPct val="100000"/>
              <a:buFont typeface="Helvetica"/>
              <a:defRPr sz="3264">
                <a:latin typeface="Helvetica Neue"/>
                <a:ea typeface="Helvetica Neue"/>
                <a:cs typeface="Helvetica Neue"/>
                <a:sym typeface="Helvetica Neue"/>
              </a:defRPr>
            </a:pPr>
            <a:r>
              <a:t>Některé mladé ženy se neoblékají proto, aby sváděly muže, ale aby naštvaly jiné ženy.</a:t>
            </a:r>
          </a:p>
          <a:p>
            <a:pPr marL="526795" indent="-215900" algn="l" defTabSz="310895">
              <a:buClr>
                <a:srgbClr val="111D25"/>
              </a:buClr>
              <a:buSzPct val="100000"/>
              <a:buFont typeface="Helvetica"/>
              <a:defRPr sz="3264">
                <a:latin typeface="Helvetica Neue"/>
                <a:ea typeface="Helvetica Neue"/>
                <a:cs typeface="Helvetica Neue"/>
                <a:sym typeface="Helvetica Neue"/>
              </a:defRPr>
            </a:pPr>
          </a:p>
          <a:p>
            <a:pPr marL="526795" indent="-215900" algn="l" defTabSz="310895">
              <a:buClr>
                <a:srgbClr val="111D25"/>
              </a:buClr>
              <a:buSzPct val="100000"/>
              <a:buFont typeface="Helvetica"/>
              <a:defRPr sz="3264">
                <a:latin typeface="Helvetica Neue"/>
                <a:ea typeface="Helvetica Neue"/>
                <a:cs typeface="Helvetica Neue"/>
                <a:sym typeface="Helvetica Neue"/>
              </a:defRPr>
            </a:pPr>
            <a:r>
              <a:t>Mnohdy se na výlet dokopete jen kvůli tomu, abyste měli co dát na Instagram.</a:t>
            </a:r>
          </a:p>
          <a:p>
            <a:pPr marL="526795" indent="-215900" algn="l" defTabSz="310895">
              <a:buClr>
                <a:srgbClr val="111D25"/>
              </a:buClr>
              <a:buSzPct val="100000"/>
              <a:buFont typeface="Helvetica"/>
              <a:defRPr sz="3264">
                <a:latin typeface="Helvetica Neue"/>
                <a:ea typeface="Helvetica Neue"/>
                <a:cs typeface="Helvetica Neue"/>
                <a:sym typeface="Helvetica Neue"/>
              </a:defRPr>
            </a:pPr>
          </a:p>
          <a:p>
            <a:pPr marL="526795" indent="-215900" algn="l" defTabSz="310895">
              <a:buClr>
                <a:srgbClr val="111D25"/>
              </a:buClr>
              <a:buSzPct val="100000"/>
              <a:buFont typeface="Helvetica"/>
              <a:defRPr sz="3264">
                <a:latin typeface="Helvetica Neue"/>
                <a:ea typeface="Helvetica Neue"/>
                <a:cs typeface="Helvetica Neue"/>
                <a:sym typeface="Helvetica Neue"/>
              </a:defRPr>
            </a:pPr>
            <a:r>
              <a:t>Chcete se konečně stát babičkou? Kupte otálejícím “mladým” dovolenou.</a:t>
            </a:r>
          </a:p>
          <a:p>
            <a:pPr marL="526795" indent="-215900" algn="l" defTabSz="310895">
              <a:buClr>
                <a:srgbClr val="111D25"/>
              </a:buClr>
              <a:buSzPct val="100000"/>
              <a:buFont typeface="Helvetica"/>
              <a:defRPr sz="3264">
                <a:latin typeface="Helvetica Neue"/>
                <a:ea typeface="Helvetica Neue"/>
                <a:cs typeface="Helvetica Neue"/>
                <a:sym typeface="Helvetica Neue"/>
              </a:defRPr>
            </a:pPr>
          </a:p>
          <a:p>
            <a:pPr marL="526795" indent="-215900" algn="l" defTabSz="310895">
              <a:buClr>
                <a:srgbClr val="111D25"/>
              </a:buClr>
              <a:buSzPct val="100000"/>
              <a:buFont typeface="Helvetica"/>
              <a:defRPr sz="3264">
                <a:latin typeface="Helvetica Neue"/>
                <a:ea typeface="Helvetica Neue"/>
                <a:cs typeface="Helvetica Neue"/>
                <a:sym typeface="Helvetica Neue"/>
              </a:defRPr>
            </a:pPr>
            <a:r>
              <a:t>Žena, která změní účes, pravděpodobně mění i celý svůj život.</a:t>
            </a:r>
          </a:p>
          <a:p>
            <a:pPr marL="526795" indent="-215900" algn="l" defTabSz="310895">
              <a:buClr>
                <a:srgbClr val="111D25"/>
              </a:buClr>
              <a:buSzPct val="100000"/>
              <a:buFont typeface="Helvetica"/>
              <a:defRPr sz="3264">
                <a:latin typeface="Helvetica Neue"/>
                <a:ea typeface="Helvetica Neue"/>
                <a:cs typeface="Helvetica Neue"/>
                <a:sym typeface="Helvetica Neue"/>
              </a:defRPr>
            </a:pPr>
          </a:p>
          <a:p>
            <a:pPr marL="526795" indent="-215900" algn="l" defTabSz="310895">
              <a:buClr>
                <a:srgbClr val="111D25"/>
              </a:buClr>
              <a:buSzPct val="100000"/>
              <a:buFont typeface="Helvetica"/>
              <a:defRPr sz="3264">
                <a:latin typeface="Helvetica Neue"/>
                <a:ea typeface="Helvetica Neue"/>
                <a:cs typeface="Helvetica Neue"/>
                <a:sym typeface="Helvetica Neue"/>
              </a:defRPr>
            </a:pPr>
            <a:r>
              <a:t>Nekupujte si psa, protože vám zničí život. Ledaže byste si koupili robotický vysavač.</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 name="PŘÍKLADY NEZAJÍMAVÉHO, VÁGNÍHO INSIGHTU:…"/>
          <p:cNvSpPr txBox="1"/>
          <p:nvPr>
            <p:ph type="title"/>
          </p:nvPr>
        </p:nvSpPr>
        <p:spPr>
          <a:xfrm>
            <a:off x="1270000" y="738700"/>
            <a:ext cx="10464800" cy="8044800"/>
          </a:xfrm>
          <a:prstGeom prst="rect">
            <a:avLst/>
          </a:prstGeom>
        </p:spPr>
        <p:txBody>
          <a:bodyPr/>
          <a:lstStyle/>
          <a:p>
            <a:pPr algn="l" defTabSz="278892">
              <a:defRPr i="1" sz="2928">
                <a:latin typeface="Helvetica Neue"/>
                <a:ea typeface="Helvetica Neue"/>
                <a:cs typeface="Helvetica Neue"/>
                <a:sym typeface="Helvetica Neue"/>
              </a:defRPr>
            </a:pPr>
            <a:r>
              <a:t>PŘÍKLADY NEZAJÍMAVÉHO, VÁGNÍHO INSIGHTU:</a:t>
            </a:r>
          </a:p>
          <a:p>
            <a:pPr marL="278892" indent="-193675" algn="l" defTabSz="278892">
              <a:buClr>
                <a:srgbClr val="111D25"/>
              </a:buClr>
              <a:buSzPct val="100000"/>
              <a:buFont typeface="Helvetica"/>
              <a:defRPr sz="2928">
                <a:latin typeface="Helvetica Neue"/>
                <a:ea typeface="Helvetica Neue"/>
                <a:cs typeface="Helvetica Neue"/>
                <a:sym typeface="Helvetica Neue"/>
              </a:defRPr>
            </a:pPr>
          </a:p>
          <a:p>
            <a:pPr marL="278892" indent="-193675" algn="l" defTabSz="278892">
              <a:buClr>
                <a:srgbClr val="111D25"/>
              </a:buClr>
              <a:buSzPct val="100000"/>
              <a:buFont typeface="Helvetica"/>
              <a:defRPr sz="2928">
                <a:latin typeface="Helvetica Neue"/>
                <a:ea typeface="Helvetica Neue"/>
                <a:cs typeface="Helvetica Neue"/>
                <a:sym typeface="Helvetica Neue"/>
              </a:defRPr>
            </a:pPr>
            <a:r>
              <a:t>Dnešní doba je uspěchaná, takže je dobré dát si čokoládu a vychutnat si ten okamžik.</a:t>
            </a:r>
          </a:p>
          <a:p>
            <a:pPr marL="278892" indent="-193675" algn="l" defTabSz="278892">
              <a:buClr>
                <a:srgbClr val="111D25"/>
              </a:buClr>
              <a:buSzPct val="100000"/>
              <a:buFont typeface="Helvetica"/>
              <a:defRPr sz="2928">
                <a:latin typeface="Helvetica Neue"/>
                <a:ea typeface="Helvetica Neue"/>
                <a:cs typeface="Helvetica Neue"/>
                <a:sym typeface="Helvetica Neue"/>
              </a:defRPr>
            </a:pPr>
          </a:p>
          <a:p>
            <a:pPr marL="278892" indent="-193675" algn="l" defTabSz="278892">
              <a:buClr>
                <a:srgbClr val="111D25"/>
              </a:buClr>
              <a:buSzPct val="100000"/>
              <a:buFont typeface="Helvetica"/>
              <a:defRPr sz="2928">
                <a:latin typeface="Helvetica Neue"/>
                <a:ea typeface="Helvetica Neue"/>
                <a:cs typeface="Helvetica Neue"/>
                <a:sym typeface="Helvetica Neue"/>
              </a:defRPr>
            </a:pPr>
            <a:r>
              <a:t>Muži nejvíc ze všeho milují jídlo, které jim připraví manželka.</a:t>
            </a:r>
          </a:p>
          <a:p>
            <a:pPr marL="278892" indent="-193675" algn="l" defTabSz="278892">
              <a:buClr>
                <a:srgbClr val="111D25"/>
              </a:buClr>
              <a:buSzPct val="100000"/>
              <a:buFont typeface="Helvetica"/>
              <a:defRPr sz="2928">
                <a:latin typeface="Helvetica Neue"/>
                <a:ea typeface="Helvetica Neue"/>
                <a:cs typeface="Helvetica Neue"/>
                <a:sym typeface="Helvetica Neue"/>
              </a:defRPr>
            </a:pPr>
          </a:p>
          <a:p>
            <a:pPr marL="278892" indent="-193675" algn="l" defTabSz="278892">
              <a:buClr>
                <a:srgbClr val="111D25"/>
              </a:buClr>
              <a:buSzPct val="100000"/>
              <a:buFont typeface="Helvetica"/>
              <a:defRPr sz="2928">
                <a:latin typeface="Helvetica Neue"/>
                <a:ea typeface="Helvetica Neue"/>
                <a:cs typeface="Helvetica Neue"/>
                <a:sym typeface="Helvetica Neue"/>
              </a:defRPr>
            </a:pPr>
            <a:r>
              <a:t>Lidé jezdí na dovolenou, aby si odpočinuli od stresu.</a:t>
            </a:r>
          </a:p>
          <a:p>
            <a:pPr marL="278892" indent="-193675" algn="l" defTabSz="278892">
              <a:buClr>
                <a:srgbClr val="111D25"/>
              </a:buClr>
              <a:buSzPct val="100000"/>
              <a:buFont typeface="Helvetica"/>
              <a:defRPr sz="2928">
                <a:latin typeface="Helvetica Neue"/>
                <a:ea typeface="Helvetica Neue"/>
                <a:cs typeface="Helvetica Neue"/>
                <a:sym typeface="Helvetica Neue"/>
              </a:defRPr>
            </a:pPr>
          </a:p>
          <a:p>
            <a:pPr marL="278892" indent="-193675" algn="l" defTabSz="278892">
              <a:buClr>
                <a:srgbClr val="111D25"/>
              </a:buClr>
              <a:buSzPct val="100000"/>
              <a:buFont typeface="Helvetica"/>
              <a:defRPr sz="2928">
                <a:latin typeface="Helvetica Neue"/>
                <a:ea typeface="Helvetica Neue"/>
                <a:cs typeface="Helvetica Neue"/>
                <a:sym typeface="Helvetica Neue"/>
              </a:defRPr>
            </a:pPr>
            <a:r>
              <a:t>Ženy chtějí žít v rovnováze těla a ducha, a proto cvičí jógu.</a:t>
            </a:r>
          </a:p>
          <a:p>
            <a:pPr marL="278892" indent="-193675" algn="l" defTabSz="278892">
              <a:buClr>
                <a:srgbClr val="111D25"/>
              </a:buClr>
              <a:buSzPct val="100000"/>
              <a:buFont typeface="Helvetica"/>
              <a:defRPr sz="2928">
                <a:latin typeface="Helvetica Neue"/>
                <a:ea typeface="Helvetica Neue"/>
                <a:cs typeface="Helvetica Neue"/>
                <a:sym typeface="Helvetica Neue"/>
              </a:defRPr>
            </a:pPr>
          </a:p>
          <a:p>
            <a:pPr marL="278892" indent="-193675" algn="l" defTabSz="278892">
              <a:buClr>
                <a:srgbClr val="111D25"/>
              </a:buClr>
              <a:buSzPct val="100000"/>
              <a:buFont typeface="Helvetica"/>
              <a:defRPr sz="2928">
                <a:latin typeface="Helvetica Neue"/>
                <a:ea typeface="Helvetica Neue"/>
                <a:cs typeface="Helvetica Neue"/>
                <a:sym typeface="Helvetica Neue"/>
              </a:defRPr>
            </a:pPr>
            <a:r>
              <a:t>Lidé milují mobilní telefony, protože rádi píši SMS zprávy.</a:t>
            </a:r>
          </a:p>
          <a:p>
            <a:pPr marL="278892" indent="-193675" algn="l" defTabSz="278892">
              <a:buClr>
                <a:srgbClr val="111D25"/>
              </a:buClr>
              <a:buSzPct val="100000"/>
              <a:buFont typeface="Helvetica"/>
              <a:defRPr sz="2928">
                <a:latin typeface="Helvetica Neue"/>
                <a:ea typeface="Helvetica Neue"/>
                <a:cs typeface="Helvetica Neue"/>
                <a:sym typeface="Helvetica Neue"/>
              </a:defRPr>
            </a:pPr>
          </a:p>
          <a:p>
            <a:pPr marL="278892" indent="-193675" algn="l" defTabSz="278892">
              <a:buClr>
                <a:srgbClr val="111D25"/>
              </a:buClr>
              <a:buSzPct val="100000"/>
              <a:buFont typeface="Helvetica"/>
              <a:defRPr sz="2928">
                <a:latin typeface="Helvetica Neue"/>
                <a:ea typeface="Helvetica Neue"/>
                <a:cs typeface="Helvetica Neue"/>
                <a:sym typeface="Helvetica Neue"/>
              </a:defRPr>
            </a:pPr>
            <a:r>
              <a:t>Děti zbožňují sladkosti.</a:t>
            </a:r>
          </a:p>
          <a:p>
            <a:pPr marL="278892" indent="-193675" algn="l" defTabSz="278892">
              <a:buClr>
                <a:srgbClr val="111D25"/>
              </a:buClr>
              <a:buSzPct val="100000"/>
              <a:buFont typeface="Helvetica"/>
              <a:defRPr sz="2928">
                <a:latin typeface="Helvetica Neue"/>
                <a:ea typeface="Helvetica Neue"/>
                <a:cs typeface="Helvetica Neue"/>
                <a:sym typeface="Helvetica Neue"/>
              </a:defRPr>
            </a:pPr>
          </a:p>
          <a:p>
            <a:pPr marL="278892" indent="-193675" algn="l" defTabSz="278892">
              <a:buClr>
                <a:srgbClr val="111D25"/>
              </a:buClr>
              <a:buSzPct val="100000"/>
              <a:buFont typeface="Helvetica"/>
              <a:defRPr sz="2928">
                <a:latin typeface="Helvetica Neue"/>
                <a:ea typeface="Helvetica Neue"/>
                <a:cs typeface="Helvetica Neue"/>
                <a:sym typeface="Helvetica Neue"/>
              </a:defRPr>
            </a:pPr>
            <a:r>
              <a:t>Matky chtějí dát dětem to nejlepší a nejvíc ze všeho touží po dokonalé rodině.</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 name="JEDNODUŠE…"/>
          <p:cNvSpPr txBox="1"/>
          <p:nvPr>
            <p:ph type="title"/>
          </p:nvPr>
        </p:nvSpPr>
        <p:spPr>
          <a:prstGeom prst="rect">
            <a:avLst/>
          </a:prstGeom>
        </p:spPr>
        <p:txBody>
          <a:bodyPr/>
          <a:lstStyle/>
          <a:p>
            <a:pPr defTabSz="461518">
              <a:defRPr sz="6320"/>
            </a:pPr>
            <a:r>
              <a:t>JEDNODUŠE</a:t>
            </a:r>
          </a:p>
          <a:p>
            <a:pPr defTabSz="461518">
              <a:defRPr sz="6320"/>
            </a:pPr>
          </a:p>
          <a:p>
            <a:pPr defTabSz="461518">
              <a:defRPr sz="6320"/>
            </a:pPr>
            <a:r>
              <a:t>Co jsem tím vším chtěl říct?</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https://docs.google.com/spreadsheets/d/1qEZdxBtTM6dgDMu6X2_FRzEHPAHGyEbJt6jhH0zXVkI/edit#gid=0"/>
          <p:cNvSpPr txBox="1"/>
          <p:nvPr/>
        </p:nvSpPr>
        <p:spPr>
          <a:xfrm>
            <a:off x="1578051" y="4462120"/>
            <a:ext cx="9848698" cy="8293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https://docs.google.com/spreadsheets/d/1qEZdxBtTM6dgDMu6X2_FRzEHPAHGyEbJt6jhH0zXVkI/edit#gid=0</a:t>
            </a:r>
          </a:p>
        </p:txBody>
      </p:sp>
      <p:sp>
        <p:nvSpPr>
          <p:cNvPr id="192" name="TABULKA SKUPIN"/>
          <p:cNvSpPr txBox="1"/>
          <p:nvPr/>
        </p:nvSpPr>
        <p:spPr>
          <a:xfrm>
            <a:off x="3199129" y="1242951"/>
            <a:ext cx="6606541" cy="10192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6000">
                <a:latin typeface="+mn-lt"/>
                <a:ea typeface="+mn-ea"/>
                <a:cs typeface="+mn-cs"/>
                <a:sym typeface="Helvetica Neue Medium"/>
              </a:defRPr>
            </a:lvl1pPr>
          </a:lstStyle>
          <a:p>
            <a:pPr/>
            <a:r>
              <a:t>TABULKA SKUPIN</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Program příští přednášky"/>
          <p:cNvSpPr txBox="1"/>
          <p:nvPr>
            <p:ph type="title"/>
          </p:nvPr>
        </p:nvSpPr>
        <p:spPr>
          <a:prstGeom prst="rect">
            <a:avLst/>
          </a:prstGeom>
        </p:spPr>
        <p:txBody>
          <a:bodyPr/>
          <a:lstStyle>
            <a:lvl1pPr defTabSz="543305">
              <a:defRPr sz="7440"/>
            </a:lvl1pPr>
          </a:lstStyle>
          <a:p>
            <a:pPr/>
            <a:r>
              <a:t>Program příští přednášky</a:t>
            </a:r>
          </a:p>
        </p:txBody>
      </p:sp>
      <p:sp>
        <p:nvSpPr>
          <p:cNvPr id="195" name="DISTINCTIVE ASSETS - BUĎTE CHARAKTERISTIČTÍ…"/>
          <p:cNvSpPr txBox="1"/>
          <p:nvPr>
            <p:ph type="body" idx="1"/>
          </p:nvPr>
        </p:nvSpPr>
        <p:spPr>
          <a:prstGeom prst="rect">
            <a:avLst/>
          </a:prstGeom>
        </p:spPr>
        <p:txBody>
          <a:bodyPr/>
          <a:lstStyle/>
          <a:p>
            <a:pPr lvl="1" marL="306324" indent="-153162" defTabSz="306324">
              <a:spcBef>
                <a:spcPts val="0"/>
              </a:spcBef>
              <a:buSzPct val="100000"/>
              <a:defRPr sz="3216"/>
            </a:pPr>
            <a:r>
              <a:t>DISTINCTIVE ASSETS - BUĎTE CHARAKTERISTIČTÍ</a:t>
            </a:r>
          </a:p>
          <a:p>
            <a:pPr lvl="1" marL="306324" indent="-153162" defTabSz="306324">
              <a:spcBef>
                <a:spcPts val="0"/>
              </a:spcBef>
              <a:buSzPct val="100000"/>
              <a:defRPr sz="3216"/>
            </a:pPr>
            <a:r>
              <a:t>Reklama musí prodávat - základní pravidla</a:t>
            </a:r>
          </a:p>
          <a:p>
            <a:pPr lvl="1" marL="306324" indent="-153162" defTabSz="306324">
              <a:spcBef>
                <a:spcPts val="0"/>
              </a:spcBef>
              <a:buSzPct val="100000"/>
              <a:defRPr sz="3216"/>
            </a:pPr>
            <a:r>
              <a:t>Jak se tvoří kampaň, praktický rádce toho jak to udělat</a:t>
            </a:r>
          </a:p>
          <a:p>
            <a:pPr lvl="1" marL="306324" indent="-153162" defTabSz="306324">
              <a:spcBef>
                <a:spcPts val="0"/>
              </a:spcBef>
              <a:buSzPct val="100000"/>
              <a:defRPr sz="3216"/>
            </a:pPr>
            <a:r>
              <a:t>Strategická analýza značky</a:t>
            </a:r>
          </a:p>
          <a:p>
            <a:pPr lvl="1" marL="306324" indent="-153162" defTabSz="306324">
              <a:spcBef>
                <a:spcPts val="0"/>
              </a:spcBef>
              <a:buSzPct val="100000"/>
              <a:defRPr sz="3216"/>
            </a:pPr>
            <a:r>
              <a:t>Legendární reklamy (a proč byly tak dobré - např. Mac 1984)</a:t>
            </a:r>
          </a:p>
          <a:p>
            <a:pPr marL="0" indent="0" defTabSz="306324">
              <a:spcBef>
                <a:spcPts val="0"/>
              </a:spcBef>
              <a:buSzTx/>
              <a:buNone/>
              <a:defRPr sz="3216"/>
            </a:pPr>
          </a:p>
          <a:p>
            <a:pPr lvl="1" marL="306324" indent="-153162" defTabSz="306324">
              <a:spcBef>
                <a:spcPts val="0"/>
              </a:spcBef>
              <a:buSzPct val="100000"/>
              <a:defRPr b="1" sz="3216"/>
            </a:pPr>
            <a:r>
              <a:t>úkol</a:t>
            </a:r>
            <a:r>
              <a:rPr b="0"/>
              <a:t> - poslat tipy na legendární reklamy a značky (ukážeme si strategickou analýzu). Dobré i špatné příklady</a:t>
            </a:r>
            <a:endParaRPr b="0"/>
          </a:p>
          <a:p>
            <a:pPr lvl="1" marL="306324" indent="-153162" defTabSz="306324">
              <a:spcBef>
                <a:spcPts val="0"/>
              </a:spcBef>
              <a:buSzPct val="100000"/>
              <a:defRPr b="1" sz="3216"/>
            </a:pPr>
            <a:r>
              <a:t>úkol</a:t>
            </a:r>
            <a:r>
              <a:rPr b="0"/>
              <a:t> - poslat tipy na reklamní kampaně u kterých si ukážeme jak byly vytvořeny (prakticky). Dobré i špatné příklady</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 name="Doporučená kniha"/>
          <p:cNvSpPr txBox="1"/>
          <p:nvPr>
            <p:ph type="title"/>
          </p:nvPr>
        </p:nvSpPr>
        <p:spPr>
          <a:xfrm>
            <a:off x="643464" y="2095859"/>
            <a:ext cx="11717870" cy="2479041"/>
          </a:xfrm>
          <a:prstGeom prst="rect">
            <a:avLst/>
          </a:prstGeom>
        </p:spPr>
        <p:txBody>
          <a:bodyPr/>
          <a:lstStyle>
            <a:lvl1pPr algn="ctr"/>
          </a:lstStyle>
          <a:p>
            <a:pPr/>
            <a:r>
              <a:t>Doporučená kniha</a:t>
            </a:r>
          </a:p>
        </p:txBody>
      </p:sp>
      <p:sp>
        <p:nvSpPr>
          <p:cNvPr id="198" name="Sinek, Simon: Začněte s PROČ"/>
          <p:cNvSpPr txBox="1"/>
          <p:nvPr/>
        </p:nvSpPr>
        <p:spPr>
          <a:xfrm>
            <a:off x="643465" y="5159353"/>
            <a:ext cx="11717870" cy="1021211"/>
          </a:xfrm>
          <a:prstGeom prst="rect">
            <a:avLst/>
          </a:prstGeom>
          <a:ln w="12700">
            <a:miter lim="400000"/>
          </a:ln>
          <a:extLst>
            <a:ext uri="{C572A759-6A51-4108-AA02-DFA0A04FC94B}">
              <ma14:wrappingTextBoxFlag xmlns:ma14="http://schemas.microsoft.com/office/mac/drawingml/2011/main" val="1"/>
            </a:ext>
          </a:extLst>
        </p:spPr>
        <p:txBody>
          <a:bodyPr lIns="27093" tIns="27093" rIns="27093" bIns="27093" anchor="ctr">
            <a:spAutoFit/>
          </a:bodyPr>
          <a:lstStyle>
            <a:lvl1pPr defTabSz="1733930">
              <a:lnSpc>
                <a:spcPct val="80000"/>
              </a:lnSpc>
              <a:defRPr spc="-128" sz="6400"/>
            </a:lvl1pPr>
          </a:lstStyle>
          <a:p>
            <a:pPr/>
            <a:r>
              <a:t>Sinek, Simon: Začněte s PROČ</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 name="VIZE"/>
          <p:cNvSpPr txBox="1"/>
          <p:nvPr>
            <p:ph type="title"/>
          </p:nvPr>
        </p:nvSpPr>
        <p:spPr>
          <a:prstGeom prst="rect">
            <a:avLst/>
          </a:prstGeom>
        </p:spPr>
        <p:txBody>
          <a:bodyPr/>
          <a:lstStyle/>
          <a:p>
            <a:pPr/>
            <a:r>
              <a:t>VIZE</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 name="Vizi si určujete sami na následujících řekněme deset let. Od toho se odvíjí strategie, která reflektuje kratší období, a taktika, jež určuje, jak naplnit strategii, a operativně se přizpůsobuje aktuální situaci. Proto se také plánuje na nejkratší "/>
          <p:cNvSpPr txBox="1"/>
          <p:nvPr>
            <p:ph type="body" idx="1"/>
          </p:nvPr>
        </p:nvSpPr>
        <p:spPr>
          <a:prstGeom prst="rect">
            <a:avLst/>
          </a:prstGeom>
        </p:spPr>
        <p:txBody>
          <a:bodyPr/>
          <a:lstStyle/>
          <a:p>
            <a:pPr marL="228600" indent="-228600" algn="just">
              <a:buSzPct val="100000"/>
            </a:pPr>
            <a:r>
              <a:t>Vizi si určujete sami na následujících řekněme deset let. Od toho se odvíjí strategie, která reflektuje kratší období, a taktika, jež určuje, jak naplnit strategii, a operativně se přizpůsobuje aktuální situaci. Proto se také plánuje na nejkratší období. </a:t>
            </a:r>
            <a:endParaRPr sz="1200">
              <a:solidFill>
                <a:srgbClr val="000000"/>
              </a:solidFill>
            </a:endParaRPr>
          </a:p>
          <a:p>
            <a:pPr marL="228600" indent="-228600" algn="just">
              <a:buSzPct val="100000"/>
            </a:pPr>
            <a:r>
              <a:t>Při plánování existuje vždy jen jeden směr: zprava doleva. Pokud budete svou strategii (nebo dokonce vizi) formulovat na základě svých taktických opatření, budete odsouzeni k neúspěchu. Krátkodobě vám možná bude tato „strategie“ vycházet. Ale vy budete žít ve falešném pocitu úspěchu a bezpečí. Brzy ale zjistíte, že vy a vaše značka začínáte pokulhávat ve výkonu, přestanete se rozvíjet a ztratíte směr </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 name="JAK ZFORMULOVAT VIZI…"/>
          <p:cNvSpPr txBox="1"/>
          <p:nvPr>
            <p:ph type="body" idx="1"/>
          </p:nvPr>
        </p:nvSpPr>
        <p:spPr>
          <a:prstGeom prst="rect">
            <a:avLst/>
          </a:prstGeom>
        </p:spPr>
        <p:txBody>
          <a:bodyPr/>
          <a:lstStyle/>
          <a:p>
            <a:pPr marL="0" indent="0" algn="ctr">
              <a:spcBef>
                <a:spcPts val="0"/>
              </a:spcBef>
              <a:buSzTx/>
              <a:buNone/>
              <a:defRPr sz="3700"/>
            </a:pPr>
            <a:r>
              <a:t>JAK ZFORMULOVAT VIZI</a:t>
            </a:r>
            <a:endParaRPr sz="1200">
              <a:solidFill>
                <a:srgbClr val="000000"/>
              </a:solidFill>
            </a:endParaRPr>
          </a:p>
          <a:p>
            <a:pPr marL="0" indent="0">
              <a:buSzTx/>
              <a:buNone/>
            </a:pPr>
            <a:r>
              <a:t>V tomto podnadpisu schválně volím slovo „zformulovat“. Není ji totiž třeba hledat. Vizi máte vždy. Jen je občas třeba ji vytáhnout více na světlo nebo lépe zformulovat. Vize je v podstatě neměnná a slouží do té doby, než ji naplníte nebo než vás o ni připraví nějaká systémová změna. </a:t>
            </a:r>
            <a:endParaRPr sz="1200">
              <a:solidFill>
                <a:srgbClr val="000000"/>
              </a:solidFill>
            </a:endParaRP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 name="Začněte důvody, sny nebo představou, která vás přivedla k podnikání. Zakladatelská historka často odhalí i další důležité aspekty především pro brandovou strategii. Pokud bychom se bavili o osobním brandu, pak bychom na tomto místě formulovali v"/>
          <p:cNvSpPr txBox="1"/>
          <p:nvPr>
            <p:ph type="body" idx="1"/>
          </p:nvPr>
        </p:nvSpPr>
        <p:spPr>
          <a:prstGeom prst="rect">
            <a:avLst/>
          </a:prstGeom>
        </p:spPr>
        <p:txBody>
          <a:bodyPr/>
          <a:lstStyle/>
          <a:p>
            <a:pPr lvl="1" marL="228600" indent="-228600" algn="just">
              <a:buClr>
                <a:srgbClr val="FFFFFF"/>
              </a:buClr>
              <a:buSzPct val="100000"/>
            </a:pPr>
            <a:r>
              <a:t>Začněte důvody, sny nebo představou, která vás přivedla k podnikání. Zakladatelská historka často odhalí i další důležité aspekty především pro brandovou strategii. Pokud bychom se bavili o osobním brandu, pak bychom na tomto místě formulovali váš sen – tedy to, čeho chcete dosáhnout. </a:t>
            </a:r>
            <a:endParaRPr sz="1200">
              <a:solidFill>
                <a:srgbClr val="000000"/>
              </a:solidFill>
            </a:endParaRPr>
          </a:p>
          <a:p>
            <a:pPr lvl="1" marL="228600" indent="-228600" algn="just">
              <a:buClr>
                <a:srgbClr val="FFFFFF"/>
              </a:buClr>
              <a:buSzPct val="100000"/>
            </a:pPr>
            <a:r>
              <a:t>Pokud se pohybujeme obrazně na úrovni celé firmy, hledáme důvod, proč celý tým dělá to, co dělá. Chce například vyvinout nový lék nebo zlepšit lidem život nějakou jinou inovací? Nebo „prostě“ jen řešíte nějaký problém, který nám ztrpčuje život? </a:t>
            </a:r>
            <a:endParaRPr sz="1200">
              <a:solidFill>
                <a:srgbClr val="000000"/>
              </a:solidFill>
            </a:endParaRP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 name="MISE"/>
          <p:cNvSpPr txBox="1"/>
          <p:nvPr>
            <p:ph type="title"/>
          </p:nvPr>
        </p:nvSpPr>
        <p:spPr>
          <a:prstGeom prst="rect">
            <a:avLst/>
          </a:prstGeom>
        </p:spPr>
        <p:txBody>
          <a:bodyPr/>
          <a:lstStyle/>
          <a:p>
            <a:pPr/>
            <a:r>
              <a:t>MISE</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 name="Mise je to, jak se tam dostaneme. Tedy v jistých aspektech strategie. Jenže mise je vlastně shrnutí celkové strategie. Ne všichni jsou totiž schopni pojmout všechny byznysové, marketingové, společenské a další aspekty firemní strategie. Proto se formul"/>
          <p:cNvSpPr txBox="1"/>
          <p:nvPr>
            <p:ph type="body" idx="1"/>
          </p:nvPr>
        </p:nvSpPr>
        <p:spPr>
          <a:prstGeom prst="rect">
            <a:avLst/>
          </a:prstGeom>
        </p:spPr>
        <p:txBody>
          <a:bodyPr/>
          <a:lstStyle>
            <a:lvl1pPr marL="0" indent="0" algn="just">
              <a:buSzTx/>
              <a:buNone/>
            </a:lvl1pPr>
          </a:lstStyle>
          <a:p>
            <a:pPr/>
            <a:r>
              <a:t>Mise je to, jak se tam dostaneme. Tedy v jistých aspektech strategie. Jenže mise je vlastně shrnutí celkové strategie. Ne všichni jsou totiž schopni pojmout všechny byznysové, marketingové, společenské a další aspekty firemní strategie. Proto se formuluje mise jako jednoduché, přímočaré sdělení všem, kteří se na vizi podílejí – takže všichni </a:t>
            </a:r>
            <a:endParaRPr sz="1200">
              <a:solidFill>
                <a:srgbClr val="000000"/>
              </a:solidFill>
            </a:endParaRP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3" name="Obrázek" descr="Obrázek"/>
          <p:cNvPicPr>
            <a:picLocks noChangeAspect="1"/>
          </p:cNvPicPr>
          <p:nvPr/>
        </p:nvPicPr>
        <p:blipFill>
          <a:blip r:embed="rId2">
            <a:extLst/>
          </a:blip>
          <a:stretch>
            <a:fillRect/>
          </a:stretch>
        </p:blipFill>
        <p:spPr>
          <a:xfrm>
            <a:off x="0" y="1219200"/>
            <a:ext cx="13004800" cy="7315200"/>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